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733" r:id="rId1"/>
  </p:sldMasterIdLst>
  <p:notesMasterIdLst>
    <p:notesMasterId r:id="rId66"/>
  </p:notesMasterIdLst>
  <p:sldIdLst>
    <p:sldId id="667" r:id="rId2"/>
    <p:sldId id="727" r:id="rId3"/>
    <p:sldId id="743" r:id="rId4"/>
    <p:sldId id="744" r:id="rId5"/>
    <p:sldId id="745" r:id="rId6"/>
    <p:sldId id="728" r:id="rId7"/>
    <p:sldId id="732" r:id="rId8"/>
    <p:sldId id="379" r:id="rId9"/>
    <p:sldId id="772" r:id="rId10"/>
    <p:sldId id="519" r:id="rId11"/>
    <p:sldId id="584" r:id="rId12"/>
    <p:sldId id="711" r:id="rId13"/>
    <p:sldId id="733" r:id="rId14"/>
    <p:sldId id="713" r:id="rId15"/>
    <p:sldId id="714" r:id="rId16"/>
    <p:sldId id="717" r:id="rId17"/>
    <p:sldId id="734" r:id="rId18"/>
    <p:sldId id="715" r:id="rId19"/>
    <p:sldId id="716" r:id="rId20"/>
    <p:sldId id="771" r:id="rId21"/>
    <p:sldId id="749" r:id="rId22"/>
    <p:sldId id="724" r:id="rId23"/>
    <p:sldId id="726" r:id="rId24"/>
    <p:sldId id="731" r:id="rId25"/>
    <p:sldId id="729" r:id="rId26"/>
    <p:sldId id="730" r:id="rId27"/>
    <p:sldId id="735" r:id="rId28"/>
    <p:sldId id="736" r:id="rId29"/>
    <p:sldId id="737" r:id="rId30"/>
    <p:sldId id="738" r:id="rId31"/>
    <p:sldId id="739" r:id="rId32"/>
    <p:sldId id="740" r:id="rId33"/>
    <p:sldId id="741" r:id="rId34"/>
    <p:sldId id="742" r:id="rId35"/>
    <p:sldId id="767" r:id="rId36"/>
    <p:sldId id="775" r:id="rId37"/>
    <p:sldId id="753" r:id="rId38"/>
    <p:sldId id="768" r:id="rId39"/>
    <p:sldId id="769" r:id="rId40"/>
    <p:sldId id="778" r:id="rId41"/>
    <p:sldId id="779" r:id="rId42"/>
    <p:sldId id="780" r:id="rId43"/>
    <p:sldId id="781" r:id="rId44"/>
    <p:sldId id="782" r:id="rId45"/>
    <p:sldId id="746" r:id="rId46"/>
    <p:sldId id="774" r:id="rId47"/>
    <p:sldId id="756" r:id="rId48"/>
    <p:sldId id="757" r:id="rId49"/>
    <p:sldId id="758" r:id="rId50"/>
    <p:sldId id="759" r:id="rId51"/>
    <p:sldId id="752" r:id="rId52"/>
    <p:sldId id="766" r:id="rId53"/>
    <p:sldId id="765" r:id="rId54"/>
    <p:sldId id="755" r:id="rId55"/>
    <p:sldId id="760" r:id="rId56"/>
    <p:sldId id="761" r:id="rId57"/>
    <p:sldId id="762" r:id="rId58"/>
    <p:sldId id="763" r:id="rId59"/>
    <p:sldId id="770" r:id="rId60"/>
    <p:sldId id="776" r:id="rId61"/>
    <p:sldId id="506" r:id="rId62"/>
    <p:sldId id="777" r:id="rId63"/>
    <p:sldId id="638" r:id="rId64"/>
    <p:sldId id="773" r:id="rId6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my Kretkowski" initials="" lastIdx="2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5166A1-0B26-42A7-96CF-D84CCB5D7F8D}" v="3" dt="2026-01-26T20:54:08.9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9784" autoAdjust="0"/>
  </p:normalViewPr>
  <p:slideViewPr>
    <p:cSldViewPr>
      <p:cViewPr varScale="1">
        <p:scale>
          <a:sx n="102" d="100"/>
          <a:sy n="102" d="100"/>
        </p:scale>
        <p:origin x="1920" y="31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2" d="100"/>
          <a:sy n="82" d="100"/>
        </p:scale>
        <p:origin x="-201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m Radogna" userId="7fd67d121dc7a07c" providerId="LiveId" clId="{7E05B6DB-A1B4-44A9-9B4E-A766BF601EAF}"/>
    <pc:docChg chg="undo custSel addSld delSld modSld sldOrd">
      <pc:chgData name="Jim Radogna" userId="7fd67d121dc7a07c" providerId="LiveId" clId="{7E05B6DB-A1B4-44A9-9B4E-A766BF601EAF}" dt="2026-02-07T16:04:51.074" v="970" actId="20577"/>
      <pc:docMkLst>
        <pc:docMk/>
      </pc:docMkLst>
      <pc:sldChg chg="modSp mod">
        <pc:chgData name="Jim Radogna" userId="7fd67d121dc7a07c" providerId="LiveId" clId="{7E05B6DB-A1B4-44A9-9B4E-A766BF601EAF}" dt="2026-01-26T16:45:55.705" v="850" actId="20577"/>
        <pc:sldMkLst>
          <pc:docMk/>
          <pc:sldMk cId="1337252160" sldId="506"/>
        </pc:sldMkLst>
        <pc:spChg chg="mod">
          <ac:chgData name="Jim Radogna" userId="7fd67d121dc7a07c" providerId="LiveId" clId="{7E05B6DB-A1B4-44A9-9B4E-A766BF601EAF}" dt="2026-01-26T16:45:55.705" v="850" actId="20577"/>
          <ac:spMkLst>
            <pc:docMk/>
            <pc:sldMk cId="1337252160" sldId="506"/>
            <ac:spMk id="3" creationId="{00000000-0000-0000-0000-000000000000}"/>
          </ac:spMkLst>
        </pc:spChg>
      </pc:sldChg>
      <pc:sldChg chg="modSp mod">
        <pc:chgData name="Jim Radogna" userId="7fd67d121dc7a07c" providerId="LiveId" clId="{7E05B6DB-A1B4-44A9-9B4E-A766BF601EAF}" dt="2026-01-24T22:50:00.116" v="140" actId="113"/>
        <pc:sldMkLst>
          <pc:docMk/>
          <pc:sldMk cId="1305782704" sldId="519"/>
        </pc:sldMkLst>
        <pc:spChg chg="mod">
          <ac:chgData name="Jim Radogna" userId="7fd67d121dc7a07c" providerId="LiveId" clId="{7E05B6DB-A1B4-44A9-9B4E-A766BF601EAF}" dt="2026-01-24T22:50:00.116" v="140" actId="113"/>
          <ac:spMkLst>
            <pc:docMk/>
            <pc:sldMk cId="1305782704" sldId="519"/>
            <ac:spMk id="3" creationId="{00000000-0000-0000-0000-000000000000}"/>
          </ac:spMkLst>
        </pc:spChg>
      </pc:sldChg>
      <pc:sldChg chg="modSp mod">
        <pc:chgData name="Jim Radogna" userId="7fd67d121dc7a07c" providerId="LiveId" clId="{7E05B6DB-A1B4-44A9-9B4E-A766BF601EAF}" dt="2026-01-24T22:51:46.415" v="156" actId="20577"/>
        <pc:sldMkLst>
          <pc:docMk/>
          <pc:sldMk cId="2889170896" sldId="584"/>
        </pc:sldMkLst>
        <pc:spChg chg="mod">
          <ac:chgData name="Jim Radogna" userId="7fd67d121dc7a07c" providerId="LiveId" clId="{7E05B6DB-A1B4-44A9-9B4E-A766BF601EAF}" dt="2026-01-24T22:51:46.415" v="156" actId="20577"/>
          <ac:spMkLst>
            <pc:docMk/>
            <pc:sldMk cId="2889170896" sldId="584"/>
            <ac:spMk id="3" creationId="{4309D2AB-6832-41D6-9A2F-B4A0CF55D23B}"/>
          </ac:spMkLst>
        </pc:spChg>
      </pc:sldChg>
      <pc:sldChg chg="modSp add mod">
        <pc:chgData name="Jim Radogna" userId="7fd67d121dc7a07c" providerId="LiveId" clId="{7E05B6DB-A1B4-44A9-9B4E-A766BF601EAF}" dt="2026-02-07T16:04:51.074" v="970" actId="20577"/>
        <pc:sldMkLst>
          <pc:docMk/>
          <pc:sldMk cId="3052340709" sldId="667"/>
        </pc:sldMkLst>
        <pc:spChg chg="mod">
          <ac:chgData name="Jim Radogna" userId="7fd67d121dc7a07c" providerId="LiveId" clId="{7E05B6DB-A1B4-44A9-9B4E-A766BF601EAF}" dt="2026-01-24T22:42:36.781" v="117" actId="20577"/>
          <ac:spMkLst>
            <pc:docMk/>
            <pc:sldMk cId="3052340709" sldId="667"/>
            <ac:spMk id="2" creationId="{00000000-0000-0000-0000-000000000000}"/>
          </ac:spMkLst>
        </pc:spChg>
        <pc:spChg chg="mod">
          <ac:chgData name="Jim Radogna" userId="7fd67d121dc7a07c" providerId="LiveId" clId="{7E05B6DB-A1B4-44A9-9B4E-A766BF601EAF}" dt="2026-02-07T16:04:51.074" v="970" actId="20577"/>
          <ac:spMkLst>
            <pc:docMk/>
            <pc:sldMk cId="3052340709" sldId="667"/>
            <ac:spMk id="3" creationId="{00000000-0000-0000-0000-000000000000}"/>
          </ac:spMkLst>
        </pc:spChg>
      </pc:sldChg>
      <pc:sldChg chg="modSp mod">
        <pc:chgData name="Jim Radogna" userId="7fd67d121dc7a07c" providerId="LiveId" clId="{7E05B6DB-A1B4-44A9-9B4E-A766BF601EAF}" dt="2026-01-24T22:59:31.576" v="238" actId="20577"/>
        <pc:sldMkLst>
          <pc:docMk/>
          <pc:sldMk cId="1732284686" sldId="714"/>
        </pc:sldMkLst>
        <pc:spChg chg="mod">
          <ac:chgData name="Jim Radogna" userId="7fd67d121dc7a07c" providerId="LiveId" clId="{7E05B6DB-A1B4-44A9-9B4E-A766BF601EAF}" dt="2026-01-24T22:56:50.095" v="229" actId="20577"/>
          <ac:spMkLst>
            <pc:docMk/>
            <pc:sldMk cId="1732284686" sldId="714"/>
            <ac:spMk id="2" creationId="{06979968-BB72-451D-8B99-D719D9B124A3}"/>
          </ac:spMkLst>
        </pc:spChg>
        <pc:spChg chg="mod">
          <ac:chgData name="Jim Radogna" userId="7fd67d121dc7a07c" providerId="LiveId" clId="{7E05B6DB-A1B4-44A9-9B4E-A766BF601EAF}" dt="2026-01-24T22:59:31.576" v="238" actId="20577"/>
          <ac:spMkLst>
            <pc:docMk/>
            <pc:sldMk cId="1732284686" sldId="714"/>
            <ac:spMk id="3" creationId="{4309D2AB-6832-41D6-9A2F-B4A0CF55D23B}"/>
          </ac:spMkLst>
        </pc:spChg>
      </pc:sldChg>
      <pc:sldChg chg="modSp mod">
        <pc:chgData name="Jim Radogna" userId="7fd67d121dc7a07c" providerId="LiveId" clId="{7E05B6DB-A1B4-44A9-9B4E-A766BF601EAF}" dt="2026-01-24T23:02:28.975" v="280" actId="113"/>
        <pc:sldMkLst>
          <pc:docMk/>
          <pc:sldMk cId="711669230" sldId="716"/>
        </pc:sldMkLst>
        <pc:spChg chg="mod">
          <ac:chgData name="Jim Radogna" userId="7fd67d121dc7a07c" providerId="LiveId" clId="{7E05B6DB-A1B4-44A9-9B4E-A766BF601EAF}" dt="2026-01-24T23:02:28.975" v="280" actId="113"/>
          <ac:spMkLst>
            <pc:docMk/>
            <pc:sldMk cId="711669230" sldId="716"/>
            <ac:spMk id="3" creationId="{4309D2AB-6832-41D6-9A2F-B4A0CF55D23B}"/>
          </ac:spMkLst>
        </pc:spChg>
      </pc:sldChg>
      <pc:sldChg chg="modSp mod">
        <pc:chgData name="Jim Radogna" userId="7fd67d121dc7a07c" providerId="LiveId" clId="{7E05B6DB-A1B4-44A9-9B4E-A766BF601EAF}" dt="2026-01-24T22:55:42.683" v="184" actId="313"/>
        <pc:sldMkLst>
          <pc:docMk/>
          <pc:sldMk cId="2082162602" sldId="717"/>
        </pc:sldMkLst>
        <pc:spChg chg="mod">
          <ac:chgData name="Jim Radogna" userId="7fd67d121dc7a07c" providerId="LiveId" clId="{7E05B6DB-A1B4-44A9-9B4E-A766BF601EAF}" dt="2026-01-24T22:55:42.683" v="184" actId="313"/>
          <ac:spMkLst>
            <pc:docMk/>
            <pc:sldMk cId="2082162602" sldId="717"/>
            <ac:spMk id="2" creationId="{06979968-BB72-451D-8B99-D719D9B124A3}"/>
          </ac:spMkLst>
        </pc:spChg>
        <pc:spChg chg="mod">
          <ac:chgData name="Jim Radogna" userId="7fd67d121dc7a07c" providerId="LiveId" clId="{7E05B6DB-A1B4-44A9-9B4E-A766BF601EAF}" dt="2026-01-24T22:55:26.572" v="163" actId="5793"/>
          <ac:spMkLst>
            <pc:docMk/>
            <pc:sldMk cId="2082162602" sldId="717"/>
            <ac:spMk id="3" creationId="{4309D2AB-6832-41D6-9A2F-B4A0CF55D23B}"/>
          </ac:spMkLst>
        </pc:spChg>
      </pc:sldChg>
      <pc:sldChg chg="modSp mod">
        <pc:chgData name="Jim Radogna" userId="7fd67d121dc7a07c" providerId="LiveId" clId="{7E05B6DB-A1B4-44A9-9B4E-A766BF601EAF}" dt="2026-01-25T22:18:58.080" v="327" actId="207"/>
        <pc:sldMkLst>
          <pc:docMk/>
          <pc:sldMk cId="3483823470" sldId="724"/>
        </pc:sldMkLst>
        <pc:spChg chg="mod">
          <ac:chgData name="Jim Radogna" userId="7fd67d121dc7a07c" providerId="LiveId" clId="{7E05B6DB-A1B4-44A9-9B4E-A766BF601EAF}" dt="2026-01-25T22:18:58.080" v="327" actId="207"/>
          <ac:spMkLst>
            <pc:docMk/>
            <pc:sldMk cId="3483823470" sldId="724"/>
            <ac:spMk id="3" creationId="{7B1CBC97-4849-BE41-14E4-67606D7014B8}"/>
          </ac:spMkLst>
        </pc:spChg>
      </pc:sldChg>
      <pc:sldChg chg="modSp mod">
        <pc:chgData name="Jim Radogna" userId="7fd67d121dc7a07c" providerId="LiveId" clId="{7E05B6DB-A1B4-44A9-9B4E-A766BF601EAF}" dt="2026-01-25T22:20:39.235" v="331" actId="20577"/>
        <pc:sldMkLst>
          <pc:docMk/>
          <pc:sldMk cId="3256737029" sldId="726"/>
        </pc:sldMkLst>
        <pc:spChg chg="mod">
          <ac:chgData name="Jim Radogna" userId="7fd67d121dc7a07c" providerId="LiveId" clId="{7E05B6DB-A1B4-44A9-9B4E-A766BF601EAF}" dt="2026-01-25T22:20:39.235" v="331" actId="20577"/>
          <ac:spMkLst>
            <pc:docMk/>
            <pc:sldMk cId="3256737029" sldId="726"/>
            <ac:spMk id="3" creationId="{90EE72B3-445B-5659-8BBE-950AF957DA01}"/>
          </ac:spMkLst>
        </pc:spChg>
      </pc:sldChg>
      <pc:sldChg chg="modSp mod">
        <pc:chgData name="Jim Radogna" userId="7fd67d121dc7a07c" providerId="LiveId" clId="{7E05B6DB-A1B4-44A9-9B4E-A766BF601EAF}" dt="2026-01-24T22:46:14.242" v="120" actId="113"/>
        <pc:sldMkLst>
          <pc:docMk/>
          <pc:sldMk cId="2007385385" sldId="728"/>
        </pc:sldMkLst>
        <pc:spChg chg="mod">
          <ac:chgData name="Jim Radogna" userId="7fd67d121dc7a07c" providerId="LiveId" clId="{7E05B6DB-A1B4-44A9-9B4E-A766BF601EAF}" dt="2026-01-24T22:46:14.242" v="120" actId="113"/>
          <ac:spMkLst>
            <pc:docMk/>
            <pc:sldMk cId="2007385385" sldId="728"/>
            <ac:spMk id="3" creationId="{A607BA19-8F99-B0D9-652A-5AF89C040D83}"/>
          </ac:spMkLst>
        </pc:spChg>
      </pc:sldChg>
      <pc:sldChg chg="modSp mod">
        <pc:chgData name="Jim Radogna" userId="7fd67d121dc7a07c" providerId="LiveId" clId="{7E05B6DB-A1B4-44A9-9B4E-A766BF601EAF}" dt="2026-01-25T22:33:15.066" v="560" actId="113"/>
        <pc:sldMkLst>
          <pc:docMk/>
          <pc:sldMk cId="141369418" sldId="729"/>
        </pc:sldMkLst>
        <pc:spChg chg="mod">
          <ac:chgData name="Jim Radogna" userId="7fd67d121dc7a07c" providerId="LiveId" clId="{7E05B6DB-A1B4-44A9-9B4E-A766BF601EAF}" dt="2026-01-25T22:33:15.066" v="560" actId="113"/>
          <ac:spMkLst>
            <pc:docMk/>
            <pc:sldMk cId="141369418" sldId="729"/>
            <ac:spMk id="3" creationId="{90A84323-4CD5-46DF-BC3E-54407A3BA61A}"/>
          </ac:spMkLst>
        </pc:spChg>
      </pc:sldChg>
      <pc:sldChg chg="modSp mod">
        <pc:chgData name="Jim Radogna" userId="7fd67d121dc7a07c" providerId="LiveId" clId="{7E05B6DB-A1B4-44A9-9B4E-A766BF601EAF}" dt="2026-01-25T22:33:27.340" v="563" actId="207"/>
        <pc:sldMkLst>
          <pc:docMk/>
          <pc:sldMk cId="3754706730" sldId="730"/>
        </pc:sldMkLst>
        <pc:spChg chg="mod">
          <ac:chgData name="Jim Radogna" userId="7fd67d121dc7a07c" providerId="LiveId" clId="{7E05B6DB-A1B4-44A9-9B4E-A766BF601EAF}" dt="2026-01-25T22:33:27.340" v="563" actId="207"/>
          <ac:spMkLst>
            <pc:docMk/>
            <pc:sldMk cId="3754706730" sldId="730"/>
            <ac:spMk id="3" creationId="{4E311C06-36B9-38B0-098F-C347AE6D293E}"/>
          </ac:spMkLst>
        </pc:spChg>
      </pc:sldChg>
      <pc:sldChg chg="modSp mod">
        <pc:chgData name="Jim Radogna" userId="7fd67d121dc7a07c" providerId="LiveId" clId="{7E05B6DB-A1B4-44A9-9B4E-A766BF601EAF}" dt="2026-01-25T22:33:00.447" v="556" actId="207"/>
        <pc:sldMkLst>
          <pc:docMk/>
          <pc:sldMk cId="3304268270" sldId="731"/>
        </pc:sldMkLst>
        <pc:spChg chg="mod">
          <ac:chgData name="Jim Radogna" userId="7fd67d121dc7a07c" providerId="LiveId" clId="{7E05B6DB-A1B4-44A9-9B4E-A766BF601EAF}" dt="2026-01-25T22:33:00.447" v="556" actId="207"/>
          <ac:spMkLst>
            <pc:docMk/>
            <pc:sldMk cId="3304268270" sldId="731"/>
            <ac:spMk id="3" creationId="{3115DD3D-AB19-7AF4-C38C-1B2D6BC168D9}"/>
          </ac:spMkLst>
        </pc:spChg>
      </pc:sldChg>
      <pc:sldChg chg="modSp mod">
        <pc:chgData name="Jim Radogna" userId="7fd67d121dc7a07c" providerId="LiveId" clId="{7E05B6DB-A1B4-44A9-9B4E-A766BF601EAF}" dt="2026-01-24T22:46:09.637" v="119" actId="113"/>
        <pc:sldMkLst>
          <pc:docMk/>
          <pc:sldMk cId="1472313174" sldId="732"/>
        </pc:sldMkLst>
        <pc:spChg chg="mod">
          <ac:chgData name="Jim Radogna" userId="7fd67d121dc7a07c" providerId="LiveId" clId="{7E05B6DB-A1B4-44A9-9B4E-A766BF601EAF}" dt="2026-01-24T22:46:09.637" v="119" actId="113"/>
          <ac:spMkLst>
            <pc:docMk/>
            <pc:sldMk cId="1472313174" sldId="732"/>
            <ac:spMk id="3" creationId="{04293203-C079-9702-D7DA-75988F109D02}"/>
          </ac:spMkLst>
        </pc:spChg>
      </pc:sldChg>
      <pc:sldChg chg="modSp mod">
        <pc:chgData name="Jim Radogna" userId="7fd67d121dc7a07c" providerId="LiveId" clId="{7E05B6DB-A1B4-44A9-9B4E-A766BF601EAF}" dt="2026-01-24T23:00:44.672" v="274" actId="313"/>
        <pc:sldMkLst>
          <pc:docMk/>
          <pc:sldMk cId="612621895" sldId="734"/>
        </pc:sldMkLst>
        <pc:spChg chg="mod">
          <ac:chgData name="Jim Radogna" userId="7fd67d121dc7a07c" providerId="LiveId" clId="{7E05B6DB-A1B4-44A9-9B4E-A766BF601EAF}" dt="2026-01-24T23:00:44.672" v="274" actId="313"/>
          <ac:spMkLst>
            <pc:docMk/>
            <pc:sldMk cId="612621895" sldId="734"/>
            <ac:spMk id="2" creationId="{CD652C9E-03D3-46CD-E28D-6D6C185F262E}"/>
          </ac:spMkLst>
        </pc:spChg>
      </pc:sldChg>
      <pc:sldChg chg="modSp mod">
        <pc:chgData name="Jim Radogna" userId="7fd67d121dc7a07c" providerId="LiveId" clId="{7E05B6DB-A1B4-44A9-9B4E-A766BF601EAF}" dt="2026-01-25T22:28:00.281" v="420" actId="12"/>
        <pc:sldMkLst>
          <pc:docMk/>
          <pc:sldMk cId="278086582" sldId="735"/>
        </pc:sldMkLst>
        <pc:spChg chg="mod">
          <ac:chgData name="Jim Radogna" userId="7fd67d121dc7a07c" providerId="LiveId" clId="{7E05B6DB-A1B4-44A9-9B4E-A766BF601EAF}" dt="2026-01-25T22:28:00.281" v="420" actId="12"/>
          <ac:spMkLst>
            <pc:docMk/>
            <pc:sldMk cId="278086582" sldId="735"/>
            <ac:spMk id="3" creationId="{6DFB3B17-6F83-AC06-D4E8-A953F9C5F18B}"/>
          </ac:spMkLst>
        </pc:spChg>
      </pc:sldChg>
      <pc:sldChg chg="modSp mod">
        <pc:chgData name="Jim Radogna" userId="7fd67d121dc7a07c" providerId="LiveId" clId="{7E05B6DB-A1B4-44A9-9B4E-A766BF601EAF}" dt="2026-01-25T22:33:45.308" v="565" actId="122"/>
        <pc:sldMkLst>
          <pc:docMk/>
          <pc:sldMk cId="1269142515" sldId="736"/>
        </pc:sldMkLst>
        <pc:spChg chg="mod">
          <ac:chgData name="Jim Radogna" userId="7fd67d121dc7a07c" providerId="LiveId" clId="{7E05B6DB-A1B4-44A9-9B4E-A766BF601EAF}" dt="2026-01-25T22:33:45.308" v="565" actId="122"/>
          <ac:spMkLst>
            <pc:docMk/>
            <pc:sldMk cId="1269142515" sldId="736"/>
            <ac:spMk id="3" creationId="{EC4CB282-243E-A0A6-FFD3-5102B5FA61AE}"/>
          </ac:spMkLst>
        </pc:spChg>
      </pc:sldChg>
      <pc:sldChg chg="modSp mod">
        <pc:chgData name="Jim Radogna" userId="7fd67d121dc7a07c" providerId="LiveId" clId="{7E05B6DB-A1B4-44A9-9B4E-A766BF601EAF}" dt="2026-01-25T22:33:53.237" v="566" actId="207"/>
        <pc:sldMkLst>
          <pc:docMk/>
          <pc:sldMk cId="3405537042" sldId="737"/>
        </pc:sldMkLst>
        <pc:spChg chg="mod">
          <ac:chgData name="Jim Radogna" userId="7fd67d121dc7a07c" providerId="LiveId" clId="{7E05B6DB-A1B4-44A9-9B4E-A766BF601EAF}" dt="2026-01-25T22:33:53.237" v="566" actId="207"/>
          <ac:spMkLst>
            <pc:docMk/>
            <pc:sldMk cId="3405537042" sldId="737"/>
            <ac:spMk id="3" creationId="{3837931B-4F03-76B5-B36D-E25D1B7A4DE2}"/>
          </ac:spMkLst>
        </pc:spChg>
      </pc:sldChg>
      <pc:sldChg chg="modSp mod">
        <pc:chgData name="Jim Radogna" userId="7fd67d121dc7a07c" providerId="LiveId" clId="{7E05B6DB-A1B4-44A9-9B4E-A766BF601EAF}" dt="2026-01-25T22:35:44.837" v="572" actId="20577"/>
        <pc:sldMkLst>
          <pc:docMk/>
          <pc:sldMk cId="4266707965" sldId="738"/>
        </pc:sldMkLst>
        <pc:spChg chg="mod">
          <ac:chgData name="Jim Radogna" userId="7fd67d121dc7a07c" providerId="LiveId" clId="{7E05B6DB-A1B4-44A9-9B4E-A766BF601EAF}" dt="2026-01-25T22:35:44.837" v="572" actId="20577"/>
          <ac:spMkLst>
            <pc:docMk/>
            <pc:sldMk cId="4266707965" sldId="738"/>
            <ac:spMk id="3" creationId="{61DEC589-DC65-4F43-C349-7C10F3662D7D}"/>
          </ac:spMkLst>
        </pc:spChg>
      </pc:sldChg>
      <pc:sldChg chg="modSp mod">
        <pc:chgData name="Jim Radogna" userId="7fd67d121dc7a07c" providerId="LiveId" clId="{7E05B6DB-A1B4-44A9-9B4E-A766BF601EAF}" dt="2026-01-25T22:38:10.663" v="579" actId="20577"/>
        <pc:sldMkLst>
          <pc:docMk/>
          <pc:sldMk cId="1435141690" sldId="739"/>
        </pc:sldMkLst>
        <pc:spChg chg="mod">
          <ac:chgData name="Jim Radogna" userId="7fd67d121dc7a07c" providerId="LiveId" clId="{7E05B6DB-A1B4-44A9-9B4E-A766BF601EAF}" dt="2026-01-25T22:38:10.663" v="579" actId="20577"/>
          <ac:spMkLst>
            <pc:docMk/>
            <pc:sldMk cId="1435141690" sldId="739"/>
            <ac:spMk id="3" creationId="{ED8CFE4B-3F73-05F4-3A53-E3657D5B0FE2}"/>
          </ac:spMkLst>
        </pc:spChg>
      </pc:sldChg>
      <pc:sldChg chg="modSp mod">
        <pc:chgData name="Jim Radogna" userId="7fd67d121dc7a07c" providerId="LiveId" clId="{7E05B6DB-A1B4-44A9-9B4E-A766BF601EAF}" dt="2026-01-25T22:39:53.460" v="588" actId="207"/>
        <pc:sldMkLst>
          <pc:docMk/>
          <pc:sldMk cId="1932639549" sldId="740"/>
        </pc:sldMkLst>
        <pc:spChg chg="mod">
          <ac:chgData name="Jim Radogna" userId="7fd67d121dc7a07c" providerId="LiveId" clId="{7E05B6DB-A1B4-44A9-9B4E-A766BF601EAF}" dt="2026-01-25T22:39:53.460" v="588" actId="207"/>
          <ac:spMkLst>
            <pc:docMk/>
            <pc:sldMk cId="1932639549" sldId="740"/>
            <ac:spMk id="3" creationId="{1D129F97-96D7-051B-E50B-3D91E923B7F6}"/>
          </ac:spMkLst>
        </pc:spChg>
      </pc:sldChg>
      <pc:sldChg chg="modSp mod">
        <pc:chgData name="Jim Radogna" userId="7fd67d121dc7a07c" providerId="LiveId" clId="{7E05B6DB-A1B4-44A9-9B4E-A766BF601EAF}" dt="2026-01-25T22:40:59.646" v="592" actId="20577"/>
        <pc:sldMkLst>
          <pc:docMk/>
          <pc:sldMk cId="1838348803" sldId="741"/>
        </pc:sldMkLst>
        <pc:spChg chg="mod">
          <ac:chgData name="Jim Radogna" userId="7fd67d121dc7a07c" providerId="LiveId" clId="{7E05B6DB-A1B4-44A9-9B4E-A766BF601EAF}" dt="2026-01-25T22:40:59.646" v="592" actId="20577"/>
          <ac:spMkLst>
            <pc:docMk/>
            <pc:sldMk cId="1838348803" sldId="741"/>
            <ac:spMk id="3" creationId="{3A8B1F5F-AFE8-A12E-0CA5-F6B48874C1DE}"/>
          </ac:spMkLst>
        </pc:spChg>
      </pc:sldChg>
      <pc:sldChg chg="modSp mod">
        <pc:chgData name="Jim Radogna" userId="7fd67d121dc7a07c" providerId="LiveId" clId="{7E05B6DB-A1B4-44A9-9B4E-A766BF601EAF}" dt="2026-01-25T22:41:58.031" v="594" actId="20577"/>
        <pc:sldMkLst>
          <pc:docMk/>
          <pc:sldMk cId="847087890" sldId="742"/>
        </pc:sldMkLst>
        <pc:spChg chg="mod">
          <ac:chgData name="Jim Radogna" userId="7fd67d121dc7a07c" providerId="LiveId" clId="{7E05B6DB-A1B4-44A9-9B4E-A766BF601EAF}" dt="2026-01-25T22:41:58.031" v="594" actId="20577"/>
          <ac:spMkLst>
            <pc:docMk/>
            <pc:sldMk cId="847087890" sldId="742"/>
            <ac:spMk id="3" creationId="{1BC1A995-7F7D-086F-87C2-0F5284308B5F}"/>
          </ac:spMkLst>
        </pc:spChg>
      </pc:sldChg>
      <pc:sldChg chg="modSp mod">
        <pc:chgData name="Jim Radogna" userId="7fd67d121dc7a07c" providerId="LiveId" clId="{7E05B6DB-A1B4-44A9-9B4E-A766BF601EAF}" dt="2026-01-26T16:24:16.884" v="639" actId="255"/>
        <pc:sldMkLst>
          <pc:docMk/>
          <pc:sldMk cId="1211063946" sldId="746"/>
        </pc:sldMkLst>
        <pc:spChg chg="mod">
          <ac:chgData name="Jim Radogna" userId="7fd67d121dc7a07c" providerId="LiveId" clId="{7E05B6DB-A1B4-44A9-9B4E-A766BF601EAF}" dt="2026-01-26T16:24:16.884" v="639" actId="255"/>
          <ac:spMkLst>
            <pc:docMk/>
            <pc:sldMk cId="1211063946" sldId="746"/>
            <ac:spMk id="3" creationId="{40288109-B20B-2018-9ECC-D0A87270CC9F}"/>
          </ac:spMkLst>
        </pc:spChg>
      </pc:sldChg>
      <pc:sldChg chg="modSp mod">
        <pc:chgData name="Jim Radogna" userId="7fd67d121dc7a07c" providerId="LiveId" clId="{7E05B6DB-A1B4-44A9-9B4E-A766BF601EAF}" dt="2026-01-25T22:11:42.893" v="281" actId="113"/>
        <pc:sldMkLst>
          <pc:docMk/>
          <pc:sldMk cId="3609669275" sldId="749"/>
        </pc:sldMkLst>
        <pc:spChg chg="mod">
          <ac:chgData name="Jim Radogna" userId="7fd67d121dc7a07c" providerId="LiveId" clId="{7E05B6DB-A1B4-44A9-9B4E-A766BF601EAF}" dt="2026-01-25T22:11:42.893" v="281" actId="113"/>
          <ac:spMkLst>
            <pc:docMk/>
            <pc:sldMk cId="3609669275" sldId="749"/>
            <ac:spMk id="3" creationId="{41B92CE2-4FBA-7BB6-ED40-EA9B832CB5F1}"/>
          </ac:spMkLst>
        </pc:spChg>
      </pc:sldChg>
      <pc:sldChg chg="modSp mod ord">
        <pc:chgData name="Jim Radogna" userId="7fd67d121dc7a07c" providerId="LiveId" clId="{7E05B6DB-A1B4-44A9-9B4E-A766BF601EAF}" dt="2026-01-26T16:27:03.074" v="668" actId="122"/>
        <pc:sldMkLst>
          <pc:docMk/>
          <pc:sldMk cId="2345151848" sldId="752"/>
        </pc:sldMkLst>
        <pc:spChg chg="mod">
          <ac:chgData name="Jim Radogna" userId="7fd67d121dc7a07c" providerId="LiveId" clId="{7E05B6DB-A1B4-44A9-9B4E-A766BF601EAF}" dt="2026-01-26T16:27:03.074" v="668" actId="122"/>
          <ac:spMkLst>
            <pc:docMk/>
            <pc:sldMk cId="2345151848" sldId="752"/>
            <ac:spMk id="3" creationId="{87102FCC-2143-897A-5003-01EB37B611C1}"/>
          </ac:spMkLst>
        </pc:spChg>
      </pc:sldChg>
      <pc:sldChg chg="modSp mod ord">
        <pc:chgData name="Jim Radogna" userId="7fd67d121dc7a07c" providerId="LiveId" clId="{7E05B6DB-A1B4-44A9-9B4E-A766BF601EAF}" dt="2026-01-26T16:22:27.741" v="629" actId="114"/>
        <pc:sldMkLst>
          <pc:docMk/>
          <pc:sldMk cId="3487072908" sldId="753"/>
        </pc:sldMkLst>
        <pc:spChg chg="mod">
          <ac:chgData name="Jim Radogna" userId="7fd67d121dc7a07c" providerId="LiveId" clId="{7E05B6DB-A1B4-44A9-9B4E-A766BF601EAF}" dt="2026-01-26T16:22:27.741" v="629" actId="114"/>
          <ac:spMkLst>
            <pc:docMk/>
            <pc:sldMk cId="3487072908" sldId="753"/>
            <ac:spMk id="3" creationId="{A5AB37DA-DE2B-887A-E50C-EACD12CA830B}"/>
          </ac:spMkLst>
        </pc:spChg>
      </pc:sldChg>
      <pc:sldChg chg="modSp mod">
        <pc:chgData name="Jim Radogna" userId="7fd67d121dc7a07c" providerId="LiveId" clId="{7E05B6DB-A1B4-44A9-9B4E-A766BF601EAF}" dt="2026-01-26T16:35:41.883" v="711" actId="255"/>
        <pc:sldMkLst>
          <pc:docMk/>
          <pc:sldMk cId="1775630512" sldId="755"/>
        </pc:sldMkLst>
        <pc:spChg chg="mod">
          <ac:chgData name="Jim Radogna" userId="7fd67d121dc7a07c" providerId="LiveId" clId="{7E05B6DB-A1B4-44A9-9B4E-A766BF601EAF}" dt="2026-01-26T16:35:41.883" v="711" actId="255"/>
          <ac:spMkLst>
            <pc:docMk/>
            <pc:sldMk cId="1775630512" sldId="755"/>
            <ac:spMk id="3" creationId="{6ECA277B-2196-6B31-D6C9-A66BC5E62021}"/>
          </ac:spMkLst>
        </pc:spChg>
      </pc:sldChg>
      <pc:sldChg chg="modSp mod">
        <pc:chgData name="Jim Radogna" userId="7fd67d121dc7a07c" providerId="LiveId" clId="{7E05B6DB-A1B4-44A9-9B4E-A766BF601EAF}" dt="2026-01-26T16:35:50.016" v="712" actId="255"/>
        <pc:sldMkLst>
          <pc:docMk/>
          <pc:sldMk cId="3488734671" sldId="760"/>
        </pc:sldMkLst>
        <pc:spChg chg="mod">
          <ac:chgData name="Jim Radogna" userId="7fd67d121dc7a07c" providerId="LiveId" clId="{7E05B6DB-A1B4-44A9-9B4E-A766BF601EAF}" dt="2026-01-26T16:35:50.016" v="712" actId="255"/>
          <ac:spMkLst>
            <pc:docMk/>
            <pc:sldMk cId="3488734671" sldId="760"/>
            <ac:spMk id="3" creationId="{FD392D75-A268-B137-309E-6ED1A6B41BC2}"/>
          </ac:spMkLst>
        </pc:spChg>
      </pc:sldChg>
      <pc:sldChg chg="modSp mod">
        <pc:chgData name="Jim Radogna" userId="7fd67d121dc7a07c" providerId="LiveId" clId="{7E05B6DB-A1B4-44A9-9B4E-A766BF601EAF}" dt="2026-01-26T16:35:59.458" v="714" actId="27636"/>
        <pc:sldMkLst>
          <pc:docMk/>
          <pc:sldMk cId="1758752482" sldId="761"/>
        </pc:sldMkLst>
        <pc:spChg chg="mod">
          <ac:chgData name="Jim Radogna" userId="7fd67d121dc7a07c" providerId="LiveId" clId="{7E05B6DB-A1B4-44A9-9B4E-A766BF601EAF}" dt="2026-01-26T16:35:59.458" v="714" actId="27636"/>
          <ac:spMkLst>
            <pc:docMk/>
            <pc:sldMk cId="1758752482" sldId="761"/>
            <ac:spMk id="3" creationId="{5491649B-D782-E14A-EA70-40DE428B33B8}"/>
          </ac:spMkLst>
        </pc:spChg>
      </pc:sldChg>
      <pc:sldChg chg="modSp mod">
        <pc:chgData name="Jim Radogna" userId="7fd67d121dc7a07c" providerId="LiveId" clId="{7E05B6DB-A1B4-44A9-9B4E-A766BF601EAF}" dt="2026-01-26T16:36:11.017" v="715" actId="255"/>
        <pc:sldMkLst>
          <pc:docMk/>
          <pc:sldMk cId="1554960251" sldId="762"/>
        </pc:sldMkLst>
        <pc:spChg chg="mod">
          <ac:chgData name="Jim Radogna" userId="7fd67d121dc7a07c" providerId="LiveId" clId="{7E05B6DB-A1B4-44A9-9B4E-A766BF601EAF}" dt="2026-01-26T16:36:11.017" v="715" actId="255"/>
          <ac:spMkLst>
            <pc:docMk/>
            <pc:sldMk cId="1554960251" sldId="762"/>
            <ac:spMk id="3" creationId="{4799350C-95CB-09A9-C0B7-E4B6B48EA468}"/>
          </ac:spMkLst>
        </pc:spChg>
      </pc:sldChg>
      <pc:sldChg chg="modSp mod">
        <pc:chgData name="Jim Radogna" userId="7fd67d121dc7a07c" providerId="LiveId" clId="{7E05B6DB-A1B4-44A9-9B4E-A766BF601EAF}" dt="2026-01-26T16:35:28.346" v="710" actId="27636"/>
        <pc:sldMkLst>
          <pc:docMk/>
          <pc:sldMk cId="2666405712" sldId="763"/>
        </pc:sldMkLst>
        <pc:spChg chg="mod">
          <ac:chgData name="Jim Radogna" userId="7fd67d121dc7a07c" providerId="LiveId" clId="{7E05B6DB-A1B4-44A9-9B4E-A766BF601EAF}" dt="2026-01-26T16:35:28.346" v="710" actId="27636"/>
          <ac:spMkLst>
            <pc:docMk/>
            <pc:sldMk cId="2666405712" sldId="763"/>
            <ac:spMk id="3" creationId="{CE7DA6F9-641C-C1B5-CB32-F54366F4AACB}"/>
          </ac:spMkLst>
        </pc:spChg>
      </pc:sldChg>
      <pc:sldChg chg="modSp mod">
        <pc:chgData name="Jim Radogna" userId="7fd67d121dc7a07c" providerId="LiveId" clId="{7E05B6DB-A1B4-44A9-9B4E-A766BF601EAF}" dt="2026-01-26T16:22:43.801" v="632" actId="114"/>
        <pc:sldMkLst>
          <pc:docMk/>
          <pc:sldMk cId="4037777087" sldId="768"/>
        </pc:sldMkLst>
        <pc:spChg chg="mod">
          <ac:chgData name="Jim Radogna" userId="7fd67d121dc7a07c" providerId="LiveId" clId="{7E05B6DB-A1B4-44A9-9B4E-A766BF601EAF}" dt="2026-01-26T16:22:43.801" v="632" actId="114"/>
          <ac:spMkLst>
            <pc:docMk/>
            <pc:sldMk cId="4037777087" sldId="768"/>
            <ac:spMk id="3" creationId="{ED284A1E-2D3D-E384-DD40-19A64C1C313F}"/>
          </ac:spMkLst>
        </pc:spChg>
      </pc:sldChg>
      <pc:sldChg chg="modSp mod">
        <pc:chgData name="Jim Radogna" userId="7fd67d121dc7a07c" providerId="LiveId" clId="{7E05B6DB-A1B4-44A9-9B4E-A766BF601EAF}" dt="2026-01-26T16:23:06.434" v="636" actId="114"/>
        <pc:sldMkLst>
          <pc:docMk/>
          <pc:sldMk cId="3576239092" sldId="769"/>
        </pc:sldMkLst>
        <pc:spChg chg="mod">
          <ac:chgData name="Jim Radogna" userId="7fd67d121dc7a07c" providerId="LiveId" clId="{7E05B6DB-A1B4-44A9-9B4E-A766BF601EAF}" dt="2026-01-26T16:23:06.434" v="636" actId="114"/>
          <ac:spMkLst>
            <pc:docMk/>
            <pc:sldMk cId="3576239092" sldId="769"/>
            <ac:spMk id="3" creationId="{7D887497-633E-8506-BD25-E95118BC910D}"/>
          </ac:spMkLst>
        </pc:spChg>
      </pc:sldChg>
      <pc:sldChg chg="modSp mod">
        <pc:chgData name="Jim Radogna" userId="7fd67d121dc7a07c" providerId="LiveId" clId="{7E05B6DB-A1B4-44A9-9B4E-A766BF601EAF}" dt="2026-01-26T16:37:26.317" v="725" actId="27636"/>
        <pc:sldMkLst>
          <pc:docMk/>
          <pc:sldMk cId="151031554" sldId="770"/>
        </pc:sldMkLst>
        <pc:spChg chg="mod">
          <ac:chgData name="Jim Radogna" userId="7fd67d121dc7a07c" providerId="LiveId" clId="{7E05B6DB-A1B4-44A9-9B4E-A766BF601EAF}" dt="2026-01-26T16:37:26.317" v="725" actId="27636"/>
          <ac:spMkLst>
            <pc:docMk/>
            <pc:sldMk cId="151031554" sldId="770"/>
            <ac:spMk id="3" creationId="{9C985A87-F5FA-6AB5-BDFD-F5307244BDDB}"/>
          </ac:spMkLst>
        </pc:spChg>
      </pc:sldChg>
      <pc:sldChg chg="add">
        <pc:chgData name="Jim Radogna" userId="7fd67d121dc7a07c" providerId="LiveId" clId="{7E05B6DB-A1B4-44A9-9B4E-A766BF601EAF}" dt="2026-01-14T22:20:27.269" v="17"/>
        <pc:sldMkLst>
          <pc:docMk/>
          <pc:sldMk cId="1467211426" sldId="773"/>
        </pc:sldMkLst>
      </pc:sldChg>
      <pc:sldChg chg="modSp add mod">
        <pc:chgData name="Jim Radogna" userId="7fd67d121dc7a07c" providerId="LiveId" clId="{7E05B6DB-A1B4-44A9-9B4E-A766BF601EAF}" dt="2026-01-24T22:22:52.043" v="27" actId="20577"/>
        <pc:sldMkLst>
          <pc:docMk/>
          <pc:sldMk cId="2096799468" sldId="774"/>
        </pc:sldMkLst>
        <pc:spChg chg="mod">
          <ac:chgData name="Jim Radogna" userId="7fd67d121dc7a07c" providerId="LiveId" clId="{7E05B6DB-A1B4-44A9-9B4E-A766BF601EAF}" dt="2026-01-24T22:22:52.043" v="27" actId="20577"/>
          <ac:spMkLst>
            <pc:docMk/>
            <pc:sldMk cId="2096799468" sldId="774"/>
            <ac:spMk id="3" creationId="{ACE59756-6695-C326-4BB8-A37A2771AD00}"/>
          </ac:spMkLst>
        </pc:spChg>
      </pc:sldChg>
      <pc:sldChg chg="modSp add mod">
        <pc:chgData name="Jim Radogna" userId="7fd67d121dc7a07c" providerId="LiveId" clId="{7E05B6DB-A1B4-44A9-9B4E-A766BF601EAF}" dt="2026-01-26T16:22:15.842" v="627" actId="114"/>
        <pc:sldMkLst>
          <pc:docMk/>
          <pc:sldMk cId="2190025383" sldId="775"/>
        </pc:sldMkLst>
        <pc:spChg chg="mod">
          <ac:chgData name="Jim Radogna" userId="7fd67d121dc7a07c" providerId="LiveId" clId="{7E05B6DB-A1B4-44A9-9B4E-A766BF601EAF}" dt="2026-01-26T16:22:15.842" v="627" actId="114"/>
          <ac:spMkLst>
            <pc:docMk/>
            <pc:sldMk cId="2190025383" sldId="775"/>
            <ac:spMk id="3" creationId="{CC9E80B9-6AF9-62AF-3017-0FF65A976E83}"/>
          </ac:spMkLst>
        </pc:spChg>
      </pc:sldChg>
      <pc:sldChg chg="modSp add mod">
        <pc:chgData name="Jim Radogna" userId="7fd67d121dc7a07c" providerId="LiveId" clId="{7E05B6DB-A1B4-44A9-9B4E-A766BF601EAF}" dt="2026-01-26T16:42:45.548" v="807" actId="122"/>
        <pc:sldMkLst>
          <pc:docMk/>
          <pc:sldMk cId="3826392570" sldId="776"/>
        </pc:sldMkLst>
        <pc:spChg chg="mod">
          <ac:chgData name="Jim Radogna" userId="7fd67d121dc7a07c" providerId="LiveId" clId="{7E05B6DB-A1B4-44A9-9B4E-A766BF601EAF}" dt="2026-01-26T16:39:30.494" v="776" actId="20577"/>
          <ac:spMkLst>
            <pc:docMk/>
            <pc:sldMk cId="3826392570" sldId="776"/>
            <ac:spMk id="2" creationId="{B8E25E6C-0CE7-CEE8-A17C-B1BB26796910}"/>
          </ac:spMkLst>
        </pc:spChg>
        <pc:spChg chg="mod">
          <ac:chgData name="Jim Radogna" userId="7fd67d121dc7a07c" providerId="LiveId" clId="{7E05B6DB-A1B4-44A9-9B4E-A766BF601EAF}" dt="2026-01-26T16:42:45.548" v="807" actId="122"/>
          <ac:spMkLst>
            <pc:docMk/>
            <pc:sldMk cId="3826392570" sldId="776"/>
            <ac:spMk id="3" creationId="{B11836A5-850A-E0A0-5D4A-756ED20D409A}"/>
          </ac:spMkLst>
        </pc:spChg>
      </pc:sldChg>
      <pc:sldChg chg="modSp add mod">
        <pc:chgData name="Jim Radogna" userId="7fd67d121dc7a07c" providerId="LiveId" clId="{7E05B6DB-A1B4-44A9-9B4E-A766BF601EAF}" dt="2026-01-26T16:45:38.239" v="849" actId="20577"/>
        <pc:sldMkLst>
          <pc:docMk/>
          <pc:sldMk cId="1936940631" sldId="777"/>
        </pc:sldMkLst>
        <pc:spChg chg="mod">
          <ac:chgData name="Jim Radogna" userId="7fd67d121dc7a07c" providerId="LiveId" clId="{7E05B6DB-A1B4-44A9-9B4E-A766BF601EAF}" dt="2026-01-26T16:44:39.383" v="834" actId="20577"/>
          <ac:spMkLst>
            <pc:docMk/>
            <pc:sldMk cId="1936940631" sldId="777"/>
            <ac:spMk id="2" creationId="{036C0856-07DD-39BA-41FA-1ED331A8F6E8}"/>
          </ac:spMkLst>
        </pc:spChg>
        <pc:spChg chg="mod">
          <ac:chgData name="Jim Radogna" userId="7fd67d121dc7a07c" providerId="LiveId" clId="{7E05B6DB-A1B4-44A9-9B4E-A766BF601EAF}" dt="2026-01-26T16:45:38.239" v="849" actId="20577"/>
          <ac:spMkLst>
            <pc:docMk/>
            <pc:sldMk cId="1936940631" sldId="777"/>
            <ac:spMk id="3" creationId="{60B5F8F6-1D1A-6CE8-BA4A-771DC38FD293}"/>
          </ac:spMkLst>
        </pc:spChg>
      </pc:sldChg>
      <pc:sldChg chg="modSp add mod">
        <pc:chgData name="Jim Radogna" userId="7fd67d121dc7a07c" providerId="LiveId" clId="{7E05B6DB-A1B4-44A9-9B4E-A766BF601EAF}" dt="2026-01-26T20:59:15.537" v="869" actId="122"/>
        <pc:sldMkLst>
          <pc:docMk/>
          <pc:sldMk cId="2281724342" sldId="778"/>
        </pc:sldMkLst>
        <pc:spChg chg="mod">
          <ac:chgData name="Jim Radogna" userId="7fd67d121dc7a07c" providerId="LiveId" clId="{7E05B6DB-A1B4-44A9-9B4E-A766BF601EAF}" dt="2026-01-26T20:59:15.537" v="869" actId="122"/>
          <ac:spMkLst>
            <pc:docMk/>
            <pc:sldMk cId="2281724342" sldId="778"/>
            <ac:spMk id="2" creationId="{C1454AF0-28D3-7B43-CF7C-F99CB04D79BC}"/>
          </ac:spMkLst>
        </pc:spChg>
        <pc:spChg chg="mod">
          <ac:chgData name="Jim Radogna" userId="7fd67d121dc7a07c" providerId="LiveId" clId="{7E05B6DB-A1B4-44A9-9B4E-A766BF601EAF}" dt="2026-01-26T20:58:43.301" v="867" actId="27636"/>
          <ac:spMkLst>
            <pc:docMk/>
            <pc:sldMk cId="2281724342" sldId="778"/>
            <ac:spMk id="3" creationId="{7F106BE7-848E-C1CE-FAC8-DDC303C1C3A0}"/>
          </ac:spMkLst>
        </pc:spChg>
      </pc:sldChg>
      <pc:sldChg chg="addSp modSp add mod">
        <pc:chgData name="Jim Radogna" userId="7fd67d121dc7a07c" providerId="LiveId" clId="{7E05B6DB-A1B4-44A9-9B4E-A766BF601EAF}" dt="2026-01-26T21:01:24.502" v="886" actId="27636"/>
        <pc:sldMkLst>
          <pc:docMk/>
          <pc:sldMk cId="3141523750" sldId="779"/>
        </pc:sldMkLst>
        <pc:spChg chg="mod">
          <ac:chgData name="Jim Radogna" userId="7fd67d121dc7a07c" providerId="LiveId" clId="{7E05B6DB-A1B4-44A9-9B4E-A766BF601EAF}" dt="2026-01-26T21:00:28.768" v="875" actId="20577"/>
          <ac:spMkLst>
            <pc:docMk/>
            <pc:sldMk cId="3141523750" sldId="779"/>
            <ac:spMk id="2" creationId="{E9548DB8-41FB-2DB2-D79D-4D35567D9334}"/>
          </ac:spMkLst>
        </pc:spChg>
        <pc:spChg chg="mod">
          <ac:chgData name="Jim Radogna" userId="7fd67d121dc7a07c" providerId="LiveId" clId="{7E05B6DB-A1B4-44A9-9B4E-A766BF601EAF}" dt="2026-01-26T21:01:24.502" v="886" actId="27636"/>
          <ac:spMkLst>
            <pc:docMk/>
            <pc:sldMk cId="3141523750" sldId="779"/>
            <ac:spMk id="3" creationId="{FFC0A2E8-EBA2-1185-EE47-DC524DF20242}"/>
          </ac:spMkLst>
        </pc:spChg>
      </pc:sldChg>
      <pc:sldChg chg="addSp delSp modSp add mod">
        <pc:chgData name="Jim Radogna" userId="7fd67d121dc7a07c" providerId="LiveId" clId="{7E05B6DB-A1B4-44A9-9B4E-A766BF601EAF}" dt="2026-01-26T21:04:32.119" v="910" actId="255"/>
        <pc:sldMkLst>
          <pc:docMk/>
          <pc:sldMk cId="3413078514" sldId="780"/>
        </pc:sldMkLst>
        <pc:spChg chg="mod">
          <ac:chgData name="Jim Radogna" userId="7fd67d121dc7a07c" providerId="LiveId" clId="{7E05B6DB-A1B4-44A9-9B4E-A766BF601EAF}" dt="2026-01-26T21:02:19.075" v="890" actId="20577"/>
          <ac:spMkLst>
            <pc:docMk/>
            <pc:sldMk cId="3413078514" sldId="780"/>
            <ac:spMk id="2" creationId="{60560212-EEC6-833E-4226-11300670238A}"/>
          </ac:spMkLst>
        </pc:spChg>
        <pc:spChg chg="add mod">
          <ac:chgData name="Jim Radogna" userId="7fd67d121dc7a07c" providerId="LiveId" clId="{7E05B6DB-A1B4-44A9-9B4E-A766BF601EAF}" dt="2026-01-26T21:04:32.119" v="910" actId="255"/>
          <ac:spMkLst>
            <pc:docMk/>
            <pc:sldMk cId="3413078514" sldId="780"/>
            <ac:spMk id="6" creationId="{FEAF57D4-4E09-4BAD-42A5-43F558EEAABD}"/>
          </ac:spMkLst>
        </pc:spChg>
      </pc:sldChg>
      <pc:sldChg chg="addSp delSp modSp add mod">
        <pc:chgData name="Jim Radogna" userId="7fd67d121dc7a07c" providerId="LiveId" clId="{7E05B6DB-A1B4-44A9-9B4E-A766BF601EAF}" dt="2026-01-26T21:07:51.879" v="935" actId="255"/>
        <pc:sldMkLst>
          <pc:docMk/>
          <pc:sldMk cId="219141405" sldId="781"/>
        </pc:sldMkLst>
        <pc:spChg chg="add mod">
          <ac:chgData name="Jim Radogna" userId="7fd67d121dc7a07c" providerId="LiveId" clId="{7E05B6DB-A1B4-44A9-9B4E-A766BF601EAF}" dt="2026-01-26T21:07:51.879" v="935" actId="255"/>
          <ac:spMkLst>
            <pc:docMk/>
            <pc:sldMk cId="219141405" sldId="781"/>
            <ac:spMk id="7" creationId="{66C3E721-5BFF-EBC0-D79F-487AC29E17B8}"/>
          </ac:spMkLst>
        </pc:spChg>
      </pc:sldChg>
      <pc:sldChg chg="modSp add mod">
        <pc:chgData name="Jim Radogna" userId="7fd67d121dc7a07c" providerId="LiveId" clId="{7E05B6DB-A1B4-44A9-9B4E-A766BF601EAF}" dt="2026-01-26T21:11:25.321" v="957" actId="113"/>
        <pc:sldMkLst>
          <pc:docMk/>
          <pc:sldMk cId="1757150589" sldId="782"/>
        </pc:sldMkLst>
        <pc:spChg chg="mod">
          <ac:chgData name="Jim Radogna" userId="7fd67d121dc7a07c" providerId="LiveId" clId="{7E05B6DB-A1B4-44A9-9B4E-A766BF601EAF}" dt="2026-01-26T21:11:25.321" v="957" actId="113"/>
          <ac:spMkLst>
            <pc:docMk/>
            <pc:sldMk cId="1757150589" sldId="782"/>
            <ac:spMk id="7" creationId="{EBCBCC59-E501-DD7D-EB8F-DB57A6D874E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A28DA6-C088-4C0C-917C-ACC6926DB66E}" type="datetimeFigureOut">
              <a:rPr lang="en-US" smtClean="0"/>
              <a:pPr/>
              <a:t>2/7/2026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20544F-824B-4B45-812E-856E95426E2A}" type="slidenum">
              <a:rPr lang="en-US" smtClean="0"/>
              <a:pPr/>
              <a:t>‹#›</a:t>
            </a:fld>
            <a:endParaRPr lang="en-US"/>
          </a:p>
        </p:txBody>
      </p:sp>
    </p:spTree>
    <p:extLst>
      <p:ext uri="{BB962C8B-B14F-4D97-AF65-F5344CB8AC3E}">
        <p14:creationId xmlns:p14="http://schemas.microsoft.com/office/powerpoint/2010/main" val="2415202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a:t>
            </a:fld>
            <a:endParaRPr lang="en-US" dirty="0"/>
          </a:p>
        </p:txBody>
      </p:sp>
    </p:spTree>
    <p:extLst>
      <p:ext uri="{BB962C8B-B14F-4D97-AF65-F5344CB8AC3E}">
        <p14:creationId xmlns:p14="http://schemas.microsoft.com/office/powerpoint/2010/main" val="13268922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10</a:t>
            </a:fld>
            <a:endParaRPr lang="en-US" dirty="0"/>
          </a:p>
        </p:txBody>
      </p:sp>
    </p:spTree>
    <p:extLst>
      <p:ext uri="{BB962C8B-B14F-4D97-AF65-F5344CB8AC3E}">
        <p14:creationId xmlns:p14="http://schemas.microsoft.com/office/powerpoint/2010/main" val="24022523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61</a:t>
            </a:fld>
            <a:endParaRPr lang="en-US" dirty="0"/>
          </a:p>
        </p:txBody>
      </p:sp>
    </p:spTree>
    <p:extLst>
      <p:ext uri="{BB962C8B-B14F-4D97-AF65-F5344CB8AC3E}">
        <p14:creationId xmlns:p14="http://schemas.microsoft.com/office/powerpoint/2010/main" val="5272173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141C31-DF88-D7C9-86E3-C5EA65FFCC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B8D3A8-3A09-2BBF-8D66-D44FDED0CC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554D3D-33B6-C7CF-EB0D-771812D3660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a:extLst>
              <a:ext uri="{FF2B5EF4-FFF2-40B4-BE49-F238E27FC236}">
                <a16:creationId xmlns:a16="http://schemas.microsoft.com/office/drawing/2014/main" id="{735C0D71-591C-D2ED-44CA-7709974CCACC}"/>
              </a:ext>
            </a:extLst>
          </p:cNvPr>
          <p:cNvSpPr>
            <a:spLocks noGrp="1"/>
          </p:cNvSpPr>
          <p:nvPr>
            <p:ph type="sldNum" sz="quarter" idx="10"/>
          </p:nvPr>
        </p:nvSpPr>
        <p:spPr/>
        <p:txBody>
          <a:bodyPr/>
          <a:lstStyle/>
          <a:p>
            <a:fld id="{5520544F-824B-4B45-812E-856E95426E2A}" type="slidenum">
              <a:rPr lang="en-US" smtClean="0"/>
              <a:pPr/>
              <a:t>62</a:t>
            </a:fld>
            <a:endParaRPr lang="en-US" dirty="0"/>
          </a:p>
        </p:txBody>
      </p:sp>
    </p:spTree>
    <p:extLst>
      <p:ext uri="{BB962C8B-B14F-4D97-AF65-F5344CB8AC3E}">
        <p14:creationId xmlns:p14="http://schemas.microsoft.com/office/powerpoint/2010/main" val="3935526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66E20-45BE-4CB5-E11A-8E6C28B26B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CAFC24-A750-D30D-DB26-AFD42FC715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29B8CB-7A67-8944-099E-B1C25712AC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39BC99-C3B6-3741-E7A0-547A6D3D1E67}"/>
              </a:ext>
            </a:extLst>
          </p:cNvPr>
          <p:cNvSpPr>
            <a:spLocks noGrp="1"/>
          </p:cNvSpPr>
          <p:nvPr>
            <p:ph type="sldNum" sz="quarter" idx="10"/>
          </p:nvPr>
        </p:nvSpPr>
        <p:spPr/>
        <p:txBody>
          <a:bodyPr/>
          <a:lstStyle/>
          <a:p>
            <a:fld id="{5520544F-824B-4B45-812E-856E95426E2A}" type="slidenum">
              <a:rPr lang="en-US" smtClean="0"/>
              <a:pPr/>
              <a:t>2</a:t>
            </a:fld>
            <a:endParaRPr lang="en-US" dirty="0"/>
          </a:p>
        </p:txBody>
      </p:sp>
    </p:spTree>
    <p:extLst>
      <p:ext uri="{BB962C8B-B14F-4D97-AF65-F5344CB8AC3E}">
        <p14:creationId xmlns:p14="http://schemas.microsoft.com/office/powerpoint/2010/main" val="42143066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7997E5-CB50-6094-48E9-1A5DEB4C3B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31CD48-0642-53BF-AA44-7E84AF91CA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81D18F-D4DC-70FB-1257-33968309F6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695E4F-F4C9-9AB8-8931-5A900E0D4ABB}"/>
              </a:ext>
            </a:extLst>
          </p:cNvPr>
          <p:cNvSpPr>
            <a:spLocks noGrp="1"/>
          </p:cNvSpPr>
          <p:nvPr>
            <p:ph type="sldNum" sz="quarter" idx="10"/>
          </p:nvPr>
        </p:nvSpPr>
        <p:spPr/>
        <p:txBody>
          <a:bodyPr/>
          <a:lstStyle/>
          <a:p>
            <a:fld id="{5520544F-824B-4B45-812E-856E95426E2A}" type="slidenum">
              <a:rPr lang="en-US" smtClean="0"/>
              <a:pPr/>
              <a:t>3</a:t>
            </a:fld>
            <a:endParaRPr lang="en-US" dirty="0"/>
          </a:p>
        </p:txBody>
      </p:sp>
    </p:spTree>
    <p:extLst>
      <p:ext uri="{BB962C8B-B14F-4D97-AF65-F5344CB8AC3E}">
        <p14:creationId xmlns:p14="http://schemas.microsoft.com/office/powerpoint/2010/main" val="34063193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01DCE-EA48-4798-E1CA-E592F70267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78BAC5-834D-7441-2E6A-773A4546B3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4208BC-DDFF-4600-6EEA-6CD9F139BB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B672F8-0041-4684-6CBD-ACC7F8805220}"/>
              </a:ext>
            </a:extLst>
          </p:cNvPr>
          <p:cNvSpPr>
            <a:spLocks noGrp="1"/>
          </p:cNvSpPr>
          <p:nvPr>
            <p:ph type="sldNum" sz="quarter" idx="10"/>
          </p:nvPr>
        </p:nvSpPr>
        <p:spPr/>
        <p:txBody>
          <a:bodyPr/>
          <a:lstStyle/>
          <a:p>
            <a:fld id="{5520544F-824B-4B45-812E-856E95426E2A}" type="slidenum">
              <a:rPr lang="en-US" smtClean="0"/>
              <a:pPr/>
              <a:t>4</a:t>
            </a:fld>
            <a:endParaRPr lang="en-US" dirty="0"/>
          </a:p>
        </p:txBody>
      </p:sp>
    </p:spTree>
    <p:extLst>
      <p:ext uri="{BB962C8B-B14F-4D97-AF65-F5344CB8AC3E}">
        <p14:creationId xmlns:p14="http://schemas.microsoft.com/office/powerpoint/2010/main" val="3439294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28D4E-BE77-61F5-91B8-5E93CCB8DF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8380A3-71E4-ADDA-ACB6-BCE82F2994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3648C0-0350-DBAC-F761-95DC5F860C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BC17EC-0637-CBB7-ED8B-E5D702C1A087}"/>
              </a:ext>
            </a:extLst>
          </p:cNvPr>
          <p:cNvSpPr>
            <a:spLocks noGrp="1"/>
          </p:cNvSpPr>
          <p:nvPr>
            <p:ph type="sldNum" sz="quarter" idx="10"/>
          </p:nvPr>
        </p:nvSpPr>
        <p:spPr/>
        <p:txBody>
          <a:bodyPr/>
          <a:lstStyle/>
          <a:p>
            <a:fld id="{5520544F-824B-4B45-812E-856E95426E2A}" type="slidenum">
              <a:rPr lang="en-US" smtClean="0"/>
              <a:pPr/>
              <a:t>5</a:t>
            </a:fld>
            <a:endParaRPr lang="en-US" dirty="0"/>
          </a:p>
        </p:txBody>
      </p:sp>
    </p:spTree>
    <p:extLst>
      <p:ext uri="{BB962C8B-B14F-4D97-AF65-F5344CB8AC3E}">
        <p14:creationId xmlns:p14="http://schemas.microsoft.com/office/powerpoint/2010/main" val="4041054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10A7F5-BC46-BD08-8BB6-33C0060C71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FA937C-E2DC-2FFC-A609-015A439864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F14A75-8B5B-3FA3-A919-37C8202555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746C1EF-8B61-2154-98FC-69AFB86CE52F}"/>
              </a:ext>
            </a:extLst>
          </p:cNvPr>
          <p:cNvSpPr>
            <a:spLocks noGrp="1"/>
          </p:cNvSpPr>
          <p:nvPr>
            <p:ph type="sldNum" sz="quarter" idx="10"/>
          </p:nvPr>
        </p:nvSpPr>
        <p:spPr/>
        <p:txBody>
          <a:bodyPr/>
          <a:lstStyle/>
          <a:p>
            <a:fld id="{5520544F-824B-4B45-812E-856E95426E2A}" type="slidenum">
              <a:rPr lang="en-US" smtClean="0"/>
              <a:pPr/>
              <a:t>6</a:t>
            </a:fld>
            <a:endParaRPr lang="en-US" dirty="0"/>
          </a:p>
        </p:txBody>
      </p:sp>
    </p:spTree>
    <p:extLst>
      <p:ext uri="{BB962C8B-B14F-4D97-AF65-F5344CB8AC3E}">
        <p14:creationId xmlns:p14="http://schemas.microsoft.com/office/powerpoint/2010/main" val="7101295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00962A-D944-D62D-FD4A-A83CEF86FF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712213-9E45-0012-C5E5-44CEA3C9A6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A42017-C18C-5E19-7036-B14E95CC08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0C9CFD-8115-28BD-AA3E-839EB62CB805}"/>
              </a:ext>
            </a:extLst>
          </p:cNvPr>
          <p:cNvSpPr>
            <a:spLocks noGrp="1"/>
          </p:cNvSpPr>
          <p:nvPr>
            <p:ph type="sldNum" sz="quarter" idx="10"/>
          </p:nvPr>
        </p:nvSpPr>
        <p:spPr/>
        <p:txBody>
          <a:bodyPr/>
          <a:lstStyle/>
          <a:p>
            <a:fld id="{5520544F-824B-4B45-812E-856E95426E2A}" type="slidenum">
              <a:rPr lang="en-US" smtClean="0"/>
              <a:pPr/>
              <a:t>7</a:t>
            </a:fld>
            <a:endParaRPr lang="en-US" dirty="0"/>
          </a:p>
        </p:txBody>
      </p:sp>
    </p:spTree>
    <p:extLst>
      <p:ext uri="{BB962C8B-B14F-4D97-AF65-F5344CB8AC3E}">
        <p14:creationId xmlns:p14="http://schemas.microsoft.com/office/powerpoint/2010/main" val="31673426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8</a:t>
            </a:fld>
            <a:endParaRPr lang="en-US" dirty="0"/>
          </a:p>
        </p:txBody>
      </p:sp>
    </p:spTree>
    <p:extLst>
      <p:ext uri="{BB962C8B-B14F-4D97-AF65-F5344CB8AC3E}">
        <p14:creationId xmlns:p14="http://schemas.microsoft.com/office/powerpoint/2010/main" val="40363503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C8177-D952-050D-6D2A-D250F8263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67B90E-307C-10D8-9736-001F341D81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D31463-E8C7-1150-E402-AEB3B07954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10D932-07F2-E9A0-A852-2CE687110395}"/>
              </a:ext>
            </a:extLst>
          </p:cNvPr>
          <p:cNvSpPr>
            <a:spLocks noGrp="1"/>
          </p:cNvSpPr>
          <p:nvPr>
            <p:ph type="sldNum" sz="quarter" idx="10"/>
          </p:nvPr>
        </p:nvSpPr>
        <p:spPr/>
        <p:txBody>
          <a:bodyPr/>
          <a:lstStyle/>
          <a:p>
            <a:fld id="{5520544F-824B-4B45-812E-856E95426E2A}" type="slidenum">
              <a:rPr lang="en-US" smtClean="0"/>
              <a:pPr/>
              <a:t>9</a:t>
            </a:fld>
            <a:endParaRPr lang="en-US" dirty="0"/>
          </a:p>
        </p:txBody>
      </p:sp>
    </p:spTree>
    <p:extLst>
      <p:ext uri="{BB962C8B-B14F-4D97-AF65-F5344CB8AC3E}">
        <p14:creationId xmlns:p14="http://schemas.microsoft.com/office/powerpoint/2010/main" val="2376803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3D882A80-BEDD-4F2A-B2DC-568BCFE35F34}" type="datetime1">
              <a:rPr lang="en-US" smtClean="0"/>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1E19A61-9FD8-4F31-9EE1-83BE07D8106E}" type="datetime1">
              <a:rPr lang="en-US" smtClean="0"/>
              <a:t>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9E4C2E0-13EB-4B34-9ACF-3122E73A698B}" type="datetime1">
              <a:rPr lang="en-US" smtClean="0"/>
              <a:t>2/7/2026</a:t>
            </a:fld>
            <a:endParaRPr lang="en-US" dirty="0"/>
          </a:p>
        </p:txBody>
      </p:sp>
      <p:sp>
        <p:nvSpPr>
          <p:cNvPr id="5" name="Footer Placeholder 4"/>
          <p:cNvSpPr>
            <a:spLocks noGrp="1"/>
          </p:cNvSpPr>
          <p:nvPr>
            <p:ph type="ftr" sz="quarter" idx="11"/>
          </p:nvPr>
        </p:nvSpPr>
        <p:spPr>
          <a:xfrm>
            <a:off x="2640597" y="6377459"/>
            <a:ext cx="3836404" cy="365125"/>
          </a:xfrm>
        </p:spPr>
        <p:txBody>
          <a:bodyPr/>
          <a:lstStyle/>
          <a:p>
            <a:endParaRPr lang="en-US" dirty="0"/>
          </a:p>
        </p:txBody>
      </p:sp>
      <p:sp>
        <p:nvSpPr>
          <p:cNvPr id="6" name="Slide Number Placeholder 5"/>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349BDD8-8F0A-4A60-BE7D-F78BFE4D4D2D}" type="datetime1">
              <a:rPr lang="en-US" smtClean="0"/>
              <a:t>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A1E8E0FD-A059-4FF2-A4D0-4A76518ABC0E}" type="datetime1">
              <a:rPr lang="en-US" smtClean="0"/>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7849005-560A-40ED-B24D-B6BA82BD806F}" type="datetime1">
              <a:rPr lang="en-US" smtClean="0"/>
              <a:t>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56EA34F-5248-4E6E-98E5-A918AF5E11A3}" type="datetime1">
              <a:rPr lang="en-US" smtClean="0"/>
              <a:t>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5BA18EF-4D70-4818-B436-A287CD372B7E}" type="datetime1">
              <a:rPr lang="en-US" smtClean="0"/>
              <a:t>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9C7225-5CF8-4114-B699-DD0C30C7A803}" type="datetime1">
              <a:rPr lang="en-US" smtClean="0"/>
              <a:t>2/7/2026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888DC1E-1D9A-4BF8-9647-9B1CAC6E6F87}" type="datetime1">
              <a:rPr lang="en-US" smtClean="0"/>
              <a:t>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Drag picture to placeholder or click icon to add</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BE600427-0D4E-4484-8387-495C350972A1}" type="datetime1">
              <a:rPr lang="en-US" smtClean="0"/>
              <a:t>2/7/2026</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dirty="0"/>
          </a:p>
        </p:txBody>
      </p:sp>
      <p:sp>
        <p:nvSpPr>
          <p:cNvPr id="7" name="Slide Number Placeholder 6"/>
          <p:cNvSpPr>
            <a:spLocks noGrp="1"/>
          </p:cNvSpPr>
          <p:nvPr>
            <p:ph type="sldNum" sz="quarter" idx="12"/>
          </p:nvPr>
        </p:nvSpPr>
        <p:spPr>
          <a:xfrm>
            <a:off x="8339328" y="1170432"/>
            <a:ext cx="733864" cy="201168"/>
          </a:xfrm>
        </p:spPr>
        <p:txBody>
          <a:bodyPr/>
          <a:lstStyle/>
          <a:p>
            <a:fld id="{1B5C5464-0A0C-4F4F-8948-B8BFCC70FC1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818FE6B2-C58B-4FB6-80E9-A30AB67E899D}" type="datetime1">
              <a:rPr lang="en-US" smtClean="0"/>
              <a:t>2/7/2026</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B5C5464-0A0C-4F4F-8948-B8BFCC70FC1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734" r:id="rId1"/>
    <p:sldLayoutId id="2147484735" r:id="rId2"/>
    <p:sldLayoutId id="2147484736" r:id="rId3"/>
    <p:sldLayoutId id="2147484737" r:id="rId4"/>
    <p:sldLayoutId id="2147484738" r:id="rId5"/>
    <p:sldLayoutId id="2147484739" r:id="rId6"/>
    <p:sldLayoutId id="2147484740" r:id="rId7"/>
    <p:sldLayoutId id="2147484741" r:id="rId8"/>
    <p:sldLayoutId id="2147484742" r:id="rId9"/>
    <p:sldLayoutId id="2147484743" r:id="rId10"/>
    <p:sldLayoutId id="2147484744" r:id="rId11"/>
  </p:sldLayoutIdLst>
  <p:hf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CACVSO@eagleveteranslaw.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3453" y="4038600"/>
            <a:ext cx="7924800" cy="1167283"/>
          </a:xfrm>
        </p:spPr>
        <p:txBody>
          <a:bodyPr>
            <a:noAutofit/>
          </a:bodyPr>
          <a:lstStyle/>
          <a:p>
            <a:pPr algn="ctr"/>
            <a:r>
              <a:rPr lang="en-US" sz="3200" dirty="0">
                <a:solidFill>
                  <a:schemeClr val="accent1"/>
                </a:solidFill>
              </a:rPr>
              <a:t>Lay Evidence Advocacy: </a:t>
            </a:r>
            <a:br>
              <a:rPr lang="en-US" sz="3200" dirty="0">
                <a:solidFill>
                  <a:schemeClr val="accent1"/>
                </a:solidFill>
              </a:rPr>
            </a:br>
            <a:r>
              <a:rPr lang="en-US" sz="3200" dirty="0">
                <a:solidFill>
                  <a:schemeClr val="accent1"/>
                </a:solidFill>
              </a:rPr>
              <a:t>Maximizing Veteran Success</a:t>
            </a:r>
            <a:endParaRPr lang="en-US" sz="3200" dirty="0"/>
          </a:p>
        </p:txBody>
      </p:sp>
      <p:sp>
        <p:nvSpPr>
          <p:cNvPr id="3" name="Subtitle 2"/>
          <p:cNvSpPr>
            <a:spLocks noGrp="1"/>
          </p:cNvSpPr>
          <p:nvPr>
            <p:ph type="subTitle" idx="1"/>
          </p:nvPr>
        </p:nvSpPr>
        <p:spPr>
          <a:xfrm>
            <a:off x="12584" y="3872591"/>
            <a:ext cx="9131416" cy="699408"/>
          </a:xfrm>
        </p:spPr>
        <p:txBody>
          <a:bodyPr>
            <a:noAutofit/>
          </a:bodyPr>
          <a:lstStyle/>
          <a:p>
            <a:pPr algn="ctr"/>
            <a:endParaRPr lang="en-US" sz="3200" dirty="0"/>
          </a:p>
          <a:p>
            <a:pPr algn="ctr"/>
            <a:endParaRPr lang="en-US" sz="2200" dirty="0"/>
          </a:p>
          <a:p>
            <a:pPr algn="ctr"/>
            <a:endParaRPr lang="en-US" sz="2200" dirty="0"/>
          </a:p>
          <a:p>
            <a:pPr algn="ctr"/>
            <a:r>
              <a:rPr lang="en-US" sz="2400" b="1" dirty="0"/>
              <a:t>Spring 2023 Professional Training Conference</a:t>
            </a:r>
          </a:p>
          <a:p>
            <a:pPr algn="ctr"/>
            <a:r>
              <a:rPr lang="en-US" sz="2200" b="1" dirty="0"/>
              <a:t>Winter 2023 Professional Training Conference</a:t>
            </a:r>
          </a:p>
          <a:p>
            <a:pPr algn="ctr"/>
            <a:r>
              <a:rPr lang="en-US" sz="2200" b="1" dirty="0"/>
              <a:t>Winter 2023 Professional Training Conference</a:t>
            </a:r>
          </a:p>
          <a:p>
            <a:pPr algn="ctr"/>
            <a:r>
              <a:rPr lang="en-US" sz="2200" b="1" dirty="0"/>
              <a:t> </a:t>
            </a:r>
            <a:r>
              <a:rPr lang="en-US" sz="2200" b="1"/>
              <a:t>2026 Winter </a:t>
            </a:r>
            <a:r>
              <a:rPr lang="en-US" sz="2200" b="1" dirty="0"/>
              <a:t>Training Conference</a:t>
            </a:r>
          </a:p>
          <a:p>
            <a:pPr algn="ctr"/>
            <a:endParaRPr lang="en-US" sz="2200" dirty="0"/>
          </a:p>
          <a:p>
            <a:pPr algn="ctr"/>
            <a:endParaRPr lang="en-US" sz="2200" dirty="0"/>
          </a:p>
          <a:p>
            <a:pPr algn="ctr"/>
            <a:endParaRPr lang="en-US" sz="2200" dirty="0"/>
          </a:p>
          <a:p>
            <a:pPr algn="ctr"/>
            <a:endParaRPr lang="en-US" sz="2200" dirty="0"/>
          </a:p>
          <a:p>
            <a:pPr algn="ctr"/>
            <a:endParaRPr lang="en-US" sz="2200" dirty="0"/>
          </a:p>
          <a:p>
            <a:pPr algn="ctr"/>
            <a:endParaRPr lang="en-US" sz="3200" dirty="0"/>
          </a:p>
          <a:p>
            <a:pPr algn="ctr"/>
            <a:endParaRPr lang="en-US" sz="3200" dirty="0"/>
          </a:p>
        </p:txBody>
      </p:sp>
      <p:sp>
        <p:nvSpPr>
          <p:cNvPr id="6" name="TextBox 5"/>
          <p:cNvSpPr txBox="1"/>
          <p:nvPr/>
        </p:nvSpPr>
        <p:spPr>
          <a:xfrm>
            <a:off x="44392" y="5371893"/>
            <a:ext cx="9055216" cy="1384995"/>
          </a:xfrm>
          <a:prstGeom prst="rect">
            <a:avLst/>
          </a:prstGeom>
          <a:noFill/>
        </p:spPr>
        <p:txBody>
          <a:bodyPr wrap="square" rtlCol="0">
            <a:spAutoFit/>
          </a:bodyPr>
          <a:lstStyle/>
          <a:p>
            <a:pPr algn="ctr"/>
            <a:r>
              <a:rPr lang="en-US" sz="2800" dirty="0"/>
              <a:t>Presenters: </a:t>
            </a:r>
          </a:p>
          <a:p>
            <a:pPr algn="ctr"/>
            <a:r>
              <a:rPr lang="en-US" sz="2800" dirty="0"/>
              <a:t>   Katrina J. Eagle, Esq.</a:t>
            </a:r>
          </a:p>
          <a:p>
            <a:pPr algn="ctr"/>
            <a:r>
              <a:rPr lang="en-US" sz="2800" dirty="0"/>
              <a:t>Jim Radogna, VA Accredited Agent</a:t>
            </a:r>
          </a:p>
        </p:txBody>
      </p:sp>
      <p:pic>
        <p:nvPicPr>
          <p:cNvPr id="9" name="Picture 8" descr="A picture containing screenshot&#10;&#10;Description automatically generated">
            <a:extLst>
              <a:ext uri="{FF2B5EF4-FFF2-40B4-BE49-F238E27FC236}">
                <a16:creationId xmlns:a16="http://schemas.microsoft.com/office/drawing/2014/main" id="{C22FB30C-E3D4-41D7-B971-94873A88E0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76200"/>
            <a:ext cx="9144000" cy="1543050"/>
          </a:xfrm>
          <a:prstGeom prst="rect">
            <a:avLst/>
          </a:prstGeom>
        </p:spPr>
      </p:pic>
      <p:pic>
        <p:nvPicPr>
          <p:cNvPr id="5" name="Picture 4" descr="Logo, company name&#10;&#10;Description automatically generated">
            <a:extLst>
              <a:ext uri="{FF2B5EF4-FFF2-40B4-BE49-F238E27FC236}">
                <a16:creationId xmlns:a16="http://schemas.microsoft.com/office/drawing/2014/main" id="{33B5E080-E277-4777-8C00-A41AA8620E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48926" y="2255753"/>
            <a:ext cx="2046147" cy="1706647"/>
          </a:xfrm>
          <a:prstGeom prst="rect">
            <a:avLst/>
          </a:prstGeom>
        </p:spPr>
      </p:pic>
    </p:spTree>
    <p:extLst>
      <p:ext uri="{BB962C8B-B14F-4D97-AF65-F5344CB8AC3E}">
        <p14:creationId xmlns:p14="http://schemas.microsoft.com/office/powerpoint/2010/main" val="3052340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5448"/>
            <a:ext cx="8839200" cy="1139952"/>
          </a:xfrm>
        </p:spPr>
        <p:txBody>
          <a:bodyPr>
            <a:normAutofit/>
          </a:bodyPr>
          <a:lstStyle/>
          <a:p>
            <a:r>
              <a:rPr lang="en-US" dirty="0"/>
              <a:t>Lay Evidence as Defined in VA Law</a:t>
            </a:r>
          </a:p>
        </p:txBody>
      </p:sp>
      <p:sp>
        <p:nvSpPr>
          <p:cNvPr id="3" name="Content Placeholder 2"/>
          <p:cNvSpPr>
            <a:spLocks noGrp="1"/>
          </p:cNvSpPr>
          <p:nvPr>
            <p:ph idx="1"/>
          </p:nvPr>
        </p:nvSpPr>
        <p:spPr>
          <a:xfrm>
            <a:off x="0" y="1524000"/>
            <a:ext cx="9144000" cy="5334000"/>
          </a:xfrm>
        </p:spPr>
        <p:txBody>
          <a:bodyPr>
            <a:noAutofit/>
          </a:bodyPr>
          <a:lstStyle/>
          <a:p>
            <a:pPr marL="118872" indent="0">
              <a:buNone/>
            </a:pPr>
            <a:r>
              <a:rPr lang="en-US" sz="2100" b="1" dirty="0"/>
              <a:t>38 CFR § 3.303 – Principles Relating to Service Connection</a:t>
            </a:r>
            <a:endParaRPr lang="en-US" sz="2100" dirty="0"/>
          </a:p>
          <a:p>
            <a:pPr marL="118872" indent="0">
              <a:buNone/>
            </a:pPr>
            <a:endParaRPr lang="en-US" sz="2100" dirty="0"/>
          </a:p>
          <a:p>
            <a:pPr marL="118872" indent="0">
              <a:buNone/>
            </a:pPr>
            <a:r>
              <a:rPr lang="en-US" sz="2100" dirty="0"/>
              <a:t>(a) General. Service connection connotes many factors but basically it means that the facts, shown by evidence, establish that a particular injury or disease resulting in disability was incurred coincident with service in the Armed Forces, or if preexisting such service, was aggravated therein. This may be accomplished by affirmatively showing inception or aggravation during service or through the application of statutory presumptions. Each disabling condition shown by a veteran's service records, or for which he seeks a service connection must be </a:t>
            </a:r>
            <a:r>
              <a:rPr lang="en-US" sz="2100" b="1" dirty="0"/>
              <a:t>considered on the basis of the places, types and circumstances of his service as shown b</a:t>
            </a:r>
            <a:r>
              <a:rPr lang="en-US" sz="2100" dirty="0"/>
              <a:t>y service records, the official history of each organization in which he served, his medical records and all pertinent medical and </a:t>
            </a:r>
            <a:r>
              <a:rPr lang="en-US" sz="2100" b="1" dirty="0"/>
              <a:t>lay evidence</a:t>
            </a:r>
            <a:r>
              <a:rPr lang="en-US" sz="2100" dirty="0"/>
              <a:t>. Determinations as to service connection will be based on </a:t>
            </a:r>
            <a:r>
              <a:rPr lang="en-US" sz="2100" b="1" dirty="0"/>
              <a:t>review of the entire evidence of recor</a:t>
            </a:r>
            <a:r>
              <a:rPr lang="en-US" sz="2100" dirty="0"/>
              <a:t>d, with due consideration to the policy of the Department of Veterans Affairs to </a:t>
            </a:r>
            <a:r>
              <a:rPr lang="en-US" sz="2100" b="1" dirty="0"/>
              <a:t>administer the law under a broad and liberal interpretation </a:t>
            </a:r>
            <a:r>
              <a:rPr lang="en-US" sz="2100" dirty="0"/>
              <a:t>consistent with the facts in each individual case.</a:t>
            </a:r>
          </a:p>
        </p:txBody>
      </p:sp>
      <p:sp>
        <p:nvSpPr>
          <p:cNvPr id="4" name="Slide Number Placeholder 3">
            <a:extLst>
              <a:ext uri="{FF2B5EF4-FFF2-40B4-BE49-F238E27FC236}">
                <a16:creationId xmlns:a16="http://schemas.microsoft.com/office/drawing/2014/main" id="{D1888EBF-4BE5-9BF6-99FE-B40D0E8E6F5B}"/>
              </a:ext>
            </a:extLst>
          </p:cNvPr>
          <p:cNvSpPr>
            <a:spLocks noGrp="1"/>
          </p:cNvSpPr>
          <p:nvPr>
            <p:ph type="sldNum" sz="quarter" idx="12"/>
          </p:nvPr>
        </p:nvSpPr>
        <p:spPr/>
        <p:txBody>
          <a:bodyPr/>
          <a:lstStyle/>
          <a:p>
            <a:fld id="{1B5C5464-0A0C-4F4F-8948-B8BFCC70FC15}" type="slidenum">
              <a:rPr lang="en-US" smtClean="0"/>
              <a:pPr/>
              <a:t>10</a:t>
            </a:fld>
            <a:endParaRPr lang="en-US" dirty="0"/>
          </a:p>
        </p:txBody>
      </p:sp>
    </p:spTree>
    <p:extLst>
      <p:ext uri="{BB962C8B-B14F-4D97-AF65-F5344CB8AC3E}">
        <p14:creationId xmlns:p14="http://schemas.microsoft.com/office/powerpoint/2010/main" val="1305782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79968-BB72-451D-8B99-D719D9B124A3}"/>
              </a:ext>
            </a:extLst>
          </p:cNvPr>
          <p:cNvSpPr>
            <a:spLocks noGrp="1"/>
          </p:cNvSpPr>
          <p:nvPr>
            <p:ph type="title"/>
          </p:nvPr>
        </p:nvSpPr>
        <p:spPr>
          <a:xfrm>
            <a:off x="0" y="155448"/>
            <a:ext cx="9144000" cy="1252728"/>
          </a:xfrm>
        </p:spPr>
        <p:txBody>
          <a:bodyPr/>
          <a:lstStyle/>
          <a:p>
            <a:pPr algn="ctr"/>
            <a:r>
              <a:rPr lang="en-US" dirty="0"/>
              <a:t>The 4Cs of Lay Evidence</a:t>
            </a:r>
          </a:p>
        </p:txBody>
      </p:sp>
      <p:sp>
        <p:nvSpPr>
          <p:cNvPr id="3" name="Content Placeholder 2">
            <a:extLst>
              <a:ext uri="{FF2B5EF4-FFF2-40B4-BE49-F238E27FC236}">
                <a16:creationId xmlns:a16="http://schemas.microsoft.com/office/drawing/2014/main" id="{4309D2AB-6832-41D6-9A2F-B4A0CF55D23B}"/>
              </a:ext>
            </a:extLst>
          </p:cNvPr>
          <p:cNvSpPr>
            <a:spLocks noGrp="1"/>
          </p:cNvSpPr>
          <p:nvPr>
            <p:ph idx="1"/>
          </p:nvPr>
        </p:nvSpPr>
        <p:spPr>
          <a:xfrm>
            <a:off x="0" y="1524000"/>
            <a:ext cx="9067800" cy="5333999"/>
          </a:xfrm>
        </p:spPr>
        <p:txBody>
          <a:bodyPr>
            <a:normAutofit fontScale="92500" lnSpcReduction="10000"/>
          </a:bodyPr>
          <a:lstStyle/>
          <a:p>
            <a:pPr marL="0" indent="0">
              <a:buNone/>
            </a:pPr>
            <a:r>
              <a:rPr lang="en-US" altLang="en-US" sz="2800" dirty="0">
                <a:latin typeface="Corbel" panose="020B0503020204020204" pitchFamily="34" charset="0"/>
              </a:rPr>
              <a:t>Whether at a hearing or in a written statement, be sure the testimony is:</a:t>
            </a:r>
          </a:p>
          <a:p>
            <a:pPr marL="457200" indent="-457200"/>
            <a:r>
              <a:rPr lang="en-US" altLang="en-US" sz="2800" b="1" dirty="0">
                <a:latin typeface="Corbel" panose="020B0503020204020204" pitchFamily="34" charset="0"/>
              </a:rPr>
              <a:t>Credible</a:t>
            </a:r>
            <a:r>
              <a:rPr lang="en-US" altLang="en-US" sz="2800" dirty="0">
                <a:latin typeface="Corbel" panose="020B0503020204020204" pitchFamily="34" charset="0"/>
              </a:rPr>
              <a:t> - </a:t>
            </a:r>
            <a:r>
              <a:rPr lang="en-US" dirty="0"/>
              <a:t>Believable based on record and circumstances.</a:t>
            </a:r>
          </a:p>
          <a:p>
            <a:pPr marL="457200" indent="-457200"/>
            <a:r>
              <a:rPr lang="en-US" altLang="en-US" sz="2800" b="1" dirty="0">
                <a:latin typeface="Corbel" panose="020B0503020204020204" pitchFamily="34" charset="0"/>
              </a:rPr>
              <a:t>Competent -</a:t>
            </a:r>
            <a:r>
              <a:rPr lang="en-US" altLang="en-US" sz="2800" dirty="0">
                <a:latin typeface="Corbel" panose="020B0503020204020204" pitchFamily="34" charset="0"/>
              </a:rPr>
              <a:t> </a:t>
            </a:r>
            <a:r>
              <a:rPr lang="en-US" dirty="0"/>
              <a:t>Within layperson's knowledge and observation.</a:t>
            </a:r>
            <a:endParaRPr lang="en-US" altLang="en-US" sz="2800" dirty="0">
              <a:latin typeface="Corbel" panose="020B0503020204020204" pitchFamily="34" charset="0"/>
            </a:endParaRPr>
          </a:p>
          <a:p>
            <a:pPr marL="457200" indent="-457200"/>
            <a:r>
              <a:rPr lang="en-US" altLang="en-US" sz="2800" b="1" dirty="0">
                <a:latin typeface="Corbel" panose="020B0503020204020204" pitchFamily="34" charset="0"/>
              </a:rPr>
              <a:t>Consistent -</a:t>
            </a:r>
            <a:r>
              <a:rPr lang="en-US" altLang="en-US" sz="2800" dirty="0">
                <a:latin typeface="Corbel" panose="020B0503020204020204" pitchFamily="34" charset="0"/>
              </a:rPr>
              <a:t> </a:t>
            </a:r>
            <a:r>
              <a:rPr lang="en-US" dirty="0"/>
              <a:t>Aligns with prior statements and evidence.</a:t>
            </a:r>
            <a:br>
              <a:rPr lang="en-US" dirty="0"/>
            </a:br>
            <a:endParaRPr lang="en-US" altLang="en-US" sz="2800" dirty="0">
              <a:latin typeface="Corbel" panose="020B0503020204020204" pitchFamily="34" charset="0"/>
            </a:endParaRPr>
          </a:p>
          <a:p>
            <a:pPr marL="457200" indent="-457200"/>
            <a:r>
              <a:rPr lang="en-US" altLang="en-US" sz="2800" b="1" dirty="0">
                <a:latin typeface="Corbel" panose="020B0503020204020204" pitchFamily="34" charset="0"/>
              </a:rPr>
              <a:t>Corroborated -</a:t>
            </a:r>
            <a:r>
              <a:rPr lang="en-US" altLang="en-US" sz="2800" dirty="0">
                <a:latin typeface="Corbel" panose="020B0503020204020204" pitchFamily="34" charset="0"/>
              </a:rPr>
              <a:t> Supported by other evidence in the record, especially official military records.</a:t>
            </a:r>
          </a:p>
          <a:p>
            <a:pPr marL="118872" indent="0">
              <a:buNone/>
            </a:pPr>
            <a:endParaRPr lang="en-US" sz="1800" i="1" dirty="0">
              <a:effectLst/>
              <a:latin typeface="Calibri" panose="020F0502020204030204" pitchFamily="34" charset="0"/>
              <a:ea typeface="Calibri" panose="020F0502020204030204" pitchFamily="34" charset="0"/>
              <a:cs typeface="Arial" panose="020B0604020202020204" pitchFamily="34" charset="0"/>
            </a:endParaRPr>
          </a:p>
          <a:p>
            <a:pPr marL="118872" indent="0">
              <a:buNone/>
            </a:pPr>
            <a:r>
              <a:rPr lang="en-US" sz="1800" i="1" dirty="0">
                <a:effectLst/>
                <a:latin typeface="Calibri" panose="020F0502020204030204" pitchFamily="34" charset="0"/>
                <a:ea typeface="Calibri" panose="020F0502020204030204" pitchFamily="34" charset="0"/>
                <a:cs typeface="Arial" panose="020B0604020202020204" pitchFamily="34" charset="0"/>
              </a:rPr>
              <a:t>Smith v. </a:t>
            </a:r>
            <a:r>
              <a:rPr lang="en-US" sz="1800" i="1" dirty="0" err="1">
                <a:effectLst/>
                <a:latin typeface="Calibri" panose="020F0502020204030204" pitchFamily="34" charset="0"/>
                <a:ea typeface="Calibri" panose="020F0502020204030204" pitchFamily="34" charset="0"/>
                <a:cs typeface="Arial" panose="020B0604020202020204" pitchFamily="34" charset="0"/>
              </a:rPr>
              <a:t>Wilkie</a:t>
            </a:r>
            <a:r>
              <a:rPr lang="en-US" sz="1800" dirty="0">
                <a:effectLst/>
                <a:latin typeface="Calibri" panose="020F0502020204030204" pitchFamily="34" charset="0"/>
                <a:ea typeface="Calibri" panose="020F0502020204030204" pitchFamily="34" charset="0"/>
                <a:cs typeface="Arial" panose="020B0604020202020204" pitchFamily="34" charset="0"/>
              </a:rPr>
              <a:t>, 32 Vet. App. 332 (Apr. 27, 2020) (holding that the Board must provide notice or an opportunity for the claimant to respond before changing an earlier favorable credibility determination).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18872" indent="0">
              <a:buNone/>
            </a:pPr>
            <a:endParaRPr lang="en-US" altLang="en-US" dirty="0">
              <a:latin typeface="Corbel" panose="020B0503020204020204" pitchFamily="34" charset="0"/>
            </a:endParaRPr>
          </a:p>
        </p:txBody>
      </p:sp>
      <p:sp>
        <p:nvSpPr>
          <p:cNvPr id="4" name="Slide Number Placeholder 3">
            <a:extLst>
              <a:ext uri="{FF2B5EF4-FFF2-40B4-BE49-F238E27FC236}">
                <a16:creationId xmlns:a16="http://schemas.microsoft.com/office/drawing/2014/main" id="{09C08A38-5E91-AFFE-C2C7-BA56412CDEE4}"/>
              </a:ext>
            </a:extLst>
          </p:cNvPr>
          <p:cNvSpPr>
            <a:spLocks noGrp="1"/>
          </p:cNvSpPr>
          <p:nvPr>
            <p:ph type="sldNum" sz="quarter" idx="12"/>
          </p:nvPr>
        </p:nvSpPr>
        <p:spPr/>
        <p:txBody>
          <a:bodyPr/>
          <a:lstStyle/>
          <a:p>
            <a:fld id="{1B5C5464-0A0C-4F4F-8948-B8BFCC70FC15}" type="slidenum">
              <a:rPr lang="en-US" smtClean="0"/>
              <a:pPr/>
              <a:t>11</a:t>
            </a:fld>
            <a:endParaRPr lang="en-US" dirty="0"/>
          </a:p>
        </p:txBody>
      </p:sp>
    </p:spTree>
    <p:extLst>
      <p:ext uri="{BB962C8B-B14F-4D97-AF65-F5344CB8AC3E}">
        <p14:creationId xmlns:p14="http://schemas.microsoft.com/office/powerpoint/2010/main" val="2889170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79968-BB72-451D-8B99-D719D9B124A3}"/>
              </a:ext>
            </a:extLst>
          </p:cNvPr>
          <p:cNvSpPr>
            <a:spLocks noGrp="1"/>
          </p:cNvSpPr>
          <p:nvPr>
            <p:ph type="title"/>
          </p:nvPr>
        </p:nvSpPr>
        <p:spPr>
          <a:xfrm>
            <a:off x="0" y="155448"/>
            <a:ext cx="9144000" cy="1252728"/>
          </a:xfrm>
        </p:spPr>
        <p:txBody>
          <a:bodyPr/>
          <a:lstStyle/>
          <a:p>
            <a:pPr algn="ctr"/>
            <a:r>
              <a:rPr lang="en-US" dirty="0"/>
              <a:t>Is the Evidence Credible?</a:t>
            </a:r>
          </a:p>
        </p:txBody>
      </p:sp>
      <p:sp>
        <p:nvSpPr>
          <p:cNvPr id="3" name="Content Placeholder 2">
            <a:extLst>
              <a:ext uri="{FF2B5EF4-FFF2-40B4-BE49-F238E27FC236}">
                <a16:creationId xmlns:a16="http://schemas.microsoft.com/office/drawing/2014/main" id="{4309D2AB-6832-41D6-9A2F-B4A0CF55D23B}"/>
              </a:ext>
            </a:extLst>
          </p:cNvPr>
          <p:cNvSpPr>
            <a:spLocks noGrp="1"/>
          </p:cNvSpPr>
          <p:nvPr>
            <p:ph idx="1"/>
          </p:nvPr>
        </p:nvSpPr>
        <p:spPr>
          <a:xfrm>
            <a:off x="0" y="1524000"/>
            <a:ext cx="9067800" cy="5333999"/>
          </a:xfrm>
        </p:spPr>
        <p:txBody>
          <a:bodyPr>
            <a:normAutofit fontScale="85000" lnSpcReduction="20000"/>
          </a:bodyPr>
          <a:lstStyle/>
          <a:p>
            <a:pPr marL="0" indent="0">
              <a:buNone/>
            </a:pPr>
            <a:r>
              <a:rPr lang="en-US" sz="2200" b="1" dirty="0">
                <a:effectLst/>
                <a:ea typeface="Aptos" panose="020B0004020202020204" pitchFamily="34" charset="0"/>
                <a:cs typeface="Times New Roman" panose="02020603050405020304" pitchFamily="18" charset="0"/>
              </a:rPr>
              <a:t>M21-1 V.ii.1.A.2.b.  Definition:  Credibility</a:t>
            </a:r>
            <a:endParaRPr lang="en-US" sz="2200" dirty="0"/>
          </a:p>
          <a:p>
            <a:pPr marL="0" marR="0">
              <a:lnSpc>
                <a:spcPct val="115000"/>
              </a:lnSpc>
              <a:spcAft>
                <a:spcPts val="800"/>
              </a:spcAft>
              <a:buNone/>
            </a:pPr>
            <a:endParaRPr lang="en-US" sz="2200" b="1" i="1" kern="100" dirty="0">
              <a:effectLst/>
              <a:ea typeface="Aptos" panose="020B0004020202020204" pitchFamily="34" charset="0"/>
              <a:cs typeface="Times New Roman" panose="02020603050405020304" pitchFamily="18" charset="0"/>
            </a:endParaRPr>
          </a:p>
          <a:p>
            <a:pPr marL="0" marR="0">
              <a:lnSpc>
                <a:spcPct val="115000"/>
              </a:lnSpc>
              <a:spcAft>
                <a:spcPts val="800"/>
              </a:spcAft>
              <a:buNone/>
            </a:pPr>
            <a:r>
              <a:rPr lang="en-US" sz="2200" b="1" i="1" kern="100" dirty="0">
                <a:effectLst/>
                <a:ea typeface="Aptos" panose="020B0004020202020204" pitchFamily="34" charset="0"/>
                <a:cs typeface="Times New Roman" panose="02020603050405020304" pitchFamily="18" charset="0"/>
              </a:rPr>
              <a:t>Credibility</a:t>
            </a:r>
            <a:r>
              <a:rPr lang="en-US" sz="2200" kern="100" dirty="0">
                <a:effectLst/>
                <a:ea typeface="Aptos" panose="020B0004020202020204" pitchFamily="34" charset="0"/>
                <a:cs typeface="Times New Roman" panose="02020603050405020304" pitchFamily="18" charset="0"/>
              </a:rPr>
              <a:t> is a blanket term for the fact finding of whether evidence is </a:t>
            </a:r>
            <a:r>
              <a:rPr lang="en-US" sz="2200" b="1" kern="100" dirty="0">
                <a:effectLst/>
                <a:ea typeface="Aptos" panose="020B0004020202020204" pitchFamily="34" charset="0"/>
                <a:cs typeface="Times New Roman" panose="02020603050405020304" pitchFamily="18" charset="0"/>
              </a:rPr>
              <a:t>believable or not believable</a:t>
            </a:r>
            <a:r>
              <a:rPr lang="en-US" sz="2200" kern="100" dirty="0">
                <a:effectLst/>
                <a:ea typeface="Aptos" panose="020B0004020202020204" pitchFamily="34" charset="0"/>
                <a:cs typeface="Times New Roman" panose="02020603050405020304" pitchFamily="18" charset="0"/>
              </a:rPr>
              <a:t>.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200" kern="100" dirty="0">
                <a:effectLst/>
                <a:ea typeface="Aptos" panose="020B0004020202020204" pitchFamily="34" charset="0"/>
                <a:cs typeface="Times New Roman" panose="02020603050405020304" pitchFamily="18" charset="0"/>
              </a:rPr>
              <a:t>There is </a:t>
            </a:r>
            <a:r>
              <a:rPr lang="en-US" sz="2200" b="1" kern="100" dirty="0">
                <a:effectLst/>
                <a:ea typeface="Aptos" panose="020B0004020202020204" pitchFamily="34" charset="0"/>
                <a:cs typeface="Times New Roman" panose="02020603050405020304" pitchFamily="18" charset="0"/>
              </a:rPr>
              <a:t>generally not a formal presumption of credibility</a:t>
            </a:r>
            <a:r>
              <a:rPr lang="en-US" sz="2200" kern="100" dirty="0">
                <a:effectLst/>
                <a:ea typeface="Aptos" panose="020B0004020202020204" pitchFamily="34" charset="0"/>
                <a:cs typeface="Times New Roman" panose="02020603050405020304" pitchFamily="18" charset="0"/>
              </a:rPr>
              <a:t>.  However, as a matter of policy,</a:t>
            </a:r>
            <a:r>
              <a:rPr lang="en-US" sz="2200" b="1" kern="100" dirty="0">
                <a:effectLst/>
                <a:ea typeface="Aptos" panose="020B0004020202020204" pitchFamily="34" charset="0"/>
                <a:cs typeface="Times New Roman" panose="02020603050405020304" pitchFamily="18" charset="0"/>
              </a:rPr>
              <a:t> VA decision makers should accept evidence at face value unless called into question by other evidence of record </a:t>
            </a:r>
            <a:r>
              <a:rPr lang="en-US" sz="2200" kern="100" dirty="0">
                <a:effectLst/>
                <a:ea typeface="Aptos" panose="020B0004020202020204" pitchFamily="34" charset="0"/>
                <a:cs typeface="Times New Roman" panose="02020603050405020304" pitchFamily="18" charset="0"/>
              </a:rPr>
              <a:t>or sound medical or legal principles.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200" kern="100" dirty="0">
                <a:effectLst/>
                <a:ea typeface="Aptos" panose="020B0004020202020204" pitchFamily="34" charset="0"/>
                <a:cs typeface="Times New Roman" panose="02020603050405020304" pitchFamily="18" charset="0"/>
              </a:rPr>
              <a:t>VA </a:t>
            </a:r>
            <a:r>
              <a:rPr lang="en-US" sz="2200" b="1" kern="100" dirty="0">
                <a:effectLst/>
                <a:ea typeface="Aptos" panose="020B0004020202020204" pitchFamily="34" charset="0"/>
                <a:cs typeface="Times New Roman" panose="02020603050405020304" pitchFamily="18" charset="0"/>
              </a:rPr>
              <a:t>decision makers are expected to make credibility determinations </a:t>
            </a:r>
            <a:r>
              <a:rPr lang="en-US" sz="2200" kern="100" dirty="0">
                <a:effectLst/>
                <a:ea typeface="Aptos" panose="020B0004020202020204" pitchFamily="34" charset="0"/>
                <a:cs typeface="Times New Roman" panose="02020603050405020304" pitchFamily="18" charset="0"/>
              </a:rPr>
              <a:t>when credibility is raised by the evidence available.</a:t>
            </a:r>
          </a:p>
          <a:p>
            <a:pPr marL="0" marR="0">
              <a:lnSpc>
                <a:spcPct val="115000"/>
              </a:lnSpc>
              <a:spcAft>
                <a:spcPts val="800"/>
              </a:spcAft>
              <a:buNone/>
            </a:pPr>
            <a:r>
              <a:rPr lang="en-US" sz="2200" kern="100" dirty="0">
                <a:effectLst/>
                <a:ea typeface="Aptos" panose="020B0004020202020204" pitchFamily="34" charset="0"/>
                <a:cs typeface="Times New Roman" panose="02020603050405020304" pitchFamily="18" charset="0"/>
              </a:rPr>
              <a:t>Factors to consider in making a fact finding of credibility include</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200" kern="100" dirty="0">
                <a:effectLst/>
                <a:ea typeface="Aptos" panose="020B0004020202020204" pitchFamily="34" charset="0"/>
                <a:cs typeface="Times New Roman" panose="02020603050405020304" pitchFamily="18" charset="0"/>
              </a:rPr>
              <a:t>facial </a:t>
            </a:r>
            <a:r>
              <a:rPr lang="en-US" sz="2200" b="1" kern="100" dirty="0">
                <a:effectLst/>
                <a:ea typeface="Aptos" panose="020B0004020202020204" pitchFamily="34" charset="0"/>
                <a:cs typeface="Times New Roman" panose="02020603050405020304" pitchFamily="18" charset="0"/>
              </a:rPr>
              <a:t>plausibility</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200" b="1" kern="100" dirty="0">
                <a:effectLst/>
                <a:ea typeface="Aptos" panose="020B0004020202020204" pitchFamily="34" charset="0"/>
                <a:cs typeface="Times New Roman" panose="02020603050405020304" pitchFamily="18" charset="0"/>
              </a:rPr>
              <a:t>consistency with other evidence </a:t>
            </a:r>
            <a:r>
              <a:rPr lang="en-US" sz="2200" kern="100" dirty="0">
                <a:effectLst/>
                <a:ea typeface="Aptos" panose="020B0004020202020204" pitchFamily="34" charset="0"/>
                <a:cs typeface="Times New Roman" panose="02020603050405020304" pitchFamily="18" charset="0"/>
              </a:rPr>
              <a:t>submitted</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200" b="1" kern="100" dirty="0">
                <a:effectLst/>
                <a:ea typeface="Aptos" panose="020B0004020202020204" pitchFamily="34" charset="0"/>
                <a:cs typeface="Times New Roman" panose="02020603050405020304" pitchFamily="18" charset="0"/>
              </a:rPr>
              <a:t>internal</a:t>
            </a:r>
            <a:r>
              <a:rPr lang="en-US" sz="2200" kern="100" dirty="0">
                <a:effectLst/>
                <a:ea typeface="Aptos" panose="020B0004020202020204" pitchFamily="34" charset="0"/>
                <a:cs typeface="Times New Roman" panose="02020603050405020304" pitchFamily="18" charset="0"/>
              </a:rPr>
              <a:t> consistency</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200" kern="100" dirty="0">
                <a:effectLst/>
                <a:ea typeface="Aptos" panose="020B0004020202020204" pitchFamily="34" charset="0"/>
                <a:cs typeface="Times New Roman" panose="02020603050405020304" pitchFamily="18" charset="0"/>
              </a:rPr>
              <a:t>demeanor of a witness (who is offering in person testimonial evidence), and</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200" b="1" kern="100" dirty="0">
                <a:effectLst/>
                <a:ea typeface="Aptos" panose="020B0004020202020204" pitchFamily="34" charset="0"/>
                <a:cs typeface="Times New Roman" panose="02020603050405020304" pitchFamily="18" charset="0"/>
              </a:rPr>
              <a:t>interest/bias</a:t>
            </a:r>
            <a:r>
              <a:rPr lang="en-US" sz="2200" kern="100" dirty="0">
                <a:effectLst/>
                <a:ea typeface="Aptos" panose="020B0004020202020204" pitchFamily="34" charset="0"/>
                <a:cs typeface="Times New Roman" panose="02020603050405020304" pitchFamily="18" charset="0"/>
              </a:rPr>
              <a:t>.</a:t>
            </a:r>
          </a:p>
          <a:p>
            <a:pPr marL="0" indent="0">
              <a:buNone/>
            </a:pPr>
            <a:endParaRPr lang="en-US" sz="3200" dirty="0"/>
          </a:p>
          <a:p>
            <a:pPr marL="457200" indent="-457200"/>
            <a:endParaRPr lang="en-US" sz="3200" i="1" dirty="0"/>
          </a:p>
          <a:p>
            <a:pPr marL="0" indent="0">
              <a:buNone/>
            </a:pPr>
            <a:endParaRPr lang="en-US" sz="3200" i="1" dirty="0"/>
          </a:p>
          <a:p>
            <a:pPr marL="0" indent="0">
              <a:buNone/>
            </a:pPr>
            <a:endParaRPr lang="en-US" altLang="en-US" dirty="0">
              <a:latin typeface="Corbel" panose="020B0503020204020204" pitchFamily="34" charset="0"/>
            </a:endParaRPr>
          </a:p>
        </p:txBody>
      </p:sp>
      <p:sp>
        <p:nvSpPr>
          <p:cNvPr id="4" name="Slide Number Placeholder 3">
            <a:extLst>
              <a:ext uri="{FF2B5EF4-FFF2-40B4-BE49-F238E27FC236}">
                <a16:creationId xmlns:a16="http://schemas.microsoft.com/office/drawing/2014/main" id="{09C08A38-5E91-AFFE-C2C7-BA56412CDEE4}"/>
              </a:ext>
            </a:extLst>
          </p:cNvPr>
          <p:cNvSpPr>
            <a:spLocks noGrp="1"/>
          </p:cNvSpPr>
          <p:nvPr>
            <p:ph type="sldNum" sz="quarter" idx="12"/>
          </p:nvPr>
        </p:nvSpPr>
        <p:spPr/>
        <p:txBody>
          <a:bodyPr/>
          <a:lstStyle/>
          <a:p>
            <a:fld id="{1B5C5464-0A0C-4F4F-8948-B8BFCC70FC15}" type="slidenum">
              <a:rPr lang="en-US" smtClean="0"/>
              <a:pPr/>
              <a:t>12</a:t>
            </a:fld>
            <a:endParaRPr lang="en-US" dirty="0"/>
          </a:p>
        </p:txBody>
      </p:sp>
    </p:spTree>
    <p:extLst>
      <p:ext uri="{BB962C8B-B14F-4D97-AF65-F5344CB8AC3E}">
        <p14:creationId xmlns:p14="http://schemas.microsoft.com/office/powerpoint/2010/main" val="1775589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856EC-DD1A-CA08-3900-4BFF950787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623B80-C32A-599E-FA6F-24AB5D09CA05}"/>
              </a:ext>
            </a:extLst>
          </p:cNvPr>
          <p:cNvSpPr>
            <a:spLocks noGrp="1"/>
          </p:cNvSpPr>
          <p:nvPr>
            <p:ph type="title"/>
          </p:nvPr>
        </p:nvSpPr>
        <p:spPr>
          <a:xfrm>
            <a:off x="0" y="155448"/>
            <a:ext cx="9144000" cy="1252728"/>
          </a:xfrm>
        </p:spPr>
        <p:txBody>
          <a:bodyPr/>
          <a:lstStyle/>
          <a:p>
            <a:pPr algn="ctr"/>
            <a:r>
              <a:rPr lang="en-US" dirty="0"/>
              <a:t>Is the Evidence Credible?</a:t>
            </a:r>
          </a:p>
        </p:txBody>
      </p:sp>
      <p:sp>
        <p:nvSpPr>
          <p:cNvPr id="3" name="Content Placeholder 2">
            <a:extLst>
              <a:ext uri="{FF2B5EF4-FFF2-40B4-BE49-F238E27FC236}">
                <a16:creationId xmlns:a16="http://schemas.microsoft.com/office/drawing/2014/main" id="{B8CAE00F-6391-A7DD-DB28-EBDDD4AC3B61}"/>
              </a:ext>
            </a:extLst>
          </p:cNvPr>
          <p:cNvSpPr>
            <a:spLocks noGrp="1"/>
          </p:cNvSpPr>
          <p:nvPr>
            <p:ph idx="1"/>
          </p:nvPr>
        </p:nvSpPr>
        <p:spPr>
          <a:xfrm>
            <a:off x="0" y="1524000"/>
            <a:ext cx="9067800" cy="5333999"/>
          </a:xfrm>
        </p:spPr>
        <p:txBody>
          <a:bodyPr>
            <a:normAutofit/>
          </a:bodyPr>
          <a:lstStyle/>
          <a:p>
            <a:pPr marL="0" indent="0">
              <a:buNone/>
            </a:pPr>
            <a:r>
              <a:rPr lang="en-US" sz="2200" b="1" dirty="0">
                <a:effectLst/>
                <a:ea typeface="Aptos" panose="020B0004020202020204" pitchFamily="34" charset="0"/>
                <a:cs typeface="Times New Roman" panose="02020603050405020304" pitchFamily="18" charset="0"/>
              </a:rPr>
              <a:t>M21-1 V.ii.1.A.2.b.  Definition:  Credibility (continued)</a:t>
            </a:r>
            <a:endParaRPr lang="en-US" sz="2200" dirty="0"/>
          </a:p>
          <a:p>
            <a:pPr marL="0" marR="0">
              <a:lnSpc>
                <a:spcPct val="115000"/>
              </a:lnSpc>
              <a:spcAft>
                <a:spcPts val="800"/>
              </a:spcAft>
              <a:buNone/>
            </a:pPr>
            <a:endParaRPr lang="en-US" sz="2200" b="1" i="1" kern="100" dirty="0">
              <a:effectLst/>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b="1" i="1" kern="100" dirty="0">
                <a:effectLst/>
                <a:latin typeface="Aptos" panose="020B0004020202020204" pitchFamily="34" charset="0"/>
                <a:ea typeface="Aptos" panose="020B0004020202020204" pitchFamily="34" charset="0"/>
                <a:cs typeface="Times New Roman" panose="02020603050405020304" pitchFamily="18" charset="0"/>
              </a:rPr>
              <a:t>Example</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Veteran submits a statement as part of his claim that he injured his low back in the Air Force while </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loading cargo onto a C-130 aircraft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during an exercise in July 2002.  </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Personnel records reveal the Veteran served in the Air Force as a loadmaster</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and participated in a military exercise in the Philippines in July 2002. </a:t>
            </a:r>
          </a:p>
          <a:p>
            <a:pPr marL="0" marR="0">
              <a:lnSpc>
                <a:spcPct val="115000"/>
              </a:lnSpc>
              <a:spcAft>
                <a:spcPts val="800"/>
              </a:spcAft>
              <a:buNone/>
            </a:pPr>
            <a:r>
              <a:rPr lang="en-US" sz="1800" b="1" i="1" kern="100" dirty="0">
                <a:effectLst/>
                <a:latin typeface="Aptos" panose="020B0004020202020204" pitchFamily="34" charset="0"/>
                <a:ea typeface="Aptos" panose="020B0004020202020204" pitchFamily="34" charset="0"/>
                <a:cs typeface="Times New Roman" panose="02020603050405020304" pitchFamily="18" charset="0"/>
              </a:rPr>
              <a:t>Analysis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The Veteran’s statement, when viewed along with the evidence of record, appears believable.  Therefore, the statement is </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credible</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15000"/>
              </a:lnSpc>
              <a:spcAft>
                <a:spcPts val="800"/>
              </a:spcAft>
              <a:buNone/>
            </a:pPr>
            <a:r>
              <a:rPr lang="en-US" sz="1800" b="1" i="1" kern="100" dirty="0">
                <a:effectLst/>
                <a:latin typeface="Aptos" panose="020B0004020202020204" pitchFamily="34" charset="0"/>
                <a:ea typeface="Aptos" panose="020B0004020202020204" pitchFamily="34" charset="0"/>
                <a:cs typeface="Times New Roman" panose="02020603050405020304" pitchFamily="18" charset="0"/>
              </a:rPr>
              <a:t>Example</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Veteran submits a statement along with his claim indicating he injured his low back during </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multiple parachute jumps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in the Army from 1980 through 1983.  </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Personnel records reveal Veteran’s occupation during service was “clerk.”</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There were no records indicating that the Veteran was involved in parachuting operations.</a:t>
            </a:r>
          </a:p>
          <a:p>
            <a:pPr marL="0" marR="0" indent="0">
              <a:lnSpc>
                <a:spcPct val="115000"/>
              </a:lnSpc>
              <a:spcAft>
                <a:spcPts val="800"/>
              </a:spcAft>
              <a:buNone/>
            </a:pPr>
            <a:r>
              <a:rPr lang="en-US" sz="1800" b="1" i="1" kern="100" dirty="0">
                <a:effectLst/>
                <a:latin typeface="Aptos" panose="020B0004020202020204" pitchFamily="34" charset="0"/>
                <a:ea typeface="Aptos" panose="020B0004020202020204" pitchFamily="34" charset="0"/>
                <a:cs typeface="Times New Roman" panose="02020603050405020304" pitchFamily="18" charset="0"/>
              </a:rPr>
              <a:t>Analysis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The Veteran’s statement, when viewed with other evidence, is not believable.  Therefore, the statement is </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not credible</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a:t>
            </a:r>
          </a:p>
          <a:p>
            <a:pPr marL="0" indent="0">
              <a:buNone/>
            </a:pPr>
            <a:endParaRPr lang="en-US" sz="3200" dirty="0"/>
          </a:p>
          <a:p>
            <a:pPr marL="457200" indent="-457200"/>
            <a:endParaRPr lang="en-US" sz="3200" i="1" dirty="0"/>
          </a:p>
          <a:p>
            <a:pPr marL="0" indent="0">
              <a:buNone/>
            </a:pPr>
            <a:endParaRPr lang="en-US" sz="3200" i="1" dirty="0"/>
          </a:p>
          <a:p>
            <a:pPr marL="0" indent="0">
              <a:buNone/>
            </a:pPr>
            <a:endParaRPr lang="en-US" altLang="en-US" dirty="0">
              <a:latin typeface="Corbel" panose="020B0503020204020204" pitchFamily="34" charset="0"/>
            </a:endParaRPr>
          </a:p>
        </p:txBody>
      </p:sp>
      <p:sp>
        <p:nvSpPr>
          <p:cNvPr id="4" name="Slide Number Placeholder 3">
            <a:extLst>
              <a:ext uri="{FF2B5EF4-FFF2-40B4-BE49-F238E27FC236}">
                <a16:creationId xmlns:a16="http://schemas.microsoft.com/office/drawing/2014/main" id="{D1B3D955-5184-82FB-32B9-117457EF8EE8}"/>
              </a:ext>
            </a:extLst>
          </p:cNvPr>
          <p:cNvSpPr>
            <a:spLocks noGrp="1"/>
          </p:cNvSpPr>
          <p:nvPr>
            <p:ph type="sldNum" sz="quarter" idx="12"/>
          </p:nvPr>
        </p:nvSpPr>
        <p:spPr/>
        <p:txBody>
          <a:bodyPr/>
          <a:lstStyle/>
          <a:p>
            <a:fld id="{1B5C5464-0A0C-4F4F-8948-B8BFCC70FC15}" type="slidenum">
              <a:rPr lang="en-US" smtClean="0"/>
              <a:pPr/>
              <a:t>13</a:t>
            </a:fld>
            <a:endParaRPr lang="en-US" dirty="0"/>
          </a:p>
        </p:txBody>
      </p:sp>
    </p:spTree>
    <p:extLst>
      <p:ext uri="{BB962C8B-B14F-4D97-AF65-F5344CB8AC3E}">
        <p14:creationId xmlns:p14="http://schemas.microsoft.com/office/powerpoint/2010/main" val="787179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79968-BB72-451D-8B99-D719D9B124A3}"/>
              </a:ext>
            </a:extLst>
          </p:cNvPr>
          <p:cNvSpPr>
            <a:spLocks noGrp="1"/>
          </p:cNvSpPr>
          <p:nvPr>
            <p:ph type="title"/>
          </p:nvPr>
        </p:nvSpPr>
        <p:spPr>
          <a:xfrm>
            <a:off x="0" y="155448"/>
            <a:ext cx="9144000" cy="1252728"/>
          </a:xfrm>
        </p:spPr>
        <p:txBody>
          <a:bodyPr>
            <a:normAutofit fontScale="90000"/>
          </a:bodyPr>
          <a:lstStyle/>
          <a:p>
            <a:pPr algn="ctr"/>
            <a:r>
              <a:rPr lang="en-US" dirty="0"/>
              <a:t>Is the Veteran or Witness Competent to Present Lay Evidence?</a:t>
            </a:r>
          </a:p>
        </p:txBody>
      </p:sp>
      <p:sp>
        <p:nvSpPr>
          <p:cNvPr id="3" name="Content Placeholder 2">
            <a:extLst>
              <a:ext uri="{FF2B5EF4-FFF2-40B4-BE49-F238E27FC236}">
                <a16:creationId xmlns:a16="http://schemas.microsoft.com/office/drawing/2014/main" id="{4309D2AB-6832-41D6-9A2F-B4A0CF55D23B}"/>
              </a:ext>
            </a:extLst>
          </p:cNvPr>
          <p:cNvSpPr>
            <a:spLocks noGrp="1"/>
          </p:cNvSpPr>
          <p:nvPr>
            <p:ph idx="1"/>
          </p:nvPr>
        </p:nvSpPr>
        <p:spPr>
          <a:xfrm>
            <a:off x="0" y="1524000"/>
            <a:ext cx="9067800" cy="5333999"/>
          </a:xfrm>
        </p:spPr>
        <p:txBody>
          <a:bodyPr>
            <a:normAutofit/>
          </a:bodyPr>
          <a:lstStyle/>
          <a:p>
            <a:pPr>
              <a:spcBef>
                <a:spcPts val="400"/>
              </a:spcBef>
            </a:pPr>
            <a:r>
              <a:rPr lang="en-US" sz="3200" dirty="0"/>
              <a:t>“Where the determinative issue involves either medical etiology or a medical diagnosis, competent medical evidence is required … where the determinative issue </a:t>
            </a:r>
            <a:r>
              <a:rPr lang="en-US" sz="3200" b="1" dirty="0"/>
              <a:t>does not require medical expertise</a:t>
            </a:r>
            <a:r>
              <a:rPr lang="en-US" sz="3200" dirty="0"/>
              <a:t>, lay testimony may suffice by itself.” </a:t>
            </a:r>
            <a:r>
              <a:rPr lang="en-US" sz="3200" i="1" dirty="0" err="1"/>
              <a:t>Caluza</a:t>
            </a:r>
            <a:r>
              <a:rPr lang="en-US" sz="3200" i="1" dirty="0"/>
              <a:t> v. Brown, 7 Vet. App. at 504 (1995).</a:t>
            </a:r>
          </a:p>
          <a:p>
            <a:pPr>
              <a:spcBef>
                <a:spcPts val="400"/>
              </a:spcBef>
            </a:pPr>
            <a:r>
              <a:rPr lang="en-US" dirty="0"/>
              <a:t>The Veteran is </a:t>
            </a:r>
            <a:r>
              <a:rPr lang="en-US" b="1" dirty="0"/>
              <a:t>not competent </a:t>
            </a:r>
            <a:r>
              <a:rPr lang="en-US" dirty="0"/>
              <a:t>to report he/she has: asbestosis, arthritis, hearing loss.</a:t>
            </a:r>
          </a:p>
          <a:p>
            <a:pPr>
              <a:spcBef>
                <a:spcPts val="400"/>
              </a:spcBef>
            </a:pPr>
            <a:r>
              <a:rPr lang="en-US" dirty="0"/>
              <a:t>The Veteran is </a:t>
            </a:r>
            <a:r>
              <a:rPr lang="en-US" b="1" dirty="0"/>
              <a:t>competent</a:t>
            </a:r>
            <a:r>
              <a:rPr lang="en-US" dirty="0"/>
              <a:t> to report: shortness of breath, joint pain, difficulty hearing.</a:t>
            </a:r>
          </a:p>
          <a:p>
            <a:pPr>
              <a:spcBef>
                <a:spcPts val="400"/>
              </a:spcBef>
            </a:pPr>
            <a:endParaRPr lang="en-US" dirty="0"/>
          </a:p>
          <a:p>
            <a:pPr>
              <a:spcBef>
                <a:spcPts val="400"/>
              </a:spcBef>
            </a:pPr>
            <a:endParaRPr lang="en-US" sz="3200" i="1" dirty="0"/>
          </a:p>
          <a:p>
            <a:pPr marL="118872" indent="0">
              <a:spcBef>
                <a:spcPts val="400"/>
              </a:spcBef>
              <a:buNone/>
            </a:pPr>
            <a:endParaRPr lang="en-US" sz="3200" i="1" dirty="0"/>
          </a:p>
          <a:p>
            <a:pPr marL="118872" indent="0">
              <a:spcBef>
                <a:spcPts val="400"/>
              </a:spcBef>
              <a:buNone/>
            </a:pPr>
            <a:endParaRPr lang="en-US" sz="3000" dirty="0"/>
          </a:p>
          <a:p>
            <a:pPr marL="457200" indent="-457200"/>
            <a:endParaRPr lang="en-US" sz="3200" dirty="0"/>
          </a:p>
          <a:p>
            <a:pPr marL="457200" indent="-457200"/>
            <a:endParaRPr lang="en-US" sz="3200" i="1" dirty="0"/>
          </a:p>
          <a:p>
            <a:pPr marL="0" indent="0">
              <a:buNone/>
            </a:pPr>
            <a:endParaRPr lang="en-US" sz="3200" i="1" dirty="0"/>
          </a:p>
          <a:p>
            <a:pPr marL="0" indent="0">
              <a:buNone/>
            </a:pPr>
            <a:endParaRPr lang="en-US" altLang="en-US" dirty="0">
              <a:latin typeface="Corbel" panose="020B0503020204020204" pitchFamily="34" charset="0"/>
            </a:endParaRPr>
          </a:p>
        </p:txBody>
      </p:sp>
      <p:sp>
        <p:nvSpPr>
          <p:cNvPr id="4" name="Slide Number Placeholder 3">
            <a:extLst>
              <a:ext uri="{FF2B5EF4-FFF2-40B4-BE49-F238E27FC236}">
                <a16:creationId xmlns:a16="http://schemas.microsoft.com/office/drawing/2014/main" id="{09C08A38-5E91-AFFE-C2C7-BA56412CDEE4}"/>
              </a:ext>
            </a:extLst>
          </p:cNvPr>
          <p:cNvSpPr>
            <a:spLocks noGrp="1"/>
          </p:cNvSpPr>
          <p:nvPr>
            <p:ph type="sldNum" sz="quarter" idx="12"/>
          </p:nvPr>
        </p:nvSpPr>
        <p:spPr/>
        <p:txBody>
          <a:bodyPr/>
          <a:lstStyle/>
          <a:p>
            <a:fld id="{1B5C5464-0A0C-4F4F-8948-B8BFCC70FC15}" type="slidenum">
              <a:rPr lang="en-US" smtClean="0"/>
              <a:pPr/>
              <a:t>14</a:t>
            </a:fld>
            <a:endParaRPr lang="en-US" dirty="0"/>
          </a:p>
        </p:txBody>
      </p:sp>
    </p:spTree>
    <p:extLst>
      <p:ext uri="{BB962C8B-B14F-4D97-AF65-F5344CB8AC3E}">
        <p14:creationId xmlns:p14="http://schemas.microsoft.com/office/powerpoint/2010/main" val="2820581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79968-BB72-451D-8B99-D719D9B124A3}"/>
              </a:ext>
            </a:extLst>
          </p:cNvPr>
          <p:cNvSpPr>
            <a:spLocks noGrp="1"/>
          </p:cNvSpPr>
          <p:nvPr>
            <p:ph type="title"/>
          </p:nvPr>
        </p:nvSpPr>
        <p:spPr>
          <a:xfrm>
            <a:off x="0" y="155448"/>
            <a:ext cx="9144000" cy="1252728"/>
          </a:xfrm>
        </p:spPr>
        <p:txBody>
          <a:bodyPr>
            <a:normAutofit/>
          </a:bodyPr>
          <a:lstStyle/>
          <a:p>
            <a:pPr algn="ctr"/>
            <a:r>
              <a:rPr lang="en-US" dirty="0"/>
              <a:t>Competent Lay Evidence Scope</a:t>
            </a:r>
          </a:p>
        </p:txBody>
      </p:sp>
      <p:sp>
        <p:nvSpPr>
          <p:cNvPr id="3" name="Content Placeholder 2">
            <a:extLst>
              <a:ext uri="{FF2B5EF4-FFF2-40B4-BE49-F238E27FC236}">
                <a16:creationId xmlns:a16="http://schemas.microsoft.com/office/drawing/2014/main" id="{4309D2AB-6832-41D6-9A2F-B4A0CF55D23B}"/>
              </a:ext>
            </a:extLst>
          </p:cNvPr>
          <p:cNvSpPr>
            <a:spLocks noGrp="1"/>
          </p:cNvSpPr>
          <p:nvPr>
            <p:ph idx="1"/>
          </p:nvPr>
        </p:nvSpPr>
        <p:spPr>
          <a:xfrm>
            <a:off x="0" y="1524000"/>
            <a:ext cx="9067800" cy="5333999"/>
          </a:xfrm>
        </p:spPr>
        <p:txBody>
          <a:bodyPr>
            <a:normAutofit/>
          </a:bodyPr>
          <a:lstStyle/>
          <a:p>
            <a:pPr marL="118872" indent="0">
              <a:buNone/>
            </a:pPr>
            <a:r>
              <a:rPr lang="en-US" b="1" dirty="0"/>
              <a:t>Lay evidence may establish:</a:t>
            </a:r>
          </a:p>
          <a:p>
            <a:pPr marL="118872" indent="0">
              <a:buNone/>
            </a:pPr>
            <a:endParaRPr lang="en-US" b="1" dirty="0"/>
          </a:p>
          <a:p>
            <a:pPr lvl="0"/>
            <a:r>
              <a:rPr lang="en-US" dirty="0"/>
              <a:t>Observable symptoms (pain, breathing difficulty).</a:t>
            </a:r>
          </a:p>
          <a:p>
            <a:pPr lvl="0"/>
            <a:r>
              <a:rPr lang="en-US" dirty="0"/>
              <a:t>In-service events or continuity of symptoms.</a:t>
            </a:r>
          </a:p>
          <a:p>
            <a:pPr lvl="0"/>
            <a:r>
              <a:rPr lang="en-US" dirty="0"/>
              <a:t>Military duties not documented in records.</a:t>
            </a:r>
            <a:br>
              <a:rPr lang="en-US" dirty="0"/>
            </a:br>
            <a:endParaRPr lang="en-US" dirty="0"/>
          </a:p>
          <a:p>
            <a:pPr marL="118872" lvl="0" indent="0">
              <a:buNone/>
            </a:pPr>
            <a:r>
              <a:rPr lang="en-US" b="1" dirty="0"/>
              <a:t>Requirement:</a:t>
            </a:r>
            <a:r>
              <a:rPr lang="en-US" dirty="0"/>
              <a:t> Personal knowledge and ability to describe what was observed.</a:t>
            </a:r>
          </a:p>
          <a:p>
            <a:pPr>
              <a:spcBef>
                <a:spcPts val="400"/>
              </a:spcBef>
            </a:pPr>
            <a:endParaRPr lang="en-US" dirty="0"/>
          </a:p>
          <a:p>
            <a:pPr>
              <a:spcBef>
                <a:spcPts val="400"/>
              </a:spcBef>
            </a:pPr>
            <a:endParaRPr lang="en-US" dirty="0"/>
          </a:p>
          <a:p>
            <a:pPr>
              <a:spcBef>
                <a:spcPts val="400"/>
              </a:spcBef>
            </a:pPr>
            <a:endParaRPr lang="en-US" sz="3200" i="1" dirty="0"/>
          </a:p>
          <a:p>
            <a:pPr marL="118872" indent="0">
              <a:spcBef>
                <a:spcPts val="400"/>
              </a:spcBef>
              <a:buNone/>
            </a:pPr>
            <a:endParaRPr lang="en-US" sz="3200" i="1" dirty="0"/>
          </a:p>
          <a:p>
            <a:pPr marL="118872" indent="0">
              <a:spcBef>
                <a:spcPts val="400"/>
              </a:spcBef>
              <a:buNone/>
            </a:pPr>
            <a:endParaRPr lang="en-US" sz="3000" dirty="0"/>
          </a:p>
          <a:p>
            <a:pPr marL="457200" indent="-457200"/>
            <a:endParaRPr lang="en-US" sz="3200" dirty="0"/>
          </a:p>
          <a:p>
            <a:pPr marL="457200" indent="-457200"/>
            <a:endParaRPr lang="en-US" sz="3200" i="1" dirty="0"/>
          </a:p>
          <a:p>
            <a:pPr marL="0" indent="0">
              <a:buNone/>
            </a:pPr>
            <a:endParaRPr lang="en-US" sz="3200" i="1" dirty="0"/>
          </a:p>
          <a:p>
            <a:pPr marL="0" indent="0">
              <a:buNone/>
            </a:pPr>
            <a:endParaRPr lang="en-US" altLang="en-US" dirty="0">
              <a:latin typeface="Corbel" panose="020B0503020204020204" pitchFamily="34" charset="0"/>
            </a:endParaRPr>
          </a:p>
        </p:txBody>
      </p:sp>
      <p:sp>
        <p:nvSpPr>
          <p:cNvPr id="4" name="Slide Number Placeholder 3">
            <a:extLst>
              <a:ext uri="{FF2B5EF4-FFF2-40B4-BE49-F238E27FC236}">
                <a16:creationId xmlns:a16="http://schemas.microsoft.com/office/drawing/2014/main" id="{09C08A38-5E91-AFFE-C2C7-BA56412CDEE4}"/>
              </a:ext>
            </a:extLst>
          </p:cNvPr>
          <p:cNvSpPr>
            <a:spLocks noGrp="1"/>
          </p:cNvSpPr>
          <p:nvPr>
            <p:ph type="sldNum" sz="quarter" idx="12"/>
          </p:nvPr>
        </p:nvSpPr>
        <p:spPr/>
        <p:txBody>
          <a:bodyPr/>
          <a:lstStyle/>
          <a:p>
            <a:fld id="{1B5C5464-0A0C-4F4F-8948-B8BFCC70FC15}" type="slidenum">
              <a:rPr lang="en-US" smtClean="0"/>
              <a:pPr/>
              <a:t>15</a:t>
            </a:fld>
            <a:endParaRPr lang="en-US" dirty="0"/>
          </a:p>
        </p:txBody>
      </p:sp>
    </p:spTree>
    <p:extLst>
      <p:ext uri="{BB962C8B-B14F-4D97-AF65-F5344CB8AC3E}">
        <p14:creationId xmlns:p14="http://schemas.microsoft.com/office/powerpoint/2010/main" val="17322846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79968-BB72-451D-8B99-D719D9B124A3}"/>
              </a:ext>
            </a:extLst>
          </p:cNvPr>
          <p:cNvSpPr>
            <a:spLocks noGrp="1"/>
          </p:cNvSpPr>
          <p:nvPr>
            <p:ph type="title"/>
          </p:nvPr>
        </p:nvSpPr>
        <p:spPr>
          <a:xfrm>
            <a:off x="0" y="155448"/>
            <a:ext cx="9144000" cy="1252728"/>
          </a:xfrm>
        </p:spPr>
        <p:txBody>
          <a:bodyPr>
            <a:normAutofit/>
          </a:bodyPr>
          <a:lstStyle/>
          <a:p>
            <a:pPr algn="ctr"/>
            <a:r>
              <a:rPr lang="en-US" dirty="0"/>
              <a:t>Competency Problems</a:t>
            </a:r>
          </a:p>
        </p:txBody>
      </p:sp>
      <p:sp>
        <p:nvSpPr>
          <p:cNvPr id="3" name="Content Placeholder 2">
            <a:extLst>
              <a:ext uri="{FF2B5EF4-FFF2-40B4-BE49-F238E27FC236}">
                <a16:creationId xmlns:a16="http://schemas.microsoft.com/office/drawing/2014/main" id="{4309D2AB-6832-41D6-9A2F-B4A0CF55D23B}"/>
              </a:ext>
            </a:extLst>
          </p:cNvPr>
          <p:cNvSpPr>
            <a:spLocks noGrp="1"/>
          </p:cNvSpPr>
          <p:nvPr>
            <p:ph idx="1"/>
          </p:nvPr>
        </p:nvSpPr>
        <p:spPr>
          <a:xfrm>
            <a:off x="0" y="1524000"/>
            <a:ext cx="9067800" cy="5333999"/>
          </a:xfrm>
        </p:spPr>
        <p:txBody>
          <a:bodyPr>
            <a:normAutofit/>
          </a:bodyPr>
          <a:lstStyle/>
          <a:p>
            <a:pPr marL="118872" indent="0">
              <a:buNone/>
            </a:pPr>
            <a:r>
              <a:rPr lang="en-US" b="1" dirty="0"/>
              <a:t>Common Error:</a:t>
            </a:r>
            <a:r>
              <a:rPr lang="en-US" dirty="0"/>
              <a:t> Veterans attempting to provide medical opinions beyond their expertise.</a:t>
            </a:r>
            <a:br>
              <a:rPr lang="en-US" dirty="0"/>
            </a:br>
            <a:r>
              <a:rPr lang="en-US" b="1" dirty="0"/>
              <a:t>Examples:</a:t>
            </a:r>
            <a:r>
              <a:rPr lang="en-US" dirty="0"/>
              <a:t> Diagnosing conditions, linking exposure to specific disease, interpreting test results.</a:t>
            </a:r>
            <a:br>
              <a:rPr lang="en-US" dirty="0"/>
            </a:br>
            <a:r>
              <a:rPr lang="en-US" b="1" dirty="0"/>
              <a:t>Rule:</a:t>
            </a:r>
            <a:r>
              <a:rPr lang="en-US" dirty="0"/>
              <a:t> Only state what you personally observed or experienced.</a:t>
            </a:r>
          </a:p>
          <a:p>
            <a:pPr marL="118872" indent="0">
              <a:spcBef>
                <a:spcPts val="400"/>
              </a:spcBef>
              <a:buNone/>
            </a:pPr>
            <a:endParaRPr lang="en-US" sz="3200" dirty="0"/>
          </a:p>
          <a:p>
            <a:pPr>
              <a:spcBef>
                <a:spcPts val="400"/>
              </a:spcBef>
            </a:pPr>
            <a:endParaRPr lang="en-US" dirty="0"/>
          </a:p>
          <a:p>
            <a:pPr>
              <a:spcBef>
                <a:spcPts val="400"/>
              </a:spcBef>
            </a:pPr>
            <a:endParaRPr lang="en-US" dirty="0"/>
          </a:p>
          <a:p>
            <a:pPr>
              <a:spcBef>
                <a:spcPts val="400"/>
              </a:spcBef>
            </a:pPr>
            <a:endParaRPr lang="en-US" sz="3200" i="1" dirty="0"/>
          </a:p>
          <a:p>
            <a:pPr marL="118872" indent="0">
              <a:spcBef>
                <a:spcPts val="400"/>
              </a:spcBef>
              <a:buNone/>
            </a:pPr>
            <a:endParaRPr lang="en-US" sz="3200" i="1" dirty="0"/>
          </a:p>
          <a:p>
            <a:pPr marL="118872" indent="0">
              <a:spcBef>
                <a:spcPts val="400"/>
              </a:spcBef>
              <a:buNone/>
            </a:pPr>
            <a:endParaRPr lang="en-US" sz="3000" dirty="0"/>
          </a:p>
          <a:p>
            <a:pPr marL="457200" indent="-457200"/>
            <a:endParaRPr lang="en-US" sz="3200" dirty="0"/>
          </a:p>
          <a:p>
            <a:pPr marL="457200" indent="-457200"/>
            <a:endParaRPr lang="en-US" sz="3200" i="1" dirty="0"/>
          </a:p>
          <a:p>
            <a:pPr marL="0" indent="0">
              <a:buNone/>
            </a:pPr>
            <a:endParaRPr lang="en-US" sz="3200" i="1" dirty="0"/>
          </a:p>
          <a:p>
            <a:pPr marL="0" indent="0">
              <a:buNone/>
            </a:pPr>
            <a:endParaRPr lang="en-US" altLang="en-US" dirty="0">
              <a:latin typeface="Corbel" panose="020B0503020204020204" pitchFamily="34" charset="0"/>
            </a:endParaRPr>
          </a:p>
        </p:txBody>
      </p:sp>
      <p:sp>
        <p:nvSpPr>
          <p:cNvPr id="4" name="Slide Number Placeholder 3">
            <a:extLst>
              <a:ext uri="{FF2B5EF4-FFF2-40B4-BE49-F238E27FC236}">
                <a16:creationId xmlns:a16="http://schemas.microsoft.com/office/drawing/2014/main" id="{09C08A38-5E91-AFFE-C2C7-BA56412CDEE4}"/>
              </a:ext>
            </a:extLst>
          </p:cNvPr>
          <p:cNvSpPr>
            <a:spLocks noGrp="1"/>
          </p:cNvSpPr>
          <p:nvPr>
            <p:ph type="sldNum" sz="quarter" idx="12"/>
          </p:nvPr>
        </p:nvSpPr>
        <p:spPr/>
        <p:txBody>
          <a:bodyPr/>
          <a:lstStyle/>
          <a:p>
            <a:fld id="{1B5C5464-0A0C-4F4F-8948-B8BFCC70FC15}" type="slidenum">
              <a:rPr lang="en-US" smtClean="0"/>
              <a:pPr/>
              <a:t>16</a:t>
            </a:fld>
            <a:endParaRPr lang="en-US" dirty="0"/>
          </a:p>
        </p:txBody>
      </p:sp>
    </p:spTree>
    <p:extLst>
      <p:ext uri="{BB962C8B-B14F-4D97-AF65-F5344CB8AC3E}">
        <p14:creationId xmlns:p14="http://schemas.microsoft.com/office/powerpoint/2010/main" val="20821626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7E3A7-6BE5-ECD9-80F3-D7049E42B4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652C9E-03D3-46CD-E28D-6D6C185F262E}"/>
              </a:ext>
            </a:extLst>
          </p:cNvPr>
          <p:cNvSpPr>
            <a:spLocks noGrp="1"/>
          </p:cNvSpPr>
          <p:nvPr>
            <p:ph type="title"/>
          </p:nvPr>
        </p:nvSpPr>
        <p:spPr>
          <a:xfrm>
            <a:off x="0" y="155448"/>
            <a:ext cx="9144000" cy="1252728"/>
          </a:xfrm>
        </p:spPr>
        <p:txBody>
          <a:bodyPr>
            <a:normAutofit/>
          </a:bodyPr>
          <a:lstStyle/>
          <a:p>
            <a:pPr algn="ctr"/>
            <a:r>
              <a:rPr lang="en-US" dirty="0"/>
              <a:t>M21 Competency Definitions</a:t>
            </a:r>
          </a:p>
        </p:txBody>
      </p:sp>
      <p:sp>
        <p:nvSpPr>
          <p:cNvPr id="3" name="Content Placeholder 2">
            <a:extLst>
              <a:ext uri="{FF2B5EF4-FFF2-40B4-BE49-F238E27FC236}">
                <a16:creationId xmlns:a16="http://schemas.microsoft.com/office/drawing/2014/main" id="{F7122366-9A52-EFBE-EB29-6B32D859BD31}"/>
              </a:ext>
            </a:extLst>
          </p:cNvPr>
          <p:cNvSpPr>
            <a:spLocks noGrp="1"/>
          </p:cNvSpPr>
          <p:nvPr>
            <p:ph idx="1"/>
          </p:nvPr>
        </p:nvSpPr>
        <p:spPr>
          <a:xfrm>
            <a:off x="0" y="1524000"/>
            <a:ext cx="9067800" cy="5333999"/>
          </a:xfrm>
        </p:spPr>
        <p:txBody>
          <a:bodyPr>
            <a:normAutofit/>
          </a:bodyPr>
          <a:lstStyle/>
          <a:p>
            <a:pPr marL="0">
              <a:lnSpc>
                <a:spcPct val="115000"/>
              </a:lnSpc>
              <a:spcAft>
                <a:spcPts val="800"/>
              </a:spcAft>
              <a:buNone/>
            </a:pPr>
            <a:r>
              <a:rPr lang="en-US" sz="1800" b="1" dirty="0">
                <a:latin typeface="Aptos" panose="020B0004020202020204" pitchFamily="34" charset="0"/>
                <a:ea typeface="Aptos" panose="020B0004020202020204" pitchFamily="34" charset="0"/>
                <a:cs typeface="Times New Roman" panose="02020603050405020304" pitchFamily="18" charset="0"/>
              </a:rPr>
              <a:t>M21-1 V.ii.1.A.2.c.  Definition:  Competent Evidence</a:t>
            </a:r>
            <a:r>
              <a:rPr lang="en-US" b="1" dirty="0"/>
              <a:t> </a:t>
            </a:r>
            <a:endParaRPr lang="en-US" sz="1800" b="1" i="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b="1" i="1" kern="100" dirty="0">
                <a:effectLst/>
                <a:latin typeface="Aptos" panose="020B0004020202020204" pitchFamily="34" charset="0"/>
                <a:ea typeface="Aptos" panose="020B0004020202020204" pitchFamily="34" charset="0"/>
                <a:cs typeface="Times New Roman" panose="02020603050405020304" pitchFamily="18" charset="0"/>
              </a:rPr>
              <a:t>Competent evidence</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refers generally to evidence offered from </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a qualified source</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 determination of evidentiary competency involves analysis of whether a </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person offering evidence is qualified to establish a matter</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a:t>
            </a:r>
          </a:p>
          <a:p>
            <a:pPr marL="0" marR="0">
              <a:lnSpc>
                <a:spcPct val="115000"/>
              </a:lnSpc>
              <a:spcAft>
                <a:spcPts val="800"/>
              </a:spcAft>
              <a:buNone/>
            </a:pPr>
            <a:r>
              <a:rPr lang="en-US" sz="1800" b="1" i="1" kern="100" dirty="0">
                <a:effectLst/>
                <a:latin typeface="Aptos" panose="020B0004020202020204" pitchFamily="34" charset="0"/>
                <a:ea typeface="Aptos" panose="020B0004020202020204" pitchFamily="34" charset="0"/>
                <a:cs typeface="Times New Roman" panose="02020603050405020304" pitchFamily="18" charset="0"/>
              </a:rPr>
              <a:t>Competent medical evidence</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means </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evidence provided by a person who is qualified through education, training, or experience to offer medical diagnoses, statements, or opinions.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Competent medical evidence may also mean statements conveying sound medical principles found in medical treatises.  It would also include statements contained in authoritative writings such as medical and scientific articles and research reports or analyses.</a:t>
            </a:r>
          </a:p>
          <a:p>
            <a:pPr marL="0">
              <a:lnSpc>
                <a:spcPct val="115000"/>
              </a:lnSpc>
              <a:spcAft>
                <a:spcPts val="800"/>
              </a:spcAft>
              <a:buNone/>
            </a:pPr>
            <a:r>
              <a:rPr lang="en-US" sz="1800" b="1" i="1" kern="100" dirty="0">
                <a:effectLst/>
                <a:latin typeface="Aptos" panose="020B0004020202020204" pitchFamily="34" charset="0"/>
                <a:ea typeface="Aptos" panose="020B0004020202020204" pitchFamily="34" charset="0"/>
                <a:cs typeface="Times New Roman" panose="02020603050405020304" pitchFamily="18" charset="0"/>
              </a:rPr>
              <a:t>Competent lay evidence</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means any evidence </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not requiring that the proponent have specialized education, training, or experience</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Lay evidence is competent if it is </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provided by a person who has knowledge of facts or circumstances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and conveys matters that </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can be observed and described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by a lay person.</a:t>
            </a:r>
          </a:p>
          <a:p>
            <a:pPr marL="0" marR="0">
              <a:lnSpc>
                <a:spcPct val="115000"/>
              </a:lnSpc>
              <a:spcAft>
                <a:spcPts val="800"/>
              </a:spcAft>
              <a:buNone/>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118872" indent="0">
              <a:spcBef>
                <a:spcPts val="400"/>
              </a:spcBef>
              <a:buNone/>
            </a:pPr>
            <a:endParaRPr lang="en-US" sz="3200" dirty="0"/>
          </a:p>
          <a:p>
            <a:pPr>
              <a:spcBef>
                <a:spcPts val="400"/>
              </a:spcBef>
            </a:pPr>
            <a:endParaRPr lang="en-US" dirty="0"/>
          </a:p>
          <a:p>
            <a:pPr>
              <a:spcBef>
                <a:spcPts val="400"/>
              </a:spcBef>
            </a:pPr>
            <a:endParaRPr lang="en-US" dirty="0"/>
          </a:p>
          <a:p>
            <a:pPr>
              <a:spcBef>
                <a:spcPts val="400"/>
              </a:spcBef>
            </a:pPr>
            <a:endParaRPr lang="en-US" sz="3200" i="1" dirty="0"/>
          </a:p>
          <a:p>
            <a:pPr marL="118872" indent="0">
              <a:spcBef>
                <a:spcPts val="400"/>
              </a:spcBef>
              <a:buNone/>
            </a:pPr>
            <a:endParaRPr lang="en-US" sz="3200" i="1" dirty="0"/>
          </a:p>
          <a:p>
            <a:pPr marL="118872" indent="0">
              <a:spcBef>
                <a:spcPts val="400"/>
              </a:spcBef>
              <a:buNone/>
            </a:pPr>
            <a:endParaRPr lang="en-US" sz="3000" dirty="0"/>
          </a:p>
          <a:p>
            <a:pPr marL="457200" indent="-457200"/>
            <a:endParaRPr lang="en-US" sz="3200" dirty="0"/>
          </a:p>
          <a:p>
            <a:pPr marL="457200" indent="-457200"/>
            <a:endParaRPr lang="en-US" sz="3200" i="1" dirty="0"/>
          </a:p>
          <a:p>
            <a:pPr marL="0" indent="0">
              <a:buNone/>
            </a:pPr>
            <a:endParaRPr lang="en-US" sz="3200" i="1" dirty="0"/>
          </a:p>
          <a:p>
            <a:pPr marL="0" indent="0">
              <a:buNone/>
            </a:pPr>
            <a:endParaRPr lang="en-US" altLang="en-US" dirty="0">
              <a:latin typeface="Corbel" panose="020B0503020204020204" pitchFamily="34" charset="0"/>
            </a:endParaRPr>
          </a:p>
        </p:txBody>
      </p:sp>
      <p:sp>
        <p:nvSpPr>
          <p:cNvPr id="4" name="Slide Number Placeholder 3">
            <a:extLst>
              <a:ext uri="{FF2B5EF4-FFF2-40B4-BE49-F238E27FC236}">
                <a16:creationId xmlns:a16="http://schemas.microsoft.com/office/drawing/2014/main" id="{1B1CA929-9286-3EFA-C9F6-BA138BD62DB0}"/>
              </a:ext>
            </a:extLst>
          </p:cNvPr>
          <p:cNvSpPr>
            <a:spLocks noGrp="1"/>
          </p:cNvSpPr>
          <p:nvPr>
            <p:ph type="sldNum" sz="quarter" idx="12"/>
          </p:nvPr>
        </p:nvSpPr>
        <p:spPr/>
        <p:txBody>
          <a:bodyPr/>
          <a:lstStyle/>
          <a:p>
            <a:fld id="{1B5C5464-0A0C-4F4F-8948-B8BFCC70FC15}" type="slidenum">
              <a:rPr lang="en-US" smtClean="0"/>
              <a:pPr/>
              <a:t>17</a:t>
            </a:fld>
            <a:endParaRPr lang="en-US" dirty="0"/>
          </a:p>
        </p:txBody>
      </p:sp>
    </p:spTree>
    <p:extLst>
      <p:ext uri="{BB962C8B-B14F-4D97-AF65-F5344CB8AC3E}">
        <p14:creationId xmlns:p14="http://schemas.microsoft.com/office/powerpoint/2010/main" val="612621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79968-BB72-451D-8B99-D719D9B124A3}"/>
              </a:ext>
            </a:extLst>
          </p:cNvPr>
          <p:cNvSpPr>
            <a:spLocks noGrp="1"/>
          </p:cNvSpPr>
          <p:nvPr>
            <p:ph type="title"/>
          </p:nvPr>
        </p:nvSpPr>
        <p:spPr>
          <a:xfrm>
            <a:off x="0" y="155448"/>
            <a:ext cx="9144000" cy="1252728"/>
          </a:xfrm>
        </p:spPr>
        <p:txBody>
          <a:bodyPr>
            <a:normAutofit/>
          </a:bodyPr>
          <a:lstStyle/>
          <a:p>
            <a:pPr algn="ctr"/>
            <a:r>
              <a:rPr lang="en-US" dirty="0"/>
              <a:t>Is the Evidence Consistent?</a:t>
            </a:r>
          </a:p>
        </p:txBody>
      </p:sp>
      <p:sp>
        <p:nvSpPr>
          <p:cNvPr id="3" name="Content Placeholder 2">
            <a:extLst>
              <a:ext uri="{FF2B5EF4-FFF2-40B4-BE49-F238E27FC236}">
                <a16:creationId xmlns:a16="http://schemas.microsoft.com/office/drawing/2014/main" id="{4309D2AB-6832-41D6-9A2F-B4A0CF55D23B}"/>
              </a:ext>
            </a:extLst>
          </p:cNvPr>
          <p:cNvSpPr>
            <a:spLocks noGrp="1"/>
          </p:cNvSpPr>
          <p:nvPr>
            <p:ph idx="1"/>
          </p:nvPr>
        </p:nvSpPr>
        <p:spPr>
          <a:xfrm>
            <a:off x="0" y="1524000"/>
            <a:ext cx="9067800" cy="5333999"/>
          </a:xfrm>
        </p:spPr>
        <p:txBody>
          <a:bodyPr>
            <a:normAutofit/>
          </a:bodyPr>
          <a:lstStyle/>
          <a:p>
            <a:pPr>
              <a:lnSpc>
                <a:spcPct val="107000"/>
              </a:lnSpc>
              <a:spcAft>
                <a:spcPts val="800"/>
              </a:spcAft>
            </a:pPr>
            <a:r>
              <a:rPr lang="en-US" sz="3200" dirty="0">
                <a:latin typeface="Corbel" panose="020B0503020204020204" pitchFamily="34" charset="0"/>
                <a:ea typeface="Calibri" panose="020F0502020204030204" pitchFamily="34" charset="0"/>
                <a:cs typeface="Calibri" panose="020F0502020204030204" pitchFamily="34" charset="0"/>
              </a:rPr>
              <a:t>Has the Veteran told essentially the same story throughout the pendency of the claim? </a:t>
            </a:r>
          </a:p>
          <a:p>
            <a:pPr>
              <a:lnSpc>
                <a:spcPct val="120000"/>
              </a:lnSpc>
            </a:pPr>
            <a:r>
              <a:rPr lang="en-US" sz="3200" dirty="0"/>
              <a:t>The Veteran’s statements must be </a:t>
            </a:r>
            <a:r>
              <a:rPr lang="en-US" sz="3200" b="1" u="sng" dirty="0"/>
              <a:t>consistent</a:t>
            </a:r>
            <a:r>
              <a:rPr lang="en-US" sz="3200" dirty="0"/>
              <a:t> throughout the record, </a:t>
            </a:r>
            <a:r>
              <a:rPr lang="en-US" sz="3200" b="1" dirty="0"/>
              <a:t>including what the Veteran reports to treating doctors and C&amp;P examiners</a:t>
            </a:r>
            <a:r>
              <a:rPr lang="en-US" sz="3200" dirty="0"/>
              <a:t>.</a:t>
            </a:r>
          </a:p>
          <a:p>
            <a:pPr>
              <a:lnSpc>
                <a:spcPct val="120000"/>
              </a:lnSpc>
            </a:pPr>
            <a:r>
              <a:rPr lang="en-US" sz="3200" dirty="0"/>
              <a:t>Inconsistency can be extremely difficult to rectify later.</a:t>
            </a:r>
          </a:p>
          <a:p>
            <a:pPr marL="118872" indent="0">
              <a:spcBef>
                <a:spcPts val="400"/>
              </a:spcBef>
              <a:buNone/>
            </a:pPr>
            <a:endParaRPr lang="en-US" sz="3200" dirty="0"/>
          </a:p>
          <a:p>
            <a:pPr>
              <a:spcBef>
                <a:spcPts val="400"/>
              </a:spcBef>
            </a:pPr>
            <a:endParaRPr lang="en-US" dirty="0"/>
          </a:p>
          <a:p>
            <a:pPr>
              <a:spcBef>
                <a:spcPts val="400"/>
              </a:spcBef>
            </a:pPr>
            <a:endParaRPr lang="en-US" dirty="0"/>
          </a:p>
          <a:p>
            <a:pPr>
              <a:spcBef>
                <a:spcPts val="400"/>
              </a:spcBef>
            </a:pPr>
            <a:endParaRPr lang="en-US" sz="3200" i="1" dirty="0"/>
          </a:p>
          <a:p>
            <a:pPr marL="118872" indent="0">
              <a:spcBef>
                <a:spcPts val="400"/>
              </a:spcBef>
              <a:buNone/>
            </a:pPr>
            <a:endParaRPr lang="en-US" sz="3200" i="1" dirty="0"/>
          </a:p>
          <a:p>
            <a:pPr marL="118872" indent="0">
              <a:spcBef>
                <a:spcPts val="400"/>
              </a:spcBef>
              <a:buNone/>
            </a:pPr>
            <a:endParaRPr lang="en-US" sz="3000" dirty="0"/>
          </a:p>
          <a:p>
            <a:pPr marL="457200" indent="-457200"/>
            <a:endParaRPr lang="en-US" sz="3200" dirty="0"/>
          </a:p>
          <a:p>
            <a:pPr marL="457200" indent="-457200"/>
            <a:endParaRPr lang="en-US" sz="3200" i="1" dirty="0"/>
          </a:p>
          <a:p>
            <a:pPr marL="0" indent="0">
              <a:buNone/>
            </a:pPr>
            <a:endParaRPr lang="en-US" sz="3200" i="1" dirty="0"/>
          </a:p>
          <a:p>
            <a:pPr marL="0" indent="0">
              <a:buNone/>
            </a:pPr>
            <a:endParaRPr lang="en-US" altLang="en-US" dirty="0">
              <a:latin typeface="Corbel" panose="020B0503020204020204" pitchFamily="34" charset="0"/>
            </a:endParaRPr>
          </a:p>
        </p:txBody>
      </p:sp>
      <p:sp>
        <p:nvSpPr>
          <p:cNvPr id="4" name="Slide Number Placeholder 3">
            <a:extLst>
              <a:ext uri="{FF2B5EF4-FFF2-40B4-BE49-F238E27FC236}">
                <a16:creationId xmlns:a16="http://schemas.microsoft.com/office/drawing/2014/main" id="{09C08A38-5E91-AFFE-C2C7-BA56412CDEE4}"/>
              </a:ext>
            </a:extLst>
          </p:cNvPr>
          <p:cNvSpPr>
            <a:spLocks noGrp="1"/>
          </p:cNvSpPr>
          <p:nvPr>
            <p:ph type="sldNum" sz="quarter" idx="12"/>
          </p:nvPr>
        </p:nvSpPr>
        <p:spPr/>
        <p:txBody>
          <a:bodyPr/>
          <a:lstStyle/>
          <a:p>
            <a:fld id="{1B5C5464-0A0C-4F4F-8948-B8BFCC70FC15}" type="slidenum">
              <a:rPr lang="en-US" smtClean="0"/>
              <a:pPr/>
              <a:t>18</a:t>
            </a:fld>
            <a:endParaRPr lang="en-US" dirty="0"/>
          </a:p>
        </p:txBody>
      </p:sp>
    </p:spTree>
    <p:extLst>
      <p:ext uri="{BB962C8B-B14F-4D97-AF65-F5344CB8AC3E}">
        <p14:creationId xmlns:p14="http://schemas.microsoft.com/office/powerpoint/2010/main" val="8774292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79968-BB72-451D-8B99-D719D9B124A3}"/>
              </a:ext>
            </a:extLst>
          </p:cNvPr>
          <p:cNvSpPr>
            <a:spLocks noGrp="1"/>
          </p:cNvSpPr>
          <p:nvPr>
            <p:ph type="title"/>
          </p:nvPr>
        </p:nvSpPr>
        <p:spPr>
          <a:xfrm>
            <a:off x="0" y="155448"/>
            <a:ext cx="9144000" cy="1252728"/>
          </a:xfrm>
        </p:spPr>
        <p:txBody>
          <a:bodyPr>
            <a:normAutofit/>
          </a:bodyPr>
          <a:lstStyle/>
          <a:p>
            <a:pPr algn="ctr"/>
            <a:r>
              <a:rPr lang="en-US" dirty="0"/>
              <a:t>Is the Lay Evidence Corroborated?</a:t>
            </a:r>
          </a:p>
        </p:txBody>
      </p:sp>
      <p:sp>
        <p:nvSpPr>
          <p:cNvPr id="3" name="Content Placeholder 2">
            <a:extLst>
              <a:ext uri="{FF2B5EF4-FFF2-40B4-BE49-F238E27FC236}">
                <a16:creationId xmlns:a16="http://schemas.microsoft.com/office/drawing/2014/main" id="{4309D2AB-6832-41D6-9A2F-B4A0CF55D23B}"/>
              </a:ext>
            </a:extLst>
          </p:cNvPr>
          <p:cNvSpPr>
            <a:spLocks noGrp="1"/>
          </p:cNvSpPr>
          <p:nvPr>
            <p:ph idx="1"/>
          </p:nvPr>
        </p:nvSpPr>
        <p:spPr>
          <a:xfrm>
            <a:off x="0" y="1524000"/>
            <a:ext cx="9067800" cy="5333999"/>
          </a:xfrm>
        </p:spPr>
        <p:txBody>
          <a:bodyPr>
            <a:normAutofit/>
          </a:bodyPr>
          <a:lstStyle/>
          <a:p>
            <a:pPr marL="118872" indent="0">
              <a:buNone/>
            </a:pPr>
            <a:r>
              <a:rPr lang="en-US" b="1" dirty="0"/>
              <a:t>Strengthen lay evidence with:</a:t>
            </a:r>
          </a:p>
          <a:p>
            <a:pPr marL="118872" indent="0">
              <a:buNone/>
            </a:pPr>
            <a:endParaRPr lang="en-US" dirty="0"/>
          </a:p>
          <a:p>
            <a:pPr lvl="0"/>
            <a:r>
              <a:rPr lang="en-US" dirty="0"/>
              <a:t>Service treatment records</a:t>
            </a:r>
          </a:p>
          <a:p>
            <a:pPr lvl="0"/>
            <a:r>
              <a:rPr lang="en-US" dirty="0"/>
              <a:t>Personnel files</a:t>
            </a:r>
          </a:p>
          <a:p>
            <a:pPr lvl="0"/>
            <a:r>
              <a:rPr lang="en-US" dirty="0"/>
              <a:t>Buddy statements</a:t>
            </a:r>
          </a:p>
          <a:p>
            <a:pPr lvl="0"/>
            <a:r>
              <a:rPr lang="en-US" dirty="0"/>
              <a:t>Photos, letters, media reports</a:t>
            </a:r>
          </a:p>
          <a:p>
            <a:pPr lvl="0"/>
            <a:r>
              <a:rPr lang="en-US" dirty="0"/>
              <a:t>Performance evaluations</a:t>
            </a:r>
            <a:br>
              <a:rPr lang="en-US" dirty="0"/>
            </a:br>
            <a:endParaRPr lang="en-US" dirty="0"/>
          </a:p>
          <a:p>
            <a:pPr lvl="0"/>
            <a:r>
              <a:rPr lang="en-US" b="1" dirty="0"/>
              <a:t>Strategy:</a:t>
            </a:r>
            <a:r>
              <a:rPr lang="en-US" dirty="0"/>
              <a:t> Build evidence web supporting veteran's account.</a:t>
            </a:r>
          </a:p>
          <a:p>
            <a:pPr>
              <a:spcBef>
                <a:spcPts val="400"/>
              </a:spcBef>
            </a:pPr>
            <a:endParaRPr lang="en-US" sz="3200" dirty="0"/>
          </a:p>
          <a:p>
            <a:pPr>
              <a:spcBef>
                <a:spcPts val="400"/>
              </a:spcBef>
            </a:pPr>
            <a:endParaRPr lang="en-US" dirty="0"/>
          </a:p>
          <a:p>
            <a:pPr>
              <a:spcBef>
                <a:spcPts val="400"/>
              </a:spcBef>
            </a:pPr>
            <a:endParaRPr lang="en-US" dirty="0"/>
          </a:p>
          <a:p>
            <a:pPr>
              <a:spcBef>
                <a:spcPts val="400"/>
              </a:spcBef>
            </a:pPr>
            <a:endParaRPr lang="en-US" sz="3200" i="1" dirty="0"/>
          </a:p>
          <a:p>
            <a:pPr marL="118872" indent="0">
              <a:spcBef>
                <a:spcPts val="400"/>
              </a:spcBef>
              <a:buNone/>
            </a:pPr>
            <a:endParaRPr lang="en-US" sz="3200" i="1" dirty="0"/>
          </a:p>
          <a:p>
            <a:pPr marL="118872" indent="0">
              <a:spcBef>
                <a:spcPts val="400"/>
              </a:spcBef>
              <a:buNone/>
            </a:pPr>
            <a:endParaRPr lang="en-US" sz="3000" dirty="0"/>
          </a:p>
          <a:p>
            <a:pPr marL="457200" indent="-457200"/>
            <a:endParaRPr lang="en-US" sz="3200" dirty="0"/>
          </a:p>
          <a:p>
            <a:pPr marL="457200" indent="-457200"/>
            <a:endParaRPr lang="en-US" sz="3200" i="1" dirty="0"/>
          </a:p>
          <a:p>
            <a:pPr marL="0" indent="0">
              <a:buNone/>
            </a:pPr>
            <a:endParaRPr lang="en-US" sz="3200" i="1" dirty="0"/>
          </a:p>
          <a:p>
            <a:pPr marL="0" indent="0">
              <a:buNone/>
            </a:pPr>
            <a:endParaRPr lang="en-US" altLang="en-US" dirty="0">
              <a:latin typeface="Corbel" panose="020B0503020204020204" pitchFamily="34" charset="0"/>
            </a:endParaRPr>
          </a:p>
        </p:txBody>
      </p:sp>
      <p:sp>
        <p:nvSpPr>
          <p:cNvPr id="4" name="Slide Number Placeholder 3">
            <a:extLst>
              <a:ext uri="{FF2B5EF4-FFF2-40B4-BE49-F238E27FC236}">
                <a16:creationId xmlns:a16="http://schemas.microsoft.com/office/drawing/2014/main" id="{09C08A38-5E91-AFFE-C2C7-BA56412CDEE4}"/>
              </a:ext>
            </a:extLst>
          </p:cNvPr>
          <p:cNvSpPr>
            <a:spLocks noGrp="1"/>
          </p:cNvSpPr>
          <p:nvPr>
            <p:ph type="sldNum" sz="quarter" idx="12"/>
          </p:nvPr>
        </p:nvSpPr>
        <p:spPr/>
        <p:txBody>
          <a:bodyPr/>
          <a:lstStyle/>
          <a:p>
            <a:fld id="{1B5C5464-0A0C-4F4F-8948-B8BFCC70FC15}" type="slidenum">
              <a:rPr lang="en-US" smtClean="0"/>
              <a:pPr/>
              <a:t>19</a:t>
            </a:fld>
            <a:endParaRPr lang="en-US" dirty="0"/>
          </a:p>
        </p:txBody>
      </p:sp>
    </p:spTree>
    <p:extLst>
      <p:ext uri="{BB962C8B-B14F-4D97-AF65-F5344CB8AC3E}">
        <p14:creationId xmlns:p14="http://schemas.microsoft.com/office/powerpoint/2010/main" val="711669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6EAFE-CCD2-37C7-302C-B927C3ACA6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892598-9254-2BBE-B9D9-910AB75A2C1A}"/>
              </a:ext>
            </a:extLst>
          </p:cNvPr>
          <p:cNvSpPr>
            <a:spLocks noGrp="1"/>
          </p:cNvSpPr>
          <p:nvPr>
            <p:ph type="title"/>
          </p:nvPr>
        </p:nvSpPr>
        <p:spPr>
          <a:xfrm>
            <a:off x="152400" y="155448"/>
            <a:ext cx="8839200" cy="1139952"/>
          </a:xfrm>
        </p:spPr>
        <p:txBody>
          <a:bodyPr>
            <a:normAutofit/>
          </a:bodyPr>
          <a:lstStyle/>
          <a:p>
            <a:pPr algn="ctr"/>
            <a:r>
              <a:rPr lang="en-US" dirty="0"/>
              <a:t>Agenda</a:t>
            </a:r>
          </a:p>
        </p:txBody>
      </p:sp>
      <p:sp>
        <p:nvSpPr>
          <p:cNvPr id="3" name="Content Placeholder 2">
            <a:extLst>
              <a:ext uri="{FF2B5EF4-FFF2-40B4-BE49-F238E27FC236}">
                <a16:creationId xmlns:a16="http://schemas.microsoft.com/office/drawing/2014/main" id="{4247D59E-87B7-6B39-715C-0C571C91E98E}"/>
              </a:ext>
            </a:extLst>
          </p:cNvPr>
          <p:cNvSpPr>
            <a:spLocks noGrp="1"/>
          </p:cNvSpPr>
          <p:nvPr>
            <p:ph idx="1"/>
          </p:nvPr>
        </p:nvSpPr>
        <p:spPr>
          <a:xfrm>
            <a:off x="0" y="1524000"/>
            <a:ext cx="9144000" cy="5334000"/>
          </a:xfrm>
        </p:spPr>
        <p:txBody>
          <a:bodyPr>
            <a:noAutofit/>
          </a:bodyPr>
          <a:lstStyle/>
          <a:p>
            <a:pPr marL="576072" indent="-457200">
              <a:buFont typeface="+mj-lt"/>
              <a:buAutoNum type="arabicPeriod"/>
            </a:pPr>
            <a:r>
              <a:rPr lang="en-US" sz="2400" b="1" dirty="0"/>
              <a:t>Lay Evidence Advocacy </a:t>
            </a:r>
            <a:r>
              <a:rPr lang="en-US" sz="2400" dirty="0"/>
              <a:t>(</a:t>
            </a:r>
            <a:r>
              <a:rPr lang="en-US" sz="2400" i="1" dirty="0"/>
              <a:t>because strong advocates don't lay down for the program</a:t>
            </a:r>
            <a:r>
              <a:rPr lang="en-US" sz="2400" dirty="0"/>
              <a:t>).</a:t>
            </a:r>
          </a:p>
          <a:p>
            <a:pPr marL="576072" indent="-457200">
              <a:buFont typeface="+mj-lt"/>
              <a:buAutoNum type="arabicPeriod"/>
            </a:pPr>
            <a:r>
              <a:rPr lang="en-US" sz="2400" b="1" dirty="0"/>
              <a:t>Lay Evidence as Defined By VA Law </a:t>
            </a:r>
            <a:r>
              <a:rPr lang="en-US" sz="2400" dirty="0"/>
              <a:t>(</a:t>
            </a:r>
            <a:r>
              <a:rPr lang="en-US" sz="2400" i="1" dirty="0"/>
              <a:t>VA adjudicators may ignore the law so it's important that we know it</a:t>
            </a:r>
            <a:r>
              <a:rPr lang="en-US" sz="2400" dirty="0"/>
              <a:t>).</a:t>
            </a:r>
          </a:p>
          <a:p>
            <a:pPr marL="576072" indent="-457200">
              <a:buFont typeface="+mj-lt"/>
              <a:buAutoNum type="arabicPeriod"/>
            </a:pPr>
            <a:r>
              <a:rPr lang="en-US" sz="2400" b="1" dirty="0"/>
              <a:t>A Deep Dive Into The 4 Cs of Lay Evidence </a:t>
            </a:r>
            <a:r>
              <a:rPr lang="en-US" sz="2400" dirty="0"/>
              <a:t>(</a:t>
            </a:r>
            <a:r>
              <a:rPr lang="en-US" sz="2400" i="1" dirty="0"/>
              <a:t>because if we're going to present lay evidence to VA and push them to consider it, we need to make sure it has as much probative value as possible – i.e., bulletproof</a:t>
            </a:r>
            <a:r>
              <a:rPr lang="en-US" sz="2400" dirty="0"/>
              <a:t>).</a:t>
            </a:r>
          </a:p>
          <a:p>
            <a:pPr marL="576072" indent="-457200">
              <a:buFont typeface="+mj-lt"/>
              <a:buAutoNum type="arabicPeriod"/>
            </a:pPr>
            <a:r>
              <a:rPr lang="en-US" sz="2400" b="1" dirty="0"/>
              <a:t>How the AOJ is  </a:t>
            </a:r>
            <a:r>
              <a:rPr lang="en-US" sz="2400" b="1" i="1" dirty="0"/>
              <a:t>Supposed</a:t>
            </a:r>
            <a:r>
              <a:rPr lang="en-US" sz="2400" b="1" dirty="0"/>
              <a:t> to Handle Lay Evidence </a:t>
            </a:r>
            <a:r>
              <a:rPr lang="en-US" sz="2400" dirty="0"/>
              <a:t>(</a:t>
            </a:r>
            <a:r>
              <a:rPr lang="en-US" sz="2400" i="1" dirty="0"/>
              <a:t>because we can't hold them to their rules if we don't know their rules</a:t>
            </a:r>
            <a:r>
              <a:rPr lang="en-US" sz="2400" dirty="0"/>
              <a:t>).</a:t>
            </a:r>
          </a:p>
          <a:p>
            <a:pPr marL="576072" indent="-457200">
              <a:buFont typeface="+mj-lt"/>
              <a:buAutoNum type="arabicPeriod"/>
            </a:pPr>
            <a:r>
              <a:rPr lang="en-US" sz="2400" b="1" dirty="0"/>
              <a:t>Lay Evidence Pitfalls to Avoid </a:t>
            </a:r>
            <a:r>
              <a:rPr lang="en-US" sz="2400" dirty="0"/>
              <a:t>(</a:t>
            </a:r>
            <a:r>
              <a:rPr lang="en-US" sz="2400" i="1" dirty="0"/>
              <a:t>valid reasons why VA may assign little or no probative value to your lay evidence</a:t>
            </a:r>
            <a:r>
              <a:rPr lang="en-US" sz="2400" dirty="0"/>
              <a:t>)</a:t>
            </a:r>
          </a:p>
          <a:p>
            <a:pPr marL="576072" indent="-457200">
              <a:buFont typeface="+mj-lt"/>
              <a:buAutoNum type="arabicPeriod"/>
            </a:pPr>
            <a:r>
              <a:rPr lang="en-US" sz="2400" b="1" dirty="0"/>
              <a:t>Lay Evidence at the BVA </a:t>
            </a:r>
            <a:r>
              <a:rPr lang="en-US" sz="2400" dirty="0"/>
              <a:t>(</a:t>
            </a:r>
            <a:r>
              <a:rPr lang="en-US" sz="2400" i="1" dirty="0"/>
              <a:t>it could be your last best hope – but make sure you give BVA what they need to grant).</a:t>
            </a:r>
          </a:p>
          <a:p>
            <a:pPr marL="118872" indent="0">
              <a:buNone/>
            </a:pPr>
            <a:endParaRPr lang="en-US" sz="2400" dirty="0"/>
          </a:p>
          <a:p>
            <a:pPr marL="118872" indent="0">
              <a:buNone/>
            </a:pPr>
            <a:endParaRPr lang="en-US" sz="2400" b="1" dirty="0"/>
          </a:p>
          <a:p>
            <a:pPr marL="576072" indent="-457200">
              <a:buFont typeface="+mj-lt"/>
              <a:buAutoNum type="arabicPeriod"/>
            </a:pPr>
            <a:endParaRPr lang="en-US" sz="2400" dirty="0"/>
          </a:p>
        </p:txBody>
      </p:sp>
      <p:sp>
        <p:nvSpPr>
          <p:cNvPr id="4" name="Slide Number Placeholder 3">
            <a:extLst>
              <a:ext uri="{FF2B5EF4-FFF2-40B4-BE49-F238E27FC236}">
                <a16:creationId xmlns:a16="http://schemas.microsoft.com/office/drawing/2014/main" id="{2698B1E0-06E1-9482-8263-B747BB9F93DF}"/>
              </a:ext>
            </a:extLst>
          </p:cNvPr>
          <p:cNvSpPr>
            <a:spLocks noGrp="1"/>
          </p:cNvSpPr>
          <p:nvPr>
            <p:ph type="sldNum" sz="quarter" idx="12"/>
          </p:nvPr>
        </p:nvSpPr>
        <p:spPr/>
        <p:txBody>
          <a:bodyPr/>
          <a:lstStyle/>
          <a:p>
            <a:fld id="{1B5C5464-0A0C-4F4F-8948-B8BFCC70FC15}" type="slidenum">
              <a:rPr lang="en-US" smtClean="0"/>
              <a:pPr/>
              <a:t>2</a:t>
            </a:fld>
            <a:endParaRPr lang="en-US" dirty="0"/>
          </a:p>
        </p:txBody>
      </p:sp>
    </p:spTree>
    <p:extLst>
      <p:ext uri="{BB962C8B-B14F-4D97-AF65-F5344CB8AC3E}">
        <p14:creationId xmlns:p14="http://schemas.microsoft.com/office/powerpoint/2010/main" val="28385432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5F1C5-DF48-0F5E-70C6-16E4A58013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F4EC40-CE98-1279-C2D8-61247E6255D4}"/>
              </a:ext>
            </a:extLst>
          </p:cNvPr>
          <p:cNvSpPr>
            <a:spLocks noGrp="1"/>
          </p:cNvSpPr>
          <p:nvPr>
            <p:ph type="title"/>
          </p:nvPr>
        </p:nvSpPr>
        <p:spPr/>
        <p:txBody>
          <a:bodyPr/>
          <a:lstStyle/>
          <a:p>
            <a:r>
              <a:rPr lang="en-US" dirty="0"/>
              <a:t>QUESTIONS?</a:t>
            </a:r>
          </a:p>
        </p:txBody>
      </p:sp>
      <p:pic>
        <p:nvPicPr>
          <p:cNvPr id="8" name="Picture 7" descr="A picture containing drawing&#10;&#10;Description automatically generated">
            <a:extLst>
              <a:ext uri="{FF2B5EF4-FFF2-40B4-BE49-F238E27FC236}">
                <a16:creationId xmlns:a16="http://schemas.microsoft.com/office/drawing/2014/main" id="{238D36B2-F1B3-26C1-9D28-D194BB3837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00200"/>
            <a:ext cx="9144000" cy="5143500"/>
          </a:xfrm>
          <a:prstGeom prst="rect">
            <a:avLst/>
          </a:prstGeom>
        </p:spPr>
      </p:pic>
      <p:sp>
        <p:nvSpPr>
          <p:cNvPr id="3" name="Slide Number Placeholder 2">
            <a:extLst>
              <a:ext uri="{FF2B5EF4-FFF2-40B4-BE49-F238E27FC236}">
                <a16:creationId xmlns:a16="http://schemas.microsoft.com/office/drawing/2014/main" id="{8B841345-1E7A-6935-21A7-06EB39FC6279}"/>
              </a:ext>
            </a:extLst>
          </p:cNvPr>
          <p:cNvSpPr>
            <a:spLocks noGrp="1"/>
          </p:cNvSpPr>
          <p:nvPr>
            <p:ph type="sldNum" sz="quarter" idx="12"/>
          </p:nvPr>
        </p:nvSpPr>
        <p:spPr/>
        <p:txBody>
          <a:bodyPr/>
          <a:lstStyle/>
          <a:p>
            <a:fld id="{1B5C5464-0A0C-4F4F-8948-B8BFCC70FC15}" type="slidenum">
              <a:rPr lang="en-US" smtClean="0"/>
              <a:pPr/>
              <a:t>20</a:t>
            </a:fld>
            <a:endParaRPr lang="en-US" dirty="0"/>
          </a:p>
        </p:txBody>
      </p:sp>
    </p:spTree>
    <p:extLst>
      <p:ext uri="{BB962C8B-B14F-4D97-AF65-F5344CB8AC3E}">
        <p14:creationId xmlns:p14="http://schemas.microsoft.com/office/powerpoint/2010/main" val="16024739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C2A0B-B67C-8CA9-023A-F42866EC17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E201FB-2095-BB85-304F-E25B770FE44C}"/>
              </a:ext>
            </a:extLst>
          </p:cNvPr>
          <p:cNvSpPr>
            <a:spLocks noGrp="1"/>
          </p:cNvSpPr>
          <p:nvPr>
            <p:ph type="title"/>
          </p:nvPr>
        </p:nvSpPr>
        <p:spPr>
          <a:xfrm>
            <a:off x="0" y="155448"/>
            <a:ext cx="9144000" cy="1252728"/>
          </a:xfrm>
        </p:spPr>
        <p:txBody>
          <a:bodyPr>
            <a:normAutofit/>
          </a:bodyPr>
          <a:lstStyle/>
          <a:p>
            <a:pPr algn="ctr"/>
            <a:r>
              <a:rPr lang="en-US" sz="3200" dirty="0"/>
              <a:t>How Is the AOJ </a:t>
            </a:r>
            <a:r>
              <a:rPr lang="en-US" sz="3200" i="1" dirty="0"/>
              <a:t>Supposed</a:t>
            </a:r>
            <a:r>
              <a:rPr lang="en-US" sz="3200" dirty="0"/>
              <a:t> to Handle Lay Evidence?</a:t>
            </a:r>
          </a:p>
        </p:txBody>
      </p:sp>
      <p:sp>
        <p:nvSpPr>
          <p:cNvPr id="3" name="Content Placeholder 2">
            <a:extLst>
              <a:ext uri="{FF2B5EF4-FFF2-40B4-BE49-F238E27FC236}">
                <a16:creationId xmlns:a16="http://schemas.microsoft.com/office/drawing/2014/main" id="{41B92CE2-4FBA-7BB6-ED40-EA9B832CB5F1}"/>
              </a:ext>
            </a:extLst>
          </p:cNvPr>
          <p:cNvSpPr>
            <a:spLocks noGrp="1"/>
          </p:cNvSpPr>
          <p:nvPr>
            <p:ph idx="1"/>
          </p:nvPr>
        </p:nvSpPr>
        <p:spPr>
          <a:xfrm>
            <a:off x="0" y="1524000"/>
            <a:ext cx="9067800" cy="5333999"/>
          </a:xfrm>
        </p:spPr>
        <p:txBody>
          <a:bodyPr>
            <a:normAutofit lnSpcReduction="10000"/>
          </a:bodyPr>
          <a:lstStyle/>
          <a:p>
            <a:pPr marL="118872" indent="0">
              <a:spcBef>
                <a:spcPts val="400"/>
              </a:spcBef>
              <a:buNone/>
            </a:pPr>
            <a:r>
              <a:rPr lang="en-US" sz="2000" b="1" dirty="0">
                <a:effectLst/>
                <a:latin typeface="Aptos" panose="020B0004020202020204" pitchFamily="34" charset="0"/>
                <a:ea typeface="Aptos" panose="020B0004020202020204" pitchFamily="34" charset="0"/>
                <a:cs typeface="Times New Roman" panose="02020603050405020304" pitchFamily="18" charset="0"/>
              </a:rPr>
              <a:t>M21-1 V.ii.1.A.2.e.  Determining the Probative Value of Evidence</a:t>
            </a:r>
          </a:p>
          <a:p>
            <a:pPr marL="0" marR="0">
              <a:lnSpc>
                <a:spcPct val="115000"/>
              </a:lnSpc>
              <a:spcAft>
                <a:spcPts val="800"/>
              </a:spcAft>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The following factors are important considerations in determining the probative value of evidence: </a:t>
            </a:r>
          </a:p>
          <a:p>
            <a:pPr marL="342900" marR="0" lvl="0" indent="-342900">
              <a:lnSpc>
                <a:spcPct val="115000"/>
              </a:lnSpc>
              <a:spcAft>
                <a:spcPts val="300"/>
              </a:spcAft>
              <a:buSzPts val="1000"/>
              <a:buFont typeface="Symbol" panose="05050102010706020507" pitchFamily="18" charset="2"/>
              <a:buChar char=""/>
              <a:tabLst>
                <a:tab pos="457200" algn="l"/>
              </a:tabLst>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competency </a:t>
            </a:r>
          </a:p>
          <a:p>
            <a:pPr marL="342900" marR="0" lvl="0" indent="-342900">
              <a:lnSpc>
                <a:spcPct val="115000"/>
              </a:lnSpc>
              <a:spcAft>
                <a:spcPts val="300"/>
              </a:spcAft>
              <a:buSzPts val="1000"/>
              <a:buFont typeface="Symbol" panose="05050102010706020507" pitchFamily="18" charset="2"/>
              <a:buChar char=""/>
              <a:tabLst>
                <a:tab pos="457200" algn="l"/>
              </a:tabLst>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credibility </a:t>
            </a:r>
          </a:p>
          <a:p>
            <a:pPr marL="342900" marR="0" lvl="0" indent="-342900">
              <a:lnSpc>
                <a:spcPct val="115000"/>
              </a:lnSpc>
              <a:spcAft>
                <a:spcPts val="300"/>
              </a:spcAft>
              <a:buSzPts val="1000"/>
              <a:buFont typeface="Symbol" panose="05050102010706020507" pitchFamily="18" charset="2"/>
              <a:buChar char=""/>
              <a:tabLst>
                <a:tab pos="457200" algn="l"/>
              </a:tabLs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thoroughness </a:t>
            </a:r>
          </a:p>
          <a:p>
            <a:pPr marL="342900" marR="0" lvl="0" indent="-342900">
              <a:lnSpc>
                <a:spcPct val="115000"/>
              </a:lnSpc>
              <a:spcAft>
                <a:spcPts val="300"/>
              </a:spcAft>
              <a:buSzPts val="1000"/>
              <a:buFont typeface="Symbol" panose="05050102010706020507" pitchFamily="18" charset="2"/>
              <a:buChar char=""/>
              <a:tabLst>
                <a:tab pos="457200" algn="l"/>
              </a:tabLs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precision </a:t>
            </a:r>
          </a:p>
          <a:p>
            <a:pPr marL="342900" marR="0" lvl="0" indent="-342900">
              <a:lnSpc>
                <a:spcPct val="115000"/>
              </a:lnSpc>
              <a:spcAft>
                <a:spcPts val="300"/>
              </a:spcAft>
              <a:buSzPts val="1000"/>
              <a:buFont typeface="Symbol" panose="05050102010706020507" pitchFamily="18" charset="2"/>
              <a:buChar char=""/>
              <a:tabLst>
                <a:tab pos="457200" algn="l"/>
              </a:tabLs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relevancy, and </a:t>
            </a:r>
          </a:p>
          <a:p>
            <a:pPr marL="342900" marR="0" lvl="0" indent="-342900">
              <a:lnSpc>
                <a:spcPct val="115000"/>
              </a:lnSpc>
              <a:spcAft>
                <a:spcPts val="300"/>
              </a:spcAft>
              <a:buSzPts val="1000"/>
              <a:buFont typeface="Symbol" panose="05050102010706020507" pitchFamily="18" charset="2"/>
              <a:buChar char=""/>
              <a:tabLst>
                <a:tab pos="457200" algn="l"/>
              </a:tabLst>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date of the evidence</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15000"/>
              </a:lnSpc>
              <a:spcAft>
                <a:spcPts val="300"/>
              </a:spcAf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Evidence that is incredible</a:t>
            </a:r>
            <a:r>
              <a:rPr lang="en-US" sz="2000" b="1" kern="100" dirty="0">
                <a:effectLst/>
                <a:latin typeface="Aptos" panose="020B0004020202020204" pitchFamily="34" charset="0"/>
                <a:ea typeface="Aptos" panose="020B0004020202020204" pitchFamily="34" charset="0"/>
                <a:cs typeface="Times New Roman" panose="02020603050405020304" pitchFamily="18" charset="0"/>
              </a:rPr>
              <a:t> (not believable) does not have probative value </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and is not weighed against probative evidence in determining if the facts are proven.  Evidence from a </a:t>
            </a:r>
            <a:r>
              <a:rPr lang="en-US" sz="2000" b="1" kern="100" dirty="0">
                <a:effectLst/>
                <a:latin typeface="Aptos" panose="020B0004020202020204" pitchFamily="34" charset="0"/>
                <a:ea typeface="Aptos" panose="020B0004020202020204" pitchFamily="34" charset="0"/>
                <a:cs typeface="Times New Roman" panose="02020603050405020304" pitchFamily="18" charset="0"/>
              </a:rPr>
              <a:t>source that is not competent to establish a fact does not have probative value </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on that fact.</a:t>
            </a:r>
          </a:p>
          <a:p>
            <a:pPr marL="0" indent="0">
              <a:buNone/>
            </a:pPr>
            <a:endParaRPr lang="en-US" sz="3200" dirty="0"/>
          </a:p>
          <a:p>
            <a:pPr marL="457200" indent="-457200"/>
            <a:endParaRPr lang="en-US" sz="3200" i="1" dirty="0"/>
          </a:p>
          <a:p>
            <a:pPr marL="0" indent="0">
              <a:buNone/>
            </a:pPr>
            <a:endParaRPr lang="en-US" sz="3200" i="1" dirty="0"/>
          </a:p>
          <a:p>
            <a:pPr marL="0" indent="0">
              <a:buNone/>
            </a:pPr>
            <a:endParaRPr lang="en-US" altLang="en-US" dirty="0">
              <a:latin typeface="Corbel" panose="020B0503020204020204" pitchFamily="34" charset="0"/>
            </a:endParaRPr>
          </a:p>
        </p:txBody>
      </p:sp>
      <p:sp>
        <p:nvSpPr>
          <p:cNvPr id="4" name="Slide Number Placeholder 3">
            <a:extLst>
              <a:ext uri="{FF2B5EF4-FFF2-40B4-BE49-F238E27FC236}">
                <a16:creationId xmlns:a16="http://schemas.microsoft.com/office/drawing/2014/main" id="{35181CA3-D31B-6EE7-FCED-3A8295844DE1}"/>
              </a:ext>
            </a:extLst>
          </p:cNvPr>
          <p:cNvSpPr>
            <a:spLocks noGrp="1"/>
          </p:cNvSpPr>
          <p:nvPr>
            <p:ph type="sldNum" sz="quarter" idx="12"/>
          </p:nvPr>
        </p:nvSpPr>
        <p:spPr/>
        <p:txBody>
          <a:bodyPr/>
          <a:lstStyle/>
          <a:p>
            <a:fld id="{1B5C5464-0A0C-4F4F-8948-B8BFCC70FC15}" type="slidenum">
              <a:rPr lang="en-US" smtClean="0"/>
              <a:pPr/>
              <a:t>21</a:t>
            </a:fld>
            <a:endParaRPr lang="en-US" dirty="0"/>
          </a:p>
        </p:txBody>
      </p:sp>
    </p:spTree>
    <p:extLst>
      <p:ext uri="{BB962C8B-B14F-4D97-AF65-F5344CB8AC3E}">
        <p14:creationId xmlns:p14="http://schemas.microsoft.com/office/powerpoint/2010/main" val="36096692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AFB753-0007-1D6B-9E5E-4638971161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4DBAD1-89A4-72E0-1960-A2DFC0483841}"/>
              </a:ext>
            </a:extLst>
          </p:cNvPr>
          <p:cNvSpPr>
            <a:spLocks noGrp="1"/>
          </p:cNvSpPr>
          <p:nvPr>
            <p:ph type="title"/>
          </p:nvPr>
        </p:nvSpPr>
        <p:spPr>
          <a:xfrm>
            <a:off x="0" y="155448"/>
            <a:ext cx="9144000" cy="1252728"/>
          </a:xfrm>
        </p:spPr>
        <p:txBody>
          <a:bodyPr>
            <a:normAutofit/>
          </a:bodyPr>
          <a:lstStyle/>
          <a:p>
            <a:pPr algn="ctr"/>
            <a:r>
              <a:rPr lang="en-US" sz="3200" dirty="0"/>
              <a:t>How Is the AOJ </a:t>
            </a:r>
            <a:r>
              <a:rPr lang="en-US" sz="3200" i="1" dirty="0"/>
              <a:t>Supposed</a:t>
            </a:r>
            <a:r>
              <a:rPr lang="en-US" sz="3200" dirty="0"/>
              <a:t> to Handle Lay Evidence?</a:t>
            </a:r>
          </a:p>
        </p:txBody>
      </p:sp>
      <p:sp>
        <p:nvSpPr>
          <p:cNvPr id="3" name="Content Placeholder 2">
            <a:extLst>
              <a:ext uri="{FF2B5EF4-FFF2-40B4-BE49-F238E27FC236}">
                <a16:creationId xmlns:a16="http://schemas.microsoft.com/office/drawing/2014/main" id="{7B1CBC97-4849-BE41-14E4-67606D7014B8}"/>
              </a:ext>
            </a:extLst>
          </p:cNvPr>
          <p:cNvSpPr>
            <a:spLocks noGrp="1"/>
          </p:cNvSpPr>
          <p:nvPr>
            <p:ph idx="1"/>
          </p:nvPr>
        </p:nvSpPr>
        <p:spPr>
          <a:xfrm>
            <a:off x="0" y="1524000"/>
            <a:ext cx="9144000" cy="5333999"/>
          </a:xfrm>
        </p:spPr>
        <p:txBody>
          <a:bodyPr>
            <a:normAutofit fontScale="85000" lnSpcReduction="10000"/>
          </a:bodyPr>
          <a:lstStyle/>
          <a:p>
            <a:pPr marL="0" indent="0">
              <a:buNone/>
            </a:pPr>
            <a:r>
              <a:rPr lang="en-US" sz="2400" b="1" dirty="0">
                <a:effectLst/>
                <a:ea typeface="Aptos" panose="020B0004020202020204" pitchFamily="34" charset="0"/>
                <a:cs typeface="Times New Roman" panose="02020603050405020304" pitchFamily="18" charset="0"/>
              </a:rPr>
              <a:t>M21-1 V.ii.1.B.2.a.  Acceptable Lay Evidence</a:t>
            </a:r>
          </a:p>
          <a:p>
            <a:pPr marL="0" marR="0">
              <a:lnSpc>
                <a:spcPct val="115000"/>
              </a:lnSpc>
              <a:spcAft>
                <a:spcPts val="800"/>
              </a:spcAft>
              <a:buNone/>
            </a:pPr>
            <a:r>
              <a:rPr lang="en-US" sz="2400" kern="100" dirty="0">
                <a:ea typeface="Aptos" panose="020B0004020202020204" pitchFamily="34" charset="0"/>
                <a:cs typeface="Times New Roman" panose="02020603050405020304" pitchFamily="18" charset="0"/>
              </a:rPr>
              <a:t>"</a:t>
            </a:r>
            <a:r>
              <a:rPr lang="en-US" sz="2400" kern="100" dirty="0">
                <a:effectLst/>
                <a:ea typeface="Aptos" panose="020B0004020202020204" pitchFamily="34" charset="0"/>
                <a:cs typeface="Times New Roman" panose="02020603050405020304" pitchFamily="18" charset="0"/>
              </a:rPr>
              <a:t>Lay evidence is acceptable for the purpose of </a:t>
            </a:r>
            <a:r>
              <a:rPr lang="en-US" sz="2400" b="1" kern="100" dirty="0">
                <a:effectLst/>
                <a:ea typeface="Aptos" panose="020B0004020202020204" pitchFamily="34" charset="0"/>
                <a:cs typeface="Times New Roman" panose="02020603050405020304" pitchFamily="18" charset="0"/>
              </a:rPr>
              <a:t>establishing service incurrence or aggravation</a:t>
            </a:r>
            <a:r>
              <a:rPr lang="en-US" sz="2400" kern="100" dirty="0">
                <a:effectLst/>
                <a:ea typeface="Aptos" panose="020B0004020202020204" pitchFamily="34" charset="0"/>
                <a:cs typeface="Times New Roman" panose="02020603050405020304" pitchFamily="18" charset="0"/>
              </a:rPr>
              <a:t>, in the absence of service treatment records (STRs), for a </a:t>
            </a:r>
            <a:r>
              <a:rPr lang="en-US" sz="2400" b="1" kern="100" dirty="0">
                <a:effectLst/>
                <a:ea typeface="Aptos" panose="020B0004020202020204" pitchFamily="34" charset="0"/>
                <a:cs typeface="Times New Roman" panose="02020603050405020304" pitchFamily="18" charset="0"/>
              </a:rPr>
              <a:t>combat Veteran </a:t>
            </a:r>
            <a:r>
              <a:rPr lang="en-US" sz="2400" kern="100" dirty="0">
                <a:effectLst/>
                <a:ea typeface="Aptos" panose="020B0004020202020204" pitchFamily="34" charset="0"/>
                <a:cs typeface="Times New Roman" panose="02020603050405020304" pitchFamily="18" charset="0"/>
              </a:rPr>
              <a:t>or </a:t>
            </a:r>
            <a:r>
              <a:rPr lang="en-US" sz="2400" b="1" kern="100" dirty="0">
                <a:effectLst/>
                <a:ea typeface="Aptos" panose="020B0004020202020204" pitchFamily="34" charset="0"/>
                <a:cs typeface="Times New Roman" panose="02020603050405020304" pitchFamily="18" charset="0"/>
              </a:rPr>
              <a:t>former prisoner of war </a:t>
            </a:r>
            <a:r>
              <a:rPr lang="en-US" sz="2400" kern="100" dirty="0">
                <a:effectLst/>
                <a:ea typeface="Aptos" panose="020B0004020202020204" pitchFamily="34" charset="0"/>
                <a:cs typeface="Times New Roman" panose="02020603050405020304" pitchFamily="18" charset="0"/>
              </a:rPr>
              <a:t>(FPOW), if the evidence</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400" kern="100" dirty="0">
                <a:effectLst/>
                <a:ea typeface="Aptos" panose="020B0004020202020204" pitchFamily="34" charset="0"/>
                <a:cs typeface="Times New Roman" panose="02020603050405020304" pitchFamily="18" charset="0"/>
              </a:rPr>
              <a:t>is satisfactory, is consistent with the circumstances, conditions, or hardships of combat or FPOW internment, and can prevail in spite of the absence of official records showing incurrence or aggravation of the disease or injury during service.</a:t>
            </a:r>
          </a:p>
          <a:p>
            <a:pPr marL="0" indent="0">
              <a:lnSpc>
                <a:spcPct val="115000"/>
              </a:lnSpc>
              <a:spcAft>
                <a:spcPts val="800"/>
              </a:spcAft>
              <a:buSzPts val="1000"/>
              <a:buNone/>
              <a:tabLst>
                <a:tab pos="457200" algn="l"/>
              </a:tabLst>
            </a:pPr>
            <a:r>
              <a:rPr lang="en-US" sz="2400" kern="100" dirty="0">
                <a:effectLst/>
                <a:ea typeface="Aptos" panose="020B0004020202020204" pitchFamily="34" charset="0"/>
                <a:cs typeface="Times New Roman" panose="02020603050405020304" pitchFamily="18" charset="0"/>
              </a:rPr>
              <a:t>A </a:t>
            </a:r>
            <a:r>
              <a:rPr lang="en-US" sz="2400" b="1" kern="100" dirty="0">
                <a:effectLst/>
                <a:ea typeface="Aptos" panose="020B0004020202020204" pitchFamily="34" charset="0"/>
                <a:cs typeface="Times New Roman" panose="02020603050405020304" pitchFamily="18" charset="0"/>
              </a:rPr>
              <a:t>non-combat</a:t>
            </a:r>
            <a:r>
              <a:rPr lang="en-US" sz="2400" kern="100" dirty="0">
                <a:effectLst/>
                <a:ea typeface="Aptos" panose="020B0004020202020204" pitchFamily="34" charset="0"/>
                <a:cs typeface="Times New Roman" panose="02020603050405020304" pitchFamily="18" charset="0"/>
              </a:rPr>
              <a:t> Veteran’s </a:t>
            </a:r>
            <a:r>
              <a:rPr lang="en-US" sz="2400" b="1" kern="100" dirty="0">
                <a:effectLst/>
                <a:ea typeface="Aptos" panose="020B0004020202020204" pitchFamily="34" charset="0"/>
                <a:cs typeface="Times New Roman" panose="02020603050405020304" pitchFamily="18" charset="0"/>
              </a:rPr>
              <a:t>lay statements may be acceptable </a:t>
            </a:r>
            <a:r>
              <a:rPr lang="en-US" sz="2400" kern="100" dirty="0">
                <a:effectLst/>
                <a:ea typeface="Aptos" panose="020B0004020202020204" pitchFamily="34" charset="0"/>
                <a:cs typeface="Times New Roman" panose="02020603050405020304" pitchFamily="18" charset="0"/>
              </a:rPr>
              <a:t>for establishing service incurrence or aggravation but must be </a:t>
            </a:r>
            <a:r>
              <a:rPr lang="en-US" sz="2400" b="1" kern="100" dirty="0">
                <a:effectLst/>
                <a:ea typeface="Aptos" panose="020B0004020202020204" pitchFamily="34" charset="0"/>
                <a:cs typeface="Times New Roman" panose="02020603050405020304" pitchFamily="18" charset="0"/>
              </a:rPr>
              <a:t>weighed against other evidence</a:t>
            </a:r>
            <a:r>
              <a:rPr lang="en-US" sz="2400" kern="100" dirty="0">
                <a:effectLst/>
                <a:ea typeface="Aptos" panose="020B0004020202020204" pitchFamily="34" charset="0"/>
                <a:cs typeface="Times New Roman" panose="02020603050405020304" pitchFamily="18" charset="0"/>
              </a:rPr>
              <a:t> in the claims folder </a:t>
            </a:r>
            <a:r>
              <a:rPr lang="en-US" sz="2400" b="1" kern="100" dirty="0">
                <a:effectLst/>
                <a:ea typeface="Aptos" panose="020B0004020202020204" pitchFamily="34" charset="0"/>
                <a:cs typeface="Times New Roman" panose="02020603050405020304" pitchFamily="18" charset="0"/>
              </a:rPr>
              <a:t>including the absence of military records </a:t>
            </a:r>
            <a:r>
              <a:rPr lang="en-US" sz="2400" kern="100" dirty="0">
                <a:effectLst/>
                <a:ea typeface="Aptos" panose="020B0004020202020204" pitchFamily="34" charset="0"/>
                <a:cs typeface="Times New Roman" panose="02020603050405020304" pitchFamily="18" charset="0"/>
              </a:rPr>
              <a:t>documenting or supporting the statements."</a:t>
            </a:r>
          </a:p>
          <a:p>
            <a:pPr marL="0" indent="0">
              <a:lnSpc>
                <a:spcPct val="115000"/>
              </a:lnSpc>
              <a:spcAft>
                <a:spcPts val="800"/>
              </a:spcAft>
              <a:buSzPts val="1000"/>
              <a:buNone/>
              <a:tabLst>
                <a:tab pos="457200" algn="l"/>
              </a:tabLst>
            </a:pPr>
            <a:r>
              <a:rPr lang="en-US" sz="2400" b="1" dirty="0">
                <a:solidFill>
                  <a:srgbClr val="FF0000"/>
                </a:solidFill>
              </a:rPr>
              <a:t>Bottom Line: For Combat Veterans/FPOWs:</a:t>
            </a:r>
            <a:r>
              <a:rPr lang="en-US" sz="2400" dirty="0">
                <a:solidFill>
                  <a:srgbClr val="FF0000"/>
                </a:solidFill>
              </a:rPr>
              <a:t> </a:t>
            </a:r>
            <a:r>
              <a:rPr lang="en-US" sz="2400" b="1" dirty="0">
                <a:solidFill>
                  <a:srgbClr val="FF0000"/>
                </a:solidFill>
              </a:rPr>
              <a:t>Lay evidence ALONE can establish service connection</a:t>
            </a:r>
            <a:r>
              <a:rPr lang="en-US" sz="2400" dirty="0">
                <a:solidFill>
                  <a:srgbClr val="FF0000"/>
                </a:solidFill>
              </a:rPr>
              <a:t> if satisfactory and consistent with service circumstances.</a:t>
            </a:r>
            <a:br>
              <a:rPr lang="en-US" sz="2400" dirty="0">
                <a:solidFill>
                  <a:srgbClr val="FF0000"/>
                </a:solidFill>
              </a:rPr>
            </a:br>
            <a:r>
              <a:rPr lang="en-US" sz="2400" b="1" dirty="0">
                <a:solidFill>
                  <a:srgbClr val="FF0000"/>
                </a:solidFill>
              </a:rPr>
              <a:t>For Non-Combat Veterans:</a:t>
            </a:r>
            <a:r>
              <a:rPr lang="en-US" sz="2400" dirty="0">
                <a:solidFill>
                  <a:srgbClr val="FF0000"/>
                </a:solidFill>
              </a:rPr>
              <a:t> Lay evidence </a:t>
            </a:r>
            <a:r>
              <a:rPr lang="en-US" sz="2400" b="1" dirty="0">
                <a:solidFill>
                  <a:srgbClr val="FF0000"/>
                </a:solidFill>
              </a:rPr>
              <a:t>must be weighed against other evidence</a:t>
            </a:r>
            <a:r>
              <a:rPr lang="en-US" sz="2400" dirty="0">
                <a:solidFill>
                  <a:srgbClr val="FF0000"/>
                </a:solidFill>
              </a:rPr>
              <a:t>, but cannot be disregarded.</a:t>
            </a:r>
          </a:p>
          <a:p>
            <a:pPr marL="0" indent="0">
              <a:lnSpc>
                <a:spcPct val="115000"/>
              </a:lnSpc>
              <a:spcAft>
                <a:spcPts val="800"/>
              </a:spcAft>
              <a:buSzPts val="1000"/>
              <a:buNone/>
              <a:tabLst>
                <a:tab pos="457200" algn="l"/>
              </a:tabLst>
            </a:pPr>
            <a:endParaRPr lang="en-US" sz="2000" kern="100" dirty="0">
              <a:effectLst/>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endParaRPr lang="en-US" sz="2000" kern="100" dirty="0">
              <a:effectLst/>
              <a:ea typeface="Aptos" panose="020B0004020202020204" pitchFamily="34" charset="0"/>
              <a:cs typeface="Times New Roman" panose="02020603050405020304" pitchFamily="18" charset="0"/>
            </a:endParaRPr>
          </a:p>
          <a:p>
            <a:pPr marL="0" indent="0">
              <a:buNone/>
            </a:pPr>
            <a:endParaRPr lang="en-US" altLang="en-US" sz="2700" i="1" dirty="0"/>
          </a:p>
        </p:txBody>
      </p:sp>
      <p:sp>
        <p:nvSpPr>
          <p:cNvPr id="4" name="Slide Number Placeholder 3">
            <a:extLst>
              <a:ext uri="{FF2B5EF4-FFF2-40B4-BE49-F238E27FC236}">
                <a16:creationId xmlns:a16="http://schemas.microsoft.com/office/drawing/2014/main" id="{BE540996-2553-E675-C397-D5271DCF51FE}"/>
              </a:ext>
            </a:extLst>
          </p:cNvPr>
          <p:cNvSpPr>
            <a:spLocks noGrp="1"/>
          </p:cNvSpPr>
          <p:nvPr>
            <p:ph type="sldNum" sz="quarter" idx="12"/>
          </p:nvPr>
        </p:nvSpPr>
        <p:spPr/>
        <p:txBody>
          <a:bodyPr/>
          <a:lstStyle/>
          <a:p>
            <a:fld id="{1B5C5464-0A0C-4F4F-8948-B8BFCC70FC15}" type="slidenum">
              <a:rPr lang="en-US" smtClean="0"/>
              <a:pPr/>
              <a:t>22</a:t>
            </a:fld>
            <a:endParaRPr lang="en-US" dirty="0"/>
          </a:p>
        </p:txBody>
      </p:sp>
    </p:spTree>
    <p:extLst>
      <p:ext uri="{BB962C8B-B14F-4D97-AF65-F5344CB8AC3E}">
        <p14:creationId xmlns:p14="http://schemas.microsoft.com/office/powerpoint/2010/main" val="34838234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61900-F946-73C7-B8FA-09EC96FB16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39061C-AD62-2973-6818-1099258CC052}"/>
              </a:ext>
            </a:extLst>
          </p:cNvPr>
          <p:cNvSpPr>
            <a:spLocks noGrp="1"/>
          </p:cNvSpPr>
          <p:nvPr>
            <p:ph type="title"/>
          </p:nvPr>
        </p:nvSpPr>
        <p:spPr>
          <a:xfrm>
            <a:off x="0" y="155448"/>
            <a:ext cx="9144000" cy="1252728"/>
          </a:xfrm>
        </p:spPr>
        <p:txBody>
          <a:bodyPr>
            <a:normAutofit/>
          </a:bodyPr>
          <a:lstStyle/>
          <a:p>
            <a:pPr algn="ctr"/>
            <a:r>
              <a:rPr lang="en-US" sz="3200" dirty="0"/>
              <a:t>How Is the AOJ </a:t>
            </a:r>
            <a:r>
              <a:rPr lang="en-US" sz="3200" i="1" dirty="0"/>
              <a:t>Supposed</a:t>
            </a:r>
            <a:r>
              <a:rPr lang="en-US" sz="3200" dirty="0"/>
              <a:t> to Handle Lay Evidence?</a:t>
            </a:r>
          </a:p>
        </p:txBody>
      </p:sp>
      <p:sp>
        <p:nvSpPr>
          <p:cNvPr id="3" name="Content Placeholder 2">
            <a:extLst>
              <a:ext uri="{FF2B5EF4-FFF2-40B4-BE49-F238E27FC236}">
                <a16:creationId xmlns:a16="http://schemas.microsoft.com/office/drawing/2014/main" id="{90EE72B3-445B-5659-8BBE-950AF957DA01}"/>
              </a:ext>
            </a:extLst>
          </p:cNvPr>
          <p:cNvSpPr>
            <a:spLocks noGrp="1"/>
          </p:cNvSpPr>
          <p:nvPr>
            <p:ph idx="1"/>
          </p:nvPr>
        </p:nvSpPr>
        <p:spPr>
          <a:xfrm>
            <a:off x="0" y="1524000"/>
            <a:ext cx="9144000" cy="5333999"/>
          </a:xfrm>
        </p:spPr>
        <p:txBody>
          <a:bodyPr>
            <a:normAutofit/>
          </a:bodyPr>
          <a:lstStyle/>
          <a:p>
            <a:pPr marL="0" marR="0">
              <a:lnSpc>
                <a:spcPct val="115000"/>
              </a:lnSpc>
              <a:spcAft>
                <a:spcPts val="800"/>
              </a:spcAft>
              <a:buNone/>
            </a:pPr>
            <a:r>
              <a:rPr lang="en-US" sz="2200" b="1" dirty="0">
                <a:effectLst/>
                <a:ea typeface="Aptos" panose="020B0004020202020204" pitchFamily="34" charset="0"/>
                <a:cs typeface="Times New Roman" panose="02020603050405020304" pitchFamily="18" charset="0"/>
              </a:rPr>
              <a:t>M21-1 V.ii.1.B.2.b.  When to Use Lay Evidence</a:t>
            </a:r>
            <a:endParaRPr lang="en-US" sz="2200" kern="100" dirty="0">
              <a:ea typeface="Aptos" panose="020B0004020202020204" pitchFamily="34" charset="0"/>
              <a:cs typeface="Times New Roman" panose="02020603050405020304" pitchFamily="18" charset="0"/>
            </a:endParaRPr>
          </a:p>
          <a:p>
            <a:pPr marL="0" marR="0">
              <a:lnSpc>
                <a:spcPct val="115000"/>
              </a:lnSpc>
              <a:spcAft>
                <a:spcPts val="800"/>
              </a:spcAft>
              <a:buNone/>
            </a:pPr>
            <a:r>
              <a:rPr lang="en-US" sz="2200" b="1" kern="100" dirty="0">
                <a:effectLst/>
                <a:ea typeface="Aptos" panose="020B0004020202020204" pitchFamily="34" charset="0"/>
                <a:cs typeface="Times New Roman" panose="02020603050405020304" pitchFamily="18" charset="0"/>
              </a:rPr>
              <a:t>"Lay evidence </a:t>
            </a:r>
            <a:r>
              <a:rPr lang="en-US" sz="2200" kern="100" dirty="0">
                <a:effectLst/>
                <a:ea typeface="Aptos" panose="020B0004020202020204" pitchFamily="34" charset="0"/>
                <a:cs typeface="Times New Roman" panose="02020603050405020304" pitchFamily="18" charset="0"/>
              </a:rPr>
              <a:t>is generally </a:t>
            </a:r>
            <a:r>
              <a:rPr lang="en-US" sz="2200" b="1" kern="100" dirty="0">
                <a:effectLst/>
                <a:ea typeface="Aptos" panose="020B0004020202020204" pitchFamily="34" charset="0"/>
                <a:cs typeface="Times New Roman" panose="02020603050405020304" pitchFamily="18" charset="0"/>
              </a:rPr>
              <a:t>afforded probative value </a:t>
            </a:r>
            <a:r>
              <a:rPr lang="en-US" sz="2200" kern="100" dirty="0">
                <a:effectLst/>
                <a:ea typeface="Aptos" panose="020B0004020202020204" pitchFamily="34" charset="0"/>
                <a:cs typeface="Times New Roman" panose="02020603050405020304" pitchFamily="18" charset="0"/>
              </a:rPr>
              <a:t>if it is provided by a person who has knowledge of facts or circumstances and conveys </a:t>
            </a:r>
            <a:r>
              <a:rPr lang="en-US" sz="2200" b="1" kern="100" dirty="0">
                <a:effectLst/>
                <a:ea typeface="Aptos" panose="020B0004020202020204" pitchFamily="34" charset="0"/>
                <a:cs typeface="Times New Roman" panose="02020603050405020304" pitchFamily="18" charset="0"/>
              </a:rPr>
              <a:t>matters that can be observed and described by a lay person</a:t>
            </a:r>
            <a:r>
              <a:rPr lang="en-US" sz="2200" kern="100" dirty="0">
                <a:effectLst/>
                <a:ea typeface="Aptos" panose="020B0004020202020204" pitchFamily="34" charset="0"/>
                <a:cs typeface="Times New Roman" panose="02020603050405020304" pitchFamily="18" charset="0"/>
              </a:rPr>
              <a:t>. </a:t>
            </a:r>
          </a:p>
          <a:p>
            <a:pPr>
              <a:buNone/>
            </a:pPr>
            <a:endParaRPr lang="en-US" sz="2200" dirty="0">
              <a:effectLst/>
            </a:endParaRPr>
          </a:p>
          <a:p>
            <a:pPr>
              <a:buNone/>
            </a:pPr>
            <a:r>
              <a:rPr lang="en-US" sz="2200" dirty="0">
                <a:effectLst/>
              </a:rPr>
              <a:t>The value accorded to other types of lay evidence depends on such factors as</a:t>
            </a:r>
            <a:endParaRPr lang="en-US" sz="2200" dirty="0"/>
          </a:p>
          <a:p>
            <a:pPr>
              <a:buFont typeface="Arial" panose="020B0604020202020204" pitchFamily="34" charset="0"/>
              <a:buChar char="•"/>
            </a:pPr>
            <a:r>
              <a:rPr lang="en-US" sz="2200" dirty="0">
                <a:effectLst/>
              </a:rPr>
              <a:t>the accuracy or clarity of the individual’s memory</a:t>
            </a:r>
            <a:endParaRPr lang="en-US" sz="2200" dirty="0"/>
          </a:p>
          <a:p>
            <a:pPr>
              <a:buFont typeface="Arial" panose="020B0604020202020204" pitchFamily="34" charset="0"/>
              <a:buChar char="•"/>
            </a:pPr>
            <a:r>
              <a:rPr lang="en-US" sz="2200" dirty="0">
                <a:effectLst/>
              </a:rPr>
              <a:t>direct personal knowledge or experience</a:t>
            </a:r>
            <a:endParaRPr lang="en-US" sz="2200" dirty="0"/>
          </a:p>
          <a:p>
            <a:pPr>
              <a:buFont typeface="Arial" panose="020B0604020202020204" pitchFamily="34" charset="0"/>
              <a:buChar char="•"/>
            </a:pPr>
            <a:r>
              <a:rPr lang="en-US" sz="2200" b="1" dirty="0">
                <a:effectLst/>
              </a:rPr>
              <a:t>recency of the event</a:t>
            </a:r>
            <a:r>
              <a:rPr lang="en-US" sz="2200" dirty="0">
                <a:effectLst/>
              </a:rPr>
              <a:t>, and</a:t>
            </a:r>
            <a:endParaRPr lang="en-US" sz="2200" dirty="0"/>
          </a:p>
          <a:p>
            <a:pPr>
              <a:buFont typeface="Arial" panose="020B0604020202020204" pitchFamily="34" charset="0"/>
              <a:buChar char="•"/>
            </a:pPr>
            <a:r>
              <a:rPr lang="en-US" sz="2200" dirty="0">
                <a:effectLst/>
              </a:rPr>
              <a:t>the competence of the reporting person.</a:t>
            </a:r>
            <a:endParaRPr lang="en-US" sz="2200" dirty="0"/>
          </a:p>
          <a:p>
            <a:pPr marL="118872" indent="0">
              <a:buNone/>
            </a:pPr>
            <a:endParaRPr lang="en-US" sz="2200" dirty="0">
              <a:effectLst/>
            </a:endParaRPr>
          </a:p>
          <a:p>
            <a:pPr marL="118872" indent="0">
              <a:buNone/>
            </a:pPr>
            <a:r>
              <a:rPr lang="en-US" sz="2200" dirty="0">
                <a:effectLst/>
              </a:rPr>
              <a:t>A </a:t>
            </a:r>
            <a:r>
              <a:rPr lang="en-US" sz="2200" b="1" dirty="0">
                <a:effectLst/>
              </a:rPr>
              <a:t>medically-untrained individual </a:t>
            </a:r>
            <a:r>
              <a:rPr lang="en-US" sz="2200" dirty="0">
                <a:effectLst/>
              </a:rPr>
              <a:t>is not usually competent to offer a medical opinion regarding the etiology of disorders and such an opinion is generally assigned </a:t>
            </a:r>
            <a:r>
              <a:rPr lang="en-US" sz="2200" b="1" dirty="0">
                <a:effectLst/>
              </a:rPr>
              <a:t>little probative weight</a:t>
            </a:r>
            <a:r>
              <a:rPr lang="en-US" sz="2200" dirty="0">
                <a:effectLst/>
              </a:rPr>
              <a:t>."</a:t>
            </a:r>
            <a:endParaRPr lang="en-US" sz="2200" dirty="0"/>
          </a:p>
          <a:p>
            <a:pPr marL="0" marR="0">
              <a:lnSpc>
                <a:spcPct val="115000"/>
              </a:lnSpc>
              <a:spcAft>
                <a:spcPts val="800"/>
              </a:spcAft>
              <a:buNone/>
            </a:pPr>
            <a:endParaRPr lang="en-US" sz="2200" b="1" dirty="0">
              <a:effectLst/>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9B03074-0375-C197-AB85-907A3CEA8897}"/>
              </a:ext>
            </a:extLst>
          </p:cNvPr>
          <p:cNvSpPr>
            <a:spLocks noGrp="1"/>
          </p:cNvSpPr>
          <p:nvPr>
            <p:ph type="sldNum" sz="quarter" idx="12"/>
          </p:nvPr>
        </p:nvSpPr>
        <p:spPr/>
        <p:txBody>
          <a:bodyPr/>
          <a:lstStyle/>
          <a:p>
            <a:fld id="{1B5C5464-0A0C-4F4F-8948-B8BFCC70FC15}" type="slidenum">
              <a:rPr lang="en-US" smtClean="0"/>
              <a:pPr/>
              <a:t>23</a:t>
            </a:fld>
            <a:endParaRPr lang="en-US" dirty="0"/>
          </a:p>
        </p:txBody>
      </p:sp>
    </p:spTree>
    <p:extLst>
      <p:ext uri="{BB962C8B-B14F-4D97-AF65-F5344CB8AC3E}">
        <p14:creationId xmlns:p14="http://schemas.microsoft.com/office/powerpoint/2010/main" val="3256737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26DE7E-185C-1023-6E6E-F002EB0E2F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05C373-E2A7-97C5-B388-8AABB3F9FB9D}"/>
              </a:ext>
            </a:extLst>
          </p:cNvPr>
          <p:cNvSpPr>
            <a:spLocks noGrp="1"/>
          </p:cNvSpPr>
          <p:nvPr>
            <p:ph type="title"/>
          </p:nvPr>
        </p:nvSpPr>
        <p:spPr>
          <a:xfrm>
            <a:off x="0" y="155448"/>
            <a:ext cx="9144000" cy="1252728"/>
          </a:xfrm>
        </p:spPr>
        <p:txBody>
          <a:bodyPr>
            <a:normAutofit/>
          </a:bodyPr>
          <a:lstStyle/>
          <a:p>
            <a:pPr algn="ctr"/>
            <a:r>
              <a:rPr lang="en-US" sz="3200" dirty="0"/>
              <a:t>How Is the AOJ </a:t>
            </a:r>
            <a:r>
              <a:rPr lang="en-US" sz="3200" i="1" dirty="0"/>
              <a:t>Supposed</a:t>
            </a:r>
            <a:r>
              <a:rPr lang="en-US" sz="3200" dirty="0"/>
              <a:t> to Handle Lay Evidence?</a:t>
            </a:r>
          </a:p>
        </p:txBody>
      </p:sp>
      <p:sp>
        <p:nvSpPr>
          <p:cNvPr id="3" name="Content Placeholder 2">
            <a:extLst>
              <a:ext uri="{FF2B5EF4-FFF2-40B4-BE49-F238E27FC236}">
                <a16:creationId xmlns:a16="http://schemas.microsoft.com/office/drawing/2014/main" id="{3115DD3D-AB19-7AF4-C38C-1B2D6BC168D9}"/>
              </a:ext>
            </a:extLst>
          </p:cNvPr>
          <p:cNvSpPr>
            <a:spLocks noGrp="1"/>
          </p:cNvSpPr>
          <p:nvPr>
            <p:ph idx="1"/>
          </p:nvPr>
        </p:nvSpPr>
        <p:spPr>
          <a:xfrm>
            <a:off x="0" y="1524000"/>
            <a:ext cx="9144000" cy="5333999"/>
          </a:xfrm>
        </p:spPr>
        <p:txBody>
          <a:bodyPr>
            <a:normAutofit lnSpcReduction="10000"/>
          </a:bodyPr>
          <a:lstStyle/>
          <a:p>
            <a:pPr marL="0" marR="0">
              <a:lnSpc>
                <a:spcPct val="115000"/>
              </a:lnSpc>
              <a:spcAft>
                <a:spcPts val="800"/>
              </a:spcAft>
              <a:buNone/>
            </a:pPr>
            <a:r>
              <a:rPr lang="en-US" sz="2200" b="1" dirty="0">
                <a:effectLst/>
                <a:ea typeface="Aptos" panose="020B0004020202020204" pitchFamily="34" charset="0"/>
                <a:cs typeface="Times New Roman" panose="02020603050405020304" pitchFamily="18" charset="0"/>
              </a:rPr>
              <a:t>M21-1 V.ii.1.B.2.c.  Descriptions of Symptoms as Evidence</a:t>
            </a:r>
          </a:p>
          <a:p>
            <a:pPr marL="0" marR="0" indent="0">
              <a:lnSpc>
                <a:spcPct val="115000"/>
              </a:lnSpc>
              <a:spcAft>
                <a:spcPts val="800"/>
              </a:spcAft>
              <a:buNone/>
            </a:pPr>
            <a:r>
              <a:rPr lang="en-US" sz="2200" kern="100" dirty="0">
                <a:effectLst/>
                <a:ea typeface="Aptos" panose="020B0004020202020204" pitchFamily="34" charset="0"/>
                <a:cs typeface="Times New Roman" panose="02020603050405020304" pitchFamily="18" charset="0"/>
              </a:rPr>
              <a:t>"A </a:t>
            </a:r>
            <a:r>
              <a:rPr lang="en-US" sz="2200" b="1" kern="100" dirty="0">
                <a:effectLst/>
                <a:ea typeface="Aptos" panose="020B0004020202020204" pitchFamily="34" charset="0"/>
                <a:cs typeface="Times New Roman" panose="02020603050405020304" pitchFamily="18" charset="0"/>
              </a:rPr>
              <a:t>claimant’s own statement</a:t>
            </a:r>
            <a:r>
              <a:rPr lang="en-US" sz="2200" kern="100" dirty="0">
                <a:effectLst/>
                <a:ea typeface="Aptos" panose="020B0004020202020204" pitchFamily="34" charset="0"/>
                <a:cs typeface="Times New Roman" panose="02020603050405020304" pitchFamily="18" charset="0"/>
              </a:rPr>
              <a:t>, covering in sufficient detail a condition that is within the claimant's ability to describe, such as their own symptoms, may to that extent </a:t>
            </a:r>
            <a:r>
              <a:rPr lang="en-US" sz="2200" b="1" kern="100" dirty="0">
                <a:effectLst/>
                <a:ea typeface="Aptos" panose="020B0004020202020204" pitchFamily="34" charset="0"/>
                <a:cs typeface="Times New Roman" panose="02020603050405020304" pitchFamily="18" charset="0"/>
              </a:rPr>
              <a:t>constitute evidence</a:t>
            </a:r>
            <a:r>
              <a:rPr lang="en-US" sz="2200" kern="100" dirty="0">
                <a:effectLst/>
                <a:ea typeface="Aptos" panose="020B0004020202020204" pitchFamily="34" charset="0"/>
                <a:cs typeface="Times New Roman" panose="02020603050405020304" pitchFamily="18" charset="0"/>
              </a:rPr>
              <a:t>.</a:t>
            </a:r>
          </a:p>
          <a:p>
            <a:pPr marL="0" marR="0">
              <a:lnSpc>
                <a:spcPct val="115000"/>
              </a:lnSpc>
              <a:spcAft>
                <a:spcPts val="800"/>
              </a:spcAft>
              <a:buNone/>
            </a:pPr>
            <a:r>
              <a:rPr lang="en-US" sz="2200" b="1" i="1" dirty="0">
                <a:effectLst/>
                <a:ea typeface="Aptos" panose="020B0004020202020204" pitchFamily="34" charset="0"/>
                <a:cs typeface="Times New Roman" panose="02020603050405020304" pitchFamily="18" charset="0"/>
              </a:rPr>
              <a:t>Rationale</a:t>
            </a:r>
            <a:r>
              <a:rPr lang="en-US" sz="2200" dirty="0">
                <a:effectLst/>
                <a:ea typeface="Aptos" panose="020B0004020202020204" pitchFamily="34" charset="0"/>
                <a:cs typeface="Times New Roman" panose="02020603050405020304" pitchFamily="18" charset="0"/>
              </a:rPr>
              <a:t>:  While such statements have </a:t>
            </a:r>
            <a:r>
              <a:rPr lang="en-US" sz="2200" b="1" dirty="0">
                <a:effectLst/>
                <a:ea typeface="Aptos" panose="020B0004020202020204" pitchFamily="34" charset="0"/>
                <a:cs typeface="Times New Roman" panose="02020603050405020304" pitchFamily="18" charset="0"/>
              </a:rPr>
              <a:t>self-serving</a:t>
            </a:r>
            <a:r>
              <a:rPr lang="en-US" sz="2200" dirty="0">
                <a:effectLst/>
                <a:ea typeface="Aptos" panose="020B0004020202020204" pitchFamily="34" charset="0"/>
                <a:cs typeface="Times New Roman" panose="02020603050405020304" pitchFamily="18" charset="0"/>
              </a:rPr>
              <a:t> aspects, the </a:t>
            </a:r>
            <a:r>
              <a:rPr lang="en-US" sz="2200" b="1" dirty="0">
                <a:effectLst/>
                <a:ea typeface="Aptos" panose="020B0004020202020204" pitchFamily="34" charset="0"/>
                <a:cs typeface="Times New Roman" panose="02020603050405020304" pitchFamily="18" charset="0"/>
              </a:rPr>
              <a:t>claimant is often the most qualified source to describe the circumstances of the disabling effects of the disease or injury."</a:t>
            </a:r>
            <a:r>
              <a:rPr lang="en-US" sz="2200" b="1" kern="100" dirty="0">
                <a:effectLst/>
                <a:ea typeface="Aptos" panose="020B0004020202020204" pitchFamily="34" charset="0"/>
                <a:cs typeface="Times New Roman" panose="02020603050405020304" pitchFamily="18" charset="0"/>
              </a:rPr>
              <a:t> </a:t>
            </a:r>
          </a:p>
          <a:p>
            <a:pPr marL="0" marR="0">
              <a:lnSpc>
                <a:spcPct val="115000"/>
              </a:lnSpc>
              <a:spcAft>
                <a:spcPts val="800"/>
              </a:spcAft>
              <a:buNone/>
            </a:pPr>
            <a:endParaRPr lang="en-US" sz="2000" b="1" kern="100" dirty="0">
              <a:effectLst/>
              <a:ea typeface="Aptos" panose="020B0004020202020204" pitchFamily="34" charset="0"/>
              <a:cs typeface="Times New Roman" panose="02020603050405020304" pitchFamily="18" charset="0"/>
            </a:endParaRPr>
          </a:p>
          <a:p>
            <a:pPr marL="0" marR="0">
              <a:lnSpc>
                <a:spcPct val="115000"/>
              </a:lnSpc>
              <a:spcAft>
                <a:spcPts val="800"/>
              </a:spcAft>
              <a:buNone/>
            </a:pPr>
            <a:r>
              <a:rPr lang="en-US" sz="2000" b="1" kern="100" dirty="0">
                <a:effectLst/>
                <a:ea typeface="Aptos" panose="020B0004020202020204" pitchFamily="34" charset="0"/>
                <a:cs typeface="Times New Roman" panose="02020603050405020304" pitchFamily="18" charset="0"/>
              </a:rPr>
              <a:t>Here's the problem…</a:t>
            </a:r>
            <a:endParaRPr lang="en-US" sz="2000" kern="100" dirty="0">
              <a:ea typeface="Aptos" panose="020B0004020202020204" pitchFamily="34" charset="0"/>
              <a:cs typeface="Times New Roman" panose="02020603050405020304" pitchFamily="18" charset="0"/>
            </a:endParaRPr>
          </a:p>
          <a:p>
            <a:pPr marL="0" marR="0" indent="0">
              <a:lnSpc>
                <a:spcPct val="115000"/>
              </a:lnSpc>
              <a:spcAft>
                <a:spcPts val="800"/>
              </a:spcAft>
              <a:buNone/>
            </a:pPr>
            <a:r>
              <a:rPr lang="en-US" sz="2000" dirty="0"/>
              <a:t>Although a non-combat veteran's lay statements face a higher evidentiary burden than those of a combat veteran, they cannot simply be disregarded. They must be thoroughly considered and evaluated as part of the evidence. However, </a:t>
            </a:r>
            <a:r>
              <a:rPr lang="en-US" sz="2000" b="1" dirty="0">
                <a:solidFill>
                  <a:srgbClr val="FF0000"/>
                </a:solidFill>
              </a:rPr>
              <a:t>many VA adjudicators tend to assign little or no probative value to such statements</a:t>
            </a:r>
            <a:r>
              <a:rPr lang="en-US" sz="2000" dirty="0">
                <a:solidFill>
                  <a:srgbClr val="FF0000"/>
                </a:solidFill>
              </a:rPr>
              <a:t>.</a:t>
            </a:r>
            <a:endParaRPr lang="en-US" altLang="en-US" sz="2000" b="1" i="1" dirty="0">
              <a:solidFill>
                <a:srgbClr val="FF0000"/>
              </a:solidFill>
            </a:endParaRPr>
          </a:p>
          <a:p>
            <a:pPr marL="0" marR="0">
              <a:lnSpc>
                <a:spcPct val="115000"/>
              </a:lnSpc>
              <a:spcAft>
                <a:spcPts val="800"/>
              </a:spcAft>
              <a:buNone/>
            </a:pPr>
            <a:endParaRPr lang="en-US" sz="2200" b="1" kern="100" dirty="0">
              <a:effectLst/>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4113F330-D733-BE9A-08C7-85566D77AAAA}"/>
              </a:ext>
            </a:extLst>
          </p:cNvPr>
          <p:cNvSpPr>
            <a:spLocks noGrp="1"/>
          </p:cNvSpPr>
          <p:nvPr>
            <p:ph type="sldNum" sz="quarter" idx="12"/>
          </p:nvPr>
        </p:nvSpPr>
        <p:spPr/>
        <p:txBody>
          <a:bodyPr/>
          <a:lstStyle/>
          <a:p>
            <a:fld id="{1B5C5464-0A0C-4F4F-8948-B8BFCC70FC15}" type="slidenum">
              <a:rPr lang="en-US" smtClean="0"/>
              <a:pPr/>
              <a:t>24</a:t>
            </a:fld>
            <a:endParaRPr lang="en-US" dirty="0"/>
          </a:p>
        </p:txBody>
      </p:sp>
    </p:spTree>
    <p:extLst>
      <p:ext uri="{BB962C8B-B14F-4D97-AF65-F5344CB8AC3E}">
        <p14:creationId xmlns:p14="http://schemas.microsoft.com/office/powerpoint/2010/main" val="33042682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2B15C-59C5-6200-8011-963FC538C0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29EFD2-8E8A-D79E-A3C9-8C84F41E11A0}"/>
              </a:ext>
            </a:extLst>
          </p:cNvPr>
          <p:cNvSpPr>
            <a:spLocks noGrp="1"/>
          </p:cNvSpPr>
          <p:nvPr>
            <p:ph type="title"/>
          </p:nvPr>
        </p:nvSpPr>
        <p:spPr>
          <a:xfrm>
            <a:off x="0" y="155448"/>
            <a:ext cx="9144000" cy="1252728"/>
          </a:xfrm>
        </p:spPr>
        <p:txBody>
          <a:bodyPr>
            <a:normAutofit/>
          </a:bodyPr>
          <a:lstStyle/>
          <a:p>
            <a:pPr algn="ctr"/>
            <a:r>
              <a:rPr lang="en-US" sz="3200" dirty="0"/>
              <a:t>How Is the AOJ </a:t>
            </a:r>
            <a:r>
              <a:rPr lang="en-US" sz="3200" i="1" dirty="0"/>
              <a:t>Supposed</a:t>
            </a:r>
            <a:r>
              <a:rPr lang="en-US" sz="3200" dirty="0"/>
              <a:t> to Handle Lay Evidence?</a:t>
            </a:r>
          </a:p>
        </p:txBody>
      </p:sp>
      <p:sp>
        <p:nvSpPr>
          <p:cNvPr id="3" name="Content Placeholder 2">
            <a:extLst>
              <a:ext uri="{FF2B5EF4-FFF2-40B4-BE49-F238E27FC236}">
                <a16:creationId xmlns:a16="http://schemas.microsoft.com/office/drawing/2014/main" id="{90A84323-4CD5-46DF-BC3E-54407A3BA61A}"/>
              </a:ext>
            </a:extLst>
          </p:cNvPr>
          <p:cNvSpPr>
            <a:spLocks noGrp="1"/>
          </p:cNvSpPr>
          <p:nvPr>
            <p:ph idx="1"/>
          </p:nvPr>
        </p:nvSpPr>
        <p:spPr>
          <a:xfrm>
            <a:off x="0" y="1524000"/>
            <a:ext cx="9144000" cy="5333999"/>
          </a:xfrm>
        </p:spPr>
        <p:txBody>
          <a:bodyPr>
            <a:normAutofit/>
          </a:bodyPr>
          <a:lstStyle/>
          <a:p>
            <a:pPr marL="0" marR="0">
              <a:lnSpc>
                <a:spcPct val="115000"/>
              </a:lnSpc>
              <a:spcAft>
                <a:spcPts val="800"/>
              </a:spcAft>
              <a:buNone/>
            </a:pPr>
            <a:r>
              <a:rPr lang="en-US" sz="2500" b="1" dirty="0">
                <a:effectLst/>
                <a:ea typeface="Aptos" panose="020B0004020202020204" pitchFamily="34" charset="0"/>
                <a:cs typeface="Times New Roman" panose="02020603050405020304" pitchFamily="18" charset="0"/>
              </a:rPr>
              <a:t>M21-1 V.ii.1.A.1.e.  Attitude When Evaluating Evidence</a:t>
            </a:r>
            <a:endParaRPr lang="en-US" sz="2500" kern="100" dirty="0">
              <a:ea typeface="Aptos" panose="020B0004020202020204" pitchFamily="34" charset="0"/>
              <a:cs typeface="Times New Roman" panose="02020603050405020304" pitchFamily="18" charset="0"/>
            </a:endParaRPr>
          </a:p>
          <a:p>
            <a:pPr marL="0" marR="0">
              <a:lnSpc>
                <a:spcPct val="115000"/>
              </a:lnSpc>
              <a:spcAft>
                <a:spcPts val="800"/>
              </a:spcAft>
              <a:buNone/>
            </a:pPr>
            <a:r>
              <a:rPr lang="en-US" sz="2500" kern="100" dirty="0">
                <a:effectLst/>
                <a:ea typeface="Aptos" panose="020B0004020202020204" pitchFamily="34" charset="0"/>
                <a:cs typeface="Times New Roman" panose="02020603050405020304" pitchFamily="18" charset="0"/>
              </a:rPr>
              <a:t>"When evaluating evidence and making decisions</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500" b="1" kern="100" dirty="0">
                <a:effectLst/>
                <a:ea typeface="Aptos" panose="020B0004020202020204" pitchFamily="34" charset="0"/>
                <a:cs typeface="Times New Roman" panose="02020603050405020304" pitchFamily="18" charset="0"/>
              </a:rPr>
              <a:t>maintain objectivity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500" kern="100" dirty="0">
                <a:effectLst/>
                <a:ea typeface="Aptos" panose="020B0004020202020204" pitchFamily="34" charset="0"/>
                <a:cs typeface="Times New Roman" panose="02020603050405020304" pitchFamily="18" charset="0"/>
              </a:rPr>
              <a:t>never allow </a:t>
            </a:r>
            <a:r>
              <a:rPr lang="en-US" sz="2500" b="1" kern="100" dirty="0">
                <a:effectLst/>
                <a:ea typeface="Aptos" panose="020B0004020202020204" pitchFamily="34" charset="0"/>
                <a:cs typeface="Times New Roman" panose="02020603050405020304" pitchFamily="18" charset="0"/>
              </a:rPr>
              <a:t>personal feelings </a:t>
            </a:r>
            <a:r>
              <a:rPr lang="en-US" sz="2500" kern="100" dirty="0">
                <a:effectLst/>
                <a:ea typeface="Aptos" panose="020B0004020202020204" pitchFamily="34" charset="0"/>
                <a:cs typeface="Times New Roman" panose="02020603050405020304" pitchFamily="18" charset="0"/>
              </a:rPr>
              <a:t>to enter into the decision-making process, and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500" kern="100" dirty="0">
                <a:effectLst/>
                <a:ea typeface="Aptos" panose="020B0004020202020204" pitchFamily="34" charset="0"/>
                <a:cs typeface="Times New Roman" panose="02020603050405020304" pitchFamily="18" charset="0"/>
              </a:rPr>
              <a:t>show </a:t>
            </a:r>
            <a:r>
              <a:rPr lang="en-US" sz="2500" b="1" kern="100" dirty="0">
                <a:effectLst/>
                <a:ea typeface="Aptos" panose="020B0004020202020204" pitchFamily="34" charset="0"/>
                <a:cs typeface="Times New Roman" panose="02020603050405020304" pitchFamily="18" charset="0"/>
              </a:rPr>
              <a:t>fairness and courtesy </a:t>
            </a:r>
            <a:r>
              <a:rPr lang="en-US" sz="2500" kern="100" dirty="0">
                <a:effectLst/>
                <a:ea typeface="Aptos" panose="020B0004020202020204" pitchFamily="34" charset="0"/>
                <a:cs typeface="Times New Roman" panose="02020603050405020304" pitchFamily="18" charset="0"/>
              </a:rPr>
              <a:t>at all times to claimants." </a:t>
            </a:r>
          </a:p>
          <a:p>
            <a:pPr marL="342900" marR="0" lvl="0" indent="-342900">
              <a:lnSpc>
                <a:spcPct val="115000"/>
              </a:lnSpc>
              <a:spcAft>
                <a:spcPts val="800"/>
              </a:spcAft>
              <a:buSzPts val="1000"/>
              <a:buFont typeface="Symbol" panose="05050102010706020507" pitchFamily="18" charset="2"/>
              <a:buChar char=""/>
              <a:tabLst>
                <a:tab pos="457200" algn="l"/>
              </a:tabLst>
            </a:pPr>
            <a:endParaRPr lang="en-US" sz="2500" kern="100" dirty="0">
              <a:ea typeface="Aptos" panose="020B0004020202020204" pitchFamily="34" charset="0"/>
              <a:cs typeface="Times New Roman" panose="02020603050405020304" pitchFamily="18" charset="0"/>
            </a:endParaRPr>
          </a:p>
          <a:p>
            <a:pPr marL="0" marR="0" lvl="0" indent="0" algn="ctr">
              <a:lnSpc>
                <a:spcPct val="115000"/>
              </a:lnSpc>
              <a:spcAft>
                <a:spcPts val="800"/>
              </a:spcAft>
              <a:buSzPts val="1000"/>
              <a:buNone/>
              <a:tabLst>
                <a:tab pos="457200" algn="l"/>
              </a:tabLst>
            </a:pPr>
            <a:r>
              <a:rPr lang="en-US" sz="2500" b="1" dirty="0">
                <a:solidFill>
                  <a:srgbClr val="FF0000"/>
                </a:solidFill>
              </a:rPr>
              <a:t>Advocacy Point: Challenge decisions showing bias or hostility.</a:t>
            </a:r>
            <a:endParaRPr lang="en-US" sz="2500" b="1" kern="100" dirty="0">
              <a:solidFill>
                <a:srgbClr val="FF0000"/>
              </a:solidFill>
              <a:effectLst/>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287B201-5F6C-617A-E195-8779422DE732}"/>
              </a:ext>
            </a:extLst>
          </p:cNvPr>
          <p:cNvSpPr>
            <a:spLocks noGrp="1"/>
          </p:cNvSpPr>
          <p:nvPr>
            <p:ph type="sldNum" sz="quarter" idx="12"/>
          </p:nvPr>
        </p:nvSpPr>
        <p:spPr/>
        <p:txBody>
          <a:bodyPr/>
          <a:lstStyle/>
          <a:p>
            <a:fld id="{1B5C5464-0A0C-4F4F-8948-B8BFCC70FC15}" type="slidenum">
              <a:rPr lang="en-US" smtClean="0"/>
              <a:pPr/>
              <a:t>25</a:t>
            </a:fld>
            <a:endParaRPr lang="en-US" dirty="0"/>
          </a:p>
        </p:txBody>
      </p:sp>
    </p:spTree>
    <p:extLst>
      <p:ext uri="{BB962C8B-B14F-4D97-AF65-F5344CB8AC3E}">
        <p14:creationId xmlns:p14="http://schemas.microsoft.com/office/powerpoint/2010/main" val="1413694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30C00-2D85-9447-15B7-D4F560947F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49B1C3-4A35-6D0A-9E0F-4F7A22FB4CDC}"/>
              </a:ext>
            </a:extLst>
          </p:cNvPr>
          <p:cNvSpPr>
            <a:spLocks noGrp="1"/>
          </p:cNvSpPr>
          <p:nvPr>
            <p:ph type="title"/>
          </p:nvPr>
        </p:nvSpPr>
        <p:spPr>
          <a:xfrm>
            <a:off x="0" y="155448"/>
            <a:ext cx="9144000" cy="1252728"/>
          </a:xfrm>
        </p:spPr>
        <p:txBody>
          <a:bodyPr>
            <a:normAutofit/>
          </a:bodyPr>
          <a:lstStyle/>
          <a:p>
            <a:pPr algn="ctr"/>
            <a:r>
              <a:rPr lang="en-US" sz="3200" dirty="0"/>
              <a:t>How Is the AOJ </a:t>
            </a:r>
            <a:r>
              <a:rPr lang="en-US" sz="3200" i="1" dirty="0"/>
              <a:t>Supposed</a:t>
            </a:r>
            <a:r>
              <a:rPr lang="en-US" sz="3200" dirty="0"/>
              <a:t> to Handle Lay Evidence?</a:t>
            </a:r>
          </a:p>
        </p:txBody>
      </p:sp>
      <p:sp>
        <p:nvSpPr>
          <p:cNvPr id="3" name="Content Placeholder 2">
            <a:extLst>
              <a:ext uri="{FF2B5EF4-FFF2-40B4-BE49-F238E27FC236}">
                <a16:creationId xmlns:a16="http://schemas.microsoft.com/office/drawing/2014/main" id="{4E311C06-36B9-38B0-098F-C347AE6D293E}"/>
              </a:ext>
            </a:extLst>
          </p:cNvPr>
          <p:cNvSpPr>
            <a:spLocks noGrp="1"/>
          </p:cNvSpPr>
          <p:nvPr>
            <p:ph idx="1"/>
          </p:nvPr>
        </p:nvSpPr>
        <p:spPr>
          <a:xfrm>
            <a:off x="0" y="1524000"/>
            <a:ext cx="9144000" cy="5333999"/>
          </a:xfrm>
        </p:spPr>
        <p:txBody>
          <a:bodyPr>
            <a:normAutofit/>
          </a:bodyPr>
          <a:lstStyle/>
          <a:p>
            <a:pPr marL="0" marR="0">
              <a:lnSpc>
                <a:spcPct val="115000"/>
              </a:lnSpc>
              <a:spcAft>
                <a:spcPts val="800"/>
              </a:spcAft>
              <a:buNone/>
            </a:pPr>
            <a:r>
              <a:rPr lang="en-US" sz="2200" b="1" dirty="0">
                <a:effectLst/>
                <a:ea typeface="Aptos" panose="020B0004020202020204" pitchFamily="34" charset="0"/>
                <a:cs typeface="Times New Roman" panose="02020603050405020304" pitchFamily="18" charset="0"/>
              </a:rPr>
              <a:t>M21-1 V.ii.1.A.1.j. Reasonable Doubt Rule</a:t>
            </a:r>
            <a:endParaRPr lang="en-US" sz="2200" kern="100" dirty="0">
              <a:ea typeface="Aptos" panose="020B0004020202020204" pitchFamily="34" charset="0"/>
              <a:cs typeface="Times New Roman" panose="02020603050405020304" pitchFamily="18" charset="0"/>
            </a:endParaRPr>
          </a:p>
          <a:p>
            <a:pPr marL="0" marR="0">
              <a:lnSpc>
                <a:spcPct val="115000"/>
              </a:lnSpc>
              <a:spcAft>
                <a:spcPts val="800"/>
              </a:spcAft>
              <a:buNone/>
            </a:pPr>
            <a:r>
              <a:rPr lang="en-US" sz="2200" kern="100" dirty="0">
                <a:effectLst/>
                <a:ea typeface="Aptos" panose="020B0004020202020204" pitchFamily="34" charset="0"/>
                <a:cs typeface="Times New Roman" panose="02020603050405020304" pitchFamily="18" charset="0"/>
              </a:rPr>
              <a:t>"The </a:t>
            </a:r>
            <a:r>
              <a:rPr lang="en-US" sz="2200" b="1" i="1" kern="100" dirty="0">
                <a:effectLst/>
                <a:ea typeface="Aptos" panose="020B0004020202020204" pitchFamily="34" charset="0"/>
                <a:cs typeface="Times New Roman" panose="02020603050405020304" pitchFamily="18" charset="0"/>
              </a:rPr>
              <a:t>reasonable doubt rule</a:t>
            </a:r>
            <a:r>
              <a:rPr lang="en-US" sz="2200" kern="100" dirty="0">
                <a:effectLst/>
                <a:ea typeface="Aptos" panose="020B0004020202020204" pitchFamily="34" charset="0"/>
                <a:cs typeface="Times New Roman" panose="02020603050405020304" pitchFamily="18" charset="0"/>
              </a:rPr>
              <a:t> means that the evidence provided by the claimant/beneficiary (or obtained on the claimant’s/beneficiary’s behalf) </a:t>
            </a:r>
            <a:r>
              <a:rPr lang="en-US" sz="2200" b="1" kern="100" dirty="0">
                <a:effectLst/>
                <a:ea typeface="Aptos" panose="020B0004020202020204" pitchFamily="34" charset="0"/>
                <a:cs typeface="Times New Roman" panose="02020603050405020304" pitchFamily="18" charset="0"/>
              </a:rPr>
              <a:t>must only persuade </a:t>
            </a:r>
            <a:r>
              <a:rPr lang="en-US" sz="2200" kern="100" dirty="0">
                <a:effectLst/>
                <a:ea typeface="Aptos" panose="020B0004020202020204" pitchFamily="34" charset="0"/>
                <a:cs typeface="Times New Roman" panose="02020603050405020304" pitchFamily="18" charset="0"/>
              </a:rPr>
              <a:t>the decision maker that each factual matter is </a:t>
            </a:r>
            <a:r>
              <a:rPr lang="en-US" sz="2200" b="1" kern="100" dirty="0">
                <a:effectLst/>
                <a:ea typeface="Aptos" panose="020B0004020202020204" pitchFamily="34" charset="0"/>
                <a:cs typeface="Times New Roman" panose="02020603050405020304" pitchFamily="18" charset="0"/>
              </a:rPr>
              <a:t>at least as likely as not. </a:t>
            </a:r>
          </a:p>
          <a:p>
            <a:pPr marL="0" marR="0" indent="0">
              <a:lnSpc>
                <a:spcPct val="115000"/>
              </a:lnSpc>
              <a:spcAft>
                <a:spcPts val="800"/>
              </a:spcAft>
              <a:buNone/>
            </a:pPr>
            <a:r>
              <a:rPr lang="en-US" sz="2200" kern="100" dirty="0">
                <a:effectLst/>
                <a:ea typeface="Aptos" panose="020B0004020202020204" pitchFamily="34" charset="0"/>
                <a:cs typeface="Times New Roman" panose="02020603050405020304" pitchFamily="18" charset="0"/>
              </a:rPr>
              <a:t>It is the defined and consistently applied </a:t>
            </a:r>
            <a:r>
              <a:rPr lang="en-US" sz="2200" b="1" kern="100" dirty="0">
                <a:effectLst/>
                <a:ea typeface="Aptos" panose="020B0004020202020204" pitchFamily="34" charset="0"/>
                <a:cs typeface="Times New Roman" panose="02020603050405020304" pitchFamily="18" charset="0"/>
              </a:rPr>
              <a:t>policy of the VA to administer the law under a broad interpretation</a:t>
            </a:r>
            <a:r>
              <a:rPr lang="en-US" sz="2200" kern="100" dirty="0">
                <a:effectLst/>
                <a:ea typeface="Aptos" panose="020B0004020202020204" pitchFamily="34" charset="0"/>
                <a:cs typeface="Times New Roman" panose="02020603050405020304" pitchFamily="18" charset="0"/>
              </a:rPr>
              <a:t>, consistent, however, with the facts shown in every case.  When, after careful consideration of all procurable and assembled data, a </a:t>
            </a:r>
            <a:r>
              <a:rPr lang="en-US" sz="2200" b="1" kern="100" dirty="0">
                <a:effectLst/>
                <a:ea typeface="Aptos" panose="020B0004020202020204" pitchFamily="34" charset="0"/>
                <a:cs typeface="Times New Roman" panose="02020603050405020304" pitchFamily="18" charset="0"/>
              </a:rPr>
              <a:t>reasonable doubt arises </a:t>
            </a:r>
            <a:r>
              <a:rPr lang="en-US" sz="2200" kern="100" dirty="0">
                <a:effectLst/>
                <a:ea typeface="Aptos" panose="020B0004020202020204" pitchFamily="34" charset="0"/>
                <a:cs typeface="Times New Roman" panose="02020603050405020304" pitchFamily="18" charset="0"/>
              </a:rPr>
              <a:t>regarding service origin, the degree of disability, or any other point, </a:t>
            </a:r>
            <a:r>
              <a:rPr lang="en-US" sz="2200" b="1" kern="100" dirty="0">
                <a:effectLst/>
                <a:ea typeface="Aptos" panose="020B0004020202020204" pitchFamily="34" charset="0"/>
                <a:cs typeface="Times New Roman" panose="02020603050405020304" pitchFamily="18" charset="0"/>
              </a:rPr>
              <a:t>such doubt will be resolved in favor of the claimant</a:t>
            </a:r>
            <a:r>
              <a:rPr lang="en-US" sz="2200" kern="100" dirty="0">
                <a:effectLst/>
                <a:ea typeface="Aptos" panose="020B0004020202020204" pitchFamily="34" charset="0"/>
                <a:cs typeface="Times New Roman" panose="02020603050405020304" pitchFamily="18" charset="0"/>
              </a:rPr>
              <a:t>."</a:t>
            </a:r>
          </a:p>
          <a:p>
            <a:pPr marL="0" marR="0" indent="0" algn="ctr">
              <a:lnSpc>
                <a:spcPct val="115000"/>
              </a:lnSpc>
              <a:spcAft>
                <a:spcPts val="800"/>
              </a:spcAft>
              <a:buNone/>
            </a:pPr>
            <a:r>
              <a:rPr lang="en-US" sz="2500" b="1" kern="100" dirty="0">
                <a:solidFill>
                  <a:srgbClr val="FF0000"/>
                </a:solidFill>
                <a:ea typeface="Aptos" panose="020B0004020202020204" pitchFamily="34" charset="0"/>
                <a:cs typeface="Times New Roman" panose="02020603050405020304" pitchFamily="18" charset="0"/>
              </a:rPr>
              <a:t>This is rarely followed at the AOJ level in our experience.</a:t>
            </a:r>
            <a:endParaRPr lang="en-US" sz="2500" b="1" kern="100" dirty="0">
              <a:solidFill>
                <a:srgbClr val="FF0000"/>
              </a:solidFill>
              <a:effectLst/>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endParaRPr lang="en-US" sz="2400" kern="100" dirty="0">
              <a:effectLst/>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4955B36B-874D-660C-FF3C-599B2059EEB0}"/>
              </a:ext>
            </a:extLst>
          </p:cNvPr>
          <p:cNvSpPr>
            <a:spLocks noGrp="1"/>
          </p:cNvSpPr>
          <p:nvPr>
            <p:ph type="sldNum" sz="quarter" idx="12"/>
          </p:nvPr>
        </p:nvSpPr>
        <p:spPr/>
        <p:txBody>
          <a:bodyPr/>
          <a:lstStyle/>
          <a:p>
            <a:fld id="{1B5C5464-0A0C-4F4F-8948-B8BFCC70FC15}" type="slidenum">
              <a:rPr lang="en-US" smtClean="0"/>
              <a:pPr/>
              <a:t>26</a:t>
            </a:fld>
            <a:endParaRPr lang="en-US" dirty="0"/>
          </a:p>
        </p:txBody>
      </p:sp>
    </p:spTree>
    <p:extLst>
      <p:ext uri="{BB962C8B-B14F-4D97-AF65-F5344CB8AC3E}">
        <p14:creationId xmlns:p14="http://schemas.microsoft.com/office/powerpoint/2010/main" val="37547067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1EF4F-81B4-D58B-403E-45D1667B70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DD65AA-4743-FF52-C439-F0FB83EF744B}"/>
              </a:ext>
            </a:extLst>
          </p:cNvPr>
          <p:cNvSpPr>
            <a:spLocks noGrp="1"/>
          </p:cNvSpPr>
          <p:nvPr>
            <p:ph type="title"/>
          </p:nvPr>
        </p:nvSpPr>
        <p:spPr>
          <a:xfrm>
            <a:off x="0" y="155448"/>
            <a:ext cx="9144000" cy="1252728"/>
          </a:xfrm>
        </p:spPr>
        <p:txBody>
          <a:bodyPr>
            <a:normAutofit/>
          </a:bodyPr>
          <a:lstStyle/>
          <a:p>
            <a:pPr algn="ctr"/>
            <a:r>
              <a:rPr lang="en-US" sz="3200" dirty="0"/>
              <a:t>How Is the AOJ </a:t>
            </a:r>
            <a:r>
              <a:rPr lang="en-US" sz="3200" i="1" dirty="0"/>
              <a:t>Supposed</a:t>
            </a:r>
            <a:r>
              <a:rPr lang="en-US" sz="3200" dirty="0"/>
              <a:t> to Handle Lay Evidence?</a:t>
            </a:r>
          </a:p>
        </p:txBody>
      </p:sp>
      <p:sp>
        <p:nvSpPr>
          <p:cNvPr id="3" name="Content Placeholder 2">
            <a:extLst>
              <a:ext uri="{FF2B5EF4-FFF2-40B4-BE49-F238E27FC236}">
                <a16:creationId xmlns:a16="http://schemas.microsoft.com/office/drawing/2014/main" id="{6DFB3B17-6F83-AC06-D4E8-A953F9C5F18B}"/>
              </a:ext>
            </a:extLst>
          </p:cNvPr>
          <p:cNvSpPr>
            <a:spLocks noGrp="1"/>
          </p:cNvSpPr>
          <p:nvPr>
            <p:ph idx="1"/>
          </p:nvPr>
        </p:nvSpPr>
        <p:spPr>
          <a:xfrm>
            <a:off x="0" y="1524000"/>
            <a:ext cx="9144000" cy="5333999"/>
          </a:xfrm>
        </p:spPr>
        <p:txBody>
          <a:bodyPr>
            <a:normAutofit fontScale="92500" lnSpcReduction="20000"/>
          </a:bodyPr>
          <a:lstStyle/>
          <a:p>
            <a:pPr marL="0" marR="0">
              <a:lnSpc>
                <a:spcPct val="115000"/>
              </a:lnSpc>
              <a:spcAft>
                <a:spcPts val="800"/>
              </a:spcAft>
              <a:buNone/>
            </a:pPr>
            <a:r>
              <a:rPr lang="en-US" sz="1900" b="1" dirty="0">
                <a:effectLst/>
                <a:ea typeface="Aptos" panose="020B0004020202020204" pitchFamily="34" charset="0"/>
                <a:cs typeface="Times New Roman" panose="02020603050405020304" pitchFamily="18" charset="0"/>
              </a:rPr>
              <a:t>V.ii.1.A.2.g.  Absence of Evidence</a:t>
            </a:r>
          </a:p>
          <a:p>
            <a:pPr marL="0" marR="0">
              <a:lnSpc>
                <a:spcPct val="115000"/>
              </a:lnSpc>
              <a:spcAft>
                <a:spcPts val="800"/>
              </a:spcAft>
              <a:buNone/>
            </a:pPr>
            <a:r>
              <a:rPr lang="en-US" sz="1900" kern="100" dirty="0">
                <a:effectLst/>
                <a:ea typeface="Aptos" panose="020B0004020202020204" pitchFamily="34" charset="0"/>
                <a:cs typeface="Times New Roman" panose="02020603050405020304" pitchFamily="18" charset="0"/>
              </a:rPr>
              <a:t>"The </a:t>
            </a:r>
            <a:r>
              <a:rPr lang="en-US" sz="1900" b="1" kern="100" dirty="0">
                <a:effectLst/>
                <a:ea typeface="Aptos" panose="020B0004020202020204" pitchFamily="34" charset="0"/>
                <a:cs typeface="Times New Roman" panose="02020603050405020304" pitchFamily="18" charset="0"/>
              </a:rPr>
              <a:t>absence of evidence </a:t>
            </a:r>
            <a:r>
              <a:rPr lang="en-US" sz="1900" kern="100" dirty="0">
                <a:effectLst/>
                <a:ea typeface="Aptos" panose="020B0004020202020204" pitchFamily="34" charset="0"/>
                <a:cs typeface="Times New Roman" panose="02020603050405020304" pitchFamily="18" charset="0"/>
              </a:rPr>
              <a:t>on a particular question </a:t>
            </a:r>
            <a:r>
              <a:rPr lang="en-US" sz="1900" b="1" kern="100" dirty="0">
                <a:effectLst/>
                <a:ea typeface="Aptos" panose="020B0004020202020204" pitchFamily="34" charset="0"/>
                <a:cs typeface="Times New Roman" panose="02020603050405020304" pitchFamily="18" charset="0"/>
              </a:rPr>
              <a:t>cannot be construed as substantive negative evidence</a:t>
            </a:r>
            <a:r>
              <a:rPr lang="en-US" sz="1900" kern="100" dirty="0">
                <a:effectLst/>
                <a:ea typeface="Aptos" panose="020B0004020202020204" pitchFamily="34" charset="0"/>
                <a:cs typeface="Times New Roman" panose="02020603050405020304" pitchFamily="18" charset="0"/>
              </a:rPr>
              <a:t> against a claimant </a:t>
            </a:r>
            <a:r>
              <a:rPr lang="en-US" sz="1900" b="1" i="1" kern="100" dirty="0">
                <a:effectLst/>
                <a:ea typeface="Aptos" panose="020B0004020202020204" pitchFamily="34" charset="0"/>
                <a:cs typeface="Times New Roman" panose="02020603050405020304" pitchFamily="18" charset="0"/>
              </a:rPr>
              <a:t>unless</a:t>
            </a:r>
            <a:r>
              <a:rPr lang="en-US" sz="1900" b="1" kern="100" dirty="0">
                <a:effectLst/>
                <a:ea typeface="Aptos" panose="020B0004020202020204" pitchFamily="34" charset="0"/>
                <a:cs typeface="Times New Roman" panose="02020603050405020304" pitchFamily="18" charset="0"/>
              </a:rPr>
              <a:t> there is a foundation in the record that demonstrates that such silence has a tendency to prove or disprove a relevant fact</a:t>
            </a:r>
            <a:r>
              <a:rPr lang="en-US" sz="1900" kern="100" dirty="0">
                <a:effectLst/>
                <a:ea typeface="Aptos" panose="020B0004020202020204" pitchFamily="34" charset="0"/>
                <a:cs typeface="Times New Roman" panose="02020603050405020304" pitchFamily="18" charset="0"/>
              </a:rPr>
              <a:t>. </a:t>
            </a:r>
          </a:p>
          <a:p>
            <a:pPr marL="0" marR="0">
              <a:lnSpc>
                <a:spcPct val="115000"/>
              </a:lnSpc>
              <a:spcAft>
                <a:spcPts val="800"/>
              </a:spcAft>
              <a:buNone/>
            </a:pPr>
            <a:r>
              <a:rPr lang="en-US" sz="1900" kern="100" dirty="0">
                <a:effectLst/>
                <a:ea typeface="Aptos" panose="020B0004020202020204" pitchFamily="34" charset="0"/>
                <a:cs typeface="Times New Roman" panose="02020603050405020304" pitchFamily="18" charset="0"/>
              </a:rPr>
              <a:t> </a:t>
            </a:r>
          </a:p>
          <a:p>
            <a:pPr marL="0" marR="0">
              <a:lnSpc>
                <a:spcPct val="115000"/>
              </a:lnSpc>
              <a:spcAft>
                <a:spcPts val="800"/>
              </a:spcAft>
              <a:buNone/>
            </a:pPr>
            <a:r>
              <a:rPr lang="en-US" sz="1900" kern="100" dirty="0">
                <a:effectLst/>
                <a:ea typeface="Aptos" panose="020B0004020202020204" pitchFamily="34" charset="0"/>
                <a:cs typeface="Times New Roman" panose="02020603050405020304" pitchFamily="18" charset="0"/>
              </a:rPr>
              <a:t>A decision maker must first </a:t>
            </a:r>
            <a:r>
              <a:rPr lang="en-US" sz="1900" b="1" kern="100" dirty="0">
                <a:effectLst/>
                <a:ea typeface="Aptos" panose="020B0004020202020204" pitchFamily="34" charset="0"/>
                <a:cs typeface="Times New Roman" panose="02020603050405020304" pitchFamily="18" charset="0"/>
              </a:rPr>
              <a:t>establish a proper foundation for drawing inferences against a claimant from an absence of documentation</a:t>
            </a:r>
            <a:r>
              <a:rPr lang="en-US" sz="1900" kern="100" dirty="0">
                <a:effectLst/>
                <a:ea typeface="Aptos" panose="020B0004020202020204" pitchFamily="34" charset="0"/>
                <a:cs typeface="Times New Roman" panose="02020603050405020304" pitchFamily="18" charset="0"/>
              </a:rPr>
              <a:t>. Apply the principles below when evaluating the absence of evidence in the record.</a:t>
            </a:r>
          </a:p>
          <a:p>
            <a:pPr marL="342900" marR="0" lvl="0" indent="-342900">
              <a:lnSpc>
                <a:spcPct val="115000"/>
              </a:lnSpc>
              <a:spcAft>
                <a:spcPts val="800"/>
              </a:spcAft>
              <a:buSzPts val="1000"/>
              <a:buFont typeface="Wingdings" panose="05000000000000000000" pitchFamily="2" charset="2"/>
              <a:buChar char="§"/>
              <a:tabLst>
                <a:tab pos="457200" algn="l"/>
              </a:tabLst>
            </a:pPr>
            <a:r>
              <a:rPr lang="en-US" sz="1900" kern="100" dirty="0">
                <a:effectLst/>
                <a:ea typeface="Aptos" panose="020B0004020202020204" pitchFamily="34" charset="0"/>
                <a:cs typeface="Times New Roman" panose="02020603050405020304" pitchFamily="18" charset="0"/>
              </a:rPr>
              <a:t>Absence of an entry in a record may be evidence against the existence of a fact if such a fact </a:t>
            </a:r>
            <a:r>
              <a:rPr lang="en-US" sz="1900" b="1" kern="100" dirty="0">
                <a:effectLst/>
                <a:ea typeface="Aptos" panose="020B0004020202020204" pitchFamily="34" charset="0"/>
                <a:cs typeface="Times New Roman" panose="02020603050405020304" pitchFamily="18" charset="0"/>
              </a:rPr>
              <a:t>would ordinarily be recorded</a:t>
            </a:r>
            <a:r>
              <a:rPr lang="en-US" sz="1900" kern="100" dirty="0">
                <a:effectLst/>
                <a:ea typeface="Aptos" panose="020B0004020202020204" pitchFamily="34" charset="0"/>
                <a:cs typeface="Times New Roman" panose="02020603050405020304" pitchFamily="18" charset="0"/>
              </a:rPr>
              <a:t>.</a:t>
            </a:r>
          </a:p>
          <a:p>
            <a:pPr marL="342900" marR="0" lvl="0" indent="-342900">
              <a:lnSpc>
                <a:spcPct val="115000"/>
              </a:lnSpc>
              <a:spcAft>
                <a:spcPts val="800"/>
              </a:spcAft>
              <a:buSzPts val="1000"/>
              <a:buFont typeface="Wingdings" panose="05000000000000000000" pitchFamily="2" charset="2"/>
              <a:buChar char="§"/>
              <a:tabLst>
                <a:tab pos="457200" algn="l"/>
              </a:tabLst>
            </a:pPr>
            <a:r>
              <a:rPr lang="en-US" sz="1900" kern="100" dirty="0">
                <a:effectLst/>
                <a:ea typeface="Aptos" panose="020B0004020202020204" pitchFamily="34" charset="0"/>
                <a:cs typeface="Times New Roman" panose="02020603050405020304" pitchFamily="18" charset="0"/>
              </a:rPr>
              <a:t>A claimant’s </a:t>
            </a:r>
            <a:r>
              <a:rPr lang="en-US" sz="1900" b="1" kern="100" dirty="0">
                <a:effectLst/>
                <a:ea typeface="Aptos" panose="020B0004020202020204" pitchFamily="34" charset="0"/>
                <a:cs typeface="Times New Roman" panose="02020603050405020304" pitchFamily="18" charset="0"/>
              </a:rPr>
              <a:t>lay statement may be weighed against the absence of contemporary medical evidence</a:t>
            </a:r>
            <a:r>
              <a:rPr lang="en-US" sz="1900" kern="100" dirty="0">
                <a:effectLst/>
                <a:ea typeface="Aptos" panose="020B0004020202020204" pitchFamily="34" charset="0"/>
                <a:cs typeface="Times New Roman" panose="02020603050405020304" pitchFamily="18" charset="0"/>
              </a:rPr>
              <a:t>.</a:t>
            </a:r>
          </a:p>
          <a:p>
            <a:pPr marL="0" marR="0" indent="0">
              <a:lnSpc>
                <a:spcPct val="115000"/>
              </a:lnSpc>
              <a:spcAft>
                <a:spcPts val="800"/>
              </a:spcAft>
              <a:buNone/>
            </a:pPr>
            <a:r>
              <a:rPr lang="en-US" sz="1900" b="1" i="1" kern="100" dirty="0">
                <a:effectLst/>
                <a:ea typeface="Aptos" panose="020B0004020202020204" pitchFamily="34" charset="0"/>
                <a:cs typeface="Times New Roman" panose="02020603050405020304" pitchFamily="18" charset="0"/>
              </a:rPr>
              <a:t>Important</a:t>
            </a:r>
            <a:r>
              <a:rPr lang="en-US" sz="1900" kern="100" dirty="0">
                <a:effectLst/>
                <a:ea typeface="Aptos" panose="020B0004020202020204" pitchFamily="34" charset="0"/>
                <a:cs typeface="Times New Roman" panose="02020603050405020304" pitchFamily="18" charset="0"/>
              </a:rPr>
              <a:t>:  Do not use the absence of evidence as negative evidence in cases where the claimant has simply failed to prove an element of the claim by the applicable standard (typically relative equipoise).  However, </a:t>
            </a:r>
            <a:r>
              <a:rPr lang="en-US" sz="1900" b="1" kern="100" dirty="0">
                <a:effectLst/>
                <a:ea typeface="Aptos" panose="020B0004020202020204" pitchFamily="34" charset="0"/>
                <a:cs typeface="Times New Roman" panose="02020603050405020304" pitchFamily="18" charset="0"/>
              </a:rPr>
              <a:t>the absence of </a:t>
            </a:r>
            <a:r>
              <a:rPr lang="en-US" sz="1900" b="1" i="1" kern="100" dirty="0">
                <a:effectLst/>
                <a:ea typeface="Aptos" panose="020B0004020202020204" pitchFamily="34" charset="0"/>
                <a:cs typeface="Times New Roman" panose="02020603050405020304" pitchFamily="18" charset="0"/>
              </a:rPr>
              <a:t>any</a:t>
            </a:r>
            <a:r>
              <a:rPr lang="en-US" sz="1900" b="1" kern="100" dirty="0">
                <a:effectLst/>
                <a:ea typeface="Aptos" panose="020B0004020202020204" pitchFamily="34" charset="0"/>
                <a:cs typeface="Times New Roman" panose="02020603050405020304" pitchFamily="18" charset="0"/>
              </a:rPr>
              <a:t> positive evidence, such as medical evidence showing diagnosis or treatment, may be considered in determining whether the benefit may be awarded." </a:t>
            </a:r>
          </a:p>
          <a:p>
            <a:pPr marL="342900" marR="0" lvl="0" indent="-342900">
              <a:lnSpc>
                <a:spcPct val="115000"/>
              </a:lnSpc>
              <a:spcAft>
                <a:spcPts val="800"/>
              </a:spcAft>
              <a:buSzPts val="1000"/>
              <a:buFont typeface="Symbol" panose="05050102010706020507" pitchFamily="18" charset="2"/>
              <a:buChar char=""/>
              <a:tabLst>
                <a:tab pos="457200" algn="l"/>
              </a:tabLst>
            </a:pPr>
            <a:endParaRPr lang="en-US" sz="2400" kern="100" dirty="0">
              <a:effectLst/>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6688A4B8-439B-D942-44F8-DF99D070317F}"/>
              </a:ext>
            </a:extLst>
          </p:cNvPr>
          <p:cNvSpPr>
            <a:spLocks noGrp="1"/>
          </p:cNvSpPr>
          <p:nvPr>
            <p:ph type="sldNum" sz="quarter" idx="12"/>
          </p:nvPr>
        </p:nvSpPr>
        <p:spPr/>
        <p:txBody>
          <a:bodyPr/>
          <a:lstStyle/>
          <a:p>
            <a:fld id="{1B5C5464-0A0C-4F4F-8948-B8BFCC70FC15}" type="slidenum">
              <a:rPr lang="en-US" smtClean="0"/>
              <a:pPr/>
              <a:t>27</a:t>
            </a:fld>
            <a:endParaRPr lang="en-US" dirty="0"/>
          </a:p>
        </p:txBody>
      </p:sp>
    </p:spTree>
    <p:extLst>
      <p:ext uri="{BB962C8B-B14F-4D97-AF65-F5344CB8AC3E}">
        <p14:creationId xmlns:p14="http://schemas.microsoft.com/office/powerpoint/2010/main" val="2780865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A03BDB-282E-B4A3-13B0-47ACBC6420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E1583F-6F94-7F71-1D53-8199B9836069}"/>
              </a:ext>
            </a:extLst>
          </p:cNvPr>
          <p:cNvSpPr>
            <a:spLocks noGrp="1"/>
          </p:cNvSpPr>
          <p:nvPr>
            <p:ph type="title"/>
          </p:nvPr>
        </p:nvSpPr>
        <p:spPr>
          <a:xfrm>
            <a:off x="0" y="155448"/>
            <a:ext cx="9144000" cy="1252728"/>
          </a:xfrm>
        </p:spPr>
        <p:txBody>
          <a:bodyPr>
            <a:normAutofit/>
          </a:bodyPr>
          <a:lstStyle/>
          <a:p>
            <a:pPr algn="ctr"/>
            <a:r>
              <a:rPr lang="en-US" sz="3200" dirty="0"/>
              <a:t>How Is the AOJ </a:t>
            </a:r>
            <a:r>
              <a:rPr lang="en-US" sz="3200" i="1" dirty="0"/>
              <a:t>Supposed</a:t>
            </a:r>
            <a:r>
              <a:rPr lang="en-US" sz="3200" dirty="0"/>
              <a:t> to Handle Lay Evidence?</a:t>
            </a:r>
          </a:p>
        </p:txBody>
      </p:sp>
      <p:sp>
        <p:nvSpPr>
          <p:cNvPr id="3" name="Content Placeholder 2">
            <a:extLst>
              <a:ext uri="{FF2B5EF4-FFF2-40B4-BE49-F238E27FC236}">
                <a16:creationId xmlns:a16="http://schemas.microsoft.com/office/drawing/2014/main" id="{EC4CB282-243E-A0A6-FFD3-5102B5FA61AE}"/>
              </a:ext>
            </a:extLst>
          </p:cNvPr>
          <p:cNvSpPr>
            <a:spLocks noGrp="1"/>
          </p:cNvSpPr>
          <p:nvPr>
            <p:ph idx="1"/>
          </p:nvPr>
        </p:nvSpPr>
        <p:spPr>
          <a:xfrm>
            <a:off x="0" y="1524000"/>
            <a:ext cx="9144000" cy="5333999"/>
          </a:xfrm>
        </p:spPr>
        <p:txBody>
          <a:bodyPr>
            <a:normAutofit fontScale="92500"/>
          </a:bodyPr>
          <a:lstStyle/>
          <a:p>
            <a:pPr marL="0" marR="0">
              <a:lnSpc>
                <a:spcPct val="115000"/>
              </a:lnSpc>
              <a:spcAft>
                <a:spcPts val="800"/>
              </a:spcAft>
              <a:buNone/>
            </a:pPr>
            <a:r>
              <a:rPr lang="en-US" sz="2400" b="1" dirty="0">
                <a:effectLst/>
                <a:ea typeface="Aptos" panose="020B0004020202020204" pitchFamily="34" charset="0"/>
                <a:cs typeface="Times New Roman" panose="02020603050405020304" pitchFamily="18" charset="0"/>
              </a:rPr>
              <a:t>M21-1 V.ii.1.A.4.a.  Evaluating Evidence From Non-VA Sources</a:t>
            </a:r>
          </a:p>
          <a:p>
            <a:pPr marL="0" marR="0" indent="0">
              <a:lnSpc>
                <a:spcPct val="115000"/>
              </a:lnSpc>
              <a:spcAft>
                <a:spcPts val="800"/>
              </a:spcAft>
              <a:buNone/>
            </a:pPr>
            <a:r>
              <a:rPr lang="en-US" sz="2400" kern="100" dirty="0">
                <a:effectLst/>
                <a:ea typeface="Aptos" panose="020B0004020202020204" pitchFamily="34" charset="0"/>
                <a:cs typeface="Times New Roman" panose="02020603050405020304" pitchFamily="18" charset="0"/>
              </a:rPr>
              <a:t>"When evaluating medical and </a:t>
            </a:r>
            <a:r>
              <a:rPr lang="en-US" sz="2400" b="1" kern="100" dirty="0">
                <a:effectLst/>
                <a:ea typeface="Aptos" panose="020B0004020202020204" pitchFamily="34" charset="0"/>
                <a:cs typeface="Times New Roman" panose="02020603050405020304" pitchFamily="18" charset="0"/>
              </a:rPr>
              <a:t>lay evidence from non-VA sources accept it at face value</a:t>
            </a:r>
            <a:r>
              <a:rPr lang="en-US" sz="2400" kern="100" dirty="0">
                <a:effectLst/>
                <a:ea typeface="Aptos" panose="020B0004020202020204" pitchFamily="34" charset="0"/>
                <a:cs typeface="Times New Roman" panose="02020603050405020304" pitchFamily="18" charset="0"/>
              </a:rPr>
              <a:t> unless there is </a:t>
            </a:r>
            <a:r>
              <a:rPr lang="en-US" sz="2400" b="1" kern="100" dirty="0">
                <a:effectLst/>
                <a:ea typeface="Aptos" panose="020B0004020202020204" pitchFamily="34" charset="0"/>
                <a:cs typeface="Times New Roman" panose="02020603050405020304" pitchFamily="18" charset="0"/>
              </a:rPr>
              <a:t>reason to question </a:t>
            </a:r>
            <a:r>
              <a:rPr lang="en-US" sz="2400" kern="100" dirty="0">
                <a:effectLst/>
                <a:ea typeface="Aptos" panose="020B0004020202020204" pitchFamily="34" charset="0"/>
                <a:cs typeface="Times New Roman" panose="02020603050405020304" pitchFamily="18" charset="0"/>
              </a:rPr>
              <a:t>its competency or credibility.</a:t>
            </a:r>
          </a:p>
          <a:p>
            <a:pPr marL="0">
              <a:lnSpc>
                <a:spcPct val="115000"/>
              </a:lnSpc>
              <a:spcAft>
                <a:spcPts val="800"/>
              </a:spcAft>
              <a:buNone/>
            </a:pPr>
            <a:r>
              <a:rPr lang="en-US" sz="2400" b="1" kern="100" dirty="0">
                <a:effectLst/>
                <a:ea typeface="Aptos" panose="020B0004020202020204" pitchFamily="34" charset="0"/>
                <a:cs typeface="Times New Roman" panose="02020603050405020304" pitchFamily="18" charset="0"/>
              </a:rPr>
              <a:t>Non-VA evidence does not have inherently less probative value than evidence originated by VA</a:t>
            </a:r>
            <a:r>
              <a:rPr lang="en-US" sz="2400" kern="100" dirty="0">
                <a:effectLst/>
                <a:ea typeface="Aptos" panose="020B0004020202020204" pitchFamily="34" charset="0"/>
                <a:cs typeface="Times New Roman" panose="02020603050405020304" pitchFamily="18" charset="0"/>
              </a:rPr>
              <a:t>.  Both VA and non-VA evidence are </a:t>
            </a:r>
            <a:r>
              <a:rPr lang="en-US" sz="2400" b="1" kern="100" dirty="0">
                <a:effectLst/>
                <a:ea typeface="Aptos" panose="020B0004020202020204" pitchFamily="34" charset="0"/>
                <a:cs typeface="Times New Roman" panose="02020603050405020304" pitchFamily="18" charset="0"/>
              </a:rPr>
              <a:t>objectively weighed</a:t>
            </a:r>
            <a:r>
              <a:rPr lang="en-US" sz="2400" kern="100" dirty="0">
                <a:effectLst/>
                <a:ea typeface="Aptos" panose="020B0004020202020204" pitchFamily="34" charset="0"/>
                <a:cs typeface="Times New Roman" panose="02020603050405020304" pitchFamily="18" charset="0"/>
              </a:rPr>
              <a:t> in determinations of competency, credibility, and probative value." </a:t>
            </a:r>
          </a:p>
          <a:p>
            <a:pPr marL="0">
              <a:lnSpc>
                <a:spcPct val="115000"/>
              </a:lnSpc>
              <a:spcAft>
                <a:spcPts val="800"/>
              </a:spcAft>
              <a:buNone/>
            </a:pPr>
            <a:endParaRPr lang="en-US" sz="2400" kern="100" dirty="0">
              <a:effectLst/>
              <a:ea typeface="Aptos" panose="020B0004020202020204" pitchFamily="34" charset="0"/>
              <a:cs typeface="Times New Roman" panose="02020603050405020304" pitchFamily="18" charset="0"/>
            </a:endParaRPr>
          </a:p>
          <a:p>
            <a:pPr marL="0" algn="ctr">
              <a:lnSpc>
                <a:spcPct val="115000"/>
              </a:lnSpc>
              <a:spcAft>
                <a:spcPts val="800"/>
              </a:spcAft>
              <a:buNone/>
            </a:pPr>
            <a:r>
              <a:rPr lang="en-US" sz="2500" b="1" kern="100" dirty="0">
                <a:solidFill>
                  <a:srgbClr val="FF0000"/>
                </a:solidFill>
                <a:effectLst/>
                <a:ea typeface="Aptos" panose="020B0004020202020204" pitchFamily="34" charset="0"/>
                <a:cs typeface="Times New Roman" panose="02020603050405020304" pitchFamily="18" charset="0"/>
              </a:rPr>
              <a:t>Then why does VA always seem to choose C&amp;P opinions over IMOs??? </a:t>
            </a:r>
          </a:p>
          <a:p>
            <a:pPr marL="0">
              <a:lnSpc>
                <a:spcPct val="115000"/>
              </a:lnSpc>
              <a:spcAft>
                <a:spcPts val="800"/>
              </a:spcAft>
              <a:buNone/>
            </a:pPr>
            <a:endParaRPr lang="en-US" sz="2400" kern="100" dirty="0">
              <a:effectLst/>
              <a:ea typeface="Aptos" panose="020B0004020202020204" pitchFamily="34" charset="0"/>
              <a:cs typeface="Times New Roman" panose="02020603050405020304" pitchFamily="18" charset="0"/>
            </a:endParaRPr>
          </a:p>
          <a:p>
            <a:pPr marL="0" marR="0">
              <a:lnSpc>
                <a:spcPct val="115000"/>
              </a:lnSpc>
              <a:spcAft>
                <a:spcPts val="800"/>
              </a:spcAft>
              <a:buNone/>
            </a:pPr>
            <a:endParaRPr lang="en-US" sz="1900" b="1" kern="100" dirty="0">
              <a:effectLst/>
              <a:ea typeface="Aptos" panose="020B0004020202020204" pitchFamily="34" charset="0"/>
              <a:cs typeface="Times New Roman" panose="02020603050405020304" pitchFamily="18" charset="0"/>
            </a:endParaRPr>
          </a:p>
          <a:p>
            <a:pPr marL="0" marR="0">
              <a:lnSpc>
                <a:spcPct val="115000"/>
              </a:lnSpc>
              <a:spcAft>
                <a:spcPts val="800"/>
              </a:spcAft>
              <a:buNone/>
            </a:pPr>
            <a:r>
              <a:rPr lang="en-US" sz="1900" kern="100" dirty="0">
                <a:effectLst/>
                <a:ea typeface="Aptos" panose="020B0004020202020204" pitchFamily="34" charset="0"/>
                <a:cs typeface="Times New Roman" panose="02020603050405020304" pitchFamily="18" charset="0"/>
              </a:rPr>
              <a:t> </a:t>
            </a:r>
          </a:p>
          <a:p>
            <a:pPr marL="342900" marR="0" lvl="0" indent="-342900">
              <a:lnSpc>
                <a:spcPct val="115000"/>
              </a:lnSpc>
              <a:spcAft>
                <a:spcPts val="800"/>
              </a:spcAft>
              <a:buSzPts val="1000"/>
              <a:buFont typeface="Symbol" panose="05050102010706020507" pitchFamily="18" charset="2"/>
              <a:buChar char=""/>
              <a:tabLst>
                <a:tab pos="457200" algn="l"/>
              </a:tabLst>
            </a:pPr>
            <a:endParaRPr lang="en-US" sz="2400" kern="100" dirty="0">
              <a:effectLst/>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29C70BF-5028-B4C9-762C-2A61CF5FBD74}"/>
              </a:ext>
            </a:extLst>
          </p:cNvPr>
          <p:cNvSpPr>
            <a:spLocks noGrp="1"/>
          </p:cNvSpPr>
          <p:nvPr>
            <p:ph type="sldNum" sz="quarter" idx="12"/>
          </p:nvPr>
        </p:nvSpPr>
        <p:spPr/>
        <p:txBody>
          <a:bodyPr/>
          <a:lstStyle/>
          <a:p>
            <a:fld id="{1B5C5464-0A0C-4F4F-8948-B8BFCC70FC15}" type="slidenum">
              <a:rPr lang="en-US" smtClean="0"/>
              <a:pPr/>
              <a:t>28</a:t>
            </a:fld>
            <a:endParaRPr lang="en-US" dirty="0"/>
          </a:p>
        </p:txBody>
      </p:sp>
    </p:spTree>
    <p:extLst>
      <p:ext uri="{BB962C8B-B14F-4D97-AF65-F5344CB8AC3E}">
        <p14:creationId xmlns:p14="http://schemas.microsoft.com/office/powerpoint/2010/main" val="12691425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CFAF6-45E1-C32C-1035-96C8BD6666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8B0D03-F2E4-BEF7-C81E-4240BFD450AB}"/>
              </a:ext>
            </a:extLst>
          </p:cNvPr>
          <p:cNvSpPr>
            <a:spLocks noGrp="1"/>
          </p:cNvSpPr>
          <p:nvPr>
            <p:ph type="title"/>
          </p:nvPr>
        </p:nvSpPr>
        <p:spPr>
          <a:xfrm>
            <a:off x="0" y="155448"/>
            <a:ext cx="9144000" cy="1252728"/>
          </a:xfrm>
        </p:spPr>
        <p:txBody>
          <a:bodyPr>
            <a:normAutofit/>
          </a:bodyPr>
          <a:lstStyle/>
          <a:p>
            <a:pPr algn="ctr"/>
            <a:r>
              <a:rPr lang="en-US" sz="3200" dirty="0"/>
              <a:t>How Is the AOJ </a:t>
            </a:r>
            <a:r>
              <a:rPr lang="en-US" sz="3200" i="1" dirty="0"/>
              <a:t>Supposed</a:t>
            </a:r>
            <a:r>
              <a:rPr lang="en-US" sz="3200" dirty="0"/>
              <a:t> to Handle Lay Evidence?</a:t>
            </a:r>
          </a:p>
        </p:txBody>
      </p:sp>
      <p:sp>
        <p:nvSpPr>
          <p:cNvPr id="3" name="Content Placeholder 2">
            <a:extLst>
              <a:ext uri="{FF2B5EF4-FFF2-40B4-BE49-F238E27FC236}">
                <a16:creationId xmlns:a16="http://schemas.microsoft.com/office/drawing/2014/main" id="{3837931B-4F03-76B5-B36D-E25D1B7A4DE2}"/>
              </a:ext>
            </a:extLst>
          </p:cNvPr>
          <p:cNvSpPr>
            <a:spLocks noGrp="1"/>
          </p:cNvSpPr>
          <p:nvPr>
            <p:ph idx="1"/>
          </p:nvPr>
        </p:nvSpPr>
        <p:spPr>
          <a:xfrm>
            <a:off x="0" y="1524000"/>
            <a:ext cx="9144000" cy="5333999"/>
          </a:xfrm>
        </p:spPr>
        <p:txBody>
          <a:bodyPr>
            <a:normAutofit lnSpcReduction="10000"/>
          </a:bodyPr>
          <a:lstStyle/>
          <a:p>
            <a:pPr marL="0" marR="0">
              <a:lnSpc>
                <a:spcPct val="115000"/>
              </a:lnSpc>
              <a:spcAft>
                <a:spcPts val="800"/>
              </a:spcAft>
              <a:buNone/>
            </a:pPr>
            <a:r>
              <a:rPr lang="en-US" sz="2600" b="1" dirty="0">
                <a:effectLst/>
                <a:ea typeface="Aptos" panose="020B0004020202020204" pitchFamily="34" charset="0"/>
                <a:cs typeface="Times New Roman" panose="02020603050405020304" pitchFamily="18" charset="0"/>
              </a:rPr>
              <a:t>M21-1 </a:t>
            </a:r>
            <a:r>
              <a:rPr lang="en-US" sz="2600" b="1" dirty="0"/>
              <a:t>V.ii.1.A.4.b.  Evaluating Conflicting Evidence</a:t>
            </a:r>
            <a:endParaRPr lang="en-US" sz="2600" b="1" dirty="0">
              <a:effectLst/>
              <a:ea typeface="Aptos" panose="020B0004020202020204" pitchFamily="34" charset="0"/>
              <a:cs typeface="Times New Roman" panose="02020603050405020304" pitchFamily="18" charset="0"/>
            </a:endParaRPr>
          </a:p>
          <a:p>
            <a:pPr marL="118872" indent="0">
              <a:buNone/>
            </a:pPr>
            <a:r>
              <a:rPr lang="en-US" sz="2600" dirty="0"/>
              <a:t>"Use </a:t>
            </a:r>
            <a:r>
              <a:rPr lang="en-US" sz="2600" b="1" dirty="0"/>
              <a:t>good judgment </a:t>
            </a:r>
            <a:r>
              <a:rPr lang="en-US" sz="2600" dirty="0"/>
              <a:t>when evaluating </a:t>
            </a:r>
            <a:r>
              <a:rPr lang="en-US" sz="2600" b="1" dirty="0"/>
              <a:t>conflicting evidence</a:t>
            </a:r>
            <a:r>
              <a:rPr lang="en-US" sz="2600" dirty="0"/>
              <a:t>.</a:t>
            </a:r>
          </a:p>
          <a:p>
            <a:pPr marL="118872" indent="0">
              <a:buNone/>
            </a:pPr>
            <a:r>
              <a:rPr lang="en-US" sz="2600" dirty="0"/>
              <a:t> </a:t>
            </a:r>
          </a:p>
          <a:p>
            <a:pPr marL="118872" indent="0">
              <a:buNone/>
            </a:pPr>
            <a:r>
              <a:rPr lang="en-US" sz="2600" dirty="0"/>
              <a:t>Consider</a:t>
            </a:r>
          </a:p>
          <a:p>
            <a:pPr lvl="0"/>
            <a:r>
              <a:rPr lang="en-US" sz="2600" dirty="0"/>
              <a:t>whether witnesses have a </a:t>
            </a:r>
            <a:r>
              <a:rPr lang="en-US" sz="2600" b="1" dirty="0"/>
              <a:t>personal interest </a:t>
            </a:r>
            <a:r>
              <a:rPr lang="en-US" sz="2600" dirty="0"/>
              <a:t>in the issue </a:t>
            </a:r>
          </a:p>
          <a:p>
            <a:pPr lvl="0"/>
            <a:r>
              <a:rPr lang="en-US" sz="2600" dirty="0"/>
              <a:t>if there is a basis for </a:t>
            </a:r>
            <a:r>
              <a:rPr lang="en-US" sz="2600" b="1" dirty="0"/>
              <a:t>bias</a:t>
            </a:r>
            <a:r>
              <a:rPr lang="en-US" sz="2600" dirty="0"/>
              <a:t> </a:t>
            </a:r>
          </a:p>
          <a:p>
            <a:pPr lvl="0"/>
            <a:r>
              <a:rPr lang="en-US" sz="2600" dirty="0"/>
              <a:t>if </a:t>
            </a:r>
            <a:r>
              <a:rPr lang="en-US" sz="2600" b="1" dirty="0"/>
              <a:t>one party had a better opportunity to know the facts</a:t>
            </a:r>
            <a:r>
              <a:rPr lang="en-US" sz="2600" dirty="0"/>
              <a:t>, and </a:t>
            </a:r>
          </a:p>
          <a:p>
            <a:r>
              <a:rPr lang="en-US" sz="2600" dirty="0"/>
              <a:t>which version is </a:t>
            </a:r>
            <a:r>
              <a:rPr lang="en-US" sz="2600" b="1" dirty="0"/>
              <a:t>more reasonable and probable</a:t>
            </a:r>
            <a:r>
              <a:rPr lang="en-US" sz="2600" dirty="0"/>
              <a:t>."</a:t>
            </a:r>
          </a:p>
          <a:p>
            <a:endParaRPr lang="en-US" sz="2600" b="1" kern="100" dirty="0">
              <a:effectLst/>
              <a:ea typeface="Aptos" panose="020B0004020202020204" pitchFamily="34" charset="0"/>
              <a:cs typeface="Times New Roman" panose="02020603050405020304" pitchFamily="18" charset="0"/>
            </a:endParaRPr>
          </a:p>
          <a:p>
            <a:pPr marL="118872" indent="0" algn="ctr">
              <a:buNone/>
            </a:pPr>
            <a:r>
              <a:rPr lang="en-US" sz="2500" b="1" kern="100" dirty="0">
                <a:solidFill>
                  <a:srgbClr val="FF0000"/>
                </a:solidFill>
                <a:ea typeface="Aptos" panose="020B0004020202020204" pitchFamily="34" charset="0"/>
                <a:cs typeface="Times New Roman" panose="02020603050405020304" pitchFamily="18" charset="0"/>
              </a:rPr>
              <a:t>Bottom Line </a:t>
            </a:r>
            <a:r>
              <a:rPr lang="en-US" sz="2500" b="1" dirty="0">
                <a:solidFill>
                  <a:srgbClr val="FF0000"/>
                </a:solidFill>
              </a:rPr>
              <a:t>Requirement: Good judgment, not automatic preference for VA evidence.</a:t>
            </a:r>
          </a:p>
          <a:p>
            <a:pPr marL="118872" indent="0">
              <a:buNone/>
            </a:pPr>
            <a:endParaRPr lang="en-US" sz="2600" b="1" kern="100" dirty="0">
              <a:effectLst/>
              <a:ea typeface="Aptos" panose="020B0004020202020204" pitchFamily="34" charset="0"/>
              <a:cs typeface="Times New Roman" panose="02020603050405020304" pitchFamily="18" charset="0"/>
            </a:endParaRPr>
          </a:p>
          <a:p>
            <a:pPr marL="0" marR="0">
              <a:lnSpc>
                <a:spcPct val="115000"/>
              </a:lnSpc>
              <a:spcAft>
                <a:spcPts val="800"/>
              </a:spcAft>
              <a:buNone/>
            </a:pPr>
            <a:r>
              <a:rPr lang="en-US" sz="1900" kern="100" dirty="0">
                <a:effectLst/>
                <a:ea typeface="Aptos" panose="020B0004020202020204" pitchFamily="34" charset="0"/>
                <a:cs typeface="Times New Roman" panose="02020603050405020304" pitchFamily="18" charset="0"/>
              </a:rPr>
              <a:t> </a:t>
            </a:r>
          </a:p>
          <a:p>
            <a:pPr marL="342900" marR="0" lvl="0" indent="-342900">
              <a:lnSpc>
                <a:spcPct val="115000"/>
              </a:lnSpc>
              <a:spcAft>
                <a:spcPts val="800"/>
              </a:spcAft>
              <a:buSzPts val="1000"/>
              <a:buFont typeface="Symbol" panose="05050102010706020507" pitchFamily="18" charset="2"/>
              <a:buChar char=""/>
              <a:tabLst>
                <a:tab pos="457200" algn="l"/>
              </a:tabLst>
            </a:pPr>
            <a:endParaRPr lang="en-US" sz="2400" kern="100" dirty="0">
              <a:effectLst/>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8B600FF-9A12-FFCF-6121-2DA71C795062}"/>
              </a:ext>
            </a:extLst>
          </p:cNvPr>
          <p:cNvSpPr>
            <a:spLocks noGrp="1"/>
          </p:cNvSpPr>
          <p:nvPr>
            <p:ph type="sldNum" sz="quarter" idx="12"/>
          </p:nvPr>
        </p:nvSpPr>
        <p:spPr/>
        <p:txBody>
          <a:bodyPr/>
          <a:lstStyle/>
          <a:p>
            <a:fld id="{1B5C5464-0A0C-4F4F-8948-B8BFCC70FC15}" type="slidenum">
              <a:rPr lang="en-US" smtClean="0"/>
              <a:pPr/>
              <a:t>29</a:t>
            </a:fld>
            <a:endParaRPr lang="en-US" dirty="0"/>
          </a:p>
        </p:txBody>
      </p:sp>
    </p:spTree>
    <p:extLst>
      <p:ext uri="{BB962C8B-B14F-4D97-AF65-F5344CB8AC3E}">
        <p14:creationId xmlns:p14="http://schemas.microsoft.com/office/powerpoint/2010/main" val="3405537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876CE-2263-E074-454A-A0382AC03C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13FBE8-3F4F-A3C4-C9F7-BE7A04E937A4}"/>
              </a:ext>
            </a:extLst>
          </p:cNvPr>
          <p:cNvSpPr>
            <a:spLocks noGrp="1"/>
          </p:cNvSpPr>
          <p:nvPr>
            <p:ph type="title"/>
          </p:nvPr>
        </p:nvSpPr>
        <p:spPr>
          <a:xfrm>
            <a:off x="152400" y="155448"/>
            <a:ext cx="8839200" cy="1139952"/>
          </a:xfrm>
        </p:spPr>
        <p:txBody>
          <a:bodyPr>
            <a:normAutofit/>
          </a:bodyPr>
          <a:lstStyle/>
          <a:p>
            <a:pPr algn="ctr"/>
            <a:r>
              <a:rPr lang="en-US" dirty="0"/>
              <a:t>Lay Evidence Advocacy</a:t>
            </a:r>
          </a:p>
        </p:txBody>
      </p:sp>
      <p:sp>
        <p:nvSpPr>
          <p:cNvPr id="3" name="Content Placeholder 2">
            <a:extLst>
              <a:ext uri="{FF2B5EF4-FFF2-40B4-BE49-F238E27FC236}">
                <a16:creationId xmlns:a16="http://schemas.microsoft.com/office/drawing/2014/main" id="{916C6A19-47C4-03F7-4551-9F048112A03F}"/>
              </a:ext>
            </a:extLst>
          </p:cNvPr>
          <p:cNvSpPr>
            <a:spLocks noGrp="1"/>
          </p:cNvSpPr>
          <p:nvPr>
            <p:ph idx="1"/>
          </p:nvPr>
        </p:nvSpPr>
        <p:spPr>
          <a:xfrm>
            <a:off x="0" y="1524000"/>
            <a:ext cx="9144000" cy="5334000"/>
          </a:xfrm>
        </p:spPr>
        <p:txBody>
          <a:bodyPr>
            <a:noAutofit/>
          </a:bodyPr>
          <a:lstStyle/>
          <a:p>
            <a:r>
              <a:rPr lang="en-US" sz="2400" dirty="0"/>
              <a:t>Lay evidence—statements from veterans, family, friends, or other non-experts—can be a powerful way to prove service connection or highlight symptoms for a higher rating. But understanding how VA adjudicators handle this kind of evidence, especially at the AOJ level, is key.</a:t>
            </a:r>
          </a:p>
          <a:p>
            <a:r>
              <a:rPr lang="en-US" sz="2400" dirty="0"/>
              <a:t>At the </a:t>
            </a:r>
            <a:r>
              <a:rPr lang="en-US" sz="2400" b="1" dirty="0"/>
              <a:t>AOJ</a:t>
            </a:r>
            <a:r>
              <a:rPr lang="en-US" sz="2400" dirty="0"/>
              <a:t> stage, it's common for decision-makers to </a:t>
            </a:r>
            <a:r>
              <a:rPr lang="en-US" sz="2400" b="1" dirty="0"/>
              <a:t>downplay or dismiss lay evidence</a:t>
            </a:r>
            <a:r>
              <a:rPr lang="en-US" sz="2400" dirty="0"/>
              <a:t>, especially if it conflicts with medical records or lacks detailed support. This often happens due to poor training or misunderstandings about the legal weight of personal statements.</a:t>
            </a:r>
          </a:p>
          <a:p>
            <a:r>
              <a:rPr lang="en-US" sz="2400" dirty="0"/>
              <a:t>The </a:t>
            </a:r>
            <a:r>
              <a:rPr lang="en-US" sz="2400" b="1" dirty="0"/>
              <a:t>BVA</a:t>
            </a:r>
            <a:r>
              <a:rPr lang="en-US" sz="2400" dirty="0"/>
              <a:t> takes lay evidence more seriously, but success depends on presenting statements that are </a:t>
            </a:r>
            <a:r>
              <a:rPr lang="en-US" sz="2400" b="1" dirty="0"/>
              <a:t>clear, credible, and well-documented</a:t>
            </a:r>
            <a:r>
              <a:rPr lang="en-US" sz="2400" dirty="0"/>
              <a:t>. The stronger, more detailed, and consistent your testimony, the better your chances.</a:t>
            </a:r>
          </a:p>
          <a:p>
            <a:pPr marL="118872" indent="0">
              <a:buNone/>
            </a:pPr>
            <a:endParaRPr lang="en-US" sz="2400" b="1" dirty="0"/>
          </a:p>
          <a:p>
            <a:pPr marL="576072" indent="-457200">
              <a:buFont typeface="+mj-lt"/>
              <a:buAutoNum type="arabicPeriod"/>
            </a:pPr>
            <a:endParaRPr lang="en-US" sz="2400" dirty="0"/>
          </a:p>
        </p:txBody>
      </p:sp>
      <p:sp>
        <p:nvSpPr>
          <p:cNvPr id="4" name="Slide Number Placeholder 3">
            <a:extLst>
              <a:ext uri="{FF2B5EF4-FFF2-40B4-BE49-F238E27FC236}">
                <a16:creationId xmlns:a16="http://schemas.microsoft.com/office/drawing/2014/main" id="{3DCF6A77-7104-9A56-7E05-87D5A8AEB844}"/>
              </a:ext>
            </a:extLst>
          </p:cNvPr>
          <p:cNvSpPr>
            <a:spLocks noGrp="1"/>
          </p:cNvSpPr>
          <p:nvPr>
            <p:ph type="sldNum" sz="quarter" idx="12"/>
          </p:nvPr>
        </p:nvSpPr>
        <p:spPr/>
        <p:txBody>
          <a:bodyPr/>
          <a:lstStyle/>
          <a:p>
            <a:fld id="{1B5C5464-0A0C-4F4F-8948-B8BFCC70FC15}" type="slidenum">
              <a:rPr lang="en-US" smtClean="0"/>
              <a:pPr/>
              <a:t>3</a:t>
            </a:fld>
            <a:endParaRPr lang="en-US" dirty="0"/>
          </a:p>
        </p:txBody>
      </p:sp>
    </p:spTree>
    <p:extLst>
      <p:ext uri="{BB962C8B-B14F-4D97-AF65-F5344CB8AC3E}">
        <p14:creationId xmlns:p14="http://schemas.microsoft.com/office/powerpoint/2010/main" val="16923362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6064F3-BF24-B0EE-01AF-CDF1BA53AC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65075D-364C-095D-31F7-A2AFF3F019AF}"/>
              </a:ext>
            </a:extLst>
          </p:cNvPr>
          <p:cNvSpPr>
            <a:spLocks noGrp="1"/>
          </p:cNvSpPr>
          <p:nvPr>
            <p:ph type="title"/>
          </p:nvPr>
        </p:nvSpPr>
        <p:spPr>
          <a:xfrm>
            <a:off x="0" y="155448"/>
            <a:ext cx="9144000" cy="1252728"/>
          </a:xfrm>
        </p:spPr>
        <p:txBody>
          <a:bodyPr>
            <a:normAutofit/>
          </a:bodyPr>
          <a:lstStyle/>
          <a:p>
            <a:pPr algn="ctr"/>
            <a:r>
              <a:rPr lang="en-US" sz="3200" dirty="0"/>
              <a:t>How Is the AOJ </a:t>
            </a:r>
            <a:r>
              <a:rPr lang="en-US" sz="3200" i="1" dirty="0"/>
              <a:t>Supposed</a:t>
            </a:r>
            <a:r>
              <a:rPr lang="en-US" sz="3200" dirty="0"/>
              <a:t> to Handle Lay Evidence?</a:t>
            </a:r>
          </a:p>
        </p:txBody>
      </p:sp>
      <p:sp>
        <p:nvSpPr>
          <p:cNvPr id="3" name="Content Placeholder 2">
            <a:extLst>
              <a:ext uri="{FF2B5EF4-FFF2-40B4-BE49-F238E27FC236}">
                <a16:creationId xmlns:a16="http://schemas.microsoft.com/office/drawing/2014/main" id="{61DEC589-DC65-4F43-C349-7C10F3662D7D}"/>
              </a:ext>
            </a:extLst>
          </p:cNvPr>
          <p:cNvSpPr>
            <a:spLocks noGrp="1"/>
          </p:cNvSpPr>
          <p:nvPr>
            <p:ph idx="1"/>
          </p:nvPr>
        </p:nvSpPr>
        <p:spPr>
          <a:xfrm>
            <a:off x="0" y="1524000"/>
            <a:ext cx="9144000" cy="5333999"/>
          </a:xfrm>
        </p:spPr>
        <p:txBody>
          <a:bodyPr>
            <a:normAutofit/>
          </a:bodyPr>
          <a:lstStyle/>
          <a:p>
            <a:pPr marL="0" marR="0">
              <a:lnSpc>
                <a:spcPct val="115000"/>
              </a:lnSpc>
              <a:spcAft>
                <a:spcPts val="800"/>
              </a:spcAft>
              <a:buNone/>
            </a:pPr>
            <a:r>
              <a:rPr lang="en-US" sz="2400" b="1" dirty="0">
                <a:effectLst/>
                <a:ea typeface="Aptos" panose="020B0004020202020204" pitchFamily="34" charset="0"/>
                <a:cs typeface="Times New Roman" panose="02020603050405020304" pitchFamily="18" charset="0"/>
              </a:rPr>
              <a:t>M21-1 </a:t>
            </a:r>
            <a:r>
              <a:rPr lang="en-US" sz="2400" b="1" dirty="0"/>
              <a:t>V.ii.1.A.5.a.  Assigning Weight to the Evidence</a:t>
            </a:r>
            <a:endParaRPr lang="en-US" sz="2400" b="1" dirty="0">
              <a:effectLst/>
              <a:ea typeface="Aptos" panose="020B0004020202020204" pitchFamily="34" charset="0"/>
              <a:cs typeface="Times New Roman" panose="02020603050405020304" pitchFamily="18" charset="0"/>
            </a:endParaRPr>
          </a:p>
          <a:p>
            <a:pPr marL="118872" indent="0">
              <a:buNone/>
            </a:pPr>
            <a:r>
              <a:rPr lang="en-US" sz="2400" dirty="0"/>
              <a:t>"After assigning weight to the evidence</a:t>
            </a:r>
          </a:p>
          <a:p>
            <a:pPr lvl="0"/>
            <a:r>
              <a:rPr lang="en-US" sz="2400" dirty="0"/>
              <a:t>review the evidence </a:t>
            </a:r>
            <a:r>
              <a:rPr lang="en-US" sz="2400" b="1" dirty="0"/>
              <a:t>in its totality</a:t>
            </a:r>
            <a:r>
              <a:rPr lang="en-US" sz="2400" dirty="0"/>
              <a:t>, and </a:t>
            </a:r>
          </a:p>
          <a:p>
            <a:pPr lvl="0"/>
            <a:r>
              <a:rPr lang="en-US" sz="2400" dirty="0"/>
              <a:t>determine the </a:t>
            </a:r>
            <a:r>
              <a:rPr lang="en-US" sz="2400" b="1" i="1" dirty="0"/>
              <a:t>balancing of scales</a:t>
            </a:r>
            <a:r>
              <a:rPr lang="en-US" sz="2400" dirty="0"/>
              <a:t>. </a:t>
            </a:r>
          </a:p>
          <a:p>
            <a:pPr marL="118872" indent="0">
              <a:buNone/>
            </a:pPr>
            <a:r>
              <a:rPr lang="en-US" sz="2400" b="1" i="1" dirty="0"/>
              <a:t>Note</a:t>
            </a:r>
            <a:r>
              <a:rPr lang="en-US" sz="2400" dirty="0"/>
              <a:t>:  Do not assign weight </a:t>
            </a:r>
            <a:r>
              <a:rPr lang="en-US" sz="2400" b="1" dirty="0"/>
              <a:t>unjustly or arbitrarily</a:t>
            </a:r>
            <a:r>
              <a:rPr lang="en-US" sz="2400" dirty="0"/>
              <a:t>."</a:t>
            </a:r>
            <a:r>
              <a:rPr lang="en-US" sz="2400" kern="100" dirty="0">
                <a:effectLst/>
                <a:ea typeface="Aptos" panose="020B0004020202020204" pitchFamily="34" charset="0"/>
                <a:cs typeface="Times New Roman" panose="02020603050405020304" pitchFamily="18" charset="0"/>
              </a:rPr>
              <a:t> </a:t>
            </a:r>
          </a:p>
          <a:p>
            <a:pPr marL="118872" indent="0">
              <a:buNone/>
            </a:pPr>
            <a:endParaRPr lang="en-US" sz="2400" kern="100" dirty="0">
              <a:ea typeface="Aptos" panose="020B0004020202020204" pitchFamily="34" charset="0"/>
              <a:cs typeface="Times New Roman" panose="02020603050405020304" pitchFamily="18" charset="0"/>
            </a:endParaRPr>
          </a:p>
          <a:p>
            <a:pPr marL="118872" indent="0">
              <a:buNone/>
            </a:pPr>
            <a:r>
              <a:rPr lang="en-US" sz="2400" b="1" kern="100" dirty="0">
                <a:effectLst/>
                <a:ea typeface="Aptos" panose="020B0004020202020204" pitchFamily="34" charset="0"/>
                <a:cs typeface="Times New Roman" panose="02020603050405020304" pitchFamily="18" charset="0"/>
              </a:rPr>
              <a:t>M21-1 </a:t>
            </a:r>
            <a:r>
              <a:rPr lang="en-US" sz="2400" b="1" dirty="0"/>
              <a:t>V.ii.1.A.5.d.  Handling Evidence in Equipoise</a:t>
            </a:r>
          </a:p>
          <a:p>
            <a:pPr marL="118872" indent="0">
              <a:buNone/>
            </a:pPr>
            <a:endParaRPr lang="en-US" sz="2400" dirty="0"/>
          </a:p>
          <a:p>
            <a:pPr marL="118872" indent="0">
              <a:buNone/>
            </a:pPr>
            <a:r>
              <a:rPr lang="en-US" sz="2400" dirty="0"/>
              <a:t>"As indicated at M21-1, Part V, Subpart ii, 1.A.1.j, resolve </a:t>
            </a:r>
            <a:r>
              <a:rPr lang="en-US" sz="2400" b="1" dirty="0"/>
              <a:t>reasonable doubt in </a:t>
            </a:r>
            <a:r>
              <a:rPr lang="en-US" sz="2400" b="1" i="1" dirty="0"/>
              <a:t>favor</a:t>
            </a:r>
            <a:r>
              <a:rPr lang="en-US" sz="2400" b="1" dirty="0"/>
              <a:t> </a:t>
            </a:r>
            <a:r>
              <a:rPr lang="en-US" sz="2400" dirty="0"/>
              <a:t>of the claimant if all procurable evidence, after </a:t>
            </a:r>
            <a:r>
              <a:rPr lang="en-US" sz="2400" b="1" dirty="0"/>
              <a:t>being weighed, is found in approximate balance or equipoise</a:t>
            </a:r>
            <a:r>
              <a:rPr lang="en-US" sz="2400" dirty="0"/>
              <a:t>.  38 CFR 3.102 dictates that the </a:t>
            </a:r>
            <a:r>
              <a:rPr lang="en-US" sz="2400" b="1" dirty="0"/>
              <a:t>Veteran prevails when the evidence neither satisfactorily proves nor disproves an issue</a:t>
            </a:r>
            <a:r>
              <a:rPr lang="en-US" sz="2400" dirty="0"/>
              <a:t>."</a:t>
            </a:r>
          </a:p>
          <a:p>
            <a:pPr marL="118872" indent="0">
              <a:buNone/>
            </a:pPr>
            <a:endParaRPr lang="en-US" sz="2400" kern="100" dirty="0">
              <a:effectLst/>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endParaRPr lang="en-US" sz="2400" kern="100" dirty="0">
              <a:effectLst/>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B1FFE057-35A5-C825-9709-55FF353C3924}"/>
              </a:ext>
            </a:extLst>
          </p:cNvPr>
          <p:cNvSpPr>
            <a:spLocks noGrp="1"/>
          </p:cNvSpPr>
          <p:nvPr>
            <p:ph type="sldNum" sz="quarter" idx="12"/>
          </p:nvPr>
        </p:nvSpPr>
        <p:spPr/>
        <p:txBody>
          <a:bodyPr/>
          <a:lstStyle/>
          <a:p>
            <a:fld id="{1B5C5464-0A0C-4F4F-8948-B8BFCC70FC15}" type="slidenum">
              <a:rPr lang="en-US" smtClean="0"/>
              <a:pPr/>
              <a:t>30</a:t>
            </a:fld>
            <a:endParaRPr lang="en-US" dirty="0"/>
          </a:p>
        </p:txBody>
      </p:sp>
    </p:spTree>
    <p:extLst>
      <p:ext uri="{BB962C8B-B14F-4D97-AF65-F5344CB8AC3E}">
        <p14:creationId xmlns:p14="http://schemas.microsoft.com/office/powerpoint/2010/main" val="42667079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729FF-227E-6FC1-33E5-7E031B2DD1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F00558-8AB0-1C56-A0F7-A0906C69F101}"/>
              </a:ext>
            </a:extLst>
          </p:cNvPr>
          <p:cNvSpPr>
            <a:spLocks noGrp="1"/>
          </p:cNvSpPr>
          <p:nvPr>
            <p:ph type="title"/>
          </p:nvPr>
        </p:nvSpPr>
        <p:spPr>
          <a:xfrm>
            <a:off x="0" y="155448"/>
            <a:ext cx="9144000" cy="1252728"/>
          </a:xfrm>
        </p:spPr>
        <p:txBody>
          <a:bodyPr>
            <a:normAutofit/>
          </a:bodyPr>
          <a:lstStyle/>
          <a:p>
            <a:pPr algn="ctr"/>
            <a:r>
              <a:rPr lang="en-US" sz="3200" dirty="0"/>
              <a:t>How Is the AOJ </a:t>
            </a:r>
            <a:r>
              <a:rPr lang="en-US" sz="3200" i="1" dirty="0"/>
              <a:t>Supposed</a:t>
            </a:r>
            <a:r>
              <a:rPr lang="en-US" sz="3200" dirty="0"/>
              <a:t> to Handle Lay Evidence?</a:t>
            </a:r>
          </a:p>
        </p:txBody>
      </p:sp>
      <p:sp>
        <p:nvSpPr>
          <p:cNvPr id="3" name="Content Placeholder 2">
            <a:extLst>
              <a:ext uri="{FF2B5EF4-FFF2-40B4-BE49-F238E27FC236}">
                <a16:creationId xmlns:a16="http://schemas.microsoft.com/office/drawing/2014/main" id="{ED8CFE4B-3F73-05F4-3A53-E3657D5B0FE2}"/>
              </a:ext>
            </a:extLst>
          </p:cNvPr>
          <p:cNvSpPr>
            <a:spLocks noGrp="1"/>
          </p:cNvSpPr>
          <p:nvPr>
            <p:ph idx="1"/>
          </p:nvPr>
        </p:nvSpPr>
        <p:spPr>
          <a:xfrm>
            <a:off x="0" y="1524000"/>
            <a:ext cx="9144000" cy="5333999"/>
          </a:xfrm>
        </p:spPr>
        <p:txBody>
          <a:bodyPr>
            <a:normAutofit/>
          </a:bodyPr>
          <a:lstStyle/>
          <a:p>
            <a:pPr marL="0" marR="0">
              <a:lnSpc>
                <a:spcPct val="115000"/>
              </a:lnSpc>
              <a:spcAft>
                <a:spcPts val="800"/>
              </a:spcAft>
              <a:buNone/>
            </a:pPr>
            <a:r>
              <a:rPr lang="en-US" sz="2200" b="1" dirty="0">
                <a:effectLst/>
                <a:ea typeface="Aptos" panose="020B0004020202020204" pitchFamily="34" charset="0"/>
                <a:cs typeface="Times New Roman" panose="02020603050405020304" pitchFamily="18" charset="0"/>
              </a:rPr>
              <a:t>M21-1 </a:t>
            </a:r>
            <a:r>
              <a:rPr lang="en-US" sz="2200" b="1" dirty="0"/>
              <a:t>V.ii.1.A.5.e.  Considering Reasonable Doubt</a:t>
            </a:r>
            <a:endParaRPr lang="en-US" sz="2200" b="1" dirty="0">
              <a:effectLst/>
              <a:ea typeface="Aptos" panose="020B0004020202020204" pitchFamily="34" charset="0"/>
              <a:cs typeface="Times New Roman" panose="02020603050405020304" pitchFamily="18" charset="0"/>
            </a:endParaRPr>
          </a:p>
          <a:p>
            <a:pPr marL="118872" indent="0">
              <a:buNone/>
            </a:pPr>
            <a:r>
              <a:rPr lang="en-US" sz="2200" dirty="0"/>
              <a:t>"Consider reasonable doubt </a:t>
            </a:r>
            <a:r>
              <a:rPr lang="en-US" sz="2200" i="1" dirty="0"/>
              <a:t>only</a:t>
            </a:r>
            <a:r>
              <a:rPr lang="en-US" sz="2200" dirty="0"/>
              <a:t> when the evidence is in </a:t>
            </a:r>
            <a:r>
              <a:rPr lang="en-US" sz="2200" b="1" dirty="0"/>
              <a:t>equipoise</a:t>
            </a:r>
            <a:r>
              <a:rPr lang="en-US" sz="2200" dirty="0"/>
              <a:t>, </a:t>
            </a:r>
            <a:r>
              <a:rPr lang="en-US" sz="2200" b="1" i="1" dirty="0"/>
              <a:t>not</a:t>
            </a:r>
            <a:r>
              <a:rPr lang="en-US" sz="2200" b="1" dirty="0"/>
              <a:t> when the evidence weighs either in favor or against </a:t>
            </a:r>
            <a:r>
              <a:rPr lang="en-US" sz="2200" dirty="0"/>
              <a:t>the claimant."</a:t>
            </a:r>
          </a:p>
          <a:p>
            <a:pPr marL="118872" indent="0">
              <a:buNone/>
            </a:pPr>
            <a:endParaRPr lang="en-US" sz="2200" kern="100" dirty="0">
              <a:ea typeface="Aptos" panose="020B0004020202020204" pitchFamily="34" charset="0"/>
              <a:cs typeface="Times New Roman" panose="02020603050405020304" pitchFamily="18" charset="0"/>
            </a:endParaRPr>
          </a:p>
          <a:p>
            <a:pPr marL="118872" indent="0">
              <a:buNone/>
            </a:pPr>
            <a:r>
              <a:rPr lang="en-US" sz="2200" b="1" kern="100" dirty="0">
                <a:effectLst/>
                <a:ea typeface="Aptos" panose="020B0004020202020204" pitchFamily="34" charset="0"/>
                <a:cs typeface="Times New Roman" panose="02020603050405020304" pitchFamily="18" charset="0"/>
              </a:rPr>
              <a:t>M21-1 </a:t>
            </a:r>
            <a:r>
              <a:rPr lang="en-US" sz="2200" b="1" dirty="0"/>
              <a:t>V.ii.1.A.5.f.  Example:   Evidence in Equipoise</a:t>
            </a:r>
            <a:endParaRPr lang="en-US" sz="2200" b="1" kern="100" dirty="0">
              <a:effectLst/>
              <a:ea typeface="Aptos" panose="020B0004020202020204" pitchFamily="34" charset="0"/>
              <a:cs typeface="Times New Roman" panose="02020603050405020304" pitchFamily="18" charset="0"/>
            </a:endParaRPr>
          </a:p>
          <a:p>
            <a:pPr marL="118872" indent="0">
              <a:buNone/>
            </a:pPr>
            <a:r>
              <a:rPr lang="en-US" sz="2200" b="1" dirty="0"/>
              <a:t>"Evidence supportive </a:t>
            </a:r>
            <a:r>
              <a:rPr lang="en-US" sz="2200" dirty="0"/>
              <a:t>of the claim includes the July 1991 opinion of Dr. T., who </a:t>
            </a:r>
            <a:r>
              <a:rPr lang="en-US" sz="2200" b="1" dirty="0"/>
              <a:t>treated the Veteran for several years prior to his death</a:t>
            </a:r>
            <a:r>
              <a:rPr lang="en-US" sz="2200" dirty="0"/>
              <a:t>, that posttraumatic stress disorder (PTSD) had been the major factor in the Veteran’s suicide.  </a:t>
            </a:r>
            <a:r>
              <a:rPr lang="en-US" sz="2200" b="1" dirty="0"/>
              <a:t>Evidence against </a:t>
            </a:r>
            <a:r>
              <a:rPr lang="en-US" sz="2200" dirty="0"/>
              <a:t>the claim includes the January 1992 </a:t>
            </a:r>
            <a:r>
              <a:rPr lang="en-US" sz="2200" b="1" dirty="0"/>
              <a:t>opinion of the VA physician that the evidence did not point to PTSD </a:t>
            </a:r>
            <a:r>
              <a:rPr lang="en-US" sz="2200" dirty="0"/>
              <a:t>as the actual cause of suicide and that the Veteran’s suicide had occurred in the setting of alcohol dependence, family breakdown, and depression.</a:t>
            </a:r>
          </a:p>
          <a:p>
            <a:pPr marL="118872" indent="0">
              <a:buNone/>
            </a:pPr>
            <a:r>
              <a:rPr lang="en-US" sz="2200" dirty="0"/>
              <a:t>An award of SC for PTSD is warranted based upon the facts of this case as the </a:t>
            </a:r>
            <a:r>
              <a:rPr lang="en-US" sz="2200" b="1" dirty="0"/>
              <a:t>evidentiary balance is in equipoise</a:t>
            </a:r>
            <a:r>
              <a:rPr lang="en-US" sz="2200" dirty="0"/>
              <a:t>." </a:t>
            </a:r>
            <a:endParaRPr lang="en-US" sz="2200" kern="100" dirty="0">
              <a:effectLst/>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95253E70-C697-8853-17A7-8BE11BD794C6}"/>
              </a:ext>
            </a:extLst>
          </p:cNvPr>
          <p:cNvSpPr>
            <a:spLocks noGrp="1"/>
          </p:cNvSpPr>
          <p:nvPr>
            <p:ph type="sldNum" sz="quarter" idx="12"/>
          </p:nvPr>
        </p:nvSpPr>
        <p:spPr/>
        <p:txBody>
          <a:bodyPr/>
          <a:lstStyle/>
          <a:p>
            <a:fld id="{1B5C5464-0A0C-4F4F-8948-B8BFCC70FC15}" type="slidenum">
              <a:rPr lang="en-US" smtClean="0"/>
              <a:pPr/>
              <a:t>31</a:t>
            </a:fld>
            <a:endParaRPr lang="en-US" dirty="0"/>
          </a:p>
        </p:txBody>
      </p:sp>
    </p:spTree>
    <p:extLst>
      <p:ext uri="{BB962C8B-B14F-4D97-AF65-F5344CB8AC3E}">
        <p14:creationId xmlns:p14="http://schemas.microsoft.com/office/powerpoint/2010/main" val="14351416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589EA-7254-D1D3-D667-24C78D1AC5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0361ED-A49B-29CC-9FEE-809D8BC2D6B9}"/>
              </a:ext>
            </a:extLst>
          </p:cNvPr>
          <p:cNvSpPr>
            <a:spLocks noGrp="1"/>
          </p:cNvSpPr>
          <p:nvPr>
            <p:ph type="title"/>
          </p:nvPr>
        </p:nvSpPr>
        <p:spPr>
          <a:xfrm>
            <a:off x="0" y="155448"/>
            <a:ext cx="9144000" cy="1252728"/>
          </a:xfrm>
        </p:spPr>
        <p:txBody>
          <a:bodyPr>
            <a:normAutofit/>
          </a:bodyPr>
          <a:lstStyle/>
          <a:p>
            <a:pPr algn="ctr"/>
            <a:r>
              <a:rPr lang="en-US" sz="3200" dirty="0"/>
              <a:t>How Is the AOJ </a:t>
            </a:r>
            <a:r>
              <a:rPr lang="en-US" sz="3200" i="1" dirty="0"/>
              <a:t>Supposed</a:t>
            </a:r>
            <a:r>
              <a:rPr lang="en-US" sz="3200" dirty="0"/>
              <a:t> to Handle Lay Evidence?</a:t>
            </a:r>
          </a:p>
        </p:txBody>
      </p:sp>
      <p:sp>
        <p:nvSpPr>
          <p:cNvPr id="3" name="Content Placeholder 2">
            <a:extLst>
              <a:ext uri="{FF2B5EF4-FFF2-40B4-BE49-F238E27FC236}">
                <a16:creationId xmlns:a16="http://schemas.microsoft.com/office/drawing/2014/main" id="{1D129F97-96D7-051B-E50B-3D91E923B7F6}"/>
              </a:ext>
            </a:extLst>
          </p:cNvPr>
          <p:cNvSpPr>
            <a:spLocks noGrp="1"/>
          </p:cNvSpPr>
          <p:nvPr>
            <p:ph idx="1"/>
          </p:nvPr>
        </p:nvSpPr>
        <p:spPr>
          <a:xfrm>
            <a:off x="0" y="1524000"/>
            <a:ext cx="9144000" cy="5333999"/>
          </a:xfrm>
        </p:spPr>
        <p:txBody>
          <a:bodyPr>
            <a:normAutofit/>
          </a:bodyPr>
          <a:lstStyle/>
          <a:p>
            <a:pPr marL="0" marR="0">
              <a:lnSpc>
                <a:spcPct val="115000"/>
              </a:lnSpc>
              <a:spcAft>
                <a:spcPts val="800"/>
              </a:spcAft>
              <a:buNone/>
            </a:pPr>
            <a:r>
              <a:rPr lang="en-US" sz="2400" b="1" dirty="0">
                <a:effectLst/>
                <a:ea typeface="Aptos" panose="020B0004020202020204" pitchFamily="34" charset="0"/>
                <a:cs typeface="Times New Roman" panose="02020603050405020304" pitchFamily="18" charset="0"/>
              </a:rPr>
              <a:t>M21-1 </a:t>
            </a:r>
            <a:r>
              <a:rPr lang="en-US" sz="2400" b="1" dirty="0"/>
              <a:t>V.ii.1.A.5.g.  Reaching a Conclusion After Weighing Evidence</a:t>
            </a:r>
            <a:endParaRPr lang="en-US" sz="2400" b="1" dirty="0">
              <a:effectLst/>
              <a:ea typeface="Aptos" panose="020B0004020202020204" pitchFamily="34" charset="0"/>
              <a:cs typeface="Times New Roman" panose="02020603050405020304" pitchFamily="18" charset="0"/>
            </a:endParaRPr>
          </a:p>
          <a:p>
            <a:pPr marL="118872" indent="0">
              <a:buNone/>
            </a:pPr>
            <a:r>
              <a:rPr lang="en-US" sz="2400" dirty="0"/>
              <a:t>"After weighing the evidence to reach a conclusion,</a:t>
            </a:r>
          </a:p>
          <a:p>
            <a:pPr lvl="0"/>
            <a:r>
              <a:rPr lang="en-US" sz="2400" dirty="0"/>
              <a:t>discuss the </a:t>
            </a:r>
            <a:r>
              <a:rPr lang="en-US" sz="2400" b="1" dirty="0"/>
              <a:t>evidence in favor </a:t>
            </a:r>
            <a:r>
              <a:rPr lang="en-US" sz="2400" dirty="0"/>
              <a:t>of the claim </a:t>
            </a:r>
          </a:p>
          <a:p>
            <a:pPr lvl="0"/>
            <a:r>
              <a:rPr lang="en-US" sz="2400" dirty="0"/>
              <a:t>discuss the </a:t>
            </a:r>
            <a:r>
              <a:rPr lang="en-US" sz="2400" b="1" dirty="0"/>
              <a:t>evidence against the claim </a:t>
            </a:r>
            <a:r>
              <a:rPr lang="en-US" sz="2400" dirty="0"/>
              <a:t>to include any negative evidence, and </a:t>
            </a:r>
          </a:p>
          <a:p>
            <a:pPr lvl="0"/>
            <a:r>
              <a:rPr lang="en-US" sz="2400" dirty="0"/>
              <a:t>explain that </a:t>
            </a:r>
          </a:p>
          <a:p>
            <a:pPr lvl="1"/>
            <a:r>
              <a:rPr lang="en-US" sz="2400" dirty="0"/>
              <a:t>one set of </a:t>
            </a:r>
            <a:r>
              <a:rPr lang="en-US" sz="2400" b="1" dirty="0"/>
              <a:t>evidence outweighs </a:t>
            </a:r>
            <a:r>
              <a:rPr lang="en-US" sz="2400" dirty="0"/>
              <a:t>the other set, or </a:t>
            </a:r>
          </a:p>
          <a:p>
            <a:pPr lvl="1"/>
            <a:r>
              <a:rPr lang="en-US" sz="2400" dirty="0"/>
              <a:t>the evidence is in </a:t>
            </a:r>
            <a:r>
              <a:rPr lang="en-US" sz="2400" b="1" dirty="0"/>
              <a:t>equal balance </a:t>
            </a:r>
            <a:r>
              <a:rPr lang="en-US" sz="2400" dirty="0"/>
              <a:t>for and against the claim."</a:t>
            </a:r>
          </a:p>
          <a:p>
            <a:pPr lvl="1"/>
            <a:endParaRPr lang="en-US" sz="2400" dirty="0"/>
          </a:p>
          <a:p>
            <a:pPr marL="457200" lvl="1" indent="0" algn="ctr">
              <a:buNone/>
            </a:pPr>
            <a:r>
              <a:rPr lang="en-US" b="1" dirty="0">
                <a:solidFill>
                  <a:srgbClr val="FF0000"/>
                </a:solidFill>
              </a:rPr>
              <a:t>Many AOJ decisions lack this analysis.</a:t>
            </a:r>
            <a:r>
              <a:rPr lang="en-US" sz="2400" b="1" dirty="0">
                <a:solidFill>
                  <a:srgbClr val="FF0000"/>
                </a:solidFill>
              </a:rPr>
              <a:t> </a:t>
            </a:r>
          </a:p>
        </p:txBody>
      </p:sp>
      <p:sp>
        <p:nvSpPr>
          <p:cNvPr id="4" name="Slide Number Placeholder 3">
            <a:extLst>
              <a:ext uri="{FF2B5EF4-FFF2-40B4-BE49-F238E27FC236}">
                <a16:creationId xmlns:a16="http://schemas.microsoft.com/office/drawing/2014/main" id="{EAF26F65-2B2C-B539-E495-8E7ED8DFB9D6}"/>
              </a:ext>
            </a:extLst>
          </p:cNvPr>
          <p:cNvSpPr>
            <a:spLocks noGrp="1"/>
          </p:cNvSpPr>
          <p:nvPr>
            <p:ph type="sldNum" sz="quarter" idx="12"/>
          </p:nvPr>
        </p:nvSpPr>
        <p:spPr/>
        <p:txBody>
          <a:bodyPr/>
          <a:lstStyle/>
          <a:p>
            <a:fld id="{1B5C5464-0A0C-4F4F-8948-B8BFCC70FC15}" type="slidenum">
              <a:rPr lang="en-US" smtClean="0"/>
              <a:pPr/>
              <a:t>32</a:t>
            </a:fld>
            <a:endParaRPr lang="en-US" dirty="0"/>
          </a:p>
        </p:txBody>
      </p:sp>
    </p:spTree>
    <p:extLst>
      <p:ext uri="{BB962C8B-B14F-4D97-AF65-F5344CB8AC3E}">
        <p14:creationId xmlns:p14="http://schemas.microsoft.com/office/powerpoint/2010/main" val="19326395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E1C64-3F54-9609-98A8-6627A4DCA1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9D8D4C-5C52-02DB-3E44-7879F6F1729D}"/>
              </a:ext>
            </a:extLst>
          </p:cNvPr>
          <p:cNvSpPr>
            <a:spLocks noGrp="1"/>
          </p:cNvSpPr>
          <p:nvPr>
            <p:ph type="title"/>
          </p:nvPr>
        </p:nvSpPr>
        <p:spPr>
          <a:xfrm>
            <a:off x="0" y="155448"/>
            <a:ext cx="9144000" cy="1252728"/>
          </a:xfrm>
        </p:spPr>
        <p:txBody>
          <a:bodyPr>
            <a:normAutofit/>
          </a:bodyPr>
          <a:lstStyle/>
          <a:p>
            <a:pPr algn="ctr"/>
            <a:r>
              <a:rPr lang="en-US" sz="3200" dirty="0"/>
              <a:t>How Is the AOJ </a:t>
            </a:r>
            <a:r>
              <a:rPr lang="en-US" sz="3200" i="1" dirty="0"/>
              <a:t>Supposed</a:t>
            </a:r>
            <a:r>
              <a:rPr lang="en-US" sz="3200" dirty="0"/>
              <a:t> to Handle Lay Evidence?</a:t>
            </a:r>
          </a:p>
        </p:txBody>
      </p:sp>
      <p:sp>
        <p:nvSpPr>
          <p:cNvPr id="3" name="Content Placeholder 2">
            <a:extLst>
              <a:ext uri="{FF2B5EF4-FFF2-40B4-BE49-F238E27FC236}">
                <a16:creationId xmlns:a16="http://schemas.microsoft.com/office/drawing/2014/main" id="{3A8B1F5F-AFE8-A12E-0CA5-F6B48874C1DE}"/>
              </a:ext>
            </a:extLst>
          </p:cNvPr>
          <p:cNvSpPr>
            <a:spLocks noGrp="1"/>
          </p:cNvSpPr>
          <p:nvPr>
            <p:ph idx="1"/>
          </p:nvPr>
        </p:nvSpPr>
        <p:spPr>
          <a:xfrm>
            <a:off x="0" y="1524000"/>
            <a:ext cx="9144000" cy="5333999"/>
          </a:xfrm>
        </p:spPr>
        <p:txBody>
          <a:bodyPr>
            <a:normAutofit fontScale="62500" lnSpcReduction="20000"/>
          </a:bodyPr>
          <a:lstStyle/>
          <a:p>
            <a:pPr marL="0" marR="0">
              <a:lnSpc>
                <a:spcPct val="115000"/>
              </a:lnSpc>
              <a:spcAft>
                <a:spcPts val="800"/>
              </a:spcAft>
              <a:buNone/>
            </a:pPr>
            <a:r>
              <a:rPr lang="en-US" sz="3400" b="1" dirty="0">
                <a:effectLst/>
                <a:ea typeface="Aptos" panose="020B0004020202020204" pitchFamily="34" charset="0"/>
                <a:cs typeface="Times New Roman" panose="02020603050405020304" pitchFamily="18" charset="0"/>
              </a:rPr>
              <a:t>M21-1 </a:t>
            </a:r>
            <a:r>
              <a:rPr lang="en-US" sz="3400" b="1" dirty="0"/>
              <a:t>V.ii.1.A.6.a.  Evaluation of Evidence</a:t>
            </a:r>
            <a:endParaRPr lang="en-US" sz="3400" b="1" dirty="0">
              <a:effectLst/>
              <a:ea typeface="Aptos" panose="020B0004020202020204" pitchFamily="34" charset="0"/>
              <a:cs typeface="Times New Roman" panose="02020603050405020304" pitchFamily="18" charset="0"/>
            </a:endParaRPr>
          </a:p>
          <a:p>
            <a:pPr marL="118872" indent="0">
              <a:buNone/>
            </a:pPr>
            <a:r>
              <a:rPr lang="en-US" sz="3400" dirty="0"/>
              <a:t>"When discussing the evaluation of evidence in a decision </a:t>
            </a:r>
            <a:r>
              <a:rPr lang="en-US" sz="3400" i="1" dirty="0"/>
              <a:t>Narrative</a:t>
            </a:r>
            <a:r>
              <a:rPr lang="en-US" sz="3400" dirty="0"/>
              <a:t>, VA decision makers are </a:t>
            </a:r>
            <a:r>
              <a:rPr lang="en-US" sz="3400" i="1" dirty="0"/>
              <a:t>expected</a:t>
            </a:r>
            <a:r>
              <a:rPr lang="en-US" sz="3400" b="1" i="1" dirty="0"/>
              <a:t> to be appropriately critical of the evidence </a:t>
            </a:r>
            <a:r>
              <a:rPr lang="en-US" sz="3400" i="1" dirty="0"/>
              <a:t>(including assessing </a:t>
            </a:r>
            <a:r>
              <a:rPr lang="en-US" sz="3400" b="1" i="1" dirty="0"/>
              <a:t>competency</a:t>
            </a:r>
            <a:r>
              <a:rPr lang="en-US" sz="3400" i="1" dirty="0"/>
              <a:t> and probative value) and to </a:t>
            </a:r>
            <a:r>
              <a:rPr lang="en-US" sz="3400" b="1" i="1" dirty="0"/>
              <a:t>make credibility determinations </a:t>
            </a:r>
            <a:r>
              <a:rPr lang="en-US" sz="3400" i="1" dirty="0"/>
              <a:t>when credibility is raised by the available evidence</a:t>
            </a:r>
            <a:r>
              <a:rPr lang="en-US" sz="3400" dirty="0"/>
              <a:t>.</a:t>
            </a:r>
          </a:p>
          <a:p>
            <a:endParaRPr lang="en-US" sz="3400" dirty="0"/>
          </a:p>
          <a:p>
            <a:pPr marL="118872" indent="0">
              <a:buNone/>
            </a:pPr>
            <a:r>
              <a:rPr lang="en-US" sz="3400" dirty="0"/>
              <a:t>Decision makers must</a:t>
            </a:r>
          </a:p>
          <a:p>
            <a:pPr lvl="0"/>
            <a:r>
              <a:rPr lang="en-US" sz="3400" dirty="0"/>
              <a:t>be </a:t>
            </a:r>
            <a:r>
              <a:rPr lang="en-US" sz="3400" b="1" dirty="0"/>
              <a:t>objective and fair </a:t>
            </a:r>
            <a:r>
              <a:rPr lang="en-US" sz="3400" dirty="0"/>
              <a:t>in the consideration of evidence </a:t>
            </a:r>
          </a:p>
          <a:p>
            <a:pPr lvl="0"/>
            <a:r>
              <a:rPr lang="en-US" sz="3400" dirty="0"/>
              <a:t>ensure that any inferences, findings, and conclusions made are </a:t>
            </a:r>
            <a:r>
              <a:rPr lang="en-US" sz="3400" b="1" dirty="0"/>
              <a:t>supported under the facts and law</a:t>
            </a:r>
            <a:r>
              <a:rPr lang="en-US" sz="3400" dirty="0"/>
              <a:t> </a:t>
            </a:r>
          </a:p>
          <a:p>
            <a:pPr lvl="0"/>
            <a:r>
              <a:rPr lang="en-US" sz="3400" dirty="0"/>
              <a:t>follow the </a:t>
            </a:r>
            <a:r>
              <a:rPr lang="en-US" sz="3400" b="1" dirty="0"/>
              <a:t>evidentiary guidance </a:t>
            </a:r>
            <a:r>
              <a:rPr lang="en-US" sz="3400" dirty="0"/>
              <a:t>in this chapter </a:t>
            </a:r>
          </a:p>
          <a:p>
            <a:pPr lvl="0"/>
            <a:r>
              <a:rPr lang="en-US" sz="3400" dirty="0"/>
              <a:t>be professional and courteous even when claimants are antagonistic, critical, or abusive </a:t>
            </a:r>
          </a:p>
          <a:p>
            <a:pPr lvl="0"/>
            <a:r>
              <a:rPr lang="en-US" sz="3400" b="1" dirty="0"/>
              <a:t>not allow any bias or personal feelings </a:t>
            </a:r>
            <a:r>
              <a:rPr lang="en-US" sz="3400" dirty="0"/>
              <a:t>into the evaluation of evidence or the decision  </a:t>
            </a:r>
          </a:p>
          <a:p>
            <a:pPr lvl="0"/>
            <a:r>
              <a:rPr lang="en-US" sz="3400" b="1" dirty="0"/>
              <a:t>not arbitrarily or capriciously refuse to assign weight to a claimant’s evidence</a:t>
            </a:r>
            <a:r>
              <a:rPr lang="en-US" sz="3400" dirty="0"/>
              <a:t>, and </a:t>
            </a:r>
          </a:p>
          <a:p>
            <a:pPr lvl="0"/>
            <a:r>
              <a:rPr lang="en-US" sz="3400" b="1" dirty="0"/>
              <a:t>not adopt </a:t>
            </a:r>
            <a:r>
              <a:rPr lang="en-US" sz="3400" dirty="0"/>
              <a:t>or express </a:t>
            </a:r>
            <a:r>
              <a:rPr lang="en-US" sz="3400" b="1" dirty="0"/>
              <a:t>an adversarial position </a:t>
            </a:r>
            <a:r>
              <a:rPr lang="en-US" sz="3400" dirty="0"/>
              <a:t>towards a claimant or beneficiary."</a:t>
            </a:r>
          </a:p>
          <a:p>
            <a:pPr marL="118872" indent="0">
              <a:buNone/>
            </a:pPr>
            <a:endParaRPr lang="en-US" sz="2400" dirty="0"/>
          </a:p>
        </p:txBody>
      </p:sp>
      <p:sp>
        <p:nvSpPr>
          <p:cNvPr id="4" name="Slide Number Placeholder 3">
            <a:extLst>
              <a:ext uri="{FF2B5EF4-FFF2-40B4-BE49-F238E27FC236}">
                <a16:creationId xmlns:a16="http://schemas.microsoft.com/office/drawing/2014/main" id="{B2B47976-E6AA-332D-2BD1-8244CFB75564}"/>
              </a:ext>
            </a:extLst>
          </p:cNvPr>
          <p:cNvSpPr>
            <a:spLocks noGrp="1"/>
          </p:cNvSpPr>
          <p:nvPr>
            <p:ph type="sldNum" sz="quarter" idx="12"/>
          </p:nvPr>
        </p:nvSpPr>
        <p:spPr/>
        <p:txBody>
          <a:bodyPr/>
          <a:lstStyle/>
          <a:p>
            <a:fld id="{1B5C5464-0A0C-4F4F-8948-B8BFCC70FC15}" type="slidenum">
              <a:rPr lang="en-US" smtClean="0"/>
              <a:pPr/>
              <a:t>33</a:t>
            </a:fld>
            <a:endParaRPr lang="en-US" dirty="0"/>
          </a:p>
        </p:txBody>
      </p:sp>
    </p:spTree>
    <p:extLst>
      <p:ext uri="{BB962C8B-B14F-4D97-AF65-F5344CB8AC3E}">
        <p14:creationId xmlns:p14="http://schemas.microsoft.com/office/powerpoint/2010/main" val="18383488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ECAA3-E51E-DC6C-F887-EA6450F3F1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9E5B8E-2DBF-5525-D700-CA16391F21AF}"/>
              </a:ext>
            </a:extLst>
          </p:cNvPr>
          <p:cNvSpPr>
            <a:spLocks noGrp="1"/>
          </p:cNvSpPr>
          <p:nvPr>
            <p:ph type="title"/>
          </p:nvPr>
        </p:nvSpPr>
        <p:spPr>
          <a:xfrm>
            <a:off x="0" y="155448"/>
            <a:ext cx="9144000" cy="1252728"/>
          </a:xfrm>
        </p:spPr>
        <p:txBody>
          <a:bodyPr>
            <a:normAutofit/>
          </a:bodyPr>
          <a:lstStyle/>
          <a:p>
            <a:pPr algn="ctr"/>
            <a:r>
              <a:rPr lang="en-US" sz="3200" dirty="0"/>
              <a:t>How Is the AOJ </a:t>
            </a:r>
            <a:r>
              <a:rPr lang="en-US" sz="3200" i="1" dirty="0"/>
              <a:t>Supposed</a:t>
            </a:r>
            <a:r>
              <a:rPr lang="en-US" sz="3200" dirty="0"/>
              <a:t> to Handle Lay Evidence?</a:t>
            </a:r>
          </a:p>
        </p:txBody>
      </p:sp>
      <p:sp>
        <p:nvSpPr>
          <p:cNvPr id="3" name="Content Placeholder 2">
            <a:extLst>
              <a:ext uri="{FF2B5EF4-FFF2-40B4-BE49-F238E27FC236}">
                <a16:creationId xmlns:a16="http://schemas.microsoft.com/office/drawing/2014/main" id="{1BC1A995-7F7D-086F-87C2-0F5284308B5F}"/>
              </a:ext>
            </a:extLst>
          </p:cNvPr>
          <p:cNvSpPr>
            <a:spLocks noGrp="1"/>
          </p:cNvSpPr>
          <p:nvPr>
            <p:ph idx="1"/>
          </p:nvPr>
        </p:nvSpPr>
        <p:spPr>
          <a:xfrm>
            <a:off x="0" y="1524000"/>
            <a:ext cx="9144000" cy="5333999"/>
          </a:xfrm>
        </p:spPr>
        <p:txBody>
          <a:bodyPr>
            <a:normAutofit fontScale="92500" lnSpcReduction="20000"/>
          </a:bodyPr>
          <a:lstStyle/>
          <a:p>
            <a:pPr marL="0" marR="0">
              <a:lnSpc>
                <a:spcPct val="115000"/>
              </a:lnSpc>
              <a:spcAft>
                <a:spcPts val="800"/>
              </a:spcAft>
              <a:buNone/>
            </a:pPr>
            <a:r>
              <a:rPr lang="en-US" sz="2800" b="1" dirty="0">
                <a:effectLst/>
                <a:ea typeface="Aptos" panose="020B0004020202020204" pitchFamily="34" charset="0"/>
                <a:cs typeface="Times New Roman" panose="02020603050405020304" pitchFamily="18" charset="0"/>
              </a:rPr>
              <a:t>M21-1 </a:t>
            </a:r>
            <a:r>
              <a:rPr lang="en-US" sz="2800" b="1" dirty="0"/>
              <a:t>V.ii.1.A.6.b.  Decision-Making in a Non-Adversarial System</a:t>
            </a:r>
            <a:endParaRPr lang="en-US" sz="2800" b="1" dirty="0">
              <a:effectLst/>
              <a:ea typeface="Aptos" panose="020B0004020202020204" pitchFamily="34" charset="0"/>
              <a:cs typeface="Times New Roman" panose="02020603050405020304" pitchFamily="18" charset="0"/>
            </a:endParaRPr>
          </a:p>
          <a:p>
            <a:pPr marL="118872" indent="0">
              <a:buNone/>
            </a:pPr>
            <a:r>
              <a:rPr lang="en-US" sz="2800" dirty="0"/>
              <a:t>"An adversarial system involves advocates representing contrary positions before an impartial decision maker.  The </a:t>
            </a:r>
            <a:r>
              <a:rPr lang="en-US" sz="2800" b="1" dirty="0"/>
              <a:t>VA system is </a:t>
            </a:r>
            <a:r>
              <a:rPr lang="en-US" sz="2800" b="1" i="1" dirty="0"/>
              <a:t>non-adversarial</a:t>
            </a:r>
            <a:r>
              <a:rPr lang="en-US" sz="2800" dirty="0"/>
              <a:t>.  There is no advocate on behalf of VA opposing claims and no policy to minimize or deny benefits. </a:t>
            </a:r>
          </a:p>
          <a:p>
            <a:pPr marL="118872" indent="0">
              <a:buNone/>
            </a:pPr>
            <a:endParaRPr lang="en-US" sz="2800" dirty="0"/>
          </a:p>
          <a:p>
            <a:pPr marL="118872" indent="0">
              <a:buNone/>
            </a:pPr>
            <a:r>
              <a:rPr lang="en-US" sz="2800" dirty="0"/>
              <a:t>Decision makers are expected to be impartial and </a:t>
            </a:r>
            <a:r>
              <a:rPr lang="en-US" sz="2800" b="1" dirty="0"/>
              <a:t>liberally apply VA’s pro-Veteran policies</a:t>
            </a:r>
            <a:r>
              <a:rPr lang="en-US" sz="2800" dirty="0"/>
              <a:t>, procedures, and regulations in accordance with any applicable VA guidance. </a:t>
            </a:r>
          </a:p>
          <a:p>
            <a:pPr marL="118872" indent="0">
              <a:buNone/>
            </a:pPr>
            <a:endParaRPr lang="en-US" sz="2800" dirty="0"/>
          </a:p>
          <a:p>
            <a:pPr marL="118872" indent="0">
              <a:buNone/>
            </a:pPr>
            <a:r>
              <a:rPr lang="en-US" sz="2800" dirty="0"/>
              <a:t>VA’s policy is to </a:t>
            </a:r>
            <a:r>
              <a:rPr lang="en-US" sz="2800" b="1" dirty="0"/>
              <a:t>award benefits where supported </a:t>
            </a:r>
            <a:r>
              <a:rPr lang="en-US" sz="2800" dirty="0"/>
              <a:t>under the facts and law or when the evidence is in </a:t>
            </a:r>
            <a:r>
              <a:rPr lang="en-US" sz="2800" b="1" dirty="0"/>
              <a:t>relative equipoise </a:t>
            </a:r>
            <a:r>
              <a:rPr lang="en-US" sz="2800" dirty="0"/>
              <a:t>or balance while </a:t>
            </a:r>
            <a:r>
              <a:rPr lang="en-US" sz="2800" b="1" dirty="0"/>
              <a:t>denying only when we must </a:t>
            </a:r>
            <a:r>
              <a:rPr lang="en-US" sz="2800" dirty="0"/>
              <a:t>under the facts and law require it."</a:t>
            </a:r>
          </a:p>
          <a:p>
            <a:pPr marL="118872" indent="0">
              <a:buNone/>
            </a:pPr>
            <a:endParaRPr lang="en-US" dirty="0"/>
          </a:p>
          <a:p>
            <a:pPr marL="118872" indent="0">
              <a:buNone/>
            </a:pPr>
            <a:endParaRPr lang="en-US" sz="2400" dirty="0"/>
          </a:p>
        </p:txBody>
      </p:sp>
      <p:sp>
        <p:nvSpPr>
          <p:cNvPr id="4" name="Slide Number Placeholder 3">
            <a:extLst>
              <a:ext uri="{FF2B5EF4-FFF2-40B4-BE49-F238E27FC236}">
                <a16:creationId xmlns:a16="http://schemas.microsoft.com/office/drawing/2014/main" id="{22435623-F302-47FB-76F6-400A297B53D8}"/>
              </a:ext>
            </a:extLst>
          </p:cNvPr>
          <p:cNvSpPr>
            <a:spLocks noGrp="1"/>
          </p:cNvSpPr>
          <p:nvPr>
            <p:ph type="sldNum" sz="quarter" idx="12"/>
          </p:nvPr>
        </p:nvSpPr>
        <p:spPr/>
        <p:txBody>
          <a:bodyPr/>
          <a:lstStyle/>
          <a:p>
            <a:fld id="{1B5C5464-0A0C-4F4F-8948-B8BFCC70FC15}" type="slidenum">
              <a:rPr lang="en-US" smtClean="0"/>
              <a:pPr/>
              <a:t>34</a:t>
            </a:fld>
            <a:endParaRPr lang="en-US" dirty="0"/>
          </a:p>
        </p:txBody>
      </p:sp>
    </p:spTree>
    <p:extLst>
      <p:ext uri="{BB962C8B-B14F-4D97-AF65-F5344CB8AC3E}">
        <p14:creationId xmlns:p14="http://schemas.microsoft.com/office/powerpoint/2010/main" val="8470878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01757A-8BBE-383F-7B25-A51D642213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DE5FE9-31E2-D32C-E7C8-D791971EF4FF}"/>
              </a:ext>
            </a:extLst>
          </p:cNvPr>
          <p:cNvSpPr>
            <a:spLocks noGrp="1"/>
          </p:cNvSpPr>
          <p:nvPr>
            <p:ph type="title"/>
          </p:nvPr>
        </p:nvSpPr>
        <p:spPr>
          <a:xfrm>
            <a:off x="0" y="155448"/>
            <a:ext cx="9144000" cy="1252728"/>
          </a:xfrm>
        </p:spPr>
        <p:txBody>
          <a:bodyPr>
            <a:normAutofit/>
          </a:bodyPr>
          <a:lstStyle/>
          <a:p>
            <a:pPr algn="ctr"/>
            <a:r>
              <a:rPr lang="en-US" sz="4000" dirty="0"/>
              <a:t>Holding the AOJ Accountable</a:t>
            </a:r>
          </a:p>
        </p:txBody>
      </p:sp>
      <p:sp>
        <p:nvSpPr>
          <p:cNvPr id="3" name="Content Placeholder 2">
            <a:extLst>
              <a:ext uri="{FF2B5EF4-FFF2-40B4-BE49-F238E27FC236}">
                <a16:creationId xmlns:a16="http://schemas.microsoft.com/office/drawing/2014/main" id="{03F6D09F-3846-3A4E-C63A-4BB30F686A9C}"/>
              </a:ext>
            </a:extLst>
          </p:cNvPr>
          <p:cNvSpPr>
            <a:spLocks noGrp="1"/>
          </p:cNvSpPr>
          <p:nvPr>
            <p:ph idx="1"/>
          </p:nvPr>
        </p:nvSpPr>
        <p:spPr>
          <a:xfrm>
            <a:off x="0" y="1524000"/>
            <a:ext cx="9144000" cy="5333999"/>
          </a:xfrm>
        </p:spPr>
        <p:txBody>
          <a:bodyPr>
            <a:normAutofit fontScale="25000" lnSpcReduction="20000"/>
          </a:bodyPr>
          <a:lstStyle/>
          <a:p>
            <a:pPr marL="0" marR="0">
              <a:lnSpc>
                <a:spcPct val="115000"/>
              </a:lnSpc>
              <a:spcAft>
                <a:spcPts val="800"/>
              </a:spcAft>
              <a:buNone/>
            </a:pPr>
            <a:r>
              <a:rPr lang="en-US" sz="8000" dirty="0"/>
              <a:t>Utilize these M21 citations to strengthen your arguments. Push AOJ adjudicators follow VA's own rules.</a:t>
            </a:r>
          </a:p>
          <a:p>
            <a:pPr marL="0" marR="0">
              <a:lnSpc>
                <a:spcPct val="115000"/>
              </a:lnSpc>
              <a:spcAft>
                <a:spcPts val="800"/>
              </a:spcAft>
              <a:buNone/>
            </a:pPr>
            <a:r>
              <a:rPr lang="en-US" sz="8000" dirty="0"/>
              <a:t>For instance, you should remind them that…</a:t>
            </a:r>
          </a:p>
          <a:p>
            <a:pPr lvl="0">
              <a:spcBef>
                <a:spcPts val="800"/>
              </a:spcBef>
            </a:pPr>
            <a:r>
              <a:rPr lang="en-US" sz="8000" dirty="0"/>
              <a:t>They are required to </a:t>
            </a:r>
            <a:r>
              <a:rPr lang="en-US" sz="8000" b="1" dirty="0"/>
              <a:t>maintain objectivity </a:t>
            </a:r>
            <a:r>
              <a:rPr lang="en-US" sz="8000" dirty="0"/>
              <a:t>when evaluating evidence.</a:t>
            </a:r>
          </a:p>
          <a:p>
            <a:pPr lvl="0">
              <a:spcBef>
                <a:spcPts val="800"/>
              </a:spcBef>
            </a:pPr>
            <a:r>
              <a:rPr lang="en-US" sz="8000" dirty="0"/>
              <a:t>They are required to </a:t>
            </a:r>
            <a:r>
              <a:rPr lang="en-US" sz="8000" b="1" dirty="0"/>
              <a:t>resolve</a:t>
            </a:r>
            <a:r>
              <a:rPr lang="en-US" sz="8000" dirty="0"/>
              <a:t> </a:t>
            </a:r>
            <a:r>
              <a:rPr lang="en-US" sz="8000" b="1" dirty="0"/>
              <a:t>reasonable doubt in the favor of the veteran</a:t>
            </a:r>
            <a:r>
              <a:rPr lang="en-US" sz="8000" dirty="0"/>
              <a:t>.</a:t>
            </a:r>
          </a:p>
          <a:p>
            <a:pPr lvl="0">
              <a:spcBef>
                <a:spcPts val="800"/>
              </a:spcBef>
            </a:pPr>
            <a:r>
              <a:rPr lang="en-US" sz="8000" dirty="0"/>
              <a:t>They </a:t>
            </a:r>
            <a:r>
              <a:rPr lang="en-US" sz="8000" b="1" dirty="0"/>
              <a:t>cannot construe absence of evidence as negative evidence </a:t>
            </a:r>
            <a:r>
              <a:rPr lang="en-US" sz="8000" dirty="0"/>
              <a:t>except in rare circumstances.</a:t>
            </a:r>
          </a:p>
          <a:p>
            <a:pPr lvl="0">
              <a:spcBef>
                <a:spcPts val="800"/>
              </a:spcBef>
            </a:pPr>
            <a:r>
              <a:rPr lang="en-US" sz="8000" dirty="0"/>
              <a:t>Evidence from </a:t>
            </a:r>
            <a:r>
              <a:rPr lang="en-US" sz="8000" b="1" dirty="0"/>
              <a:t>non-VA sources must be accepted at face value </a:t>
            </a:r>
            <a:r>
              <a:rPr lang="en-US" sz="8000" dirty="0"/>
              <a:t>in most circumstances.</a:t>
            </a:r>
          </a:p>
          <a:p>
            <a:pPr lvl="0">
              <a:spcBef>
                <a:spcPts val="800"/>
              </a:spcBef>
            </a:pPr>
            <a:r>
              <a:rPr lang="en-US" sz="8000" dirty="0"/>
              <a:t>Weight cannot be assigned to evidence </a:t>
            </a:r>
            <a:r>
              <a:rPr lang="en-US" sz="8000" b="1" dirty="0"/>
              <a:t>unjustly or arbitrarily</a:t>
            </a:r>
          </a:p>
          <a:p>
            <a:pPr lvl="0">
              <a:spcBef>
                <a:spcPts val="800"/>
              </a:spcBef>
            </a:pPr>
            <a:r>
              <a:rPr lang="en-US" sz="8000" dirty="0"/>
              <a:t>Evidence must be reviewed </a:t>
            </a:r>
            <a:r>
              <a:rPr lang="en-US" sz="8000" b="1" dirty="0"/>
              <a:t>in its totality (</a:t>
            </a:r>
            <a:r>
              <a:rPr lang="en-US" sz="8000" dirty="0"/>
              <a:t>not cherry picked</a:t>
            </a:r>
            <a:r>
              <a:rPr lang="en-US" sz="8000" b="1" dirty="0"/>
              <a:t>).</a:t>
            </a:r>
          </a:p>
          <a:p>
            <a:pPr lvl="0">
              <a:spcBef>
                <a:spcPts val="800"/>
              </a:spcBef>
            </a:pPr>
            <a:r>
              <a:rPr lang="en-US" sz="8000" dirty="0"/>
              <a:t>If evidence is in </a:t>
            </a:r>
            <a:r>
              <a:rPr lang="en-US" sz="8000" b="1" dirty="0"/>
              <a:t>equipoise</a:t>
            </a:r>
            <a:r>
              <a:rPr lang="en-US" sz="8000" dirty="0"/>
              <a:t>, the </a:t>
            </a:r>
            <a:r>
              <a:rPr lang="en-US" sz="8000" b="1" dirty="0"/>
              <a:t>veteran prevails</a:t>
            </a:r>
            <a:r>
              <a:rPr lang="en-US" sz="8000" dirty="0"/>
              <a:t>.</a:t>
            </a:r>
          </a:p>
          <a:p>
            <a:pPr lvl="0">
              <a:spcBef>
                <a:spcPts val="800"/>
              </a:spcBef>
            </a:pPr>
            <a:r>
              <a:rPr lang="en-US" sz="8000" dirty="0"/>
              <a:t>They are required to give a </a:t>
            </a:r>
            <a:r>
              <a:rPr lang="en-US" sz="8000" b="1" dirty="0"/>
              <a:t>detailed explanation </a:t>
            </a:r>
            <a:r>
              <a:rPr lang="en-US" sz="8000" dirty="0"/>
              <a:t>of how they </a:t>
            </a:r>
            <a:r>
              <a:rPr lang="en-US" sz="8000" b="1" dirty="0"/>
              <a:t>weighed evidence.</a:t>
            </a:r>
            <a:endParaRPr lang="en-US" sz="8000" dirty="0"/>
          </a:p>
          <a:p>
            <a:pPr lvl="0">
              <a:spcBef>
                <a:spcPts val="800"/>
              </a:spcBef>
            </a:pPr>
            <a:r>
              <a:rPr lang="en-US" sz="8000" dirty="0"/>
              <a:t>They may not allow any </a:t>
            </a:r>
            <a:r>
              <a:rPr lang="en-US" sz="8000" b="1" dirty="0"/>
              <a:t>bias or personal feelings </a:t>
            </a:r>
            <a:r>
              <a:rPr lang="en-US" sz="8000" dirty="0"/>
              <a:t>into the evaluation of evidence.</a:t>
            </a:r>
          </a:p>
          <a:p>
            <a:pPr lvl="0">
              <a:spcBef>
                <a:spcPts val="800"/>
              </a:spcBef>
            </a:pPr>
            <a:r>
              <a:rPr lang="en-US" sz="8000" dirty="0"/>
              <a:t>They must liberally apply </a:t>
            </a:r>
            <a:r>
              <a:rPr lang="en-US" sz="8000" b="1" dirty="0"/>
              <a:t>VA’s pro-Veteran policies</a:t>
            </a:r>
            <a:r>
              <a:rPr lang="en-US" sz="8000" dirty="0"/>
              <a:t>.</a:t>
            </a:r>
          </a:p>
          <a:p>
            <a:pPr marL="0" marR="0">
              <a:lnSpc>
                <a:spcPct val="115000"/>
              </a:lnSpc>
              <a:spcAft>
                <a:spcPts val="800"/>
              </a:spcAft>
              <a:buNone/>
            </a:pPr>
            <a:endParaRPr lang="en-US" sz="3800" dirty="0"/>
          </a:p>
          <a:p>
            <a:pPr marL="0" marR="0">
              <a:lnSpc>
                <a:spcPct val="115000"/>
              </a:lnSpc>
              <a:spcAft>
                <a:spcPts val="800"/>
              </a:spcAft>
              <a:buNone/>
            </a:pPr>
            <a:r>
              <a:rPr lang="en-US" sz="2800" dirty="0"/>
              <a:t> </a:t>
            </a:r>
            <a:endParaRPr lang="en-US" sz="2400" dirty="0"/>
          </a:p>
        </p:txBody>
      </p:sp>
      <p:sp>
        <p:nvSpPr>
          <p:cNvPr id="4" name="Slide Number Placeholder 3">
            <a:extLst>
              <a:ext uri="{FF2B5EF4-FFF2-40B4-BE49-F238E27FC236}">
                <a16:creationId xmlns:a16="http://schemas.microsoft.com/office/drawing/2014/main" id="{67E0DC4D-41F1-40EE-D4CC-73B39CB08F1F}"/>
              </a:ext>
            </a:extLst>
          </p:cNvPr>
          <p:cNvSpPr>
            <a:spLocks noGrp="1"/>
          </p:cNvSpPr>
          <p:nvPr>
            <p:ph type="sldNum" sz="quarter" idx="12"/>
          </p:nvPr>
        </p:nvSpPr>
        <p:spPr/>
        <p:txBody>
          <a:bodyPr/>
          <a:lstStyle/>
          <a:p>
            <a:fld id="{1B5C5464-0A0C-4F4F-8948-B8BFCC70FC15}" type="slidenum">
              <a:rPr lang="en-US" smtClean="0"/>
              <a:pPr/>
              <a:t>35</a:t>
            </a:fld>
            <a:endParaRPr lang="en-US" dirty="0"/>
          </a:p>
        </p:txBody>
      </p:sp>
    </p:spTree>
    <p:extLst>
      <p:ext uri="{BB962C8B-B14F-4D97-AF65-F5344CB8AC3E}">
        <p14:creationId xmlns:p14="http://schemas.microsoft.com/office/powerpoint/2010/main" val="15851421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737B25-9566-08A5-F1B6-733DBD808B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5F0410-CE8F-A5FE-AFEA-AB61B1A3372A}"/>
              </a:ext>
            </a:extLst>
          </p:cNvPr>
          <p:cNvSpPr>
            <a:spLocks noGrp="1"/>
          </p:cNvSpPr>
          <p:nvPr>
            <p:ph type="title"/>
          </p:nvPr>
        </p:nvSpPr>
        <p:spPr>
          <a:xfrm>
            <a:off x="0" y="155448"/>
            <a:ext cx="9144000" cy="1252728"/>
          </a:xfrm>
        </p:spPr>
        <p:txBody>
          <a:bodyPr>
            <a:normAutofit/>
          </a:bodyPr>
          <a:lstStyle/>
          <a:p>
            <a:pPr algn="ctr"/>
            <a:r>
              <a:rPr lang="en-US" sz="3200" dirty="0"/>
              <a:t>Valid Reasons Why VA May Assign Little or No Probative Value to Lay Evidence</a:t>
            </a:r>
          </a:p>
        </p:txBody>
      </p:sp>
      <p:sp>
        <p:nvSpPr>
          <p:cNvPr id="3" name="Content Placeholder 2">
            <a:extLst>
              <a:ext uri="{FF2B5EF4-FFF2-40B4-BE49-F238E27FC236}">
                <a16:creationId xmlns:a16="http://schemas.microsoft.com/office/drawing/2014/main" id="{CC9E80B9-6AF9-62AF-3017-0FF65A976E83}"/>
              </a:ext>
            </a:extLst>
          </p:cNvPr>
          <p:cNvSpPr>
            <a:spLocks noGrp="1"/>
          </p:cNvSpPr>
          <p:nvPr>
            <p:ph idx="1"/>
          </p:nvPr>
        </p:nvSpPr>
        <p:spPr>
          <a:xfrm>
            <a:off x="0" y="1524000"/>
            <a:ext cx="9144000" cy="5333999"/>
          </a:xfrm>
        </p:spPr>
        <p:txBody>
          <a:bodyPr>
            <a:normAutofit fontScale="85000" lnSpcReduction="20000"/>
          </a:bodyPr>
          <a:lstStyle/>
          <a:p>
            <a:pPr>
              <a:spcBef>
                <a:spcPts val="800"/>
              </a:spcBef>
            </a:pPr>
            <a:r>
              <a:rPr lang="en-US" sz="3400" b="1" dirty="0"/>
              <a:t>Lack of competence </a:t>
            </a:r>
            <a:r>
              <a:rPr lang="en-US" sz="3400" dirty="0"/>
              <a:t>- Layperson not qualified to give medical opinions. </a:t>
            </a:r>
            <a:r>
              <a:rPr lang="en-US" sz="3400" b="1" i="1" dirty="0"/>
              <a:t>Example:</a:t>
            </a:r>
            <a:r>
              <a:rPr lang="en-US" sz="3400" dirty="0"/>
              <a:t> A veteran's neighbor writes a letter stating that the veteran has PTSD. However, the neighbor has no medical training or expertise in diagnosing psychiatric conditions, making their statement unqualified.</a:t>
            </a:r>
          </a:p>
          <a:p>
            <a:pPr>
              <a:spcBef>
                <a:spcPts val="800"/>
              </a:spcBef>
            </a:pPr>
            <a:r>
              <a:rPr lang="en-US" sz="3400" b="1" dirty="0"/>
              <a:t>Lack of credibility </a:t>
            </a:r>
            <a:r>
              <a:rPr lang="en-US" sz="3400" dirty="0"/>
              <a:t>- Statement appears biased, inconsistent, or exaggerated. </a:t>
            </a:r>
            <a:r>
              <a:rPr lang="en-US" sz="3400" b="1" i="1" dirty="0"/>
              <a:t>Example:</a:t>
            </a:r>
            <a:r>
              <a:rPr lang="en-US" sz="3400" dirty="0"/>
              <a:t> A claimant initially states they have had back pain since service, but medical records show no complaints for years. Later, he changes his statement, claiming the pain started much earlier. This inconsistency may make their testimony seem unreliable.</a:t>
            </a:r>
          </a:p>
          <a:p>
            <a:pPr marL="118872" indent="0">
              <a:buNone/>
            </a:pPr>
            <a:endParaRPr lang="en-US" sz="2200" dirty="0"/>
          </a:p>
          <a:p>
            <a:pPr marL="118872" indent="0">
              <a:buNone/>
            </a:pPr>
            <a:endParaRPr lang="en-US" dirty="0"/>
          </a:p>
          <a:p>
            <a:endParaRPr lang="en-US" dirty="0"/>
          </a:p>
        </p:txBody>
      </p:sp>
      <p:sp>
        <p:nvSpPr>
          <p:cNvPr id="4" name="Slide Number Placeholder 3">
            <a:extLst>
              <a:ext uri="{FF2B5EF4-FFF2-40B4-BE49-F238E27FC236}">
                <a16:creationId xmlns:a16="http://schemas.microsoft.com/office/drawing/2014/main" id="{34849E79-3FF4-7924-0E8B-4710DB7C849E}"/>
              </a:ext>
            </a:extLst>
          </p:cNvPr>
          <p:cNvSpPr>
            <a:spLocks noGrp="1"/>
          </p:cNvSpPr>
          <p:nvPr>
            <p:ph type="sldNum" sz="quarter" idx="12"/>
          </p:nvPr>
        </p:nvSpPr>
        <p:spPr/>
        <p:txBody>
          <a:bodyPr/>
          <a:lstStyle/>
          <a:p>
            <a:fld id="{1B5C5464-0A0C-4F4F-8948-B8BFCC70FC15}" type="slidenum">
              <a:rPr lang="en-US" smtClean="0"/>
              <a:pPr/>
              <a:t>36</a:t>
            </a:fld>
            <a:endParaRPr lang="en-US" dirty="0"/>
          </a:p>
        </p:txBody>
      </p:sp>
    </p:spTree>
    <p:extLst>
      <p:ext uri="{BB962C8B-B14F-4D97-AF65-F5344CB8AC3E}">
        <p14:creationId xmlns:p14="http://schemas.microsoft.com/office/powerpoint/2010/main" val="21900253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B393CB-9C98-5B68-09A0-AF97626C8D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821C74-C86D-8E87-A61B-1CEAC67C2AB1}"/>
              </a:ext>
            </a:extLst>
          </p:cNvPr>
          <p:cNvSpPr>
            <a:spLocks noGrp="1"/>
          </p:cNvSpPr>
          <p:nvPr>
            <p:ph type="title"/>
          </p:nvPr>
        </p:nvSpPr>
        <p:spPr>
          <a:xfrm>
            <a:off x="0" y="155448"/>
            <a:ext cx="9144000" cy="1252728"/>
          </a:xfrm>
        </p:spPr>
        <p:txBody>
          <a:bodyPr>
            <a:normAutofit/>
          </a:bodyPr>
          <a:lstStyle/>
          <a:p>
            <a:pPr algn="ctr"/>
            <a:r>
              <a:rPr lang="en-US" sz="3200" dirty="0"/>
              <a:t>Valid Reasons Why VA May Assign Little or No Probative Value to Lay Evidence</a:t>
            </a:r>
          </a:p>
        </p:txBody>
      </p:sp>
      <p:sp>
        <p:nvSpPr>
          <p:cNvPr id="3" name="Content Placeholder 2">
            <a:extLst>
              <a:ext uri="{FF2B5EF4-FFF2-40B4-BE49-F238E27FC236}">
                <a16:creationId xmlns:a16="http://schemas.microsoft.com/office/drawing/2014/main" id="{A5AB37DA-DE2B-887A-E50C-EACD12CA830B}"/>
              </a:ext>
            </a:extLst>
          </p:cNvPr>
          <p:cNvSpPr>
            <a:spLocks noGrp="1"/>
          </p:cNvSpPr>
          <p:nvPr>
            <p:ph idx="1"/>
          </p:nvPr>
        </p:nvSpPr>
        <p:spPr>
          <a:xfrm>
            <a:off x="0" y="1524000"/>
            <a:ext cx="9144000" cy="5333999"/>
          </a:xfrm>
        </p:spPr>
        <p:txBody>
          <a:bodyPr>
            <a:normAutofit fontScale="85000" lnSpcReduction="20000"/>
          </a:bodyPr>
          <a:lstStyle/>
          <a:p>
            <a:pPr>
              <a:spcBef>
                <a:spcPts val="800"/>
              </a:spcBef>
            </a:pPr>
            <a:r>
              <a:rPr lang="en-US" sz="3400" b="1" dirty="0"/>
              <a:t>Inconsistent with records or prior statements </a:t>
            </a:r>
            <a:r>
              <a:rPr lang="en-US" sz="3400" dirty="0"/>
              <a:t>- Contradicts STRs, medical records, previous statements or claims, or other evidence. </a:t>
            </a:r>
            <a:r>
              <a:rPr lang="en-US" sz="3400" b="1" i="1" dirty="0"/>
              <a:t>Example:</a:t>
            </a:r>
            <a:r>
              <a:rPr lang="en-US" sz="3400" dirty="0"/>
              <a:t> A veteran claims they injured their knee in a training accident, but their service treatment records (STRs) show no mention of a knee injury during service. Additionally, previous claims did not include any reference to knee problems.</a:t>
            </a:r>
          </a:p>
          <a:p>
            <a:pPr>
              <a:spcBef>
                <a:spcPts val="800"/>
              </a:spcBef>
            </a:pPr>
            <a:r>
              <a:rPr lang="en-US" sz="3400" b="1" dirty="0"/>
              <a:t>Vague or non-specific </a:t>
            </a:r>
            <a:r>
              <a:rPr lang="en-US" sz="3400" dirty="0"/>
              <a:t>- No detail on symptoms, timing, or impact. </a:t>
            </a:r>
            <a:r>
              <a:rPr lang="en-US" sz="3400" b="1" i="1" dirty="0"/>
              <a:t>Example:</a:t>
            </a:r>
            <a:r>
              <a:rPr lang="en-US" sz="3400" dirty="0"/>
              <a:t> A buddy statement says, </a:t>
            </a:r>
            <a:r>
              <a:rPr lang="en-US" sz="3400" i="1" dirty="0"/>
              <a:t>"He seemed depressed after deployment." </a:t>
            </a:r>
            <a:r>
              <a:rPr lang="en-US" sz="3400" dirty="0"/>
              <a:t>However, it does not describe specific symptoms like withdrawal, mood changes, or difficulty functioning, making it too general to be useful.</a:t>
            </a:r>
          </a:p>
          <a:p>
            <a:pPr marL="118872" indent="0">
              <a:buNone/>
            </a:pPr>
            <a:endParaRPr lang="en-US" sz="2200" dirty="0"/>
          </a:p>
          <a:p>
            <a:pPr marL="118872" indent="0">
              <a:buNone/>
            </a:pPr>
            <a:endParaRPr lang="en-US" dirty="0"/>
          </a:p>
          <a:p>
            <a:endParaRPr lang="en-US" dirty="0"/>
          </a:p>
        </p:txBody>
      </p:sp>
      <p:sp>
        <p:nvSpPr>
          <p:cNvPr id="4" name="Slide Number Placeholder 3">
            <a:extLst>
              <a:ext uri="{FF2B5EF4-FFF2-40B4-BE49-F238E27FC236}">
                <a16:creationId xmlns:a16="http://schemas.microsoft.com/office/drawing/2014/main" id="{B88CAE1D-2DED-D6DF-6C7D-A57F4CE7F50D}"/>
              </a:ext>
            </a:extLst>
          </p:cNvPr>
          <p:cNvSpPr>
            <a:spLocks noGrp="1"/>
          </p:cNvSpPr>
          <p:nvPr>
            <p:ph type="sldNum" sz="quarter" idx="12"/>
          </p:nvPr>
        </p:nvSpPr>
        <p:spPr/>
        <p:txBody>
          <a:bodyPr/>
          <a:lstStyle/>
          <a:p>
            <a:fld id="{1B5C5464-0A0C-4F4F-8948-B8BFCC70FC15}" type="slidenum">
              <a:rPr lang="en-US" smtClean="0"/>
              <a:pPr/>
              <a:t>37</a:t>
            </a:fld>
            <a:endParaRPr lang="en-US" dirty="0"/>
          </a:p>
        </p:txBody>
      </p:sp>
    </p:spTree>
    <p:extLst>
      <p:ext uri="{BB962C8B-B14F-4D97-AF65-F5344CB8AC3E}">
        <p14:creationId xmlns:p14="http://schemas.microsoft.com/office/powerpoint/2010/main" val="34870729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9B4D04-E81C-4FC2-33A7-16164152D6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293BC2-563D-640E-BCB9-B9FD13126108}"/>
              </a:ext>
            </a:extLst>
          </p:cNvPr>
          <p:cNvSpPr>
            <a:spLocks noGrp="1"/>
          </p:cNvSpPr>
          <p:nvPr>
            <p:ph type="title"/>
          </p:nvPr>
        </p:nvSpPr>
        <p:spPr>
          <a:xfrm>
            <a:off x="0" y="155448"/>
            <a:ext cx="9144000" cy="1252728"/>
          </a:xfrm>
        </p:spPr>
        <p:txBody>
          <a:bodyPr>
            <a:normAutofit/>
          </a:bodyPr>
          <a:lstStyle/>
          <a:p>
            <a:pPr algn="ctr"/>
            <a:r>
              <a:rPr lang="en-US" sz="3200" dirty="0"/>
              <a:t>Valid Reasons Why VA May Assign Little or No Probative Value to Lay Evidence</a:t>
            </a:r>
          </a:p>
        </p:txBody>
      </p:sp>
      <p:sp>
        <p:nvSpPr>
          <p:cNvPr id="3" name="Content Placeholder 2">
            <a:extLst>
              <a:ext uri="{FF2B5EF4-FFF2-40B4-BE49-F238E27FC236}">
                <a16:creationId xmlns:a16="http://schemas.microsoft.com/office/drawing/2014/main" id="{ED284A1E-2D3D-E384-DD40-19A64C1C313F}"/>
              </a:ext>
            </a:extLst>
          </p:cNvPr>
          <p:cNvSpPr>
            <a:spLocks noGrp="1"/>
          </p:cNvSpPr>
          <p:nvPr>
            <p:ph idx="1"/>
          </p:nvPr>
        </p:nvSpPr>
        <p:spPr>
          <a:xfrm>
            <a:off x="0" y="1524000"/>
            <a:ext cx="9144000" cy="5333999"/>
          </a:xfrm>
        </p:spPr>
        <p:txBody>
          <a:bodyPr>
            <a:normAutofit fontScale="92500" lnSpcReduction="10000"/>
          </a:bodyPr>
          <a:lstStyle/>
          <a:p>
            <a:pPr>
              <a:spcBef>
                <a:spcPts val="800"/>
              </a:spcBef>
            </a:pPr>
            <a:r>
              <a:rPr lang="en-US" sz="2600" b="1" dirty="0"/>
              <a:t>Lack of continuity </a:t>
            </a:r>
            <a:r>
              <a:rPr lang="en-US" sz="2600" dirty="0"/>
              <a:t>- No documented or reported symptoms for years. </a:t>
            </a:r>
            <a:r>
              <a:rPr lang="en-US" sz="2600" b="1" i="1" dirty="0"/>
              <a:t>Example:</a:t>
            </a:r>
            <a:r>
              <a:rPr lang="en-US" sz="2600" dirty="0"/>
              <a:t> A veteran reports headaches that began in service, but there are no documented complaints or treatments in medical records for decades, creating a gap that weakens the claim.</a:t>
            </a:r>
          </a:p>
          <a:p>
            <a:pPr>
              <a:spcBef>
                <a:spcPts val="800"/>
              </a:spcBef>
            </a:pPr>
            <a:r>
              <a:rPr lang="en-US" sz="2600" b="1" dirty="0"/>
              <a:t>Questionable statements about symptom continuity </a:t>
            </a:r>
            <a:r>
              <a:rPr lang="en-US" sz="2600" dirty="0"/>
              <a:t>- </a:t>
            </a:r>
            <a:r>
              <a:rPr lang="en-US" sz="2600" b="1" i="1" dirty="0"/>
              <a:t>Example:</a:t>
            </a:r>
            <a:r>
              <a:rPr lang="en-US" sz="2600" i="1" dirty="0"/>
              <a:t> </a:t>
            </a:r>
            <a:r>
              <a:rPr lang="en-US" sz="2600" dirty="0"/>
              <a:t>A veteran asserts they avoided seeking medical care for a claimed condition, stating they simply endured the symptoms. However, medical records indicate they sought treatment for other health issues during the same period.</a:t>
            </a:r>
          </a:p>
          <a:p>
            <a:pPr>
              <a:spcBef>
                <a:spcPts val="800"/>
              </a:spcBef>
            </a:pPr>
            <a:r>
              <a:rPr lang="en-US" sz="2600" b="1" dirty="0"/>
              <a:t>Contradicted by medical opinion</a:t>
            </a:r>
            <a:r>
              <a:rPr lang="en-US" sz="2600" dirty="0"/>
              <a:t> - Conflicts with medical evidence or expert testimony (e.g., doctor’s reports, test results). </a:t>
            </a:r>
            <a:r>
              <a:rPr lang="en-US" sz="2600" b="1" i="1" dirty="0"/>
              <a:t>Example:</a:t>
            </a:r>
            <a:r>
              <a:rPr lang="en-US" sz="2600" dirty="0"/>
              <a:t> A veteran asserts that their hearing loss is due to service-related noise exposure. However, an audiologist’s report states that the hearing loss pattern is more consistent with aging rather than noise-induced damage.</a:t>
            </a:r>
          </a:p>
          <a:p>
            <a:endParaRPr lang="en-US" sz="2600" dirty="0"/>
          </a:p>
          <a:p>
            <a:endParaRPr lang="en-US" sz="2200" dirty="0"/>
          </a:p>
          <a:p>
            <a:pPr marL="118872" indent="0">
              <a:buNone/>
            </a:pPr>
            <a:endParaRPr lang="en-US" dirty="0"/>
          </a:p>
          <a:p>
            <a:endParaRPr lang="en-US" dirty="0"/>
          </a:p>
        </p:txBody>
      </p:sp>
      <p:sp>
        <p:nvSpPr>
          <p:cNvPr id="4" name="Slide Number Placeholder 3">
            <a:extLst>
              <a:ext uri="{FF2B5EF4-FFF2-40B4-BE49-F238E27FC236}">
                <a16:creationId xmlns:a16="http://schemas.microsoft.com/office/drawing/2014/main" id="{14EAD54D-875D-2DFA-B847-7541DDF4AEDD}"/>
              </a:ext>
            </a:extLst>
          </p:cNvPr>
          <p:cNvSpPr>
            <a:spLocks noGrp="1"/>
          </p:cNvSpPr>
          <p:nvPr>
            <p:ph type="sldNum" sz="quarter" idx="12"/>
          </p:nvPr>
        </p:nvSpPr>
        <p:spPr/>
        <p:txBody>
          <a:bodyPr/>
          <a:lstStyle/>
          <a:p>
            <a:fld id="{1B5C5464-0A0C-4F4F-8948-B8BFCC70FC15}" type="slidenum">
              <a:rPr lang="en-US" smtClean="0"/>
              <a:pPr/>
              <a:t>38</a:t>
            </a:fld>
            <a:endParaRPr lang="en-US" dirty="0"/>
          </a:p>
        </p:txBody>
      </p:sp>
    </p:spTree>
    <p:extLst>
      <p:ext uri="{BB962C8B-B14F-4D97-AF65-F5344CB8AC3E}">
        <p14:creationId xmlns:p14="http://schemas.microsoft.com/office/powerpoint/2010/main" val="40377770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B54F86-8D4B-55E4-0092-D2B942278A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865F87-407F-2EB0-7731-AF67CF44FF6B}"/>
              </a:ext>
            </a:extLst>
          </p:cNvPr>
          <p:cNvSpPr>
            <a:spLocks noGrp="1"/>
          </p:cNvSpPr>
          <p:nvPr>
            <p:ph type="title"/>
          </p:nvPr>
        </p:nvSpPr>
        <p:spPr>
          <a:xfrm>
            <a:off x="0" y="155448"/>
            <a:ext cx="9144000" cy="1252728"/>
          </a:xfrm>
        </p:spPr>
        <p:txBody>
          <a:bodyPr>
            <a:normAutofit/>
          </a:bodyPr>
          <a:lstStyle/>
          <a:p>
            <a:pPr algn="ctr"/>
            <a:r>
              <a:rPr lang="en-US" sz="3200" dirty="0"/>
              <a:t>Valid Reasons Why VA May Assign Little or No Probative Value to Lay Evidence</a:t>
            </a:r>
          </a:p>
        </p:txBody>
      </p:sp>
      <p:sp>
        <p:nvSpPr>
          <p:cNvPr id="3" name="Content Placeholder 2">
            <a:extLst>
              <a:ext uri="{FF2B5EF4-FFF2-40B4-BE49-F238E27FC236}">
                <a16:creationId xmlns:a16="http://schemas.microsoft.com/office/drawing/2014/main" id="{7D887497-633E-8506-BD25-E95118BC910D}"/>
              </a:ext>
            </a:extLst>
          </p:cNvPr>
          <p:cNvSpPr>
            <a:spLocks noGrp="1"/>
          </p:cNvSpPr>
          <p:nvPr>
            <p:ph idx="1"/>
          </p:nvPr>
        </p:nvSpPr>
        <p:spPr>
          <a:xfrm>
            <a:off x="0" y="1524000"/>
            <a:ext cx="9144000" cy="5333999"/>
          </a:xfrm>
        </p:spPr>
        <p:txBody>
          <a:bodyPr>
            <a:normAutofit fontScale="85000" lnSpcReduction="20000"/>
          </a:bodyPr>
          <a:lstStyle/>
          <a:p>
            <a:pPr>
              <a:spcBef>
                <a:spcPts val="800"/>
              </a:spcBef>
            </a:pPr>
            <a:r>
              <a:rPr lang="en-US" sz="2800" b="1" dirty="0"/>
              <a:t>Exaggeration or overstatement </a:t>
            </a:r>
            <a:r>
              <a:rPr lang="en-US" sz="2800" dirty="0"/>
              <a:t>– Claims that go beyond reasonable evidence or appear inflated. </a:t>
            </a:r>
            <a:r>
              <a:rPr lang="en-US" sz="2800" b="1" i="1" dirty="0"/>
              <a:t>Example:</a:t>
            </a:r>
            <a:r>
              <a:rPr lang="en-US" sz="2800" dirty="0"/>
              <a:t> A veteran states they were exposed to extreme cold every day for years, but service records indicate they were stationed in a temperate climate.</a:t>
            </a:r>
            <a:endParaRPr lang="en-US" sz="2800" b="1" dirty="0"/>
          </a:p>
          <a:p>
            <a:pPr>
              <a:spcBef>
                <a:spcPts val="800"/>
              </a:spcBef>
            </a:pPr>
            <a:r>
              <a:rPr lang="en-US" sz="2800" b="1" dirty="0"/>
              <a:t>Conflicting statements from the claimant </a:t>
            </a:r>
            <a:r>
              <a:rPr lang="en-US" sz="2800" dirty="0"/>
              <a:t>– The claimant provides different versions of events. </a:t>
            </a:r>
            <a:r>
              <a:rPr lang="en-US" sz="2800" b="1" i="1" dirty="0"/>
              <a:t>Example:</a:t>
            </a:r>
            <a:r>
              <a:rPr lang="en-US" sz="2800" dirty="0"/>
              <a:t> A veteran initially states they injured their back in a training accident, but treatment records attribute back injury to post-service auto accident.</a:t>
            </a:r>
            <a:endParaRPr lang="en-US" sz="2800" b="1" dirty="0"/>
          </a:p>
          <a:p>
            <a:pPr>
              <a:spcBef>
                <a:spcPts val="800"/>
              </a:spcBef>
            </a:pPr>
            <a:r>
              <a:rPr lang="en-US" sz="2800" b="1" dirty="0"/>
              <a:t>No firsthand knowledge </a:t>
            </a:r>
            <a:r>
              <a:rPr lang="en-US" sz="2800" dirty="0"/>
              <a:t>- Not based on personal observation or experience. </a:t>
            </a:r>
            <a:r>
              <a:rPr lang="en-US" sz="2800" b="1" i="1" dirty="0"/>
              <a:t>Example:</a:t>
            </a:r>
            <a:r>
              <a:rPr lang="en-US" sz="2800" dirty="0"/>
              <a:t> A family member submits a statement saying that the veteran was exposed to hazardous chemicals during deployment. However, they were not present during the deployment and have no direct knowledge of the exposure.</a:t>
            </a:r>
          </a:p>
          <a:p>
            <a:pPr>
              <a:spcBef>
                <a:spcPts val="800"/>
              </a:spcBef>
            </a:pPr>
            <a:r>
              <a:rPr lang="en-US" sz="2800" b="1" dirty="0"/>
              <a:t>Boilerplate or Copied Statements - </a:t>
            </a:r>
            <a:r>
              <a:rPr lang="en-US" sz="2800" b="1" i="1" dirty="0"/>
              <a:t>Example:</a:t>
            </a:r>
            <a:r>
              <a:rPr lang="en-US" sz="2800" dirty="0"/>
              <a:t> Multiple veterans submit nearly identical lay statements with only names and dates changed.</a:t>
            </a:r>
          </a:p>
          <a:p>
            <a:endParaRPr lang="en-US" sz="3100" dirty="0"/>
          </a:p>
          <a:p>
            <a:endParaRPr lang="en-US" sz="2600" dirty="0"/>
          </a:p>
          <a:p>
            <a:endParaRPr lang="en-US" sz="2200" dirty="0"/>
          </a:p>
          <a:p>
            <a:pPr marL="118872" indent="0">
              <a:buNone/>
            </a:pPr>
            <a:endParaRPr lang="en-US" dirty="0"/>
          </a:p>
          <a:p>
            <a:endParaRPr lang="en-US" dirty="0"/>
          </a:p>
        </p:txBody>
      </p:sp>
      <p:sp>
        <p:nvSpPr>
          <p:cNvPr id="4" name="Slide Number Placeholder 3">
            <a:extLst>
              <a:ext uri="{FF2B5EF4-FFF2-40B4-BE49-F238E27FC236}">
                <a16:creationId xmlns:a16="http://schemas.microsoft.com/office/drawing/2014/main" id="{29CDA552-6E3D-A092-7176-9329DE7D5436}"/>
              </a:ext>
            </a:extLst>
          </p:cNvPr>
          <p:cNvSpPr>
            <a:spLocks noGrp="1"/>
          </p:cNvSpPr>
          <p:nvPr>
            <p:ph type="sldNum" sz="quarter" idx="12"/>
          </p:nvPr>
        </p:nvSpPr>
        <p:spPr/>
        <p:txBody>
          <a:bodyPr/>
          <a:lstStyle/>
          <a:p>
            <a:fld id="{1B5C5464-0A0C-4F4F-8948-B8BFCC70FC15}" type="slidenum">
              <a:rPr lang="en-US" smtClean="0"/>
              <a:pPr/>
              <a:t>39</a:t>
            </a:fld>
            <a:endParaRPr lang="en-US" dirty="0"/>
          </a:p>
        </p:txBody>
      </p:sp>
    </p:spTree>
    <p:extLst>
      <p:ext uri="{BB962C8B-B14F-4D97-AF65-F5344CB8AC3E}">
        <p14:creationId xmlns:p14="http://schemas.microsoft.com/office/powerpoint/2010/main" val="3576239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62E29-7C02-7CC6-E265-D0462F9EFF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AB0200-BDF4-EAC9-3139-3D65AC5D5177}"/>
              </a:ext>
            </a:extLst>
          </p:cNvPr>
          <p:cNvSpPr>
            <a:spLocks noGrp="1"/>
          </p:cNvSpPr>
          <p:nvPr>
            <p:ph type="title"/>
          </p:nvPr>
        </p:nvSpPr>
        <p:spPr>
          <a:xfrm>
            <a:off x="152400" y="155448"/>
            <a:ext cx="8839200" cy="1139952"/>
          </a:xfrm>
        </p:spPr>
        <p:txBody>
          <a:bodyPr>
            <a:normAutofit/>
          </a:bodyPr>
          <a:lstStyle/>
          <a:p>
            <a:pPr algn="ctr"/>
            <a:r>
              <a:rPr lang="en-US" sz="3000" dirty="0"/>
              <a:t>Strategies For Holding the AOJ Accountable For Fully and Fairly Considering Lay Evidence</a:t>
            </a:r>
          </a:p>
        </p:txBody>
      </p:sp>
      <p:sp>
        <p:nvSpPr>
          <p:cNvPr id="3" name="Content Placeholder 2">
            <a:extLst>
              <a:ext uri="{FF2B5EF4-FFF2-40B4-BE49-F238E27FC236}">
                <a16:creationId xmlns:a16="http://schemas.microsoft.com/office/drawing/2014/main" id="{6E9FD023-B8BB-4C15-C759-1BF733E6A1FA}"/>
              </a:ext>
            </a:extLst>
          </p:cNvPr>
          <p:cNvSpPr>
            <a:spLocks noGrp="1"/>
          </p:cNvSpPr>
          <p:nvPr>
            <p:ph idx="1"/>
          </p:nvPr>
        </p:nvSpPr>
        <p:spPr>
          <a:xfrm>
            <a:off x="0" y="1524000"/>
            <a:ext cx="9144000" cy="5334000"/>
          </a:xfrm>
        </p:spPr>
        <p:txBody>
          <a:bodyPr>
            <a:noAutofit/>
          </a:bodyPr>
          <a:lstStyle/>
          <a:p>
            <a:pPr>
              <a:spcAft>
                <a:spcPts val="800"/>
              </a:spcAft>
            </a:pPr>
            <a:r>
              <a:rPr lang="en-US" sz="2400" dirty="0"/>
              <a:t>Since AOJ adjudicators don’t always do a great job of fairly considering lay evidence, most of this presentation will focus on ways to improve your chances at the AOJ level.</a:t>
            </a:r>
          </a:p>
          <a:p>
            <a:pPr>
              <a:spcAft>
                <a:spcPts val="800"/>
              </a:spcAft>
            </a:pPr>
            <a:r>
              <a:rPr lang="en-US" sz="2400" dirty="0"/>
              <a:t>Winning a claim or appeal with lay evidence takes a </a:t>
            </a:r>
            <a:r>
              <a:rPr lang="en-US" sz="2400" b="1" dirty="0"/>
              <a:t>solid strategy</a:t>
            </a:r>
            <a:r>
              <a:rPr lang="en-US" sz="2400" dirty="0"/>
              <a:t>—you can’t just assume your evidence will be properly reviewed. You need to actively prove its relevance and credibility. </a:t>
            </a:r>
          </a:p>
          <a:p>
            <a:r>
              <a:rPr lang="en-US" sz="2400" dirty="0"/>
              <a:t>A large part of our approach includes using the </a:t>
            </a:r>
            <a:r>
              <a:rPr lang="en-US" sz="2400" b="1" dirty="0"/>
              <a:t>M21-1 manual</a:t>
            </a:r>
            <a:r>
              <a:rPr lang="en-US" sz="2400" dirty="0"/>
              <a:t>. We point out specific sections that explain how adjudicators are </a:t>
            </a:r>
            <a:r>
              <a:rPr lang="en-US" sz="2400" b="1" dirty="0"/>
              <a:t>supposed to evaluate lay evidence</a:t>
            </a:r>
            <a:r>
              <a:rPr lang="en-US" sz="2400" dirty="0"/>
              <a:t>. If they don’t follow these guidelines, we make sure to call that out in our appeal.</a:t>
            </a:r>
          </a:p>
          <a:p>
            <a:pPr marL="118872" indent="0">
              <a:buNone/>
            </a:pPr>
            <a:endParaRPr lang="en-US" sz="2400" dirty="0"/>
          </a:p>
          <a:p>
            <a:pPr marL="118872" indent="0">
              <a:buNone/>
            </a:pPr>
            <a:endParaRPr lang="en-US" sz="2400" b="1" dirty="0"/>
          </a:p>
          <a:p>
            <a:pPr marL="576072" indent="-457200">
              <a:buFont typeface="+mj-lt"/>
              <a:buAutoNum type="arabicPeriod"/>
            </a:pPr>
            <a:endParaRPr lang="en-US" sz="2400" dirty="0"/>
          </a:p>
        </p:txBody>
      </p:sp>
      <p:sp>
        <p:nvSpPr>
          <p:cNvPr id="4" name="Slide Number Placeholder 3">
            <a:extLst>
              <a:ext uri="{FF2B5EF4-FFF2-40B4-BE49-F238E27FC236}">
                <a16:creationId xmlns:a16="http://schemas.microsoft.com/office/drawing/2014/main" id="{6B6DCD45-6FFE-1E77-9511-03A304E74631}"/>
              </a:ext>
            </a:extLst>
          </p:cNvPr>
          <p:cNvSpPr>
            <a:spLocks noGrp="1"/>
          </p:cNvSpPr>
          <p:nvPr>
            <p:ph type="sldNum" sz="quarter" idx="12"/>
          </p:nvPr>
        </p:nvSpPr>
        <p:spPr/>
        <p:txBody>
          <a:bodyPr/>
          <a:lstStyle/>
          <a:p>
            <a:fld id="{1B5C5464-0A0C-4F4F-8948-B8BFCC70FC15}" type="slidenum">
              <a:rPr lang="en-US" smtClean="0"/>
              <a:pPr/>
              <a:t>4</a:t>
            </a:fld>
            <a:endParaRPr lang="en-US" dirty="0"/>
          </a:p>
        </p:txBody>
      </p:sp>
    </p:spTree>
    <p:extLst>
      <p:ext uri="{BB962C8B-B14F-4D97-AF65-F5344CB8AC3E}">
        <p14:creationId xmlns:p14="http://schemas.microsoft.com/office/powerpoint/2010/main" val="12175465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45ED5-DED2-4688-BAA7-98ED63C908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454AF0-28D3-7B43-CF7C-F99CB04D79BC}"/>
              </a:ext>
            </a:extLst>
          </p:cNvPr>
          <p:cNvSpPr>
            <a:spLocks noGrp="1"/>
          </p:cNvSpPr>
          <p:nvPr>
            <p:ph type="title"/>
          </p:nvPr>
        </p:nvSpPr>
        <p:spPr>
          <a:xfrm>
            <a:off x="0" y="155448"/>
            <a:ext cx="9144000" cy="1252728"/>
          </a:xfrm>
        </p:spPr>
        <p:txBody>
          <a:bodyPr>
            <a:normAutofit/>
          </a:bodyPr>
          <a:lstStyle/>
          <a:p>
            <a:pPr algn="ctr"/>
            <a:r>
              <a:rPr lang="en-US" sz="3200" dirty="0"/>
              <a:t>The Post-Service Treatment Gap – When the Veteran Didn’t Seek Care After Service</a:t>
            </a:r>
          </a:p>
        </p:txBody>
      </p:sp>
      <p:sp>
        <p:nvSpPr>
          <p:cNvPr id="3" name="Content Placeholder 2">
            <a:extLst>
              <a:ext uri="{FF2B5EF4-FFF2-40B4-BE49-F238E27FC236}">
                <a16:creationId xmlns:a16="http://schemas.microsoft.com/office/drawing/2014/main" id="{7F106BE7-848E-C1CE-FAC8-DDC303C1C3A0}"/>
              </a:ext>
            </a:extLst>
          </p:cNvPr>
          <p:cNvSpPr>
            <a:spLocks noGrp="1"/>
          </p:cNvSpPr>
          <p:nvPr>
            <p:ph idx="1"/>
          </p:nvPr>
        </p:nvSpPr>
        <p:spPr>
          <a:xfrm>
            <a:off x="0" y="1524000"/>
            <a:ext cx="9144000" cy="5333999"/>
          </a:xfrm>
        </p:spPr>
        <p:txBody>
          <a:bodyPr>
            <a:normAutofit fontScale="77500" lnSpcReduction="20000"/>
          </a:bodyPr>
          <a:lstStyle/>
          <a:p>
            <a:pPr marL="118872" indent="0">
              <a:buNone/>
            </a:pPr>
            <a:r>
              <a:rPr lang="en-US" sz="2800" b="1" dirty="0"/>
              <a:t>Scenario:</a:t>
            </a:r>
            <a:br>
              <a:rPr lang="en-US" sz="2800" dirty="0"/>
            </a:br>
            <a:r>
              <a:rPr lang="en-US" sz="2800" dirty="0"/>
              <a:t>A veteran claims an injury or condition began in service but was never documented in STRs. Instead, the veteran states they </a:t>
            </a:r>
            <a:r>
              <a:rPr lang="en-US" sz="2800" b="1" dirty="0"/>
              <a:t>self-treated for years</a:t>
            </a:r>
            <a:r>
              <a:rPr lang="en-US" sz="2800" dirty="0"/>
              <a:t> (e.g., over-the-counter meds, rest, home remedies, avoidance of medical care).</a:t>
            </a:r>
          </a:p>
          <a:p>
            <a:pPr marL="118872" indent="0">
              <a:buNone/>
            </a:pPr>
            <a:endParaRPr lang="en-US" sz="2800" b="1" dirty="0"/>
          </a:p>
          <a:p>
            <a:pPr marL="118872" indent="0">
              <a:buNone/>
            </a:pPr>
            <a:r>
              <a:rPr lang="en-US" sz="2800" b="1" dirty="0"/>
              <a:t>Why This Presents Credibility Challenges:</a:t>
            </a:r>
          </a:p>
          <a:p>
            <a:pPr>
              <a:lnSpc>
                <a:spcPct val="120000"/>
              </a:lnSpc>
            </a:pPr>
            <a:r>
              <a:rPr lang="en-US" sz="2800" b="1" dirty="0"/>
              <a:t>Continuity Argument:</a:t>
            </a:r>
            <a:r>
              <a:rPr lang="en-US" sz="2800" dirty="0"/>
              <a:t> VA often questions whether a condition truly persisted if there’s a long gap without medical documentation.</a:t>
            </a:r>
          </a:p>
          <a:p>
            <a:pPr>
              <a:lnSpc>
                <a:spcPct val="120000"/>
              </a:lnSpc>
            </a:pPr>
            <a:r>
              <a:rPr lang="en-US" sz="2800" b="1" dirty="0"/>
              <a:t>Severity in Doubt:</a:t>
            </a:r>
            <a:r>
              <a:rPr lang="en-US" sz="2800" dirty="0"/>
              <a:t> Adjudicators may assume that if the veteran didn’t seek care, the condition wasn’t severe enough to warrant service connection or a higher rating.</a:t>
            </a:r>
          </a:p>
          <a:p>
            <a:pPr>
              <a:lnSpc>
                <a:spcPct val="120000"/>
              </a:lnSpc>
            </a:pPr>
            <a:r>
              <a:rPr lang="en-US" sz="2800" b="1" dirty="0"/>
              <a:t>Contradiction with Later Evidence:</a:t>
            </a:r>
            <a:r>
              <a:rPr lang="en-US" sz="2800" dirty="0"/>
              <a:t> If the veteran later seeks care only when filing a claim, it can appear opportunistic.</a:t>
            </a:r>
          </a:p>
          <a:p>
            <a:pPr>
              <a:lnSpc>
                <a:spcPct val="120000"/>
              </a:lnSpc>
            </a:pPr>
            <a:r>
              <a:rPr lang="en-US" sz="2800" b="1" dirty="0"/>
              <a:t>VA’s Common Refrain:</a:t>
            </a:r>
            <a:r>
              <a:rPr lang="en-US" sz="2800" dirty="0"/>
              <a:t> “The lack of post-service treatment suggests the condition was not chronic or related to service.”</a:t>
            </a:r>
          </a:p>
          <a:p>
            <a:pPr marL="118872" indent="0">
              <a:buNone/>
            </a:pPr>
            <a:endParaRPr lang="en-US" sz="3100" dirty="0"/>
          </a:p>
          <a:p>
            <a:endParaRPr lang="en-US" sz="2600" dirty="0"/>
          </a:p>
          <a:p>
            <a:endParaRPr lang="en-US" sz="2200" dirty="0"/>
          </a:p>
          <a:p>
            <a:pPr marL="118872" indent="0">
              <a:buNone/>
            </a:pPr>
            <a:endParaRPr lang="en-US" dirty="0"/>
          </a:p>
          <a:p>
            <a:endParaRPr lang="en-US" dirty="0"/>
          </a:p>
        </p:txBody>
      </p:sp>
      <p:sp>
        <p:nvSpPr>
          <p:cNvPr id="4" name="Slide Number Placeholder 3">
            <a:extLst>
              <a:ext uri="{FF2B5EF4-FFF2-40B4-BE49-F238E27FC236}">
                <a16:creationId xmlns:a16="http://schemas.microsoft.com/office/drawing/2014/main" id="{A5AFC3B9-AE1B-9CEC-47E1-3568290ABF3B}"/>
              </a:ext>
            </a:extLst>
          </p:cNvPr>
          <p:cNvSpPr>
            <a:spLocks noGrp="1"/>
          </p:cNvSpPr>
          <p:nvPr>
            <p:ph type="sldNum" sz="quarter" idx="12"/>
          </p:nvPr>
        </p:nvSpPr>
        <p:spPr/>
        <p:txBody>
          <a:bodyPr/>
          <a:lstStyle/>
          <a:p>
            <a:fld id="{1B5C5464-0A0C-4F4F-8948-B8BFCC70FC15}" type="slidenum">
              <a:rPr lang="en-US" smtClean="0"/>
              <a:pPr/>
              <a:t>40</a:t>
            </a:fld>
            <a:endParaRPr lang="en-US" dirty="0"/>
          </a:p>
        </p:txBody>
      </p:sp>
    </p:spTree>
    <p:extLst>
      <p:ext uri="{BB962C8B-B14F-4D97-AF65-F5344CB8AC3E}">
        <p14:creationId xmlns:p14="http://schemas.microsoft.com/office/powerpoint/2010/main" val="22817243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C06A6D-CBBA-63C8-00F3-0BBE20AF39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548DB8-41FB-2DB2-D79D-4D35567D9334}"/>
              </a:ext>
            </a:extLst>
          </p:cNvPr>
          <p:cNvSpPr>
            <a:spLocks noGrp="1"/>
          </p:cNvSpPr>
          <p:nvPr>
            <p:ph type="title"/>
          </p:nvPr>
        </p:nvSpPr>
        <p:spPr>
          <a:xfrm>
            <a:off x="0" y="155448"/>
            <a:ext cx="9144000" cy="1252728"/>
          </a:xfrm>
        </p:spPr>
        <p:txBody>
          <a:bodyPr>
            <a:normAutofit/>
          </a:bodyPr>
          <a:lstStyle/>
          <a:p>
            <a:pPr algn="ctr"/>
            <a:r>
              <a:rPr lang="en-US" sz="3200" dirty="0"/>
              <a:t>When a Post-Service Treatment Gap CAN Still Be Effective</a:t>
            </a:r>
          </a:p>
        </p:txBody>
      </p:sp>
      <p:sp>
        <p:nvSpPr>
          <p:cNvPr id="3" name="Content Placeholder 2">
            <a:extLst>
              <a:ext uri="{FF2B5EF4-FFF2-40B4-BE49-F238E27FC236}">
                <a16:creationId xmlns:a16="http://schemas.microsoft.com/office/drawing/2014/main" id="{FFC0A2E8-EBA2-1185-EE47-DC524DF20242}"/>
              </a:ext>
            </a:extLst>
          </p:cNvPr>
          <p:cNvSpPr>
            <a:spLocks noGrp="1"/>
          </p:cNvSpPr>
          <p:nvPr>
            <p:ph idx="1"/>
          </p:nvPr>
        </p:nvSpPr>
        <p:spPr>
          <a:xfrm>
            <a:off x="0" y="1524000"/>
            <a:ext cx="9144000" cy="5333999"/>
          </a:xfrm>
        </p:spPr>
        <p:txBody>
          <a:bodyPr>
            <a:normAutofit lnSpcReduction="10000"/>
          </a:bodyPr>
          <a:lstStyle/>
          <a:p>
            <a:r>
              <a:rPr lang="en-US" sz="2800" b="1" dirty="0"/>
              <a:t>Plausible Explanation for Gap:</a:t>
            </a:r>
            <a:r>
              <a:rPr lang="en-US" sz="2800" dirty="0"/>
              <a:t> The veteran provides a believable reason for not seeking care (e.g., no insurance, distrust of VA, rural location, cultural barriers, fear of stigma).</a:t>
            </a:r>
          </a:p>
          <a:p>
            <a:r>
              <a:rPr lang="en-US" sz="2800" b="1" dirty="0"/>
              <a:t>Symptom Persistence Described in Detail:</a:t>
            </a:r>
            <a:r>
              <a:rPr lang="en-US" sz="2800" dirty="0"/>
              <a:t> Lay statements consistently describe ongoing symptoms, even without formal treatment.</a:t>
            </a:r>
          </a:p>
          <a:p>
            <a:r>
              <a:rPr lang="en-US" sz="2800" b="1" dirty="0"/>
              <a:t>Eventual Medical Confirmation:</a:t>
            </a:r>
            <a:r>
              <a:rPr lang="en-US" sz="2800" dirty="0"/>
              <a:t> Later medical records eventually confirm the same condition, with provider notes acknowledging a long history of unreported symptoms.</a:t>
            </a:r>
          </a:p>
          <a:p>
            <a:r>
              <a:rPr lang="en-US" sz="2800" b="1" dirty="0"/>
              <a:t>Buddy or Family Corroboration:</a:t>
            </a:r>
            <a:r>
              <a:rPr lang="en-US" sz="2800" dirty="0"/>
              <a:t> Others can attest to observing the veteran’s symptoms during the gap period.</a:t>
            </a:r>
          </a:p>
          <a:p>
            <a:pPr marL="118872" indent="0">
              <a:buNone/>
            </a:pPr>
            <a:endParaRPr lang="en-US" sz="3100" dirty="0"/>
          </a:p>
          <a:p>
            <a:endParaRPr lang="en-US" sz="2600" dirty="0"/>
          </a:p>
          <a:p>
            <a:endParaRPr lang="en-US" sz="2200" dirty="0"/>
          </a:p>
          <a:p>
            <a:pPr marL="118872" indent="0">
              <a:buNone/>
            </a:pPr>
            <a:endParaRPr lang="en-US" dirty="0"/>
          </a:p>
          <a:p>
            <a:endParaRPr lang="en-US" dirty="0"/>
          </a:p>
        </p:txBody>
      </p:sp>
      <p:sp>
        <p:nvSpPr>
          <p:cNvPr id="4" name="Slide Number Placeholder 3">
            <a:extLst>
              <a:ext uri="{FF2B5EF4-FFF2-40B4-BE49-F238E27FC236}">
                <a16:creationId xmlns:a16="http://schemas.microsoft.com/office/drawing/2014/main" id="{6E508086-3597-CF19-EB39-3D4654048F56}"/>
              </a:ext>
            </a:extLst>
          </p:cNvPr>
          <p:cNvSpPr>
            <a:spLocks noGrp="1"/>
          </p:cNvSpPr>
          <p:nvPr>
            <p:ph type="sldNum" sz="quarter" idx="12"/>
          </p:nvPr>
        </p:nvSpPr>
        <p:spPr/>
        <p:txBody>
          <a:bodyPr/>
          <a:lstStyle/>
          <a:p>
            <a:fld id="{1B5C5464-0A0C-4F4F-8948-B8BFCC70FC15}" type="slidenum">
              <a:rPr lang="en-US" smtClean="0"/>
              <a:pPr/>
              <a:t>41</a:t>
            </a:fld>
            <a:endParaRPr lang="en-US" dirty="0"/>
          </a:p>
        </p:txBody>
      </p:sp>
    </p:spTree>
    <p:extLst>
      <p:ext uri="{BB962C8B-B14F-4D97-AF65-F5344CB8AC3E}">
        <p14:creationId xmlns:p14="http://schemas.microsoft.com/office/powerpoint/2010/main" val="31415237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9D4CB-8C4D-CCF6-2422-3C5AB464D3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560212-EEC6-833E-4226-11300670238A}"/>
              </a:ext>
            </a:extLst>
          </p:cNvPr>
          <p:cNvSpPr>
            <a:spLocks noGrp="1"/>
          </p:cNvSpPr>
          <p:nvPr>
            <p:ph type="title"/>
          </p:nvPr>
        </p:nvSpPr>
        <p:spPr>
          <a:xfrm>
            <a:off x="0" y="155448"/>
            <a:ext cx="9144000" cy="1252728"/>
          </a:xfrm>
        </p:spPr>
        <p:txBody>
          <a:bodyPr>
            <a:normAutofit/>
          </a:bodyPr>
          <a:lstStyle/>
          <a:p>
            <a:pPr algn="ctr"/>
            <a:r>
              <a:rPr lang="en-US" sz="3200" dirty="0"/>
              <a:t>Tips to Strengthen Lay Evidence When There’s a Post-Service Treatment Gap</a:t>
            </a:r>
          </a:p>
        </p:txBody>
      </p:sp>
      <p:sp>
        <p:nvSpPr>
          <p:cNvPr id="4" name="Slide Number Placeholder 3">
            <a:extLst>
              <a:ext uri="{FF2B5EF4-FFF2-40B4-BE49-F238E27FC236}">
                <a16:creationId xmlns:a16="http://schemas.microsoft.com/office/drawing/2014/main" id="{FF7E6500-2845-4C2B-AAB6-70211CD5A202}"/>
              </a:ext>
            </a:extLst>
          </p:cNvPr>
          <p:cNvSpPr>
            <a:spLocks noGrp="1"/>
          </p:cNvSpPr>
          <p:nvPr>
            <p:ph type="sldNum" sz="quarter" idx="12"/>
          </p:nvPr>
        </p:nvSpPr>
        <p:spPr/>
        <p:txBody>
          <a:bodyPr/>
          <a:lstStyle/>
          <a:p>
            <a:fld id="{1B5C5464-0A0C-4F4F-8948-B8BFCC70FC15}" type="slidenum">
              <a:rPr lang="en-US" smtClean="0"/>
              <a:pPr/>
              <a:t>42</a:t>
            </a:fld>
            <a:endParaRPr lang="en-US" dirty="0"/>
          </a:p>
        </p:txBody>
      </p:sp>
      <p:sp>
        <p:nvSpPr>
          <p:cNvPr id="6" name="Rectangle 2">
            <a:extLst>
              <a:ext uri="{FF2B5EF4-FFF2-40B4-BE49-F238E27FC236}">
                <a16:creationId xmlns:a16="http://schemas.microsoft.com/office/drawing/2014/main" id="{FEAF57D4-4E09-4BAD-42A5-43F558EEAABD}"/>
              </a:ext>
            </a:extLst>
          </p:cNvPr>
          <p:cNvSpPr>
            <a:spLocks noGrp="1" noChangeArrowheads="1"/>
          </p:cNvSpPr>
          <p:nvPr>
            <p:ph idx="1"/>
          </p:nvPr>
        </p:nvSpPr>
        <p:spPr bwMode="auto">
          <a:xfrm>
            <a:off x="76200" y="1782024"/>
            <a:ext cx="8862060"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b="1" i="0" u="none" strike="noStrike" cap="none" normalizeH="0" baseline="0" dirty="0">
                <a:ln>
                  <a:noFill/>
                </a:ln>
                <a:solidFill>
                  <a:schemeClr val="tx1"/>
                </a:solidFill>
                <a:effectLst/>
                <a:latin typeface="Arial" panose="020B0604020202020204" pitchFamily="34" charset="0"/>
              </a:rPr>
              <a:t>Explain the Gap Honestly &amp; Specifically:</a:t>
            </a:r>
            <a:endParaRPr kumimoji="0" lang="en-US" altLang="en-US" sz="24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SzTx/>
              <a:buFont typeface="Wingdings" panose="05000000000000000000" pitchFamily="2" charset="2"/>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“I had no health insurance for 10 years after separation.”</a:t>
            </a:r>
          </a:p>
          <a:p>
            <a:pPr marL="285750" marR="0" lvl="0" indent="-285750" algn="l" defTabSz="914400" rtl="0" eaLnBrk="0" fontAlgn="base" latinLnBrk="0" hangingPunct="0">
              <a:lnSpc>
                <a:spcPct val="100000"/>
              </a:lnSpc>
              <a:spcBef>
                <a:spcPct val="0"/>
              </a:spcBef>
              <a:spcAft>
                <a:spcPct val="0"/>
              </a:spcAft>
              <a:buSzTx/>
              <a:buFont typeface="Wingdings" panose="05000000000000000000" pitchFamily="2" charset="2"/>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“I was told by my unit medic it was normal wear and tear, so I didn’t think it was ‘real’ until it got worse.”</a:t>
            </a:r>
          </a:p>
          <a:p>
            <a:pPr marL="285750" marR="0" lvl="0" indent="-285750" algn="l" defTabSz="914400" rtl="0" eaLnBrk="0" fontAlgn="base" latinLnBrk="0" hangingPunct="0">
              <a:lnSpc>
                <a:spcPct val="100000"/>
              </a:lnSpc>
              <a:spcBef>
                <a:spcPct val="0"/>
              </a:spcBef>
              <a:spcAft>
                <a:spcPct val="0"/>
              </a:spcAft>
              <a:buSzTx/>
              <a:buFont typeface="Wingdings" panose="05000000000000000000" pitchFamily="2" charset="2"/>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“I avoided doctors because I didn’t want to be seen as weak or broken.”</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4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b="1" i="0" u="none" strike="noStrike" cap="none" normalizeH="0" baseline="0" dirty="0">
                <a:ln>
                  <a:noFill/>
                </a:ln>
                <a:solidFill>
                  <a:schemeClr val="tx1"/>
                </a:solidFill>
                <a:effectLst/>
                <a:latin typeface="Arial" panose="020B0604020202020204" pitchFamily="34" charset="0"/>
              </a:rPr>
              <a:t>Detail Self-Management &amp; Impact:</a:t>
            </a:r>
            <a:endParaRPr kumimoji="0" lang="en-US" altLang="en-US" sz="24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SzTx/>
              <a:buFont typeface="Wingdings" panose="05000000000000000000" pitchFamily="2" charset="2"/>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Describe how you coped: “I used a knee brace from the pharmacy for 15 years.”</a:t>
            </a:r>
          </a:p>
          <a:p>
            <a:pPr marL="285750" marR="0" lvl="0" indent="-285750" algn="l" defTabSz="914400" rtl="0" eaLnBrk="0" fontAlgn="base" latinLnBrk="0" hangingPunct="0">
              <a:lnSpc>
                <a:spcPct val="100000"/>
              </a:lnSpc>
              <a:spcBef>
                <a:spcPct val="0"/>
              </a:spcBef>
              <a:spcAft>
                <a:spcPct val="0"/>
              </a:spcAft>
              <a:buSzTx/>
              <a:buFont typeface="Wingdings" panose="05000000000000000000" pitchFamily="2" charset="2"/>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Explain how it affected work, family, and daily life: “I changed jobs because I couldn’t stand for long periods.”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130785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EA0A56-5762-884F-32C6-21459E52C6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88BE5E-BFD4-FA85-1702-47A3FF7B36B2}"/>
              </a:ext>
            </a:extLst>
          </p:cNvPr>
          <p:cNvSpPr>
            <a:spLocks noGrp="1"/>
          </p:cNvSpPr>
          <p:nvPr>
            <p:ph type="title"/>
          </p:nvPr>
        </p:nvSpPr>
        <p:spPr>
          <a:xfrm>
            <a:off x="0" y="155448"/>
            <a:ext cx="9144000" cy="1252728"/>
          </a:xfrm>
        </p:spPr>
        <p:txBody>
          <a:bodyPr>
            <a:normAutofit/>
          </a:bodyPr>
          <a:lstStyle/>
          <a:p>
            <a:pPr algn="ctr"/>
            <a:r>
              <a:rPr lang="en-US" sz="3200" dirty="0"/>
              <a:t>Tips to Strengthen Lay Evidence When There’s a Post-Service Treatment Gap</a:t>
            </a:r>
          </a:p>
        </p:txBody>
      </p:sp>
      <p:sp>
        <p:nvSpPr>
          <p:cNvPr id="4" name="Slide Number Placeholder 3">
            <a:extLst>
              <a:ext uri="{FF2B5EF4-FFF2-40B4-BE49-F238E27FC236}">
                <a16:creationId xmlns:a16="http://schemas.microsoft.com/office/drawing/2014/main" id="{D9D8276A-BAEA-DE01-849A-3D029D3C5CAD}"/>
              </a:ext>
            </a:extLst>
          </p:cNvPr>
          <p:cNvSpPr>
            <a:spLocks noGrp="1"/>
          </p:cNvSpPr>
          <p:nvPr>
            <p:ph type="sldNum" sz="quarter" idx="12"/>
          </p:nvPr>
        </p:nvSpPr>
        <p:spPr/>
        <p:txBody>
          <a:bodyPr/>
          <a:lstStyle/>
          <a:p>
            <a:fld id="{1B5C5464-0A0C-4F4F-8948-B8BFCC70FC15}" type="slidenum">
              <a:rPr lang="en-US" smtClean="0"/>
              <a:pPr/>
              <a:t>43</a:t>
            </a:fld>
            <a:endParaRPr lang="en-US" dirty="0"/>
          </a:p>
        </p:txBody>
      </p:sp>
      <p:sp>
        <p:nvSpPr>
          <p:cNvPr id="7" name="Rectangle 3">
            <a:extLst>
              <a:ext uri="{FF2B5EF4-FFF2-40B4-BE49-F238E27FC236}">
                <a16:creationId xmlns:a16="http://schemas.microsoft.com/office/drawing/2014/main" id="{66C3E721-5BFF-EBC0-D79F-487AC29E17B8}"/>
              </a:ext>
            </a:extLst>
          </p:cNvPr>
          <p:cNvSpPr>
            <a:spLocks noGrp="1" noChangeArrowheads="1"/>
          </p:cNvSpPr>
          <p:nvPr>
            <p:ph idx="1"/>
          </p:nvPr>
        </p:nvSpPr>
        <p:spPr bwMode="auto">
          <a:xfrm>
            <a:off x="76201" y="1458447"/>
            <a:ext cx="8862060" cy="5447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latin typeface="Arial" panose="020B0604020202020204" pitchFamily="34" charset="0"/>
              </a:rPr>
              <a:t>Use Buddy &amp; Family Statements:</a:t>
            </a: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SzTx/>
              <a:buFont typeface="Wingdings" panose="05000000000000000000" pitchFamily="2" charset="2"/>
              <a:buChar char="§"/>
              <a:tabLst/>
            </a:pPr>
            <a:r>
              <a:rPr kumimoji="0" lang="en-US" altLang="en-US" sz="2200" b="0" i="0" u="none" strike="noStrike" cap="none" normalizeH="0" baseline="0" dirty="0">
                <a:ln>
                  <a:noFill/>
                </a:ln>
                <a:solidFill>
                  <a:schemeClr val="tx1"/>
                </a:solidFill>
                <a:effectLst/>
                <a:latin typeface="Arial" panose="020B0604020202020204" pitchFamily="34" charset="0"/>
              </a:rPr>
              <a:t>Have others confirm they witnessed your symptoms during the gap: “He always limped after long walks.”</a:t>
            </a:r>
          </a:p>
          <a:p>
            <a:pPr marL="285750" marR="0" lvl="0" indent="-285750" algn="l" defTabSz="914400" rtl="0" eaLnBrk="0" fontAlgn="base" latinLnBrk="0" hangingPunct="0">
              <a:lnSpc>
                <a:spcPct val="100000"/>
              </a:lnSpc>
              <a:spcBef>
                <a:spcPct val="0"/>
              </a:spcBef>
              <a:spcAft>
                <a:spcPct val="0"/>
              </a:spcAft>
              <a:buSzTx/>
              <a:buFont typeface="Wingdings" panose="05000000000000000000" pitchFamily="2" charset="2"/>
              <a:buChar char="§"/>
              <a:tabLst/>
            </a:pPr>
            <a:r>
              <a:rPr kumimoji="0" lang="en-US" altLang="en-US" sz="2200" b="0" i="0" u="none" strike="noStrike" cap="none" normalizeH="0" baseline="0" dirty="0">
                <a:ln>
                  <a:noFill/>
                </a:ln>
                <a:solidFill>
                  <a:schemeClr val="tx1"/>
                </a:solidFill>
                <a:effectLst/>
                <a:latin typeface="Arial" panose="020B0604020202020204" pitchFamily="34" charset="0"/>
              </a:rPr>
              <a:t>Spouse statement: “He’s been taking pain relievers every night since he left the service.”</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latin typeface="Arial" panose="020B0604020202020204" pitchFamily="34" charset="0"/>
              </a:rPr>
              <a:t>Connect Later Treatment to Earlier Symptoms:</a:t>
            </a: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SzTx/>
              <a:buFont typeface="Wingdings" panose="05000000000000000000" pitchFamily="2" charset="2"/>
              <a:buChar char="§"/>
              <a:tabLst/>
            </a:pPr>
            <a:r>
              <a:rPr kumimoji="0" lang="en-US" altLang="en-US" sz="2200" b="0" i="0" u="none" strike="noStrike" cap="none" normalizeH="0" baseline="0" dirty="0">
                <a:ln>
                  <a:noFill/>
                </a:ln>
                <a:solidFill>
                  <a:schemeClr val="tx1"/>
                </a:solidFill>
                <a:effectLst/>
                <a:latin typeface="Arial" panose="020B0604020202020204" pitchFamily="34" charset="0"/>
              </a:rPr>
              <a:t>When you finally sought care, did you tell the doctor about the long history? Include that in the record.</a:t>
            </a:r>
          </a:p>
          <a:p>
            <a:pPr marL="285750" marR="0" lvl="0" indent="-285750" algn="l" defTabSz="914400" rtl="0" eaLnBrk="0" fontAlgn="base" latinLnBrk="0" hangingPunct="0">
              <a:lnSpc>
                <a:spcPct val="100000"/>
              </a:lnSpc>
              <a:spcBef>
                <a:spcPct val="0"/>
              </a:spcBef>
              <a:spcAft>
                <a:spcPct val="0"/>
              </a:spcAft>
              <a:buSzTx/>
              <a:buFont typeface="Wingdings" panose="05000000000000000000" pitchFamily="2" charset="2"/>
              <a:buChar char="§"/>
              <a:tabLst/>
            </a:pPr>
            <a:r>
              <a:rPr kumimoji="0" lang="en-US" altLang="en-US" sz="2200" b="0" i="0" u="none" strike="noStrike" cap="none" normalizeH="0" baseline="0" dirty="0">
                <a:ln>
                  <a:noFill/>
                </a:ln>
                <a:solidFill>
                  <a:schemeClr val="tx1"/>
                </a:solidFill>
                <a:effectLst/>
                <a:latin typeface="Arial" panose="020B0604020202020204" pitchFamily="34" charset="0"/>
              </a:rPr>
              <a:t>Ask your current provider to note in their report: “Patient reports symptom onset during service and chronic self-management since.”</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latin typeface="Arial" panose="020B0604020202020204" pitchFamily="34" charset="0"/>
              </a:rPr>
              <a:t>Cite VA Policy:</a:t>
            </a: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SzTx/>
              <a:buFont typeface="Wingdings" panose="05000000000000000000" pitchFamily="2" charset="2"/>
              <a:buChar char="§"/>
              <a:tabLst/>
            </a:pPr>
            <a:r>
              <a:rPr kumimoji="0" lang="en-US" altLang="en-US" sz="2200" b="0" i="0" u="none" strike="noStrike" cap="none" normalizeH="0" baseline="0" dirty="0">
                <a:ln>
                  <a:noFill/>
                </a:ln>
                <a:solidFill>
                  <a:schemeClr val="tx1"/>
                </a:solidFill>
                <a:effectLst/>
                <a:latin typeface="Arial" panose="020B0604020202020204" pitchFamily="34" charset="0"/>
              </a:rPr>
              <a:t>Reference </a:t>
            </a:r>
            <a:r>
              <a:rPr kumimoji="0" lang="en-US" altLang="en-US" sz="2200" b="1" i="0" u="none" strike="noStrike" cap="none" normalizeH="0" baseline="0" dirty="0">
                <a:ln>
                  <a:noFill/>
                </a:ln>
                <a:solidFill>
                  <a:schemeClr val="tx1"/>
                </a:solidFill>
                <a:effectLst/>
                <a:latin typeface="Arial" panose="020B0604020202020204" pitchFamily="34" charset="0"/>
              </a:rPr>
              <a:t>M21-1 V.ii.1.A.2.g</a:t>
            </a:r>
            <a:r>
              <a:rPr kumimoji="0" lang="en-US" altLang="en-US" sz="2200" b="0" i="0" u="none" strike="noStrike" cap="none" normalizeH="0" baseline="0" dirty="0">
                <a:ln>
                  <a:noFill/>
                </a:ln>
                <a:solidFill>
                  <a:schemeClr val="tx1"/>
                </a:solidFill>
                <a:effectLst/>
                <a:latin typeface="Arial" panose="020B0604020202020204" pitchFamily="34" charset="0"/>
              </a:rPr>
              <a:t> – absence of evidence is not negative evidence unless there’s a foundation to infer it should exist.</a:t>
            </a:r>
          </a:p>
          <a:p>
            <a:pPr marL="285750" marR="0" lvl="0" indent="-285750" algn="l" defTabSz="914400" rtl="0" eaLnBrk="0" fontAlgn="base" latinLnBrk="0" hangingPunct="0">
              <a:lnSpc>
                <a:spcPct val="100000"/>
              </a:lnSpc>
              <a:spcBef>
                <a:spcPct val="0"/>
              </a:spcBef>
              <a:spcAft>
                <a:spcPct val="0"/>
              </a:spcAft>
              <a:buSzTx/>
              <a:buFont typeface="Wingdings" panose="05000000000000000000" pitchFamily="2" charset="2"/>
              <a:buChar char="§"/>
              <a:tabLst/>
            </a:pPr>
            <a:r>
              <a:rPr kumimoji="0" lang="en-US" altLang="en-US" sz="2200" b="0" i="0" u="none" strike="noStrike" cap="none" normalizeH="0" baseline="0" dirty="0">
                <a:ln>
                  <a:noFill/>
                </a:ln>
                <a:solidFill>
                  <a:schemeClr val="tx1"/>
                </a:solidFill>
                <a:effectLst/>
                <a:latin typeface="Arial" panose="020B0604020202020204" pitchFamily="34" charset="0"/>
              </a:rPr>
              <a:t>Argue that the lack of treatment records does not disprove continuity if the veteran’s lay testimony is credible and consistent.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91414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EEF2B-3DBD-FB71-E4F4-217C273A49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4DE2AB-B0E1-AE9A-F308-8D1B01F7CC84}"/>
              </a:ext>
            </a:extLst>
          </p:cNvPr>
          <p:cNvSpPr>
            <a:spLocks noGrp="1"/>
          </p:cNvSpPr>
          <p:nvPr>
            <p:ph type="title"/>
          </p:nvPr>
        </p:nvSpPr>
        <p:spPr>
          <a:xfrm>
            <a:off x="0" y="155448"/>
            <a:ext cx="9144000" cy="1252728"/>
          </a:xfrm>
        </p:spPr>
        <p:txBody>
          <a:bodyPr>
            <a:normAutofit/>
          </a:bodyPr>
          <a:lstStyle/>
          <a:p>
            <a:pPr algn="ctr"/>
            <a:r>
              <a:rPr lang="en-US" sz="3200" dirty="0"/>
              <a:t>Tips to Strengthen Lay Evidence When There’s a Post-Service Treatment Gap</a:t>
            </a:r>
          </a:p>
        </p:txBody>
      </p:sp>
      <p:sp>
        <p:nvSpPr>
          <p:cNvPr id="4" name="Slide Number Placeholder 3">
            <a:extLst>
              <a:ext uri="{FF2B5EF4-FFF2-40B4-BE49-F238E27FC236}">
                <a16:creationId xmlns:a16="http://schemas.microsoft.com/office/drawing/2014/main" id="{AC41715B-02B8-BE95-841C-C4B8558A1D5E}"/>
              </a:ext>
            </a:extLst>
          </p:cNvPr>
          <p:cNvSpPr>
            <a:spLocks noGrp="1"/>
          </p:cNvSpPr>
          <p:nvPr>
            <p:ph type="sldNum" sz="quarter" idx="12"/>
          </p:nvPr>
        </p:nvSpPr>
        <p:spPr/>
        <p:txBody>
          <a:bodyPr/>
          <a:lstStyle/>
          <a:p>
            <a:fld id="{1B5C5464-0A0C-4F4F-8948-B8BFCC70FC15}" type="slidenum">
              <a:rPr lang="en-US" smtClean="0"/>
              <a:pPr/>
              <a:t>44</a:t>
            </a:fld>
            <a:endParaRPr lang="en-US" dirty="0"/>
          </a:p>
        </p:txBody>
      </p:sp>
      <p:sp>
        <p:nvSpPr>
          <p:cNvPr id="7" name="Rectangle 3">
            <a:extLst>
              <a:ext uri="{FF2B5EF4-FFF2-40B4-BE49-F238E27FC236}">
                <a16:creationId xmlns:a16="http://schemas.microsoft.com/office/drawing/2014/main" id="{EBCBCC59-E501-DD7D-EB8F-DB57A6D874E1}"/>
              </a:ext>
            </a:extLst>
          </p:cNvPr>
          <p:cNvSpPr>
            <a:spLocks noGrp="1" noChangeArrowheads="1"/>
          </p:cNvSpPr>
          <p:nvPr>
            <p:ph idx="1"/>
          </p:nvPr>
        </p:nvSpPr>
        <p:spPr bwMode="auto">
          <a:xfrm>
            <a:off x="76201" y="1524000"/>
            <a:ext cx="8862060" cy="30623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118872" indent="0">
              <a:buNone/>
            </a:pPr>
            <a:r>
              <a:rPr lang="en-US" sz="2500" b="1" dirty="0"/>
              <a:t>Bottom Line for Advocates:</a:t>
            </a:r>
          </a:p>
          <a:p>
            <a:r>
              <a:rPr lang="en-US" sz="2500" dirty="0"/>
              <a:t>Frame the gap as a reflection of access or choice</a:t>
            </a:r>
            <a:r>
              <a:rPr lang="en-US" sz="2500" b="1" dirty="0"/>
              <a:t>, not absence of symptoms.</a:t>
            </a:r>
            <a:endParaRPr lang="en-US" sz="2500" dirty="0"/>
          </a:p>
          <a:p>
            <a:r>
              <a:rPr lang="en-US" sz="2500" b="1" dirty="0"/>
              <a:t>Use the veteran’s own voice</a:t>
            </a:r>
            <a:r>
              <a:rPr lang="en-US" sz="2500" dirty="0"/>
              <a:t> to explain why they didn’t seek care—authenticity matters.</a:t>
            </a:r>
          </a:p>
          <a:p>
            <a:r>
              <a:rPr lang="en-US" sz="2500" b="1" dirty="0"/>
              <a:t>Prepare for AOJ pushback</a:t>
            </a:r>
            <a:r>
              <a:rPr lang="en-US" sz="2500" dirty="0"/>
              <a:t> and build a strong narrative for BVA, where gaps are more fairly evaluated.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5715058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F4F0D-67E7-0CCD-DC1C-35796FD19B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65D38B-88AF-98A6-16E3-A13BE5FAC581}"/>
              </a:ext>
            </a:extLst>
          </p:cNvPr>
          <p:cNvSpPr>
            <a:spLocks noGrp="1"/>
          </p:cNvSpPr>
          <p:nvPr>
            <p:ph type="title"/>
          </p:nvPr>
        </p:nvSpPr>
        <p:spPr>
          <a:xfrm>
            <a:off x="0" y="155448"/>
            <a:ext cx="9144000" cy="1252728"/>
          </a:xfrm>
        </p:spPr>
        <p:txBody>
          <a:bodyPr>
            <a:normAutofit/>
          </a:bodyPr>
          <a:lstStyle/>
          <a:p>
            <a:pPr algn="ctr"/>
            <a:r>
              <a:rPr lang="en-US" sz="3200" dirty="0"/>
              <a:t>Beware of Lay Statement "Shortcuts"</a:t>
            </a:r>
          </a:p>
        </p:txBody>
      </p:sp>
      <p:sp>
        <p:nvSpPr>
          <p:cNvPr id="3" name="Content Placeholder 2">
            <a:extLst>
              <a:ext uri="{FF2B5EF4-FFF2-40B4-BE49-F238E27FC236}">
                <a16:creationId xmlns:a16="http://schemas.microsoft.com/office/drawing/2014/main" id="{40288109-B20B-2018-9ECC-D0A87270CC9F}"/>
              </a:ext>
            </a:extLst>
          </p:cNvPr>
          <p:cNvSpPr>
            <a:spLocks noGrp="1"/>
          </p:cNvSpPr>
          <p:nvPr>
            <p:ph idx="1"/>
          </p:nvPr>
        </p:nvSpPr>
        <p:spPr>
          <a:xfrm>
            <a:off x="0" y="1524000"/>
            <a:ext cx="9144000" cy="5333999"/>
          </a:xfrm>
        </p:spPr>
        <p:txBody>
          <a:bodyPr>
            <a:normAutofit/>
          </a:bodyPr>
          <a:lstStyle/>
          <a:p>
            <a:pPr marL="342900" indent="-342900">
              <a:lnSpc>
                <a:spcPct val="115000"/>
              </a:lnSpc>
              <a:spcAft>
                <a:spcPts val="800"/>
              </a:spcAft>
            </a:pPr>
            <a:r>
              <a:rPr lang="en-US" sz="2500" dirty="0">
                <a:ea typeface="Aptos" panose="020B0004020202020204" pitchFamily="34" charset="0"/>
                <a:cs typeface="Times New Roman" panose="02020603050405020304" pitchFamily="18" charset="0"/>
              </a:rPr>
              <a:t>Be VERY wary of lay statements written by AI, “claims consultant” templates,  and YouTube/blog-inspired statements.</a:t>
            </a:r>
          </a:p>
          <a:p>
            <a:pPr marL="342900" indent="-342900">
              <a:lnSpc>
                <a:spcPct val="115000"/>
              </a:lnSpc>
              <a:spcAft>
                <a:spcPts val="800"/>
              </a:spcAft>
            </a:pPr>
            <a:r>
              <a:rPr lang="en-US" sz="2500" dirty="0"/>
              <a:t>If VA suspects that a lay statement was not authentically written by the claimant or witness—or that they were coached—the statement may be given reduced weight or disregarded entirely.</a:t>
            </a:r>
          </a:p>
          <a:p>
            <a:pPr marL="342900" indent="-342900">
              <a:lnSpc>
                <a:spcPct val="115000"/>
              </a:lnSpc>
              <a:spcAft>
                <a:spcPts val="800"/>
              </a:spcAft>
            </a:pPr>
            <a:r>
              <a:rPr lang="en-US" sz="2500" dirty="0"/>
              <a:t>Authenticity matters—use veteran's own words and experiences.</a:t>
            </a:r>
          </a:p>
          <a:p>
            <a:pPr marL="342900" indent="-342900">
              <a:lnSpc>
                <a:spcPct val="115000"/>
              </a:lnSpc>
              <a:spcAft>
                <a:spcPts val="800"/>
              </a:spcAft>
            </a:pPr>
            <a:r>
              <a:rPr lang="en-US" sz="2500" dirty="0"/>
              <a:t>Don't give VA any reason to dismiss your lay evidence!</a:t>
            </a:r>
          </a:p>
        </p:txBody>
      </p:sp>
      <p:sp>
        <p:nvSpPr>
          <p:cNvPr id="4" name="Slide Number Placeholder 3">
            <a:extLst>
              <a:ext uri="{FF2B5EF4-FFF2-40B4-BE49-F238E27FC236}">
                <a16:creationId xmlns:a16="http://schemas.microsoft.com/office/drawing/2014/main" id="{20C63072-71E8-9AE1-1D21-6EC6C83E0BC9}"/>
              </a:ext>
            </a:extLst>
          </p:cNvPr>
          <p:cNvSpPr>
            <a:spLocks noGrp="1"/>
          </p:cNvSpPr>
          <p:nvPr>
            <p:ph type="sldNum" sz="quarter" idx="12"/>
          </p:nvPr>
        </p:nvSpPr>
        <p:spPr/>
        <p:txBody>
          <a:bodyPr/>
          <a:lstStyle/>
          <a:p>
            <a:fld id="{1B5C5464-0A0C-4F4F-8948-B8BFCC70FC15}" type="slidenum">
              <a:rPr lang="en-US" smtClean="0"/>
              <a:pPr/>
              <a:t>45</a:t>
            </a:fld>
            <a:endParaRPr lang="en-US" dirty="0"/>
          </a:p>
        </p:txBody>
      </p:sp>
    </p:spTree>
    <p:extLst>
      <p:ext uri="{BB962C8B-B14F-4D97-AF65-F5344CB8AC3E}">
        <p14:creationId xmlns:p14="http://schemas.microsoft.com/office/powerpoint/2010/main" val="12110639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8A9DAC-E543-021B-B008-E58D55A3A8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DAC8E5-C7D0-8057-EDDD-83B797BCC3BF}"/>
              </a:ext>
            </a:extLst>
          </p:cNvPr>
          <p:cNvSpPr>
            <a:spLocks noGrp="1"/>
          </p:cNvSpPr>
          <p:nvPr>
            <p:ph type="title"/>
          </p:nvPr>
        </p:nvSpPr>
        <p:spPr>
          <a:xfrm>
            <a:off x="0" y="155448"/>
            <a:ext cx="9144000" cy="1252728"/>
          </a:xfrm>
        </p:spPr>
        <p:txBody>
          <a:bodyPr>
            <a:normAutofit/>
          </a:bodyPr>
          <a:lstStyle/>
          <a:p>
            <a:pPr algn="ctr"/>
            <a:r>
              <a:rPr lang="en-US" sz="3200" dirty="0"/>
              <a:t>Beware of Lay Statement "Shortcuts"</a:t>
            </a:r>
          </a:p>
        </p:txBody>
      </p:sp>
      <p:sp>
        <p:nvSpPr>
          <p:cNvPr id="3" name="Content Placeholder 2">
            <a:extLst>
              <a:ext uri="{FF2B5EF4-FFF2-40B4-BE49-F238E27FC236}">
                <a16:creationId xmlns:a16="http://schemas.microsoft.com/office/drawing/2014/main" id="{ACE59756-6695-C326-4BB8-A37A2771AD00}"/>
              </a:ext>
            </a:extLst>
          </p:cNvPr>
          <p:cNvSpPr>
            <a:spLocks noGrp="1"/>
          </p:cNvSpPr>
          <p:nvPr>
            <p:ph idx="1"/>
          </p:nvPr>
        </p:nvSpPr>
        <p:spPr>
          <a:xfrm>
            <a:off x="0" y="1524000"/>
            <a:ext cx="9144000" cy="5333999"/>
          </a:xfrm>
        </p:spPr>
        <p:txBody>
          <a:bodyPr>
            <a:normAutofit/>
          </a:bodyPr>
          <a:lstStyle/>
          <a:p>
            <a:pPr marL="118872" lvl="0" indent="0">
              <a:buNone/>
            </a:pPr>
            <a:r>
              <a:rPr lang="en-US" b="1" dirty="0"/>
              <a:t>Clues of non-authentic statements:</a:t>
            </a:r>
            <a:endParaRPr lang="en-US" sz="2800" dirty="0"/>
          </a:p>
          <a:p>
            <a:pPr lvl="1">
              <a:buClr>
                <a:schemeClr val="accent1"/>
              </a:buClr>
            </a:pPr>
            <a:r>
              <a:rPr lang="en-US" dirty="0"/>
              <a:t>Overly formal or generic language</a:t>
            </a:r>
            <a:endParaRPr lang="en-US" sz="2400" dirty="0"/>
          </a:p>
          <a:p>
            <a:pPr lvl="1">
              <a:buClr>
                <a:schemeClr val="accent1"/>
              </a:buClr>
            </a:pPr>
            <a:r>
              <a:rPr lang="en-US" dirty="0"/>
              <a:t>Repetitive structure</a:t>
            </a:r>
            <a:endParaRPr lang="en-US" sz="2400" dirty="0"/>
          </a:p>
          <a:p>
            <a:pPr lvl="1">
              <a:buClr>
                <a:schemeClr val="accent1"/>
              </a:buClr>
            </a:pPr>
            <a:r>
              <a:rPr lang="en-US" dirty="0"/>
              <a:t>Lack of personal details</a:t>
            </a:r>
            <a:endParaRPr lang="en-US" sz="2400" dirty="0"/>
          </a:p>
          <a:p>
            <a:pPr lvl="1">
              <a:buClr>
                <a:schemeClr val="accent1"/>
              </a:buClr>
            </a:pPr>
            <a:r>
              <a:rPr lang="en-US" dirty="0"/>
              <a:t>Unnatural phrasing or excessive jargon</a:t>
            </a:r>
            <a:endParaRPr lang="en-US" sz="2400" dirty="0"/>
          </a:p>
          <a:p>
            <a:pPr lvl="1">
              <a:buClr>
                <a:schemeClr val="accent1"/>
              </a:buClr>
            </a:pPr>
            <a:r>
              <a:rPr lang="en-US" dirty="0"/>
              <a:t>Similar wording across multiple veterans’ statements</a:t>
            </a:r>
            <a:endParaRPr lang="en-US" sz="2400" dirty="0"/>
          </a:p>
          <a:p>
            <a:pPr marL="118872" indent="0">
              <a:buNone/>
            </a:pPr>
            <a:endParaRPr lang="en-US" b="1" dirty="0"/>
          </a:p>
          <a:p>
            <a:pPr marL="118872" indent="0">
              <a:buNone/>
            </a:pPr>
            <a:r>
              <a:rPr lang="en-US" b="1" dirty="0"/>
              <a:t>Consequence: Reduced weight or dismissal of evidence</a:t>
            </a:r>
            <a:endParaRPr lang="en-US" sz="4800" dirty="0"/>
          </a:p>
        </p:txBody>
      </p:sp>
      <p:sp>
        <p:nvSpPr>
          <p:cNvPr id="4" name="Slide Number Placeholder 3">
            <a:extLst>
              <a:ext uri="{FF2B5EF4-FFF2-40B4-BE49-F238E27FC236}">
                <a16:creationId xmlns:a16="http://schemas.microsoft.com/office/drawing/2014/main" id="{8C5C32D9-DD16-2B8F-6F12-3F74529A4875}"/>
              </a:ext>
            </a:extLst>
          </p:cNvPr>
          <p:cNvSpPr>
            <a:spLocks noGrp="1"/>
          </p:cNvSpPr>
          <p:nvPr>
            <p:ph type="sldNum" sz="quarter" idx="12"/>
          </p:nvPr>
        </p:nvSpPr>
        <p:spPr/>
        <p:txBody>
          <a:bodyPr/>
          <a:lstStyle/>
          <a:p>
            <a:fld id="{1B5C5464-0A0C-4F4F-8948-B8BFCC70FC15}" type="slidenum">
              <a:rPr lang="en-US" smtClean="0"/>
              <a:pPr/>
              <a:t>46</a:t>
            </a:fld>
            <a:endParaRPr lang="en-US" dirty="0"/>
          </a:p>
        </p:txBody>
      </p:sp>
    </p:spTree>
    <p:extLst>
      <p:ext uri="{BB962C8B-B14F-4D97-AF65-F5344CB8AC3E}">
        <p14:creationId xmlns:p14="http://schemas.microsoft.com/office/powerpoint/2010/main" val="20967994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FA4537-777A-741D-B4A5-FD30E6D7BD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FC0FEE-B7A6-00A7-BBEF-7F8BE2C4ACAE}"/>
              </a:ext>
            </a:extLst>
          </p:cNvPr>
          <p:cNvSpPr>
            <a:spLocks noGrp="1"/>
          </p:cNvSpPr>
          <p:nvPr>
            <p:ph type="title"/>
          </p:nvPr>
        </p:nvSpPr>
        <p:spPr>
          <a:xfrm>
            <a:off x="0" y="155448"/>
            <a:ext cx="9144000" cy="1252728"/>
          </a:xfrm>
        </p:spPr>
        <p:txBody>
          <a:bodyPr>
            <a:normAutofit/>
          </a:bodyPr>
          <a:lstStyle/>
          <a:p>
            <a:pPr algn="ctr"/>
            <a:r>
              <a:rPr lang="en-US" sz="3200" dirty="0"/>
              <a:t>AI or Template Lay Statement Clues</a:t>
            </a:r>
          </a:p>
        </p:txBody>
      </p:sp>
      <p:sp>
        <p:nvSpPr>
          <p:cNvPr id="3" name="Content Placeholder 2">
            <a:extLst>
              <a:ext uri="{FF2B5EF4-FFF2-40B4-BE49-F238E27FC236}">
                <a16:creationId xmlns:a16="http://schemas.microsoft.com/office/drawing/2014/main" id="{4C817DDE-FB2C-1C45-B5D0-8D6B69C937DF}"/>
              </a:ext>
            </a:extLst>
          </p:cNvPr>
          <p:cNvSpPr>
            <a:spLocks noGrp="1"/>
          </p:cNvSpPr>
          <p:nvPr>
            <p:ph idx="1"/>
          </p:nvPr>
        </p:nvSpPr>
        <p:spPr>
          <a:xfrm>
            <a:off x="0" y="1524000"/>
            <a:ext cx="9144000" cy="5333999"/>
          </a:xfrm>
        </p:spPr>
        <p:txBody>
          <a:bodyPr>
            <a:normAutofit fontScale="55000" lnSpcReduction="20000"/>
          </a:bodyPr>
          <a:lstStyle/>
          <a:p>
            <a:pPr marL="118872" indent="0">
              <a:lnSpc>
                <a:spcPct val="120000"/>
              </a:lnSpc>
              <a:spcAft>
                <a:spcPts val="200"/>
              </a:spcAft>
              <a:buNone/>
            </a:pPr>
            <a:r>
              <a:rPr lang="en-US" dirty="0"/>
              <a:t>Potential clues that a veteran's lay statement was written by AI or from a template:</a:t>
            </a:r>
          </a:p>
          <a:p>
            <a:pPr>
              <a:lnSpc>
                <a:spcPct val="120000"/>
              </a:lnSpc>
              <a:spcAft>
                <a:spcPts val="200"/>
              </a:spcAft>
            </a:pPr>
            <a:r>
              <a:rPr lang="en-US" b="1" dirty="0"/>
              <a:t>The writing style of statement differs significantly </a:t>
            </a:r>
            <a:r>
              <a:rPr lang="en-US" dirty="0"/>
              <a:t>from the veteran's previous remarks.</a:t>
            </a:r>
          </a:p>
          <a:p>
            <a:pPr>
              <a:lnSpc>
                <a:spcPct val="120000"/>
              </a:lnSpc>
              <a:spcAft>
                <a:spcPts val="200"/>
              </a:spcAft>
            </a:pPr>
            <a:r>
              <a:rPr lang="en-US" b="1" dirty="0"/>
              <a:t>Overly formal or generic language</a:t>
            </a:r>
            <a:r>
              <a:rPr lang="en-US" dirty="0"/>
              <a:t>: AI-generated statements often use polished but impersonal phrasing that lacks the unique voice of the individual.</a:t>
            </a:r>
          </a:p>
          <a:p>
            <a:pPr lvl="0">
              <a:lnSpc>
                <a:spcPct val="120000"/>
              </a:lnSpc>
              <a:spcAft>
                <a:spcPts val="200"/>
              </a:spcAft>
            </a:pPr>
            <a:r>
              <a:rPr lang="en-US" b="1" dirty="0"/>
              <a:t>Repetitive structure</a:t>
            </a:r>
            <a:r>
              <a:rPr lang="en-US" dirty="0"/>
              <a:t>: If multiple statements follow the same rigid format, with identical sentence structures and transitions, they may have come from a template.</a:t>
            </a:r>
          </a:p>
          <a:p>
            <a:pPr lvl="0">
              <a:lnSpc>
                <a:spcPct val="120000"/>
              </a:lnSpc>
              <a:spcAft>
                <a:spcPts val="200"/>
              </a:spcAft>
            </a:pPr>
            <a:r>
              <a:rPr lang="en-US" b="1" dirty="0"/>
              <a:t>Lack of personal details</a:t>
            </a:r>
            <a:r>
              <a:rPr lang="en-US" dirty="0"/>
              <a:t>: A genuine lay statement typically includes specific anecdotes, emotions, and personal experiences. AI-generated ones might feel vague or overly broad.</a:t>
            </a:r>
          </a:p>
          <a:p>
            <a:pPr lvl="0">
              <a:lnSpc>
                <a:spcPct val="120000"/>
              </a:lnSpc>
              <a:spcAft>
                <a:spcPts val="200"/>
              </a:spcAft>
            </a:pPr>
            <a:r>
              <a:rPr lang="en-US" b="1" dirty="0"/>
              <a:t>Unnatural phrasing</a:t>
            </a:r>
            <a:r>
              <a:rPr lang="en-US" dirty="0"/>
              <a:t>: AI sometimes produces awkward or overly complex sentences that don’t sound like natural speech.</a:t>
            </a:r>
          </a:p>
          <a:p>
            <a:pPr lvl="0">
              <a:lnSpc>
                <a:spcPct val="120000"/>
              </a:lnSpc>
              <a:spcAft>
                <a:spcPts val="200"/>
              </a:spcAft>
            </a:pPr>
            <a:r>
              <a:rPr lang="en-US" b="1" dirty="0"/>
              <a:t>Excessive use of legal or medical jargon</a:t>
            </a:r>
            <a:r>
              <a:rPr lang="en-US" dirty="0"/>
              <a:t>: While some veterans may include technical terms, AI-generated statements might overuse them in a way that feels unnatural.</a:t>
            </a:r>
          </a:p>
          <a:p>
            <a:pPr lvl="0">
              <a:lnSpc>
                <a:spcPct val="120000"/>
              </a:lnSpc>
              <a:spcAft>
                <a:spcPts val="200"/>
              </a:spcAft>
            </a:pPr>
            <a:r>
              <a:rPr lang="en-US" b="1" dirty="0"/>
              <a:t>Similar wording across multiple statements</a:t>
            </a:r>
            <a:r>
              <a:rPr lang="en-US" dirty="0"/>
              <a:t>: If multiple veterans submit statements with nearly identical phrasing, it could indicate they were generated from the same AI tool or template.</a:t>
            </a:r>
          </a:p>
          <a:p>
            <a:pPr lvl="0">
              <a:lnSpc>
                <a:spcPct val="120000"/>
              </a:lnSpc>
              <a:spcAft>
                <a:spcPts val="200"/>
              </a:spcAft>
            </a:pPr>
            <a:r>
              <a:rPr lang="en-US" b="1" dirty="0"/>
              <a:t>Lack of typos or human quirks</a:t>
            </a:r>
            <a:r>
              <a:rPr lang="en-US" dirty="0"/>
              <a:t>: While AI-generated text is usually grammatically correct, real human writing often includes minor errors, slang, or unique phrasing.</a:t>
            </a:r>
          </a:p>
          <a:p>
            <a:endParaRPr lang="en-US" sz="2200" dirty="0"/>
          </a:p>
          <a:p>
            <a:pPr marL="118872" indent="0">
              <a:buNone/>
            </a:pPr>
            <a:endParaRPr lang="en-US" dirty="0"/>
          </a:p>
          <a:p>
            <a:endParaRPr lang="en-US" dirty="0"/>
          </a:p>
        </p:txBody>
      </p:sp>
      <p:sp>
        <p:nvSpPr>
          <p:cNvPr id="4" name="Slide Number Placeholder 3">
            <a:extLst>
              <a:ext uri="{FF2B5EF4-FFF2-40B4-BE49-F238E27FC236}">
                <a16:creationId xmlns:a16="http://schemas.microsoft.com/office/drawing/2014/main" id="{F367D798-6D22-C4B9-3BD2-6CEE1D5E621A}"/>
              </a:ext>
            </a:extLst>
          </p:cNvPr>
          <p:cNvSpPr>
            <a:spLocks noGrp="1"/>
          </p:cNvSpPr>
          <p:nvPr>
            <p:ph type="sldNum" sz="quarter" idx="12"/>
          </p:nvPr>
        </p:nvSpPr>
        <p:spPr/>
        <p:txBody>
          <a:bodyPr/>
          <a:lstStyle/>
          <a:p>
            <a:fld id="{1B5C5464-0A0C-4F4F-8948-B8BFCC70FC15}" type="slidenum">
              <a:rPr lang="en-US" smtClean="0"/>
              <a:pPr/>
              <a:t>47</a:t>
            </a:fld>
            <a:endParaRPr lang="en-US" dirty="0"/>
          </a:p>
        </p:txBody>
      </p:sp>
    </p:spTree>
    <p:extLst>
      <p:ext uri="{BB962C8B-B14F-4D97-AF65-F5344CB8AC3E}">
        <p14:creationId xmlns:p14="http://schemas.microsoft.com/office/powerpoint/2010/main" val="2627649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8CCA9A-F4CC-2C30-31FC-A4A2BCF50A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EF1B8B-674A-C3E6-77FC-54A4A7407BF6}"/>
              </a:ext>
            </a:extLst>
          </p:cNvPr>
          <p:cNvSpPr>
            <a:spLocks noGrp="1"/>
          </p:cNvSpPr>
          <p:nvPr>
            <p:ph type="title"/>
          </p:nvPr>
        </p:nvSpPr>
        <p:spPr>
          <a:xfrm>
            <a:off x="0" y="155448"/>
            <a:ext cx="9144000" cy="1252728"/>
          </a:xfrm>
        </p:spPr>
        <p:txBody>
          <a:bodyPr>
            <a:normAutofit/>
          </a:bodyPr>
          <a:lstStyle/>
          <a:p>
            <a:pPr algn="ctr"/>
            <a:r>
              <a:rPr lang="en-US" sz="3200" dirty="0"/>
              <a:t>AI or Template Lay Statement Examples</a:t>
            </a:r>
          </a:p>
        </p:txBody>
      </p:sp>
      <p:sp>
        <p:nvSpPr>
          <p:cNvPr id="3" name="Content Placeholder 2">
            <a:extLst>
              <a:ext uri="{FF2B5EF4-FFF2-40B4-BE49-F238E27FC236}">
                <a16:creationId xmlns:a16="http://schemas.microsoft.com/office/drawing/2014/main" id="{74D49EB2-9170-E01B-987F-1F2F802398E3}"/>
              </a:ext>
            </a:extLst>
          </p:cNvPr>
          <p:cNvSpPr>
            <a:spLocks noGrp="1"/>
          </p:cNvSpPr>
          <p:nvPr>
            <p:ph idx="1"/>
          </p:nvPr>
        </p:nvSpPr>
        <p:spPr>
          <a:xfrm>
            <a:off x="0" y="1524000"/>
            <a:ext cx="9144000" cy="5333999"/>
          </a:xfrm>
        </p:spPr>
        <p:txBody>
          <a:bodyPr>
            <a:normAutofit/>
          </a:bodyPr>
          <a:lstStyle/>
          <a:p>
            <a:pPr marL="118872" indent="0">
              <a:buNone/>
            </a:pPr>
            <a:r>
              <a:rPr lang="en-US" sz="2200" b="1" dirty="0"/>
              <a:t>Example Comparison:</a:t>
            </a:r>
          </a:p>
          <a:p>
            <a:pPr marL="118872" indent="0">
              <a:buNone/>
            </a:pPr>
            <a:endParaRPr lang="en-US" sz="2200" b="1" dirty="0"/>
          </a:p>
          <a:p>
            <a:pPr marL="118872" indent="0">
              <a:buNone/>
            </a:pPr>
            <a:r>
              <a:rPr lang="en-US" sz="2200" b="1" dirty="0"/>
              <a:t>AI-Generated or Template-Based Statement:</a:t>
            </a:r>
          </a:p>
          <a:p>
            <a:pPr marL="118872" indent="0">
              <a:buNone/>
            </a:pPr>
            <a:r>
              <a:rPr lang="en-US" sz="2200" i="1" dirty="0"/>
              <a:t>"During my military service, I experienced chronic back pain as a result of my duties. This condition has significantly impacted my daily life and ability to perform routine tasks. I respectfully request that the Department of Veterans Affairs consider this condition as service-connected."</a:t>
            </a:r>
            <a:endParaRPr lang="en-US" sz="2200" dirty="0"/>
          </a:p>
          <a:p>
            <a:pPr marL="118872" indent="0">
              <a:buNone/>
            </a:pPr>
            <a:endParaRPr lang="en-US" sz="2200" b="1" dirty="0"/>
          </a:p>
          <a:p>
            <a:pPr marL="118872" indent="0">
              <a:buNone/>
            </a:pPr>
            <a:r>
              <a:rPr lang="en-US" sz="2200" b="1" dirty="0"/>
              <a:t>Authentic Veteran Lay Statement:</a:t>
            </a:r>
          </a:p>
          <a:p>
            <a:pPr marL="118872" indent="0">
              <a:buNone/>
            </a:pPr>
            <a:r>
              <a:rPr lang="en-US" sz="2200" i="1" dirty="0"/>
              <a:t>"After carrying heavy radio equipment during my 2011 deployment to Afghanistan, my back started hurting bad. By the time we got back to FOB Sharana, I could barely stand up straight. Now, I can’t lift my toddler without sharp pain shooting down my leg, and my wife has to help me put on socks some mornings. Doc at the VA said it’s degenerative disc disease, but I never had these issues before the Army."</a:t>
            </a:r>
            <a:endParaRPr lang="en-US" sz="2200" dirty="0"/>
          </a:p>
          <a:p>
            <a:pPr marL="118872" indent="0">
              <a:buNone/>
            </a:pPr>
            <a:endParaRPr lang="en-US" dirty="0"/>
          </a:p>
          <a:p>
            <a:endParaRPr lang="en-US" dirty="0"/>
          </a:p>
        </p:txBody>
      </p:sp>
      <p:sp>
        <p:nvSpPr>
          <p:cNvPr id="4" name="Slide Number Placeholder 3">
            <a:extLst>
              <a:ext uri="{FF2B5EF4-FFF2-40B4-BE49-F238E27FC236}">
                <a16:creationId xmlns:a16="http://schemas.microsoft.com/office/drawing/2014/main" id="{B65AEDB8-734A-056D-CD8F-148841385D05}"/>
              </a:ext>
            </a:extLst>
          </p:cNvPr>
          <p:cNvSpPr>
            <a:spLocks noGrp="1"/>
          </p:cNvSpPr>
          <p:nvPr>
            <p:ph type="sldNum" sz="quarter" idx="12"/>
          </p:nvPr>
        </p:nvSpPr>
        <p:spPr/>
        <p:txBody>
          <a:bodyPr/>
          <a:lstStyle/>
          <a:p>
            <a:fld id="{1B5C5464-0A0C-4F4F-8948-B8BFCC70FC15}" type="slidenum">
              <a:rPr lang="en-US" smtClean="0"/>
              <a:pPr/>
              <a:t>48</a:t>
            </a:fld>
            <a:endParaRPr lang="en-US" dirty="0"/>
          </a:p>
        </p:txBody>
      </p:sp>
    </p:spTree>
    <p:extLst>
      <p:ext uri="{BB962C8B-B14F-4D97-AF65-F5344CB8AC3E}">
        <p14:creationId xmlns:p14="http://schemas.microsoft.com/office/powerpoint/2010/main" val="398464570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E50C20-4D80-464E-A845-E355569699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D17181-8B7B-F3BF-6936-E5738F479300}"/>
              </a:ext>
            </a:extLst>
          </p:cNvPr>
          <p:cNvSpPr>
            <a:spLocks noGrp="1"/>
          </p:cNvSpPr>
          <p:nvPr>
            <p:ph type="title"/>
          </p:nvPr>
        </p:nvSpPr>
        <p:spPr>
          <a:xfrm>
            <a:off x="0" y="155448"/>
            <a:ext cx="9144000" cy="1252728"/>
          </a:xfrm>
        </p:spPr>
        <p:txBody>
          <a:bodyPr>
            <a:normAutofit/>
          </a:bodyPr>
          <a:lstStyle/>
          <a:p>
            <a:pPr algn="ctr"/>
            <a:r>
              <a:rPr lang="en-US" sz="3200" dirty="0"/>
              <a:t>AI or Template Lay Statement Examples</a:t>
            </a:r>
          </a:p>
        </p:txBody>
      </p:sp>
      <p:sp>
        <p:nvSpPr>
          <p:cNvPr id="3" name="Content Placeholder 2">
            <a:extLst>
              <a:ext uri="{FF2B5EF4-FFF2-40B4-BE49-F238E27FC236}">
                <a16:creationId xmlns:a16="http://schemas.microsoft.com/office/drawing/2014/main" id="{1E6A24A9-E900-D9BE-2509-F25A2910504A}"/>
              </a:ext>
            </a:extLst>
          </p:cNvPr>
          <p:cNvSpPr>
            <a:spLocks noGrp="1"/>
          </p:cNvSpPr>
          <p:nvPr>
            <p:ph idx="1"/>
          </p:nvPr>
        </p:nvSpPr>
        <p:spPr>
          <a:xfrm>
            <a:off x="0" y="1524000"/>
            <a:ext cx="9144000" cy="5333999"/>
          </a:xfrm>
        </p:spPr>
        <p:txBody>
          <a:bodyPr>
            <a:normAutofit/>
          </a:bodyPr>
          <a:lstStyle/>
          <a:p>
            <a:pPr marL="118872" indent="0">
              <a:buNone/>
            </a:pPr>
            <a:r>
              <a:rPr lang="en-US" sz="2200" b="1" dirty="0"/>
              <a:t>Example Comparison:</a:t>
            </a:r>
          </a:p>
          <a:p>
            <a:pPr marL="118872" indent="0">
              <a:buNone/>
            </a:pPr>
            <a:endParaRPr lang="en-US" sz="2200" b="1" dirty="0"/>
          </a:p>
          <a:p>
            <a:pPr marL="118872" indent="0">
              <a:buNone/>
            </a:pPr>
            <a:r>
              <a:rPr lang="en-US" sz="2200" b="1" dirty="0"/>
              <a:t>AI-Generated or Template-Based Statement:</a:t>
            </a:r>
          </a:p>
          <a:p>
            <a:pPr marL="118872" indent="0">
              <a:buNone/>
            </a:pPr>
            <a:r>
              <a:rPr lang="en-US" sz="2400" i="1" dirty="0"/>
              <a:t>"I was exposed to traumatic events during my military service, which resulted in post-traumatic stress disorder (PTSD). I experience anxiety, nightmares, and hypervigilance. This condition has greatly impaired my social and occupational functioning."</a:t>
            </a:r>
            <a:endParaRPr lang="en-US" sz="2200" b="1" dirty="0"/>
          </a:p>
          <a:p>
            <a:pPr marL="118872" indent="0">
              <a:buNone/>
            </a:pPr>
            <a:endParaRPr lang="en-US" sz="2200" b="1" dirty="0"/>
          </a:p>
          <a:p>
            <a:pPr marL="118872" indent="0">
              <a:buNone/>
            </a:pPr>
            <a:r>
              <a:rPr lang="en-US" sz="2200" b="1" dirty="0"/>
              <a:t>Authentic Veteran Lay Statement:</a:t>
            </a:r>
          </a:p>
          <a:p>
            <a:pPr marL="118872" indent="0">
              <a:buNone/>
            </a:pPr>
            <a:r>
              <a:rPr lang="en-US" sz="2400" i="1" dirty="0"/>
              <a:t>"After Iraq, I started waking up in cold sweats, thinking I was back on patrol. Loud noises—like fireworks or a car backfiring—make me hit the deck like I’m under fire. I can’t be around crowds anymore, so I stopped going to family BBQs. My wife says I’m always ‘on guard,’ even at home."</a:t>
            </a:r>
            <a:endParaRPr lang="en-US" dirty="0"/>
          </a:p>
          <a:p>
            <a:endParaRPr lang="en-US" dirty="0"/>
          </a:p>
        </p:txBody>
      </p:sp>
      <p:sp>
        <p:nvSpPr>
          <p:cNvPr id="4" name="Slide Number Placeholder 3">
            <a:extLst>
              <a:ext uri="{FF2B5EF4-FFF2-40B4-BE49-F238E27FC236}">
                <a16:creationId xmlns:a16="http://schemas.microsoft.com/office/drawing/2014/main" id="{9054B628-432E-50C1-76BD-7595154F4C23}"/>
              </a:ext>
            </a:extLst>
          </p:cNvPr>
          <p:cNvSpPr>
            <a:spLocks noGrp="1"/>
          </p:cNvSpPr>
          <p:nvPr>
            <p:ph type="sldNum" sz="quarter" idx="12"/>
          </p:nvPr>
        </p:nvSpPr>
        <p:spPr/>
        <p:txBody>
          <a:bodyPr/>
          <a:lstStyle/>
          <a:p>
            <a:fld id="{1B5C5464-0A0C-4F4F-8948-B8BFCC70FC15}" type="slidenum">
              <a:rPr lang="en-US" smtClean="0"/>
              <a:pPr/>
              <a:t>49</a:t>
            </a:fld>
            <a:endParaRPr lang="en-US" dirty="0"/>
          </a:p>
        </p:txBody>
      </p:sp>
    </p:spTree>
    <p:extLst>
      <p:ext uri="{BB962C8B-B14F-4D97-AF65-F5344CB8AC3E}">
        <p14:creationId xmlns:p14="http://schemas.microsoft.com/office/powerpoint/2010/main" val="3854852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4971EC-75B6-4240-CE16-049711E49D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7152E8-0CC6-FE08-6902-BD9533BFD0D7}"/>
              </a:ext>
            </a:extLst>
          </p:cNvPr>
          <p:cNvSpPr>
            <a:spLocks noGrp="1"/>
          </p:cNvSpPr>
          <p:nvPr>
            <p:ph type="title"/>
          </p:nvPr>
        </p:nvSpPr>
        <p:spPr>
          <a:xfrm>
            <a:off x="152400" y="155448"/>
            <a:ext cx="8839200" cy="1139952"/>
          </a:xfrm>
        </p:spPr>
        <p:txBody>
          <a:bodyPr>
            <a:normAutofit/>
          </a:bodyPr>
          <a:lstStyle/>
          <a:p>
            <a:pPr algn="ctr"/>
            <a:r>
              <a:rPr lang="en-US" sz="3000" dirty="0"/>
              <a:t>Strategies For Holding the AOJ Accountable For Fully and Fairly Considering Lay Evidence</a:t>
            </a:r>
          </a:p>
        </p:txBody>
      </p:sp>
      <p:sp>
        <p:nvSpPr>
          <p:cNvPr id="3" name="Content Placeholder 2">
            <a:extLst>
              <a:ext uri="{FF2B5EF4-FFF2-40B4-BE49-F238E27FC236}">
                <a16:creationId xmlns:a16="http://schemas.microsoft.com/office/drawing/2014/main" id="{386AF995-12FD-A7C9-A7D5-22B4CE24E06A}"/>
              </a:ext>
            </a:extLst>
          </p:cNvPr>
          <p:cNvSpPr>
            <a:spLocks noGrp="1"/>
          </p:cNvSpPr>
          <p:nvPr>
            <p:ph idx="1"/>
          </p:nvPr>
        </p:nvSpPr>
        <p:spPr>
          <a:xfrm>
            <a:off x="0" y="1524000"/>
            <a:ext cx="9144000" cy="5334000"/>
          </a:xfrm>
        </p:spPr>
        <p:txBody>
          <a:bodyPr>
            <a:noAutofit/>
          </a:bodyPr>
          <a:lstStyle/>
          <a:p>
            <a:r>
              <a:rPr lang="en-US" sz="2400" dirty="0"/>
              <a:t>If the record has </a:t>
            </a:r>
            <a:r>
              <a:rPr lang="en-US" sz="2400" b="1" dirty="0"/>
              <a:t>inconsistencies</a:t>
            </a:r>
            <a:r>
              <a:rPr lang="en-US" sz="2400" dirty="0"/>
              <a:t>—like conflicting timelines or details—address them directly. Imperfect testimony isn’t automatically unreliable, but uncorrected discrepancies can weaken your case.</a:t>
            </a:r>
          </a:p>
          <a:p>
            <a:r>
              <a:rPr lang="en-US" sz="2400" dirty="0"/>
              <a:t>Stay persistent—AOJ dismissals aren’t personal but part of a broader issue. Many advocates face similar challenges. Your job is to document oversights, highlight them in your appeal, and reference VA guidelines to hold adjudicators accountable.</a:t>
            </a:r>
          </a:p>
          <a:p>
            <a:pPr marL="118872" indent="0" algn="ctr">
              <a:buNone/>
            </a:pPr>
            <a:endParaRPr lang="en-US" sz="2400" b="1" dirty="0"/>
          </a:p>
          <a:p>
            <a:pPr marL="118872" indent="0" algn="ctr">
              <a:buNone/>
            </a:pPr>
            <a:r>
              <a:rPr lang="en-US" sz="2800" b="1" dirty="0"/>
              <a:t>Let’s break down the basics of lay evidence and go over the best strategies to make sure it’s taken seriously by the VA. You want your statements to hold up and get the attention they deserve—so let’s dive in!</a:t>
            </a:r>
            <a:endParaRPr lang="en-US" sz="2400" b="1" dirty="0"/>
          </a:p>
        </p:txBody>
      </p:sp>
      <p:sp>
        <p:nvSpPr>
          <p:cNvPr id="4" name="Slide Number Placeholder 3">
            <a:extLst>
              <a:ext uri="{FF2B5EF4-FFF2-40B4-BE49-F238E27FC236}">
                <a16:creationId xmlns:a16="http://schemas.microsoft.com/office/drawing/2014/main" id="{111318F5-5D46-62CF-C54D-51CD8371D87D}"/>
              </a:ext>
            </a:extLst>
          </p:cNvPr>
          <p:cNvSpPr>
            <a:spLocks noGrp="1"/>
          </p:cNvSpPr>
          <p:nvPr>
            <p:ph type="sldNum" sz="quarter" idx="12"/>
          </p:nvPr>
        </p:nvSpPr>
        <p:spPr/>
        <p:txBody>
          <a:bodyPr/>
          <a:lstStyle/>
          <a:p>
            <a:fld id="{1B5C5464-0A0C-4F4F-8948-B8BFCC70FC15}" type="slidenum">
              <a:rPr lang="en-US" smtClean="0"/>
              <a:pPr/>
              <a:t>5</a:t>
            </a:fld>
            <a:endParaRPr lang="en-US" dirty="0"/>
          </a:p>
        </p:txBody>
      </p:sp>
    </p:spTree>
    <p:extLst>
      <p:ext uri="{BB962C8B-B14F-4D97-AF65-F5344CB8AC3E}">
        <p14:creationId xmlns:p14="http://schemas.microsoft.com/office/powerpoint/2010/main" val="58122382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6D38D-C912-7F96-8E7A-558C346529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1121C9-59DB-D39A-2F93-745F54D93B0C}"/>
              </a:ext>
            </a:extLst>
          </p:cNvPr>
          <p:cNvSpPr>
            <a:spLocks noGrp="1"/>
          </p:cNvSpPr>
          <p:nvPr>
            <p:ph type="title"/>
          </p:nvPr>
        </p:nvSpPr>
        <p:spPr>
          <a:xfrm>
            <a:off x="0" y="155448"/>
            <a:ext cx="9144000" cy="1252728"/>
          </a:xfrm>
        </p:spPr>
        <p:txBody>
          <a:bodyPr>
            <a:normAutofit/>
          </a:bodyPr>
          <a:lstStyle/>
          <a:p>
            <a:pPr algn="ctr"/>
            <a:r>
              <a:rPr lang="en-US" sz="3200" dirty="0"/>
              <a:t>AI or Template Lay Statement Examples</a:t>
            </a:r>
          </a:p>
        </p:txBody>
      </p:sp>
      <p:sp>
        <p:nvSpPr>
          <p:cNvPr id="3" name="Content Placeholder 2">
            <a:extLst>
              <a:ext uri="{FF2B5EF4-FFF2-40B4-BE49-F238E27FC236}">
                <a16:creationId xmlns:a16="http://schemas.microsoft.com/office/drawing/2014/main" id="{F72A79CF-778B-38D9-4CD7-B27E72D621C6}"/>
              </a:ext>
            </a:extLst>
          </p:cNvPr>
          <p:cNvSpPr>
            <a:spLocks noGrp="1"/>
          </p:cNvSpPr>
          <p:nvPr>
            <p:ph idx="1"/>
          </p:nvPr>
        </p:nvSpPr>
        <p:spPr>
          <a:xfrm>
            <a:off x="0" y="1524000"/>
            <a:ext cx="9144000" cy="5333999"/>
          </a:xfrm>
        </p:spPr>
        <p:txBody>
          <a:bodyPr>
            <a:normAutofit/>
          </a:bodyPr>
          <a:lstStyle/>
          <a:p>
            <a:pPr marL="118872" indent="0">
              <a:buNone/>
            </a:pPr>
            <a:r>
              <a:rPr lang="en-US" sz="2200" b="1" dirty="0"/>
              <a:t>Example Comparison:</a:t>
            </a:r>
          </a:p>
          <a:p>
            <a:pPr marL="118872" indent="0">
              <a:buNone/>
            </a:pPr>
            <a:endParaRPr lang="en-US" sz="2200" b="1" dirty="0"/>
          </a:p>
          <a:p>
            <a:pPr marL="118872" indent="0">
              <a:buNone/>
            </a:pPr>
            <a:r>
              <a:rPr lang="en-US" sz="2200" b="1" dirty="0"/>
              <a:t>AI-Generated or Template-Based Statement:</a:t>
            </a:r>
          </a:p>
          <a:p>
            <a:pPr marL="118872" indent="0">
              <a:buNone/>
            </a:pPr>
            <a:r>
              <a:rPr lang="en-US" sz="2400" i="1" dirty="0"/>
              <a:t>"While serving, I sustained injuries to my knees due to repetitive stress and heavy lifting. This has led to chronic pain and reduced mobility. I believe this condition is directly related to my military service."</a:t>
            </a:r>
            <a:endParaRPr lang="en-US" sz="2200" b="1" dirty="0"/>
          </a:p>
          <a:p>
            <a:pPr marL="118872" indent="0">
              <a:buNone/>
            </a:pPr>
            <a:endParaRPr lang="en-US" sz="2200" b="1" dirty="0"/>
          </a:p>
          <a:p>
            <a:pPr marL="118872" indent="0">
              <a:buNone/>
            </a:pPr>
            <a:r>
              <a:rPr lang="en-US" sz="2200" b="1" dirty="0"/>
              <a:t>Authentic Veteran Lay Statement:</a:t>
            </a:r>
          </a:p>
          <a:p>
            <a:pPr marL="118872" indent="0">
              <a:buNone/>
            </a:pPr>
            <a:r>
              <a:rPr lang="en-US" sz="2400" i="1" dirty="0"/>
              <a:t>"During Airborne School in 2008, I messed up a landing and felt my right knee pop. The docs said it was just a sprain, but after years of ruck marches and jumping out of planes, it got worse. Now, even going upstairs makes it swell up, and I have to use a cane on bad days."</a:t>
            </a:r>
            <a:endParaRPr lang="en-US" dirty="0"/>
          </a:p>
        </p:txBody>
      </p:sp>
      <p:sp>
        <p:nvSpPr>
          <p:cNvPr id="4" name="Slide Number Placeholder 3">
            <a:extLst>
              <a:ext uri="{FF2B5EF4-FFF2-40B4-BE49-F238E27FC236}">
                <a16:creationId xmlns:a16="http://schemas.microsoft.com/office/drawing/2014/main" id="{C8CD8DBF-47C7-1DDC-C56E-FDD486A4AFB0}"/>
              </a:ext>
            </a:extLst>
          </p:cNvPr>
          <p:cNvSpPr>
            <a:spLocks noGrp="1"/>
          </p:cNvSpPr>
          <p:nvPr>
            <p:ph type="sldNum" sz="quarter" idx="12"/>
          </p:nvPr>
        </p:nvSpPr>
        <p:spPr/>
        <p:txBody>
          <a:bodyPr/>
          <a:lstStyle/>
          <a:p>
            <a:fld id="{1B5C5464-0A0C-4F4F-8948-B8BFCC70FC15}" type="slidenum">
              <a:rPr lang="en-US" smtClean="0"/>
              <a:pPr/>
              <a:t>50</a:t>
            </a:fld>
            <a:endParaRPr lang="en-US" dirty="0"/>
          </a:p>
        </p:txBody>
      </p:sp>
    </p:spTree>
    <p:extLst>
      <p:ext uri="{BB962C8B-B14F-4D97-AF65-F5344CB8AC3E}">
        <p14:creationId xmlns:p14="http://schemas.microsoft.com/office/powerpoint/2010/main" val="79151122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7EDFD7-6ADD-FCF2-0B3F-E2001F7FC6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4DE894-B851-7862-1B8F-C8532CBC4986}"/>
              </a:ext>
            </a:extLst>
          </p:cNvPr>
          <p:cNvSpPr>
            <a:spLocks noGrp="1"/>
          </p:cNvSpPr>
          <p:nvPr>
            <p:ph type="title"/>
          </p:nvPr>
        </p:nvSpPr>
        <p:spPr>
          <a:xfrm>
            <a:off x="0" y="155448"/>
            <a:ext cx="9144000" cy="1252728"/>
          </a:xfrm>
        </p:spPr>
        <p:txBody>
          <a:bodyPr>
            <a:normAutofit/>
          </a:bodyPr>
          <a:lstStyle/>
          <a:p>
            <a:pPr algn="ctr"/>
            <a:r>
              <a:rPr lang="en-US" sz="3200" dirty="0"/>
              <a:t>Beware of the "Same Old Story" in Lay Statements</a:t>
            </a:r>
          </a:p>
        </p:txBody>
      </p:sp>
      <p:sp>
        <p:nvSpPr>
          <p:cNvPr id="3" name="Content Placeholder 2">
            <a:extLst>
              <a:ext uri="{FF2B5EF4-FFF2-40B4-BE49-F238E27FC236}">
                <a16:creationId xmlns:a16="http://schemas.microsoft.com/office/drawing/2014/main" id="{87102FCC-2143-897A-5003-01EB37B611C1}"/>
              </a:ext>
            </a:extLst>
          </p:cNvPr>
          <p:cNvSpPr>
            <a:spLocks noGrp="1"/>
          </p:cNvSpPr>
          <p:nvPr>
            <p:ph idx="1"/>
          </p:nvPr>
        </p:nvSpPr>
        <p:spPr>
          <a:xfrm>
            <a:off x="0" y="1524000"/>
            <a:ext cx="9144000" cy="5333999"/>
          </a:xfrm>
        </p:spPr>
        <p:txBody>
          <a:bodyPr>
            <a:normAutofit fontScale="92500"/>
          </a:bodyPr>
          <a:lstStyle/>
          <a:p>
            <a:pPr marL="118872" indent="0">
              <a:spcBef>
                <a:spcPts val="400"/>
              </a:spcBef>
              <a:buNone/>
            </a:pPr>
            <a:r>
              <a:rPr lang="en-US" sz="2200" dirty="0"/>
              <a:t>Does this scenario sound familiar? "The examiner noted that my migraines aren't prostrating, yet I explained that I frequently miss work due to their severity and that I have to rest in a dark room."</a:t>
            </a:r>
          </a:p>
          <a:p>
            <a:pPr>
              <a:spcBef>
                <a:spcPts val="400"/>
              </a:spcBef>
            </a:pPr>
            <a:r>
              <a:rPr lang="en-US" sz="2200" dirty="0"/>
              <a:t>How often do C&amp;P examiners and VA adjudicators hear similar accounts? These are common talking points inspired by YouTubers and  online discussions.</a:t>
            </a:r>
          </a:p>
          <a:p>
            <a:pPr>
              <a:spcBef>
                <a:spcPts val="400"/>
              </a:spcBef>
            </a:pPr>
            <a:r>
              <a:rPr lang="en-US" sz="2200" dirty="0"/>
              <a:t>Is there medical documentation to support these claims—treatment records, migraine prescriptions, or employment records indicating missed work?</a:t>
            </a:r>
          </a:p>
          <a:p>
            <a:pPr marL="118872" indent="0">
              <a:spcBef>
                <a:spcPts val="400"/>
              </a:spcBef>
              <a:buNone/>
            </a:pPr>
            <a:endParaRPr lang="en-US" sz="2200" dirty="0"/>
          </a:p>
          <a:p>
            <a:pPr>
              <a:spcBef>
                <a:spcPts val="400"/>
              </a:spcBef>
            </a:pPr>
            <a:r>
              <a:rPr lang="en-US" sz="2200" dirty="0"/>
              <a:t>How about claims of suicidal ideation—are they supported by evidence in the record? For example, do mental health treatment records address SI?</a:t>
            </a:r>
          </a:p>
          <a:p>
            <a:pPr>
              <a:spcBef>
                <a:spcPts val="400"/>
              </a:spcBef>
            </a:pPr>
            <a:r>
              <a:rPr lang="en-US" sz="2200" dirty="0"/>
              <a:t>The VA is keenly aware that veterans are often guided on how to navigate the rating schedule. When identical lay statements appear repeatedly, it can undermine credibility.</a:t>
            </a:r>
          </a:p>
          <a:p>
            <a:pPr marL="118872" indent="0" algn="ctr">
              <a:spcBef>
                <a:spcPts val="400"/>
              </a:spcBef>
              <a:buNone/>
            </a:pPr>
            <a:r>
              <a:rPr lang="en-US" dirty="0"/>
              <a:t>Support statements with medical documentation, employment records and personal details.</a:t>
            </a:r>
          </a:p>
          <a:p>
            <a:pPr marL="118872" indent="0">
              <a:spcBef>
                <a:spcPts val="400"/>
              </a:spcBef>
              <a:buNone/>
            </a:pPr>
            <a:endParaRPr lang="en-US" sz="2200" dirty="0"/>
          </a:p>
          <a:p>
            <a:endParaRPr lang="en-US" dirty="0"/>
          </a:p>
        </p:txBody>
      </p:sp>
      <p:sp>
        <p:nvSpPr>
          <p:cNvPr id="4" name="Slide Number Placeholder 3">
            <a:extLst>
              <a:ext uri="{FF2B5EF4-FFF2-40B4-BE49-F238E27FC236}">
                <a16:creationId xmlns:a16="http://schemas.microsoft.com/office/drawing/2014/main" id="{929AD3AB-BDF4-6B8F-25E3-49CDC324A322}"/>
              </a:ext>
            </a:extLst>
          </p:cNvPr>
          <p:cNvSpPr>
            <a:spLocks noGrp="1"/>
          </p:cNvSpPr>
          <p:nvPr>
            <p:ph type="sldNum" sz="quarter" idx="12"/>
          </p:nvPr>
        </p:nvSpPr>
        <p:spPr/>
        <p:txBody>
          <a:bodyPr/>
          <a:lstStyle/>
          <a:p>
            <a:fld id="{1B5C5464-0A0C-4F4F-8948-B8BFCC70FC15}" type="slidenum">
              <a:rPr lang="en-US" smtClean="0"/>
              <a:pPr/>
              <a:t>51</a:t>
            </a:fld>
            <a:endParaRPr lang="en-US" dirty="0"/>
          </a:p>
        </p:txBody>
      </p:sp>
    </p:spTree>
    <p:extLst>
      <p:ext uri="{BB962C8B-B14F-4D97-AF65-F5344CB8AC3E}">
        <p14:creationId xmlns:p14="http://schemas.microsoft.com/office/powerpoint/2010/main" val="234515184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03DC7-DC6D-46DC-021C-142E86665C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4CDDA1-CBAD-9BC8-2BA5-7663BAFB6C9D}"/>
              </a:ext>
            </a:extLst>
          </p:cNvPr>
          <p:cNvSpPr>
            <a:spLocks noGrp="1"/>
          </p:cNvSpPr>
          <p:nvPr>
            <p:ph type="title"/>
          </p:nvPr>
        </p:nvSpPr>
        <p:spPr>
          <a:xfrm>
            <a:off x="0" y="155448"/>
            <a:ext cx="9144000" cy="1252728"/>
          </a:xfrm>
        </p:spPr>
        <p:txBody>
          <a:bodyPr>
            <a:normAutofit/>
          </a:bodyPr>
          <a:lstStyle/>
          <a:p>
            <a:pPr algn="ctr"/>
            <a:r>
              <a:rPr lang="en-US" sz="3200" dirty="0"/>
              <a:t>Lay Evidence at the BVA</a:t>
            </a:r>
          </a:p>
        </p:txBody>
      </p:sp>
      <p:sp>
        <p:nvSpPr>
          <p:cNvPr id="3" name="Content Placeholder 2">
            <a:extLst>
              <a:ext uri="{FF2B5EF4-FFF2-40B4-BE49-F238E27FC236}">
                <a16:creationId xmlns:a16="http://schemas.microsoft.com/office/drawing/2014/main" id="{7D86C4CD-530A-FA29-57F9-DBCA0EF6AB38}"/>
              </a:ext>
            </a:extLst>
          </p:cNvPr>
          <p:cNvSpPr>
            <a:spLocks noGrp="1"/>
          </p:cNvSpPr>
          <p:nvPr>
            <p:ph idx="1"/>
          </p:nvPr>
        </p:nvSpPr>
        <p:spPr>
          <a:xfrm>
            <a:off x="0" y="1524000"/>
            <a:ext cx="9144000" cy="5333999"/>
          </a:xfrm>
        </p:spPr>
        <p:txBody>
          <a:bodyPr>
            <a:normAutofit/>
          </a:bodyPr>
          <a:lstStyle/>
          <a:p>
            <a:pPr>
              <a:lnSpc>
                <a:spcPct val="95000"/>
              </a:lnSpc>
              <a:spcBef>
                <a:spcPts val="5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r>
              <a:rPr lang="en-US" sz="2400" dirty="0"/>
              <a:t>Even with your best efforts at the AOJ, there's a chance that RO personnel, including Higher Level Reviewers, may continue to misinterpret or disregard VA law. When that happens, taking your case to the Board might be the most effective course of action.</a:t>
            </a:r>
            <a:endParaRPr lang="en-US" altLang="en-US" sz="2400" dirty="0">
              <a:latin typeface="Corbel" panose="020B0503020204020204" pitchFamily="34" charset="0"/>
            </a:endParaRPr>
          </a:p>
          <a:p>
            <a:pPr>
              <a:lnSpc>
                <a:spcPct val="95000"/>
              </a:lnSpc>
              <a:spcBef>
                <a:spcPts val="5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r>
              <a:rPr lang="en-US" altLang="en-US" sz="2400" dirty="0">
                <a:latin typeface="Corbel" panose="020B0503020204020204" pitchFamily="34" charset="0"/>
              </a:rPr>
              <a:t> VLJs are far more likely to follow the law.</a:t>
            </a:r>
          </a:p>
          <a:p>
            <a:pPr>
              <a:lnSpc>
                <a:spcPct val="95000"/>
              </a:lnSpc>
              <a:spcBef>
                <a:spcPts val="5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r>
              <a:rPr lang="en-US" altLang="en-US" sz="2400" dirty="0">
                <a:latin typeface="Corbel" panose="020B0503020204020204" pitchFamily="34" charset="0"/>
              </a:rPr>
              <a:t>VLJs are assisted by staff attorneys in adjudicating a case, therefore there are more than one set of eyes on the appeal.</a:t>
            </a:r>
          </a:p>
          <a:p>
            <a:pPr>
              <a:lnSpc>
                <a:spcPct val="95000"/>
              </a:lnSpc>
              <a:spcBef>
                <a:spcPts val="5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r>
              <a:rPr lang="en-US" altLang="en-US" sz="2400" dirty="0">
                <a:latin typeface="Corbel" panose="020B0503020204020204" pitchFamily="34" charset="0"/>
              </a:rPr>
              <a:t>VLJs and their staff have far more time to spend on an appeal than AOJ adjudicators.</a:t>
            </a:r>
          </a:p>
          <a:p>
            <a:pPr>
              <a:lnSpc>
                <a:spcPct val="95000"/>
              </a:lnSpc>
              <a:spcBef>
                <a:spcPts val="5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r>
              <a:rPr lang="en-US" altLang="en-US" sz="2400" dirty="0">
                <a:latin typeface="Corbel" panose="020B0503020204020204" pitchFamily="34" charset="0"/>
              </a:rPr>
              <a:t>VLJs are not subject to intense scrutiny like AOJ adjudicators, therefore they can think more independently. </a:t>
            </a:r>
          </a:p>
          <a:p>
            <a:pPr>
              <a:lnSpc>
                <a:spcPct val="95000"/>
              </a:lnSpc>
              <a:spcBef>
                <a:spcPts val="5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r>
              <a:rPr lang="en-US" sz="2400" dirty="0"/>
              <a:t>If VLJs fail to properly consider lay evidence, the court will almost certainly remand their decision—an outcome that can be professionally embarrassing.</a:t>
            </a:r>
            <a:endParaRPr lang="en-US" altLang="en-US" sz="2400" dirty="0">
              <a:latin typeface="Corbel" panose="020B0503020204020204" pitchFamily="34" charset="0"/>
            </a:endParaRPr>
          </a:p>
        </p:txBody>
      </p:sp>
      <p:sp>
        <p:nvSpPr>
          <p:cNvPr id="4" name="Slide Number Placeholder 3">
            <a:extLst>
              <a:ext uri="{FF2B5EF4-FFF2-40B4-BE49-F238E27FC236}">
                <a16:creationId xmlns:a16="http://schemas.microsoft.com/office/drawing/2014/main" id="{EB3C5730-A1D9-7880-7E33-407B4F05DCEF}"/>
              </a:ext>
            </a:extLst>
          </p:cNvPr>
          <p:cNvSpPr>
            <a:spLocks noGrp="1"/>
          </p:cNvSpPr>
          <p:nvPr>
            <p:ph type="sldNum" sz="quarter" idx="12"/>
          </p:nvPr>
        </p:nvSpPr>
        <p:spPr/>
        <p:txBody>
          <a:bodyPr/>
          <a:lstStyle/>
          <a:p>
            <a:fld id="{1B5C5464-0A0C-4F4F-8948-B8BFCC70FC15}" type="slidenum">
              <a:rPr lang="en-US" smtClean="0"/>
              <a:pPr/>
              <a:t>52</a:t>
            </a:fld>
            <a:endParaRPr lang="en-US" dirty="0"/>
          </a:p>
        </p:txBody>
      </p:sp>
    </p:spTree>
    <p:extLst>
      <p:ext uri="{BB962C8B-B14F-4D97-AF65-F5344CB8AC3E}">
        <p14:creationId xmlns:p14="http://schemas.microsoft.com/office/powerpoint/2010/main" val="99979368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279F1-451D-C951-518F-AD15610B31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6AF2C8-C802-78ED-FBD1-BB32B50F68B9}"/>
              </a:ext>
            </a:extLst>
          </p:cNvPr>
          <p:cNvSpPr>
            <a:spLocks noGrp="1"/>
          </p:cNvSpPr>
          <p:nvPr>
            <p:ph type="title"/>
          </p:nvPr>
        </p:nvSpPr>
        <p:spPr>
          <a:xfrm>
            <a:off x="0" y="155448"/>
            <a:ext cx="9144000" cy="1252728"/>
          </a:xfrm>
        </p:spPr>
        <p:txBody>
          <a:bodyPr>
            <a:normAutofit/>
          </a:bodyPr>
          <a:lstStyle/>
          <a:p>
            <a:pPr algn="ctr"/>
            <a:r>
              <a:rPr lang="en-US" sz="3200" dirty="0"/>
              <a:t>Lay Evidence at the BVA</a:t>
            </a:r>
          </a:p>
        </p:txBody>
      </p:sp>
      <p:sp>
        <p:nvSpPr>
          <p:cNvPr id="3" name="Content Placeholder 2">
            <a:extLst>
              <a:ext uri="{FF2B5EF4-FFF2-40B4-BE49-F238E27FC236}">
                <a16:creationId xmlns:a16="http://schemas.microsoft.com/office/drawing/2014/main" id="{72D49923-32EC-FCFC-B4AF-8F165D058B74}"/>
              </a:ext>
            </a:extLst>
          </p:cNvPr>
          <p:cNvSpPr>
            <a:spLocks noGrp="1"/>
          </p:cNvSpPr>
          <p:nvPr>
            <p:ph idx="1"/>
          </p:nvPr>
        </p:nvSpPr>
        <p:spPr>
          <a:xfrm>
            <a:off x="0" y="1524000"/>
            <a:ext cx="9144000" cy="5333999"/>
          </a:xfrm>
        </p:spPr>
        <p:txBody>
          <a:bodyPr>
            <a:normAutofit/>
          </a:bodyPr>
          <a:lstStyle/>
          <a:p>
            <a:pPr marL="342900" indent="-342900"/>
            <a:r>
              <a:rPr lang="en-US" sz="2400" dirty="0"/>
              <a:t>Pursuant to 38 U.S.C. § 7104(a), “[t]he Board is </a:t>
            </a:r>
            <a:r>
              <a:rPr lang="en-US" sz="2400" b="1" u="sng" dirty="0"/>
              <a:t>required</a:t>
            </a:r>
            <a:r>
              <a:rPr lang="en-US" sz="2400" dirty="0"/>
              <a:t> to consider all relevant evidence of record and to consider, and discuss in its decision, all ‘potentially applicable provisions of law and regulation.”</a:t>
            </a:r>
            <a:r>
              <a:rPr lang="en-US" sz="2400" i="1" dirty="0"/>
              <a:t> Majeed v. Principi</a:t>
            </a:r>
            <a:r>
              <a:rPr lang="en-US" sz="2400" dirty="0"/>
              <a:t>, 16 Vet.App. 421, 431 (2002).</a:t>
            </a:r>
          </a:p>
          <a:p>
            <a:pPr marL="342900" indent="-342900"/>
            <a:r>
              <a:rPr lang="en-US" sz="2400" dirty="0"/>
              <a:t>The Board’s statement of its “reasons and bases” must provide "a clear analysis of the evidence that it finds persuasive or unpersuasive with respect to the pertinent issue, and </a:t>
            </a:r>
            <a:r>
              <a:rPr lang="en-US" sz="2400" b="1" dirty="0"/>
              <a:t>to provide the reasons for its rejection of any material evidence favorable </a:t>
            </a:r>
            <a:r>
              <a:rPr lang="en-US" sz="2400" dirty="0"/>
              <a:t>to the veteran.“ </a:t>
            </a:r>
            <a:r>
              <a:rPr lang="de-DE" sz="2400" i="1" dirty="0"/>
              <a:t>Cohen v. Brown</a:t>
            </a:r>
            <a:r>
              <a:rPr lang="de-DE" sz="2400" dirty="0"/>
              <a:t>, 10 Vet.App. 128, 143 (1997).</a:t>
            </a:r>
          </a:p>
          <a:p>
            <a:pPr marL="285750" indent="-285750">
              <a:buFont typeface="Arial" panose="020B0604020202020204" pitchFamily="34" charset="0"/>
              <a:buChar char="•"/>
            </a:pPr>
            <a:endParaRPr lang="de-DE" sz="2400" dirty="0"/>
          </a:p>
          <a:p>
            <a:pPr marL="0" indent="0" algn="ctr">
              <a:buNone/>
            </a:pPr>
            <a:r>
              <a:rPr lang="de-DE" sz="2400" b="1" dirty="0"/>
              <a:t>But, </a:t>
            </a:r>
            <a:r>
              <a:rPr lang="en-US" sz="2400" b="1" dirty="0"/>
              <a:t>although the BVA is much more likely than the AOJ to properly evaluate lay evidence, success is never a sure thing—particularly if your evidence lacks strength. Ensure the 4Cs are solid to strengthen your case!</a:t>
            </a:r>
          </a:p>
        </p:txBody>
      </p:sp>
      <p:sp>
        <p:nvSpPr>
          <p:cNvPr id="4" name="Slide Number Placeholder 3">
            <a:extLst>
              <a:ext uri="{FF2B5EF4-FFF2-40B4-BE49-F238E27FC236}">
                <a16:creationId xmlns:a16="http://schemas.microsoft.com/office/drawing/2014/main" id="{F2F88577-8E34-1DD0-CA1C-5FE456285750}"/>
              </a:ext>
            </a:extLst>
          </p:cNvPr>
          <p:cNvSpPr>
            <a:spLocks noGrp="1"/>
          </p:cNvSpPr>
          <p:nvPr>
            <p:ph type="sldNum" sz="quarter" idx="12"/>
          </p:nvPr>
        </p:nvSpPr>
        <p:spPr/>
        <p:txBody>
          <a:bodyPr/>
          <a:lstStyle/>
          <a:p>
            <a:fld id="{1B5C5464-0A0C-4F4F-8948-B8BFCC70FC15}" type="slidenum">
              <a:rPr lang="en-US" smtClean="0"/>
              <a:pPr/>
              <a:t>53</a:t>
            </a:fld>
            <a:endParaRPr lang="en-US" dirty="0"/>
          </a:p>
        </p:txBody>
      </p:sp>
    </p:spTree>
    <p:extLst>
      <p:ext uri="{BB962C8B-B14F-4D97-AF65-F5344CB8AC3E}">
        <p14:creationId xmlns:p14="http://schemas.microsoft.com/office/powerpoint/2010/main" val="144686086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8EC13-A81B-2537-99DE-339AFE18A8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85F452-84E6-F564-36DA-59DE8C821D93}"/>
              </a:ext>
            </a:extLst>
          </p:cNvPr>
          <p:cNvSpPr>
            <a:spLocks noGrp="1"/>
          </p:cNvSpPr>
          <p:nvPr>
            <p:ph type="title"/>
          </p:nvPr>
        </p:nvSpPr>
        <p:spPr>
          <a:xfrm>
            <a:off x="0" y="155448"/>
            <a:ext cx="9144000" cy="1252728"/>
          </a:xfrm>
        </p:spPr>
        <p:txBody>
          <a:bodyPr>
            <a:normAutofit/>
          </a:bodyPr>
          <a:lstStyle/>
          <a:p>
            <a:pPr algn="ctr"/>
            <a:r>
              <a:rPr lang="en-US" sz="3200" dirty="0"/>
              <a:t>Sample BVA Denials Re: Lay Evidence</a:t>
            </a:r>
          </a:p>
        </p:txBody>
      </p:sp>
      <p:sp>
        <p:nvSpPr>
          <p:cNvPr id="3" name="Content Placeholder 2">
            <a:extLst>
              <a:ext uri="{FF2B5EF4-FFF2-40B4-BE49-F238E27FC236}">
                <a16:creationId xmlns:a16="http://schemas.microsoft.com/office/drawing/2014/main" id="{6ECA277B-2196-6B31-D6C9-A66BC5E62021}"/>
              </a:ext>
            </a:extLst>
          </p:cNvPr>
          <p:cNvSpPr>
            <a:spLocks noGrp="1"/>
          </p:cNvSpPr>
          <p:nvPr>
            <p:ph idx="1"/>
          </p:nvPr>
        </p:nvSpPr>
        <p:spPr>
          <a:xfrm>
            <a:off x="0" y="1524000"/>
            <a:ext cx="9144000" cy="5333999"/>
          </a:xfrm>
        </p:spPr>
        <p:txBody>
          <a:bodyPr>
            <a:normAutofit/>
          </a:bodyPr>
          <a:lstStyle/>
          <a:p>
            <a:pPr marL="118872" indent="0">
              <a:buNone/>
            </a:pPr>
            <a:r>
              <a:rPr lang="en-US" sz="2500" dirty="0"/>
              <a:t>“The Veteran is competent to report symptoms such as pain and observable limitations. However, the Board finds the lay statements </a:t>
            </a:r>
            <a:r>
              <a:rPr lang="en-US" sz="2500" b="1" dirty="0"/>
              <a:t>less probative due to inconsistencies </a:t>
            </a:r>
            <a:r>
              <a:rPr lang="en-US" sz="2500" dirty="0"/>
              <a:t>with service treatment records and the absence of complaints or treatment for the condition for several years post-service.”</a:t>
            </a:r>
          </a:p>
          <a:p>
            <a:pPr marL="118872" indent="0">
              <a:buNone/>
            </a:pPr>
            <a:endParaRPr lang="en-US" sz="2500" dirty="0"/>
          </a:p>
          <a:p>
            <a:pPr marL="118872" indent="0" algn="ctr">
              <a:buNone/>
            </a:pPr>
            <a:r>
              <a:rPr lang="en-US" sz="2500" b="1" dirty="0">
                <a:solidFill>
                  <a:srgbClr val="FF0000"/>
                </a:solidFill>
              </a:rPr>
              <a:t>Ensure continuity and consistency with documented records.</a:t>
            </a:r>
          </a:p>
          <a:p>
            <a:pPr marL="118872" indent="0">
              <a:buNone/>
            </a:pPr>
            <a:endParaRPr lang="en-US" sz="2200" dirty="0"/>
          </a:p>
          <a:p>
            <a:pPr marL="118872" indent="0">
              <a:buNone/>
            </a:pPr>
            <a:endParaRPr lang="en-US" dirty="0"/>
          </a:p>
          <a:p>
            <a:pPr marL="118872" indent="0">
              <a:buNone/>
            </a:pPr>
            <a:endParaRPr lang="en-US" dirty="0"/>
          </a:p>
        </p:txBody>
      </p:sp>
      <p:sp>
        <p:nvSpPr>
          <p:cNvPr id="4" name="Slide Number Placeholder 3">
            <a:extLst>
              <a:ext uri="{FF2B5EF4-FFF2-40B4-BE49-F238E27FC236}">
                <a16:creationId xmlns:a16="http://schemas.microsoft.com/office/drawing/2014/main" id="{1C7F66D1-0221-81CD-90B7-1A7BE3893DD4}"/>
              </a:ext>
            </a:extLst>
          </p:cNvPr>
          <p:cNvSpPr>
            <a:spLocks noGrp="1"/>
          </p:cNvSpPr>
          <p:nvPr>
            <p:ph type="sldNum" sz="quarter" idx="12"/>
          </p:nvPr>
        </p:nvSpPr>
        <p:spPr/>
        <p:txBody>
          <a:bodyPr/>
          <a:lstStyle/>
          <a:p>
            <a:fld id="{1B5C5464-0A0C-4F4F-8948-B8BFCC70FC15}" type="slidenum">
              <a:rPr lang="en-US" smtClean="0"/>
              <a:pPr/>
              <a:t>54</a:t>
            </a:fld>
            <a:endParaRPr lang="en-US" dirty="0"/>
          </a:p>
        </p:txBody>
      </p:sp>
    </p:spTree>
    <p:extLst>
      <p:ext uri="{BB962C8B-B14F-4D97-AF65-F5344CB8AC3E}">
        <p14:creationId xmlns:p14="http://schemas.microsoft.com/office/powerpoint/2010/main" val="177563051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92E8A7-46E3-ED7B-6B49-72B7AB5BEE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09409A-4470-1D1B-AB7C-FD2517AE3DF1}"/>
              </a:ext>
            </a:extLst>
          </p:cNvPr>
          <p:cNvSpPr>
            <a:spLocks noGrp="1"/>
          </p:cNvSpPr>
          <p:nvPr>
            <p:ph type="title"/>
          </p:nvPr>
        </p:nvSpPr>
        <p:spPr>
          <a:xfrm>
            <a:off x="0" y="155448"/>
            <a:ext cx="9144000" cy="1252728"/>
          </a:xfrm>
        </p:spPr>
        <p:txBody>
          <a:bodyPr>
            <a:normAutofit/>
          </a:bodyPr>
          <a:lstStyle/>
          <a:p>
            <a:pPr algn="ctr"/>
            <a:r>
              <a:rPr lang="en-US" sz="3200" dirty="0"/>
              <a:t>Sample BVA Denials Re: Lay Evidence</a:t>
            </a:r>
          </a:p>
        </p:txBody>
      </p:sp>
      <p:sp>
        <p:nvSpPr>
          <p:cNvPr id="3" name="Content Placeholder 2">
            <a:extLst>
              <a:ext uri="{FF2B5EF4-FFF2-40B4-BE49-F238E27FC236}">
                <a16:creationId xmlns:a16="http://schemas.microsoft.com/office/drawing/2014/main" id="{FD392D75-A268-B137-309E-6ED1A6B41BC2}"/>
              </a:ext>
            </a:extLst>
          </p:cNvPr>
          <p:cNvSpPr>
            <a:spLocks noGrp="1"/>
          </p:cNvSpPr>
          <p:nvPr>
            <p:ph idx="1"/>
          </p:nvPr>
        </p:nvSpPr>
        <p:spPr>
          <a:xfrm>
            <a:off x="0" y="1524000"/>
            <a:ext cx="9144000" cy="5333999"/>
          </a:xfrm>
        </p:spPr>
        <p:txBody>
          <a:bodyPr>
            <a:normAutofit lnSpcReduction="10000"/>
          </a:bodyPr>
          <a:lstStyle/>
          <a:p>
            <a:r>
              <a:rPr lang="en-US" sz="2500" dirty="0"/>
              <a:t>“The Board acknowledges the veteran’s statements regarding his back condition. However, </a:t>
            </a:r>
            <a:r>
              <a:rPr lang="en-US" sz="2500" b="1" dirty="0"/>
              <a:t>credibility is a key factor </a:t>
            </a:r>
            <a:r>
              <a:rPr lang="en-US" sz="2500" dirty="0"/>
              <a:t>in evaluating lay evidence. In this case, the veteran’s assertions are </a:t>
            </a:r>
            <a:r>
              <a:rPr lang="en-US" sz="2500" b="1" dirty="0"/>
              <a:t>inconsistent with contemporaneous medical records</a:t>
            </a:r>
            <a:r>
              <a:rPr lang="en-US" sz="2500" dirty="0"/>
              <a:t>, which do not reflect </a:t>
            </a:r>
            <a:r>
              <a:rPr lang="en-US" sz="2500" b="1" dirty="0"/>
              <a:t>complaints or treatment for a back condition during service or immediately thereafter</a:t>
            </a:r>
            <a:r>
              <a:rPr lang="en-US" sz="2500" dirty="0"/>
              <a:t>. Additionally, </a:t>
            </a:r>
            <a:r>
              <a:rPr lang="en-US" sz="2500" b="1" dirty="0"/>
              <a:t>the veteran’s statements have varied over time</a:t>
            </a:r>
            <a:r>
              <a:rPr lang="en-US" sz="2500" dirty="0"/>
              <a:t>, reducing their reliability. While lay evidence can be competent in certain circumstances, the absence of supporting medical documentation and inconsistencies in the veteran’s reports weigh against the claim. Therefore, the Board </a:t>
            </a:r>
            <a:r>
              <a:rPr lang="en-US" sz="2500" b="1" dirty="0"/>
              <a:t>finds the lay evidence not credible </a:t>
            </a:r>
            <a:r>
              <a:rPr lang="en-US" sz="2500" dirty="0"/>
              <a:t>and denies service connection for a back condition”</a:t>
            </a:r>
          </a:p>
          <a:p>
            <a:pPr marL="118872" indent="0">
              <a:buNone/>
            </a:pPr>
            <a:endParaRPr lang="en-US" sz="2500" dirty="0"/>
          </a:p>
          <a:p>
            <a:pPr marL="118872" indent="0">
              <a:buNone/>
            </a:pPr>
            <a:r>
              <a:rPr lang="en-US" sz="2500" b="1" dirty="0">
                <a:solidFill>
                  <a:srgbClr val="FF0000"/>
                </a:solidFill>
              </a:rPr>
              <a:t>Maintain consistent narrative throughout claims process.</a:t>
            </a:r>
          </a:p>
          <a:p>
            <a:pPr marL="118872" indent="0">
              <a:buNone/>
            </a:pPr>
            <a:endParaRPr lang="en-US" sz="2200" dirty="0"/>
          </a:p>
          <a:p>
            <a:pPr marL="118872" indent="0">
              <a:buNone/>
            </a:pPr>
            <a:endParaRPr lang="en-US" dirty="0"/>
          </a:p>
          <a:p>
            <a:endParaRPr lang="en-US" dirty="0"/>
          </a:p>
        </p:txBody>
      </p:sp>
      <p:sp>
        <p:nvSpPr>
          <p:cNvPr id="4" name="Slide Number Placeholder 3">
            <a:extLst>
              <a:ext uri="{FF2B5EF4-FFF2-40B4-BE49-F238E27FC236}">
                <a16:creationId xmlns:a16="http://schemas.microsoft.com/office/drawing/2014/main" id="{0B44760D-9083-3E63-3D50-205890214868}"/>
              </a:ext>
            </a:extLst>
          </p:cNvPr>
          <p:cNvSpPr>
            <a:spLocks noGrp="1"/>
          </p:cNvSpPr>
          <p:nvPr>
            <p:ph type="sldNum" sz="quarter" idx="12"/>
          </p:nvPr>
        </p:nvSpPr>
        <p:spPr/>
        <p:txBody>
          <a:bodyPr/>
          <a:lstStyle/>
          <a:p>
            <a:fld id="{1B5C5464-0A0C-4F4F-8948-B8BFCC70FC15}" type="slidenum">
              <a:rPr lang="en-US" smtClean="0"/>
              <a:pPr/>
              <a:t>55</a:t>
            </a:fld>
            <a:endParaRPr lang="en-US" dirty="0"/>
          </a:p>
        </p:txBody>
      </p:sp>
    </p:spTree>
    <p:extLst>
      <p:ext uri="{BB962C8B-B14F-4D97-AF65-F5344CB8AC3E}">
        <p14:creationId xmlns:p14="http://schemas.microsoft.com/office/powerpoint/2010/main" val="348873467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0E759-8F65-1473-FB47-A2C9929AE9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EE1AB4-5246-BDBD-5C3B-2BB896C08365}"/>
              </a:ext>
            </a:extLst>
          </p:cNvPr>
          <p:cNvSpPr>
            <a:spLocks noGrp="1"/>
          </p:cNvSpPr>
          <p:nvPr>
            <p:ph type="title"/>
          </p:nvPr>
        </p:nvSpPr>
        <p:spPr>
          <a:xfrm>
            <a:off x="0" y="155448"/>
            <a:ext cx="9144000" cy="1252728"/>
          </a:xfrm>
        </p:spPr>
        <p:txBody>
          <a:bodyPr>
            <a:normAutofit/>
          </a:bodyPr>
          <a:lstStyle/>
          <a:p>
            <a:pPr algn="ctr"/>
            <a:r>
              <a:rPr lang="en-US" sz="3200" dirty="0"/>
              <a:t>Sample BVA Denials Re: Lay Evidence</a:t>
            </a:r>
          </a:p>
        </p:txBody>
      </p:sp>
      <p:sp>
        <p:nvSpPr>
          <p:cNvPr id="3" name="Content Placeholder 2">
            <a:extLst>
              <a:ext uri="{FF2B5EF4-FFF2-40B4-BE49-F238E27FC236}">
                <a16:creationId xmlns:a16="http://schemas.microsoft.com/office/drawing/2014/main" id="{5491649B-D782-E14A-EA70-40DE428B33B8}"/>
              </a:ext>
            </a:extLst>
          </p:cNvPr>
          <p:cNvSpPr>
            <a:spLocks noGrp="1"/>
          </p:cNvSpPr>
          <p:nvPr>
            <p:ph idx="1"/>
          </p:nvPr>
        </p:nvSpPr>
        <p:spPr>
          <a:xfrm>
            <a:off x="0" y="1524000"/>
            <a:ext cx="9144000" cy="5333999"/>
          </a:xfrm>
        </p:spPr>
        <p:txBody>
          <a:bodyPr>
            <a:normAutofit fontScale="92500" lnSpcReduction="10000"/>
          </a:bodyPr>
          <a:lstStyle/>
          <a:p>
            <a:r>
              <a:rPr lang="en-US" sz="2500" dirty="0"/>
              <a:t>“The Veteran contends that his heart disorder is related to service. He has submitted lay statements asserting that he experienced symptoms during service and believes his current diagnosis is related to these symptoms. While the Veteran is </a:t>
            </a:r>
            <a:r>
              <a:rPr lang="en-US" sz="2500" b="1" dirty="0"/>
              <a:t>competent to report observable symptoms</a:t>
            </a:r>
            <a:r>
              <a:rPr lang="en-US" sz="2500" dirty="0"/>
              <a:t> such as chest pain or shortness of breath, the question of </a:t>
            </a:r>
            <a:r>
              <a:rPr lang="en-US" sz="2500" b="1" dirty="0"/>
              <a:t>whether these symptoms are indicative of a chronic cardiovascular disorder </a:t>
            </a:r>
            <a:r>
              <a:rPr lang="en-US" sz="2500" dirty="0"/>
              <a:t>and whether such a disorder is related to service is a complex </a:t>
            </a:r>
            <a:r>
              <a:rPr lang="en-US" sz="2500" b="1" dirty="0"/>
              <a:t>medical matter</a:t>
            </a:r>
            <a:r>
              <a:rPr lang="en-US" sz="2500" dirty="0"/>
              <a:t>. Determining the etiology of a heart disorder requires medical knowledge of anatomy, pathology, and diagnostic testing beyond the scope of lay observation. There is no competent medical opinion in the record that links the Veteran's current heart condition to his active duty service. Therefore, the </a:t>
            </a:r>
            <a:r>
              <a:rPr lang="en-US" sz="2500" b="1" dirty="0"/>
              <a:t>preponderance of the evidence is against </a:t>
            </a:r>
            <a:r>
              <a:rPr lang="en-US" sz="2500" dirty="0"/>
              <a:t>the claim, and the </a:t>
            </a:r>
            <a:r>
              <a:rPr lang="en-US" sz="2500" b="1" dirty="0"/>
              <a:t>benefit-of-the-doubt doctrine does not apply</a:t>
            </a:r>
            <a:r>
              <a:rPr lang="en-US" sz="2500" dirty="0"/>
              <a:t>.”</a:t>
            </a:r>
          </a:p>
          <a:p>
            <a:endParaRPr lang="en-US" sz="2500" dirty="0"/>
          </a:p>
          <a:p>
            <a:pPr marL="118872" indent="0" algn="ctr">
              <a:buNone/>
            </a:pPr>
            <a:r>
              <a:rPr lang="en-US" sz="2500" b="1" dirty="0">
                <a:solidFill>
                  <a:srgbClr val="FF0000"/>
                </a:solidFill>
              </a:rPr>
              <a:t>Use lay evidence for observable facts, not medical conclusions.</a:t>
            </a:r>
          </a:p>
          <a:p>
            <a:pPr marL="118872" indent="0">
              <a:buNone/>
            </a:pPr>
            <a:endParaRPr lang="en-US" sz="2200" dirty="0"/>
          </a:p>
          <a:p>
            <a:pPr marL="118872" indent="0">
              <a:buNone/>
            </a:pPr>
            <a:endParaRPr lang="en-US" dirty="0"/>
          </a:p>
          <a:p>
            <a:endParaRPr lang="en-US" dirty="0"/>
          </a:p>
        </p:txBody>
      </p:sp>
      <p:sp>
        <p:nvSpPr>
          <p:cNvPr id="4" name="Slide Number Placeholder 3">
            <a:extLst>
              <a:ext uri="{FF2B5EF4-FFF2-40B4-BE49-F238E27FC236}">
                <a16:creationId xmlns:a16="http://schemas.microsoft.com/office/drawing/2014/main" id="{5BDF0D0E-BDA7-5463-950E-4662CB638A00}"/>
              </a:ext>
            </a:extLst>
          </p:cNvPr>
          <p:cNvSpPr>
            <a:spLocks noGrp="1"/>
          </p:cNvSpPr>
          <p:nvPr>
            <p:ph type="sldNum" sz="quarter" idx="12"/>
          </p:nvPr>
        </p:nvSpPr>
        <p:spPr/>
        <p:txBody>
          <a:bodyPr/>
          <a:lstStyle/>
          <a:p>
            <a:fld id="{1B5C5464-0A0C-4F4F-8948-B8BFCC70FC15}" type="slidenum">
              <a:rPr lang="en-US" smtClean="0"/>
              <a:pPr/>
              <a:t>56</a:t>
            </a:fld>
            <a:endParaRPr lang="en-US" dirty="0"/>
          </a:p>
        </p:txBody>
      </p:sp>
    </p:spTree>
    <p:extLst>
      <p:ext uri="{BB962C8B-B14F-4D97-AF65-F5344CB8AC3E}">
        <p14:creationId xmlns:p14="http://schemas.microsoft.com/office/powerpoint/2010/main" val="175875248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DB363-34CF-C792-2EC6-459556A851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7D3CA0-9E04-F168-E68C-9E4EF36ED814}"/>
              </a:ext>
            </a:extLst>
          </p:cNvPr>
          <p:cNvSpPr>
            <a:spLocks noGrp="1"/>
          </p:cNvSpPr>
          <p:nvPr>
            <p:ph type="title"/>
          </p:nvPr>
        </p:nvSpPr>
        <p:spPr>
          <a:xfrm>
            <a:off x="0" y="155448"/>
            <a:ext cx="9144000" cy="1252728"/>
          </a:xfrm>
        </p:spPr>
        <p:txBody>
          <a:bodyPr>
            <a:normAutofit/>
          </a:bodyPr>
          <a:lstStyle/>
          <a:p>
            <a:pPr algn="ctr"/>
            <a:r>
              <a:rPr lang="en-US" sz="3200" dirty="0"/>
              <a:t>Sample BVA Denials Re: Lay Evidence</a:t>
            </a:r>
          </a:p>
        </p:txBody>
      </p:sp>
      <p:sp>
        <p:nvSpPr>
          <p:cNvPr id="3" name="Content Placeholder 2">
            <a:extLst>
              <a:ext uri="{FF2B5EF4-FFF2-40B4-BE49-F238E27FC236}">
                <a16:creationId xmlns:a16="http://schemas.microsoft.com/office/drawing/2014/main" id="{4799350C-95CB-09A9-C0B7-E4B6B48EA468}"/>
              </a:ext>
            </a:extLst>
          </p:cNvPr>
          <p:cNvSpPr>
            <a:spLocks noGrp="1"/>
          </p:cNvSpPr>
          <p:nvPr>
            <p:ph idx="1"/>
          </p:nvPr>
        </p:nvSpPr>
        <p:spPr>
          <a:xfrm>
            <a:off x="0" y="1524000"/>
            <a:ext cx="9144000" cy="5333999"/>
          </a:xfrm>
        </p:spPr>
        <p:txBody>
          <a:bodyPr>
            <a:normAutofit/>
          </a:bodyPr>
          <a:lstStyle/>
          <a:p>
            <a:r>
              <a:rPr lang="en-US" sz="2500" dirty="0"/>
              <a:t>"After reviewing the evidence, the Board finds that the lay statements provided by the veteran and supporting witnesses are </a:t>
            </a:r>
            <a:r>
              <a:rPr lang="en-US" sz="2500" b="1" dirty="0"/>
              <a:t>inconsistent with the medical records and other objective evidence</a:t>
            </a:r>
            <a:r>
              <a:rPr lang="en-US" sz="2500" dirty="0"/>
              <a:t>. While the Board acknowledges the veteran's statements regarding the claimed condition, the </a:t>
            </a:r>
            <a:r>
              <a:rPr lang="en-US" sz="2500" b="1" dirty="0"/>
              <a:t>inconsistencies in the timeline and details provided reduce the credibility of the claim</a:t>
            </a:r>
            <a:r>
              <a:rPr lang="en-US" sz="2500" dirty="0"/>
              <a:t>. As a result, service connection for the claimed condition is denied."</a:t>
            </a:r>
          </a:p>
          <a:p>
            <a:endParaRPr lang="en-US" sz="2500" dirty="0"/>
          </a:p>
          <a:p>
            <a:pPr marL="118872" indent="0" algn="ctr">
              <a:buNone/>
            </a:pPr>
            <a:r>
              <a:rPr lang="en-US" sz="2500" b="1" dirty="0">
                <a:solidFill>
                  <a:srgbClr val="FF0000"/>
                </a:solidFill>
              </a:rPr>
              <a:t>Align lay evidence with medical documentation.</a:t>
            </a:r>
          </a:p>
          <a:p>
            <a:pPr marL="118872" indent="0">
              <a:buNone/>
            </a:pPr>
            <a:endParaRPr lang="en-US" dirty="0"/>
          </a:p>
          <a:p>
            <a:endParaRPr lang="en-US" dirty="0"/>
          </a:p>
        </p:txBody>
      </p:sp>
      <p:sp>
        <p:nvSpPr>
          <p:cNvPr id="4" name="Slide Number Placeholder 3">
            <a:extLst>
              <a:ext uri="{FF2B5EF4-FFF2-40B4-BE49-F238E27FC236}">
                <a16:creationId xmlns:a16="http://schemas.microsoft.com/office/drawing/2014/main" id="{4D512F2E-BA94-5673-7E35-0EE8C8D1665C}"/>
              </a:ext>
            </a:extLst>
          </p:cNvPr>
          <p:cNvSpPr>
            <a:spLocks noGrp="1"/>
          </p:cNvSpPr>
          <p:nvPr>
            <p:ph type="sldNum" sz="quarter" idx="12"/>
          </p:nvPr>
        </p:nvSpPr>
        <p:spPr/>
        <p:txBody>
          <a:bodyPr/>
          <a:lstStyle/>
          <a:p>
            <a:fld id="{1B5C5464-0A0C-4F4F-8948-B8BFCC70FC15}" type="slidenum">
              <a:rPr lang="en-US" smtClean="0"/>
              <a:pPr/>
              <a:t>57</a:t>
            </a:fld>
            <a:endParaRPr lang="en-US" dirty="0"/>
          </a:p>
        </p:txBody>
      </p:sp>
    </p:spTree>
    <p:extLst>
      <p:ext uri="{BB962C8B-B14F-4D97-AF65-F5344CB8AC3E}">
        <p14:creationId xmlns:p14="http://schemas.microsoft.com/office/powerpoint/2010/main" val="155496025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1D0335-435A-C49A-A048-EE9C637393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70A39C-C435-44CF-D344-FBAF09BED980}"/>
              </a:ext>
            </a:extLst>
          </p:cNvPr>
          <p:cNvSpPr>
            <a:spLocks noGrp="1"/>
          </p:cNvSpPr>
          <p:nvPr>
            <p:ph type="title"/>
          </p:nvPr>
        </p:nvSpPr>
        <p:spPr>
          <a:xfrm>
            <a:off x="0" y="155448"/>
            <a:ext cx="9144000" cy="1252728"/>
          </a:xfrm>
        </p:spPr>
        <p:txBody>
          <a:bodyPr>
            <a:normAutofit/>
          </a:bodyPr>
          <a:lstStyle/>
          <a:p>
            <a:pPr algn="ctr"/>
            <a:r>
              <a:rPr lang="en-US" sz="3200" dirty="0"/>
              <a:t>Sample BVA Denials Re: Lay Evidence</a:t>
            </a:r>
          </a:p>
        </p:txBody>
      </p:sp>
      <p:sp>
        <p:nvSpPr>
          <p:cNvPr id="3" name="Content Placeholder 2">
            <a:extLst>
              <a:ext uri="{FF2B5EF4-FFF2-40B4-BE49-F238E27FC236}">
                <a16:creationId xmlns:a16="http://schemas.microsoft.com/office/drawing/2014/main" id="{CE7DA6F9-641C-C1B5-CB32-F54366F4AACB}"/>
              </a:ext>
            </a:extLst>
          </p:cNvPr>
          <p:cNvSpPr>
            <a:spLocks noGrp="1"/>
          </p:cNvSpPr>
          <p:nvPr>
            <p:ph idx="1"/>
          </p:nvPr>
        </p:nvSpPr>
        <p:spPr>
          <a:xfrm>
            <a:off x="0" y="1524000"/>
            <a:ext cx="9144000" cy="5333999"/>
          </a:xfrm>
        </p:spPr>
        <p:txBody>
          <a:bodyPr>
            <a:normAutofit fontScale="92500" lnSpcReduction="20000"/>
          </a:bodyPr>
          <a:lstStyle/>
          <a:p>
            <a:r>
              <a:rPr lang="en-US" sz="2500" dirty="0"/>
              <a:t>"The Veteran contends that his current back disability began during active duty and has continued since. The Board acknowledges that the Veteran is competent to report observable symptoms such as back pain. In this case, the </a:t>
            </a:r>
            <a:r>
              <a:rPr lang="en-US" sz="2500" b="1" dirty="0"/>
              <a:t>Veteran’s lay statements are not supported by contemporaneous medical or service records</a:t>
            </a:r>
            <a:r>
              <a:rPr lang="en-US" sz="2500" dirty="0"/>
              <a:t>. Service treatment records do not reflect any complaints, findings, or diagnosis related to the back. Furthermore, post-service medical records show a </a:t>
            </a:r>
            <a:r>
              <a:rPr lang="en-US" sz="2500" b="1" dirty="0"/>
              <a:t>significant gap in time</a:t>
            </a:r>
            <a:r>
              <a:rPr lang="en-US" sz="2500" dirty="0"/>
              <a:t>—over a decade—before the back condition is documented.</a:t>
            </a:r>
          </a:p>
          <a:p>
            <a:r>
              <a:rPr lang="en-US" sz="2500" dirty="0"/>
              <a:t>The Board finds the absence of in-service complaints</a:t>
            </a:r>
            <a:r>
              <a:rPr lang="en-US" sz="2500" b="1" dirty="0"/>
              <a:t>, the length of time without treatment, </a:t>
            </a:r>
            <a:r>
              <a:rPr lang="en-US" sz="2500" dirty="0"/>
              <a:t>and the lack of medical nexus opinion </a:t>
            </a:r>
            <a:r>
              <a:rPr lang="en-US" sz="2500" b="1" dirty="0"/>
              <a:t>outweigh the Veteran’s lay assertions</a:t>
            </a:r>
            <a:r>
              <a:rPr lang="en-US" sz="2500" dirty="0"/>
              <a:t>. Without </a:t>
            </a:r>
            <a:r>
              <a:rPr lang="en-US" sz="2500" b="1" dirty="0"/>
              <a:t>corroborating evidence</a:t>
            </a:r>
            <a:r>
              <a:rPr lang="en-US" sz="2500" dirty="0"/>
              <a:t>, the Veteran’s lay statements are </a:t>
            </a:r>
            <a:r>
              <a:rPr lang="en-US" sz="2500" b="1" dirty="0"/>
              <a:t>not sufficient to establish service connection</a:t>
            </a:r>
            <a:r>
              <a:rPr lang="en-US" sz="2500" dirty="0"/>
              <a:t> under 38 C.F.R. § 3.303. Accordingly, the benefit-of-the-doubt doctrine does not apply, and the claim is denied."</a:t>
            </a:r>
          </a:p>
          <a:p>
            <a:endParaRPr lang="en-US" sz="2500" dirty="0"/>
          </a:p>
          <a:p>
            <a:pPr marL="118872" indent="0" algn="ctr">
              <a:buNone/>
            </a:pPr>
            <a:r>
              <a:rPr lang="en-US" sz="2500" b="1" dirty="0">
                <a:solidFill>
                  <a:srgbClr val="FF0000"/>
                </a:solidFill>
              </a:rPr>
              <a:t>Corroborate with records and secure nexus opinions when needed.</a:t>
            </a:r>
          </a:p>
          <a:p>
            <a:pPr marL="118872" indent="0">
              <a:buNone/>
            </a:pPr>
            <a:endParaRPr lang="en-US" dirty="0"/>
          </a:p>
          <a:p>
            <a:endParaRPr lang="en-US" dirty="0"/>
          </a:p>
        </p:txBody>
      </p:sp>
      <p:sp>
        <p:nvSpPr>
          <p:cNvPr id="4" name="Slide Number Placeholder 3">
            <a:extLst>
              <a:ext uri="{FF2B5EF4-FFF2-40B4-BE49-F238E27FC236}">
                <a16:creationId xmlns:a16="http://schemas.microsoft.com/office/drawing/2014/main" id="{D85DC1D5-AED2-1444-1C56-794F5FB45EFA}"/>
              </a:ext>
            </a:extLst>
          </p:cNvPr>
          <p:cNvSpPr>
            <a:spLocks noGrp="1"/>
          </p:cNvSpPr>
          <p:nvPr>
            <p:ph type="sldNum" sz="quarter" idx="12"/>
          </p:nvPr>
        </p:nvSpPr>
        <p:spPr/>
        <p:txBody>
          <a:bodyPr/>
          <a:lstStyle/>
          <a:p>
            <a:fld id="{1B5C5464-0A0C-4F4F-8948-B8BFCC70FC15}" type="slidenum">
              <a:rPr lang="en-US" smtClean="0"/>
              <a:pPr/>
              <a:t>58</a:t>
            </a:fld>
            <a:endParaRPr lang="en-US" dirty="0"/>
          </a:p>
        </p:txBody>
      </p:sp>
    </p:spTree>
    <p:extLst>
      <p:ext uri="{BB962C8B-B14F-4D97-AF65-F5344CB8AC3E}">
        <p14:creationId xmlns:p14="http://schemas.microsoft.com/office/powerpoint/2010/main" val="266640571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1A3B8-F988-82B1-A8E5-1467610209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2E7FFF-031E-BABE-E296-AC7AD268D6AB}"/>
              </a:ext>
            </a:extLst>
          </p:cNvPr>
          <p:cNvSpPr>
            <a:spLocks noGrp="1"/>
          </p:cNvSpPr>
          <p:nvPr>
            <p:ph type="title"/>
          </p:nvPr>
        </p:nvSpPr>
        <p:spPr>
          <a:xfrm>
            <a:off x="0" y="155448"/>
            <a:ext cx="9144000" cy="1252728"/>
          </a:xfrm>
        </p:spPr>
        <p:txBody>
          <a:bodyPr>
            <a:normAutofit/>
          </a:bodyPr>
          <a:lstStyle/>
          <a:p>
            <a:pPr algn="ctr"/>
            <a:r>
              <a:rPr lang="en-US" sz="3200" dirty="0"/>
              <a:t>Sample BVA Denials Re: Lay Evidence</a:t>
            </a:r>
          </a:p>
        </p:txBody>
      </p:sp>
      <p:sp>
        <p:nvSpPr>
          <p:cNvPr id="3" name="Content Placeholder 2">
            <a:extLst>
              <a:ext uri="{FF2B5EF4-FFF2-40B4-BE49-F238E27FC236}">
                <a16:creationId xmlns:a16="http://schemas.microsoft.com/office/drawing/2014/main" id="{9C985A87-F5FA-6AB5-BDFD-F5307244BDDB}"/>
              </a:ext>
            </a:extLst>
          </p:cNvPr>
          <p:cNvSpPr>
            <a:spLocks noGrp="1"/>
          </p:cNvSpPr>
          <p:nvPr>
            <p:ph idx="1"/>
          </p:nvPr>
        </p:nvSpPr>
        <p:spPr>
          <a:xfrm>
            <a:off x="0" y="1524000"/>
            <a:ext cx="9144000" cy="5333999"/>
          </a:xfrm>
        </p:spPr>
        <p:txBody>
          <a:bodyPr>
            <a:normAutofit fontScale="92500" lnSpcReduction="10000"/>
          </a:bodyPr>
          <a:lstStyle/>
          <a:p>
            <a:r>
              <a:rPr lang="en-US" sz="2600" dirty="0"/>
              <a:t>"The May 2024 VA examination indicated the appellant's voiding frequencies were daytime voiding interval between two and three hours and awakening to void two times per night, which was consistent with the private treatment records during the relevant time period that showed the appellant's symptoms were mild. </a:t>
            </a:r>
            <a:r>
              <a:rPr lang="en-US" sz="2600" b="1" dirty="0"/>
              <a:t>It is recognized that the October 2024 statements by the appellant and his wife indicated far more severe symptoms</a:t>
            </a:r>
            <a:r>
              <a:rPr lang="en-US" sz="2600" dirty="0"/>
              <a:t>. However, although the appellant is competent to report his observable symptoms, </a:t>
            </a:r>
            <a:r>
              <a:rPr lang="en-US" sz="2600" b="1" dirty="0"/>
              <a:t>a statement made in the course of procuring medical services</a:t>
            </a:r>
            <a:r>
              <a:rPr lang="en-US" sz="2600" dirty="0"/>
              <a:t>, where the declarant knows that a false statement may cause misdiagnosis or mistreatment, </a:t>
            </a:r>
            <a:r>
              <a:rPr lang="en-US" sz="2600" b="1" dirty="0"/>
              <a:t>carries special guarantees of credibility</a:t>
            </a:r>
            <a:r>
              <a:rPr lang="en-US" sz="2600" dirty="0"/>
              <a:t>."</a:t>
            </a:r>
          </a:p>
          <a:p>
            <a:endParaRPr lang="en-US" sz="2600" dirty="0"/>
          </a:p>
          <a:p>
            <a:pPr marL="118872" indent="0" algn="ctr">
              <a:buNone/>
            </a:pPr>
            <a:r>
              <a:rPr lang="en-US" sz="2600" b="1" dirty="0">
                <a:solidFill>
                  <a:srgbClr val="FF0000"/>
                </a:solidFill>
              </a:rPr>
              <a:t>Medical treatment statements often carry more weight than claim submissions.</a:t>
            </a:r>
          </a:p>
          <a:p>
            <a:pPr marL="118872" indent="0">
              <a:buNone/>
            </a:pPr>
            <a:endParaRPr lang="en-US" sz="2200" dirty="0"/>
          </a:p>
          <a:p>
            <a:pPr marL="118872" indent="0">
              <a:buNone/>
            </a:pPr>
            <a:endParaRPr lang="en-US" dirty="0"/>
          </a:p>
          <a:p>
            <a:endParaRPr lang="en-US" dirty="0"/>
          </a:p>
        </p:txBody>
      </p:sp>
      <p:sp>
        <p:nvSpPr>
          <p:cNvPr id="4" name="Slide Number Placeholder 3">
            <a:extLst>
              <a:ext uri="{FF2B5EF4-FFF2-40B4-BE49-F238E27FC236}">
                <a16:creationId xmlns:a16="http://schemas.microsoft.com/office/drawing/2014/main" id="{1E97B981-1F87-7294-2823-4BFB2CBEF884}"/>
              </a:ext>
            </a:extLst>
          </p:cNvPr>
          <p:cNvSpPr>
            <a:spLocks noGrp="1"/>
          </p:cNvSpPr>
          <p:nvPr>
            <p:ph type="sldNum" sz="quarter" idx="12"/>
          </p:nvPr>
        </p:nvSpPr>
        <p:spPr/>
        <p:txBody>
          <a:bodyPr/>
          <a:lstStyle/>
          <a:p>
            <a:fld id="{1B5C5464-0A0C-4F4F-8948-B8BFCC70FC15}" type="slidenum">
              <a:rPr lang="en-US" smtClean="0"/>
              <a:pPr/>
              <a:t>59</a:t>
            </a:fld>
            <a:endParaRPr lang="en-US" dirty="0"/>
          </a:p>
        </p:txBody>
      </p:sp>
    </p:spTree>
    <p:extLst>
      <p:ext uri="{BB962C8B-B14F-4D97-AF65-F5344CB8AC3E}">
        <p14:creationId xmlns:p14="http://schemas.microsoft.com/office/powerpoint/2010/main" val="151031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BE0E26-571A-FAAB-4687-73EC8627F2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4455EE-579C-8909-0062-63F1A4D2317D}"/>
              </a:ext>
            </a:extLst>
          </p:cNvPr>
          <p:cNvSpPr>
            <a:spLocks noGrp="1"/>
          </p:cNvSpPr>
          <p:nvPr>
            <p:ph type="title"/>
          </p:nvPr>
        </p:nvSpPr>
        <p:spPr>
          <a:xfrm>
            <a:off x="152400" y="155448"/>
            <a:ext cx="8839200" cy="1139952"/>
          </a:xfrm>
        </p:spPr>
        <p:txBody>
          <a:bodyPr>
            <a:normAutofit/>
          </a:bodyPr>
          <a:lstStyle/>
          <a:p>
            <a:r>
              <a:rPr lang="en-US" dirty="0"/>
              <a:t>Lay Evidence as Defined in VA Law</a:t>
            </a:r>
          </a:p>
        </p:txBody>
      </p:sp>
      <p:sp>
        <p:nvSpPr>
          <p:cNvPr id="3" name="Content Placeholder 2">
            <a:extLst>
              <a:ext uri="{FF2B5EF4-FFF2-40B4-BE49-F238E27FC236}">
                <a16:creationId xmlns:a16="http://schemas.microsoft.com/office/drawing/2014/main" id="{A607BA19-8F99-B0D9-652A-5AF89C040D83}"/>
              </a:ext>
            </a:extLst>
          </p:cNvPr>
          <p:cNvSpPr>
            <a:spLocks noGrp="1"/>
          </p:cNvSpPr>
          <p:nvPr>
            <p:ph idx="1"/>
          </p:nvPr>
        </p:nvSpPr>
        <p:spPr>
          <a:xfrm>
            <a:off x="0" y="1524000"/>
            <a:ext cx="8686800" cy="5178552"/>
          </a:xfrm>
        </p:spPr>
        <p:txBody>
          <a:bodyPr>
            <a:noAutofit/>
          </a:bodyPr>
          <a:lstStyle/>
          <a:p>
            <a:pPr>
              <a:buNone/>
            </a:pPr>
            <a:r>
              <a:rPr lang="en-US" sz="2400" b="1" dirty="0"/>
              <a:t>38 U.S. Code § 1154 - Consideration to be accorded time, place, and circumstances of service </a:t>
            </a:r>
          </a:p>
          <a:p>
            <a:endParaRPr lang="en-US" sz="2400" dirty="0"/>
          </a:p>
          <a:p>
            <a:pPr marL="118872" indent="0">
              <a:buNone/>
            </a:pPr>
            <a:r>
              <a:rPr lang="en-US" sz="2400" b="1" dirty="0"/>
              <a:t>(a)</a:t>
            </a:r>
            <a:r>
              <a:rPr lang="en-US" sz="2400" dirty="0"/>
              <a:t> The Secretary shall include in the regulations pertaining to service-connection of disabilities (1) additional provisions in effect requiring that in each case where a veteran is seeking service-connection for any disability </a:t>
            </a:r>
            <a:r>
              <a:rPr lang="en-US" sz="2400" b="1" dirty="0"/>
              <a:t>due</a:t>
            </a:r>
            <a:r>
              <a:rPr lang="en-US" sz="2400" dirty="0"/>
              <a:t> </a:t>
            </a:r>
            <a:r>
              <a:rPr lang="en-US" sz="2400" b="1" dirty="0"/>
              <a:t>consideration shall be given to the places, types, and circumstances of such veteran’s service </a:t>
            </a:r>
            <a:r>
              <a:rPr lang="en-US" sz="2400" dirty="0"/>
              <a:t>as shown by such veteran’s service record, the official history of each organization in which such veteran served, such veteran’s medical records, and all pertinent medical and </a:t>
            </a:r>
            <a:r>
              <a:rPr lang="en-US" sz="2400" b="1" dirty="0"/>
              <a:t>lay evidence</a:t>
            </a:r>
            <a:r>
              <a:rPr lang="en-US" sz="2400" dirty="0"/>
              <a:t>…</a:t>
            </a:r>
          </a:p>
        </p:txBody>
      </p:sp>
      <p:sp>
        <p:nvSpPr>
          <p:cNvPr id="4" name="Slide Number Placeholder 3">
            <a:extLst>
              <a:ext uri="{FF2B5EF4-FFF2-40B4-BE49-F238E27FC236}">
                <a16:creationId xmlns:a16="http://schemas.microsoft.com/office/drawing/2014/main" id="{8B102D26-850E-26F8-684E-F9CE4B6EB86A}"/>
              </a:ext>
            </a:extLst>
          </p:cNvPr>
          <p:cNvSpPr>
            <a:spLocks noGrp="1"/>
          </p:cNvSpPr>
          <p:nvPr>
            <p:ph type="sldNum" sz="quarter" idx="12"/>
          </p:nvPr>
        </p:nvSpPr>
        <p:spPr/>
        <p:txBody>
          <a:bodyPr/>
          <a:lstStyle/>
          <a:p>
            <a:fld id="{1B5C5464-0A0C-4F4F-8948-B8BFCC70FC15}" type="slidenum">
              <a:rPr lang="en-US" smtClean="0"/>
              <a:pPr/>
              <a:t>6</a:t>
            </a:fld>
            <a:endParaRPr lang="en-US" dirty="0"/>
          </a:p>
        </p:txBody>
      </p:sp>
    </p:spTree>
    <p:extLst>
      <p:ext uri="{BB962C8B-B14F-4D97-AF65-F5344CB8AC3E}">
        <p14:creationId xmlns:p14="http://schemas.microsoft.com/office/powerpoint/2010/main" val="200738538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E13681-9D2A-8F41-AD5A-4A79F75C34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E25E6C-0CE7-CEE8-A17C-B1BB26796910}"/>
              </a:ext>
            </a:extLst>
          </p:cNvPr>
          <p:cNvSpPr>
            <a:spLocks noGrp="1"/>
          </p:cNvSpPr>
          <p:nvPr>
            <p:ph type="title"/>
          </p:nvPr>
        </p:nvSpPr>
        <p:spPr>
          <a:xfrm>
            <a:off x="0" y="155448"/>
            <a:ext cx="9144000" cy="1252728"/>
          </a:xfrm>
        </p:spPr>
        <p:txBody>
          <a:bodyPr>
            <a:normAutofit/>
          </a:bodyPr>
          <a:lstStyle/>
          <a:p>
            <a:pPr algn="ctr"/>
            <a:r>
              <a:rPr lang="en-US" sz="3200" dirty="0"/>
              <a:t>When Medical Evidence Is Necessary</a:t>
            </a:r>
          </a:p>
        </p:txBody>
      </p:sp>
      <p:sp>
        <p:nvSpPr>
          <p:cNvPr id="3" name="Content Placeholder 2">
            <a:extLst>
              <a:ext uri="{FF2B5EF4-FFF2-40B4-BE49-F238E27FC236}">
                <a16:creationId xmlns:a16="http://schemas.microsoft.com/office/drawing/2014/main" id="{B11836A5-850A-E0A0-5D4A-756ED20D409A}"/>
              </a:ext>
            </a:extLst>
          </p:cNvPr>
          <p:cNvSpPr>
            <a:spLocks noGrp="1"/>
          </p:cNvSpPr>
          <p:nvPr>
            <p:ph idx="1"/>
          </p:nvPr>
        </p:nvSpPr>
        <p:spPr>
          <a:xfrm>
            <a:off x="0" y="1524000"/>
            <a:ext cx="9144000" cy="5333999"/>
          </a:xfrm>
        </p:spPr>
        <p:txBody>
          <a:bodyPr>
            <a:normAutofit fontScale="92500" lnSpcReduction="20000"/>
          </a:bodyPr>
          <a:lstStyle/>
          <a:p>
            <a:pPr marL="118872" indent="0">
              <a:buNone/>
            </a:pPr>
            <a:r>
              <a:rPr lang="en-US" b="1" dirty="0"/>
              <a:t>Lay Evidence Limitations:</a:t>
            </a:r>
            <a:r>
              <a:rPr lang="en-US" dirty="0"/>
              <a:t> Cannot establish medical diagnoses, etiology, or complex pathology.</a:t>
            </a:r>
            <a:br>
              <a:rPr lang="en-US" dirty="0"/>
            </a:br>
            <a:endParaRPr lang="en-US" dirty="0"/>
          </a:p>
          <a:p>
            <a:pPr marL="118872" indent="0">
              <a:buNone/>
            </a:pPr>
            <a:r>
              <a:rPr lang="en-US" b="1" dirty="0"/>
              <a:t>When to Obtain Medical Evidence:</a:t>
            </a:r>
            <a:endParaRPr lang="en-US" dirty="0"/>
          </a:p>
          <a:p>
            <a:pPr lvl="0"/>
            <a:r>
              <a:rPr lang="en-US" dirty="0"/>
              <a:t>Nexus opinions connecting condition to service</a:t>
            </a:r>
          </a:p>
          <a:p>
            <a:pPr lvl="0"/>
            <a:r>
              <a:rPr lang="en-US" dirty="0"/>
              <a:t>Diagnosis confirmation</a:t>
            </a:r>
          </a:p>
          <a:p>
            <a:pPr lvl="0"/>
            <a:r>
              <a:rPr lang="en-US" dirty="0"/>
              <a:t>Complex medical determinations</a:t>
            </a:r>
            <a:br>
              <a:rPr lang="en-US" dirty="0"/>
            </a:br>
            <a:r>
              <a:rPr lang="en-US" b="1" dirty="0"/>
              <a:t>Strategy:</a:t>
            </a:r>
            <a:r>
              <a:rPr lang="en-US" dirty="0"/>
              <a:t> Use lay evidence to </a:t>
            </a:r>
            <a:r>
              <a:rPr lang="en-US" b="1" dirty="0"/>
              <a:t>support, not replace</a:t>
            </a:r>
            <a:r>
              <a:rPr lang="en-US" dirty="0"/>
              <a:t>, required medical evidence.</a:t>
            </a:r>
          </a:p>
          <a:p>
            <a:pPr lvl="0"/>
            <a:endParaRPr lang="en-US" dirty="0"/>
          </a:p>
          <a:p>
            <a:pPr marL="118872" indent="0" algn="ctr">
              <a:buNone/>
            </a:pPr>
            <a:r>
              <a:rPr lang="en-US" b="1" dirty="0">
                <a:solidFill>
                  <a:srgbClr val="FF0000"/>
                </a:solidFill>
              </a:rPr>
              <a:t>Solid lay evidence can be a game-changer in winning your claims, but if medical evidence is necessary, be sure to get it.</a:t>
            </a:r>
          </a:p>
          <a:p>
            <a:pPr marL="118872" lvl="0" indent="0">
              <a:buNone/>
            </a:pPr>
            <a:endParaRPr lang="en-US" dirty="0"/>
          </a:p>
          <a:p>
            <a:endParaRPr lang="en-US" sz="2600" dirty="0"/>
          </a:p>
          <a:p>
            <a:pPr marL="118872" indent="0">
              <a:buNone/>
            </a:pPr>
            <a:endParaRPr lang="en-US" sz="2200" dirty="0"/>
          </a:p>
          <a:p>
            <a:pPr marL="118872" indent="0">
              <a:buNone/>
            </a:pPr>
            <a:endParaRPr lang="en-US" dirty="0"/>
          </a:p>
          <a:p>
            <a:endParaRPr lang="en-US" dirty="0"/>
          </a:p>
        </p:txBody>
      </p:sp>
      <p:sp>
        <p:nvSpPr>
          <p:cNvPr id="4" name="Slide Number Placeholder 3">
            <a:extLst>
              <a:ext uri="{FF2B5EF4-FFF2-40B4-BE49-F238E27FC236}">
                <a16:creationId xmlns:a16="http://schemas.microsoft.com/office/drawing/2014/main" id="{1D230656-EA95-77A3-BFE0-EDD399B43EE7}"/>
              </a:ext>
            </a:extLst>
          </p:cNvPr>
          <p:cNvSpPr>
            <a:spLocks noGrp="1"/>
          </p:cNvSpPr>
          <p:nvPr>
            <p:ph type="sldNum" sz="quarter" idx="12"/>
          </p:nvPr>
        </p:nvSpPr>
        <p:spPr/>
        <p:txBody>
          <a:bodyPr/>
          <a:lstStyle/>
          <a:p>
            <a:fld id="{1B5C5464-0A0C-4F4F-8948-B8BFCC70FC15}" type="slidenum">
              <a:rPr lang="en-US" smtClean="0"/>
              <a:pPr/>
              <a:t>60</a:t>
            </a:fld>
            <a:endParaRPr lang="en-US" dirty="0"/>
          </a:p>
        </p:txBody>
      </p:sp>
    </p:spTree>
    <p:extLst>
      <p:ext uri="{BB962C8B-B14F-4D97-AF65-F5344CB8AC3E}">
        <p14:creationId xmlns:p14="http://schemas.microsoft.com/office/powerpoint/2010/main" val="382639257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t>Summary</a:t>
            </a:r>
          </a:p>
        </p:txBody>
      </p:sp>
      <p:sp>
        <p:nvSpPr>
          <p:cNvPr id="3" name="Content Placeholder 2"/>
          <p:cNvSpPr>
            <a:spLocks noGrp="1"/>
          </p:cNvSpPr>
          <p:nvPr>
            <p:ph idx="1"/>
          </p:nvPr>
        </p:nvSpPr>
        <p:spPr>
          <a:xfrm>
            <a:off x="76200" y="1524000"/>
            <a:ext cx="8991600" cy="5257800"/>
          </a:xfrm>
        </p:spPr>
        <p:txBody>
          <a:bodyPr>
            <a:normAutofit fontScale="92500" lnSpcReduction="20000"/>
          </a:bodyPr>
          <a:lstStyle/>
          <a:p>
            <a:pPr>
              <a:lnSpc>
                <a:spcPct val="120000"/>
              </a:lnSpc>
            </a:pPr>
            <a:r>
              <a:rPr lang="en-US" sz="2900" dirty="0"/>
              <a:t>Ensure that all lay evidence aligns with the </a:t>
            </a:r>
            <a:r>
              <a:rPr lang="en-US" sz="2900" b="1" dirty="0"/>
              <a:t>4Cs test</a:t>
            </a:r>
            <a:r>
              <a:rPr lang="en-US" sz="2900" dirty="0"/>
              <a:t>—stronger 4Cs mean a higher chance of success. </a:t>
            </a:r>
          </a:p>
          <a:p>
            <a:pPr>
              <a:lnSpc>
                <a:spcPct val="120000"/>
              </a:lnSpc>
            </a:pPr>
            <a:r>
              <a:rPr lang="en-US" sz="2900" dirty="0"/>
              <a:t>Avoid AI and template-driven statements—</a:t>
            </a:r>
            <a:r>
              <a:rPr lang="en-US" sz="2900" b="1" dirty="0"/>
              <a:t>authentic, personal narratives</a:t>
            </a:r>
            <a:r>
              <a:rPr lang="en-US" sz="2900" dirty="0"/>
              <a:t> carry more weight and credibility.</a:t>
            </a:r>
          </a:p>
          <a:p>
            <a:pPr>
              <a:lnSpc>
                <a:spcPct val="120000"/>
              </a:lnSpc>
            </a:pPr>
            <a:r>
              <a:rPr lang="en-US" sz="2900" dirty="0"/>
              <a:t>If you come across </a:t>
            </a:r>
            <a:r>
              <a:rPr lang="en-US" sz="2900" b="1" dirty="0"/>
              <a:t>inconsistencies</a:t>
            </a:r>
            <a:r>
              <a:rPr lang="en-US" sz="2900" dirty="0"/>
              <a:t> in testimony, make sure to address them proactively. </a:t>
            </a:r>
          </a:p>
          <a:p>
            <a:pPr>
              <a:lnSpc>
                <a:spcPct val="120000"/>
              </a:lnSpc>
            </a:pPr>
            <a:r>
              <a:rPr lang="en-US" sz="2900" b="1" dirty="0"/>
              <a:t>Corroborate</a:t>
            </a:r>
            <a:r>
              <a:rPr lang="en-US" sz="2900" dirty="0"/>
              <a:t> with service records and buddy statements</a:t>
            </a:r>
          </a:p>
          <a:p>
            <a:pPr>
              <a:lnSpc>
                <a:spcPct val="120000"/>
              </a:lnSpc>
            </a:pPr>
            <a:r>
              <a:rPr lang="en-US" sz="2900" dirty="0"/>
              <a:t>Leverage the </a:t>
            </a:r>
            <a:r>
              <a:rPr lang="en-US" sz="2900" b="1" dirty="0"/>
              <a:t>M21 guidelines </a:t>
            </a:r>
            <a:r>
              <a:rPr lang="en-US" sz="2900" dirty="0"/>
              <a:t>on lay evidence to hold the VA accountable. </a:t>
            </a:r>
          </a:p>
          <a:p>
            <a:pPr>
              <a:lnSpc>
                <a:spcPct val="120000"/>
              </a:lnSpc>
            </a:pPr>
            <a:r>
              <a:rPr lang="en-US" sz="2900" b="1" dirty="0"/>
              <a:t>Prepare for BVA</a:t>
            </a:r>
            <a:r>
              <a:rPr lang="en-US" sz="2900" dirty="0"/>
              <a:t> if AOJ fails to properly consider evidence</a:t>
            </a:r>
          </a:p>
          <a:p>
            <a:pPr>
              <a:lnSpc>
                <a:spcPct val="120000"/>
              </a:lnSpc>
            </a:pPr>
            <a:r>
              <a:rPr lang="en-US" sz="2900" b="1" dirty="0"/>
              <a:t>Goal:</a:t>
            </a:r>
            <a:r>
              <a:rPr lang="en-US" sz="2900" dirty="0"/>
              <a:t> Build case that survives AOJ scrutiny and succeeds at BVA if needed.</a:t>
            </a:r>
          </a:p>
          <a:p>
            <a:pPr marL="118872" indent="0">
              <a:lnSpc>
                <a:spcPct val="120000"/>
              </a:lnSpc>
              <a:buNone/>
            </a:pPr>
            <a:endParaRPr lang="en-US" sz="2900" dirty="0"/>
          </a:p>
          <a:p>
            <a:pPr marL="118872" indent="0">
              <a:lnSpc>
                <a:spcPct val="120000"/>
              </a:lnSpc>
              <a:buNone/>
            </a:pPr>
            <a:endParaRPr lang="en-US" sz="3400" dirty="0"/>
          </a:p>
          <a:p>
            <a:pPr marL="118872" indent="0">
              <a:lnSpc>
                <a:spcPct val="120000"/>
              </a:lnSpc>
              <a:buNone/>
            </a:pPr>
            <a:endParaRPr lang="en-US" dirty="0"/>
          </a:p>
          <a:p>
            <a:pPr marL="118872" indent="0">
              <a:buNone/>
            </a:pPr>
            <a:endParaRPr lang="en-US" i="1" dirty="0"/>
          </a:p>
          <a:p>
            <a:endParaRPr lang="en-US" dirty="0"/>
          </a:p>
          <a:p>
            <a:endParaRPr lang="en-US" sz="4000" dirty="0"/>
          </a:p>
        </p:txBody>
      </p:sp>
      <p:sp>
        <p:nvSpPr>
          <p:cNvPr id="4" name="Slide Number Placeholder 3">
            <a:extLst>
              <a:ext uri="{FF2B5EF4-FFF2-40B4-BE49-F238E27FC236}">
                <a16:creationId xmlns:a16="http://schemas.microsoft.com/office/drawing/2014/main" id="{D745E096-4BA7-490B-0CF8-FCE999F27C3D}"/>
              </a:ext>
            </a:extLst>
          </p:cNvPr>
          <p:cNvSpPr>
            <a:spLocks noGrp="1"/>
          </p:cNvSpPr>
          <p:nvPr>
            <p:ph type="sldNum" sz="quarter" idx="12"/>
          </p:nvPr>
        </p:nvSpPr>
        <p:spPr/>
        <p:txBody>
          <a:bodyPr/>
          <a:lstStyle/>
          <a:p>
            <a:fld id="{1B5C5464-0A0C-4F4F-8948-B8BFCC70FC15}" type="slidenum">
              <a:rPr lang="en-US" smtClean="0"/>
              <a:pPr/>
              <a:t>61</a:t>
            </a:fld>
            <a:endParaRPr lang="en-US" dirty="0"/>
          </a:p>
        </p:txBody>
      </p:sp>
    </p:spTree>
    <p:extLst>
      <p:ext uri="{BB962C8B-B14F-4D97-AF65-F5344CB8AC3E}">
        <p14:creationId xmlns:p14="http://schemas.microsoft.com/office/powerpoint/2010/main" val="133725216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11298F-9DBB-2037-D27A-5DADE368FB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6C0856-07DD-39BA-41FA-1ED331A8F6E8}"/>
              </a:ext>
            </a:extLst>
          </p:cNvPr>
          <p:cNvSpPr>
            <a:spLocks noGrp="1"/>
          </p:cNvSpPr>
          <p:nvPr>
            <p:ph type="title"/>
          </p:nvPr>
        </p:nvSpPr>
        <p:spPr>
          <a:xfrm>
            <a:off x="457200" y="155448"/>
            <a:ext cx="8229600" cy="1139952"/>
          </a:xfrm>
        </p:spPr>
        <p:txBody>
          <a:bodyPr>
            <a:normAutofit/>
          </a:bodyPr>
          <a:lstStyle/>
          <a:p>
            <a:pPr algn="ctr"/>
            <a:r>
              <a:rPr lang="en-US" dirty="0"/>
              <a:t>Continuing Education</a:t>
            </a:r>
          </a:p>
        </p:txBody>
      </p:sp>
      <p:sp>
        <p:nvSpPr>
          <p:cNvPr id="3" name="Content Placeholder 2">
            <a:extLst>
              <a:ext uri="{FF2B5EF4-FFF2-40B4-BE49-F238E27FC236}">
                <a16:creationId xmlns:a16="http://schemas.microsoft.com/office/drawing/2014/main" id="{60B5F8F6-1D1A-6CE8-BA4A-771DC38FD293}"/>
              </a:ext>
            </a:extLst>
          </p:cNvPr>
          <p:cNvSpPr>
            <a:spLocks noGrp="1"/>
          </p:cNvSpPr>
          <p:nvPr>
            <p:ph idx="1"/>
          </p:nvPr>
        </p:nvSpPr>
        <p:spPr>
          <a:xfrm>
            <a:off x="76200" y="1524000"/>
            <a:ext cx="8991600" cy="5257800"/>
          </a:xfrm>
        </p:spPr>
        <p:txBody>
          <a:bodyPr>
            <a:normAutofit/>
          </a:bodyPr>
          <a:lstStyle/>
          <a:p>
            <a:pPr marL="118872" indent="0">
              <a:buNone/>
            </a:pPr>
            <a:r>
              <a:rPr lang="en-US" sz="3000" b="1" dirty="0"/>
              <a:t>Next Steps:</a:t>
            </a:r>
          </a:p>
          <a:p>
            <a:pPr marL="118872" indent="0">
              <a:buNone/>
            </a:pPr>
            <a:endParaRPr lang="en-US" sz="3000" dirty="0"/>
          </a:p>
          <a:p>
            <a:pPr lvl="0"/>
            <a:r>
              <a:rPr lang="en-US" sz="3000" dirty="0"/>
              <a:t>Review M21-1 sections discussed.</a:t>
            </a:r>
          </a:p>
          <a:p>
            <a:pPr lvl="0"/>
            <a:r>
              <a:rPr lang="en-US" sz="3000" dirty="0"/>
              <a:t>Audit current cases for 4Cs compliance.</a:t>
            </a:r>
          </a:p>
          <a:p>
            <a:pPr lvl="0"/>
            <a:r>
              <a:rPr lang="en-US" sz="3000" dirty="0"/>
              <a:t>Develop checklist for lay evidence submissions.</a:t>
            </a:r>
          </a:p>
          <a:p>
            <a:pPr lvl="0"/>
            <a:r>
              <a:rPr lang="en-US" sz="3000" dirty="0"/>
              <a:t>Plan AOJ accountability strategies.</a:t>
            </a:r>
          </a:p>
          <a:p>
            <a:pPr lvl="0"/>
            <a:r>
              <a:rPr lang="en-US" sz="3000" b="1" dirty="0"/>
              <a:t>Goal:</a:t>
            </a:r>
            <a:r>
              <a:rPr lang="en-US" sz="3000" dirty="0"/>
              <a:t> Implement today's training to improve veteran outcomes</a:t>
            </a:r>
          </a:p>
          <a:p>
            <a:pPr marL="118872" indent="0">
              <a:lnSpc>
                <a:spcPct val="120000"/>
              </a:lnSpc>
              <a:buNone/>
            </a:pPr>
            <a:endParaRPr lang="en-US" sz="2900" dirty="0"/>
          </a:p>
          <a:p>
            <a:pPr marL="118872" indent="0">
              <a:lnSpc>
                <a:spcPct val="120000"/>
              </a:lnSpc>
              <a:buNone/>
            </a:pPr>
            <a:endParaRPr lang="en-US" sz="3400" dirty="0"/>
          </a:p>
          <a:p>
            <a:pPr marL="118872" indent="0">
              <a:lnSpc>
                <a:spcPct val="120000"/>
              </a:lnSpc>
              <a:buNone/>
            </a:pPr>
            <a:endParaRPr lang="en-US" dirty="0"/>
          </a:p>
          <a:p>
            <a:pPr marL="118872" indent="0">
              <a:buNone/>
            </a:pPr>
            <a:endParaRPr lang="en-US" i="1" dirty="0"/>
          </a:p>
          <a:p>
            <a:endParaRPr lang="en-US" dirty="0"/>
          </a:p>
          <a:p>
            <a:endParaRPr lang="en-US" sz="4000" dirty="0"/>
          </a:p>
        </p:txBody>
      </p:sp>
      <p:sp>
        <p:nvSpPr>
          <p:cNvPr id="4" name="Slide Number Placeholder 3">
            <a:extLst>
              <a:ext uri="{FF2B5EF4-FFF2-40B4-BE49-F238E27FC236}">
                <a16:creationId xmlns:a16="http://schemas.microsoft.com/office/drawing/2014/main" id="{07E9EC30-3343-F13B-C843-9000E98C3BDD}"/>
              </a:ext>
            </a:extLst>
          </p:cNvPr>
          <p:cNvSpPr>
            <a:spLocks noGrp="1"/>
          </p:cNvSpPr>
          <p:nvPr>
            <p:ph type="sldNum" sz="quarter" idx="12"/>
          </p:nvPr>
        </p:nvSpPr>
        <p:spPr/>
        <p:txBody>
          <a:bodyPr/>
          <a:lstStyle/>
          <a:p>
            <a:fld id="{1B5C5464-0A0C-4F4F-8948-B8BFCC70FC15}" type="slidenum">
              <a:rPr lang="en-US" smtClean="0"/>
              <a:pPr/>
              <a:t>62</a:t>
            </a:fld>
            <a:endParaRPr lang="en-US" dirty="0"/>
          </a:p>
        </p:txBody>
      </p:sp>
    </p:spTree>
    <p:extLst>
      <p:ext uri="{BB962C8B-B14F-4D97-AF65-F5344CB8AC3E}">
        <p14:creationId xmlns:p14="http://schemas.microsoft.com/office/powerpoint/2010/main" val="193694063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4F0A1-A00A-42C9-A2EC-49952D658211}"/>
              </a:ext>
            </a:extLst>
          </p:cNvPr>
          <p:cNvSpPr>
            <a:spLocks noGrp="1"/>
          </p:cNvSpPr>
          <p:nvPr>
            <p:ph type="title"/>
          </p:nvPr>
        </p:nvSpPr>
        <p:spPr/>
        <p:txBody>
          <a:bodyPr/>
          <a:lstStyle/>
          <a:p>
            <a:r>
              <a:rPr lang="en-US" dirty="0"/>
              <a:t>QUESTIONS?</a:t>
            </a:r>
          </a:p>
        </p:txBody>
      </p:sp>
      <p:pic>
        <p:nvPicPr>
          <p:cNvPr id="8" name="Picture 7" descr="A picture containing drawing&#10;&#10;Description automatically generated">
            <a:extLst>
              <a:ext uri="{FF2B5EF4-FFF2-40B4-BE49-F238E27FC236}">
                <a16:creationId xmlns:a16="http://schemas.microsoft.com/office/drawing/2014/main" id="{958FFFF2-5064-4D60-86C7-E39FD7DFFC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00200"/>
            <a:ext cx="9144000" cy="5143500"/>
          </a:xfrm>
          <a:prstGeom prst="rect">
            <a:avLst/>
          </a:prstGeom>
        </p:spPr>
      </p:pic>
      <p:sp>
        <p:nvSpPr>
          <p:cNvPr id="3" name="Slide Number Placeholder 2">
            <a:extLst>
              <a:ext uri="{FF2B5EF4-FFF2-40B4-BE49-F238E27FC236}">
                <a16:creationId xmlns:a16="http://schemas.microsoft.com/office/drawing/2014/main" id="{19437270-944C-4981-503E-597917AACA45}"/>
              </a:ext>
            </a:extLst>
          </p:cNvPr>
          <p:cNvSpPr>
            <a:spLocks noGrp="1"/>
          </p:cNvSpPr>
          <p:nvPr>
            <p:ph type="sldNum" sz="quarter" idx="12"/>
          </p:nvPr>
        </p:nvSpPr>
        <p:spPr/>
        <p:txBody>
          <a:bodyPr/>
          <a:lstStyle/>
          <a:p>
            <a:fld id="{1B5C5464-0A0C-4F4F-8948-B8BFCC70FC15}" type="slidenum">
              <a:rPr lang="en-US" smtClean="0"/>
              <a:pPr/>
              <a:t>63</a:t>
            </a:fld>
            <a:endParaRPr lang="en-US" dirty="0"/>
          </a:p>
        </p:txBody>
      </p:sp>
    </p:spTree>
    <p:extLst>
      <p:ext uri="{BB962C8B-B14F-4D97-AF65-F5344CB8AC3E}">
        <p14:creationId xmlns:p14="http://schemas.microsoft.com/office/powerpoint/2010/main" val="316731728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Questions? </a:t>
            </a:r>
          </a:p>
        </p:txBody>
      </p:sp>
      <p:sp>
        <p:nvSpPr>
          <p:cNvPr id="3" name="Content Placeholder 2"/>
          <p:cNvSpPr>
            <a:spLocks noGrp="1"/>
          </p:cNvSpPr>
          <p:nvPr>
            <p:ph idx="1"/>
          </p:nvPr>
        </p:nvSpPr>
        <p:spPr>
          <a:xfrm>
            <a:off x="76200" y="1408176"/>
            <a:ext cx="9067800" cy="5449823"/>
          </a:xfrm>
        </p:spPr>
        <p:txBody>
          <a:bodyPr>
            <a:normAutofit/>
          </a:bodyPr>
          <a:lstStyle/>
          <a:p>
            <a:pPr marL="118872" indent="0" algn="ctr">
              <a:buNone/>
            </a:pPr>
            <a:endParaRPr lang="en-US" sz="3400" b="1" dirty="0"/>
          </a:p>
          <a:p>
            <a:pPr marL="118872" indent="0" algn="ctr">
              <a:buNone/>
            </a:pPr>
            <a:r>
              <a:rPr lang="en-US" sz="3400" b="1" dirty="0"/>
              <a:t>Feel free to contact us about questions from this training or ANYTIME you have a question about a claim: </a:t>
            </a:r>
          </a:p>
          <a:p>
            <a:pPr marL="118872" indent="0" algn="ctr">
              <a:buNone/>
            </a:pPr>
            <a:endParaRPr lang="en-US" sz="3400" b="1" dirty="0"/>
          </a:p>
          <a:p>
            <a:pPr marL="118872" indent="0" algn="ctr">
              <a:buNone/>
            </a:pPr>
            <a:r>
              <a:rPr lang="en-US" sz="3400" b="1" dirty="0">
                <a:hlinkClick r:id="rId2"/>
              </a:rPr>
              <a:t>CACVSO@eagleveteranslaw.com</a:t>
            </a:r>
            <a:endParaRPr lang="en-US" sz="3400" b="1" dirty="0"/>
          </a:p>
          <a:p>
            <a:pPr marL="118872" indent="0" algn="ctr">
              <a:buNone/>
            </a:pPr>
            <a:endParaRPr lang="en-US" dirty="0"/>
          </a:p>
          <a:p>
            <a:pPr marL="118872" indent="0" algn="ctr">
              <a:buNone/>
            </a:pPr>
            <a:endParaRPr lang="en-US" dirty="0"/>
          </a:p>
          <a:p>
            <a:pPr marL="118872" indent="0" algn="ctr">
              <a:buNone/>
            </a:pPr>
            <a:endParaRPr lang="is-IS" dirty="0"/>
          </a:p>
        </p:txBody>
      </p:sp>
      <p:pic>
        <p:nvPicPr>
          <p:cNvPr id="5" name="Picture 4" descr="Logo, company name&#10;&#10;Description automatically generated">
            <a:extLst>
              <a:ext uri="{FF2B5EF4-FFF2-40B4-BE49-F238E27FC236}">
                <a16:creationId xmlns:a16="http://schemas.microsoft.com/office/drawing/2014/main" id="{DD7BEFD8-F200-4705-AA28-97BAF9793B1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48926" y="4846553"/>
            <a:ext cx="2046147" cy="1706647"/>
          </a:xfrm>
          <a:prstGeom prst="rect">
            <a:avLst/>
          </a:prstGeom>
        </p:spPr>
      </p:pic>
      <p:sp>
        <p:nvSpPr>
          <p:cNvPr id="4" name="Slide Number Placeholder 3">
            <a:extLst>
              <a:ext uri="{FF2B5EF4-FFF2-40B4-BE49-F238E27FC236}">
                <a16:creationId xmlns:a16="http://schemas.microsoft.com/office/drawing/2014/main" id="{C5E31012-0361-4ABF-8211-AEA4E578934E}"/>
              </a:ext>
            </a:extLst>
          </p:cNvPr>
          <p:cNvSpPr>
            <a:spLocks noGrp="1"/>
          </p:cNvSpPr>
          <p:nvPr>
            <p:ph type="sldNum" sz="quarter" idx="12"/>
          </p:nvPr>
        </p:nvSpPr>
        <p:spPr/>
        <p:txBody>
          <a:bodyPr/>
          <a:lstStyle/>
          <a:p>
            <a:fld id="{1B5C5464-0A0C-4F4F-8948-B8BFCC70FC15}" type="slidenum">
              <a:rPr lang="en-US" smtClean="0"/>
              <a:pPr/>
              <a:t>64</a:t>
            </a:fld>
            <a:endParaRPr lang="en-US" dirty="0"/>
          </a:p>
        </p:txBody>
      </p:sp>
    </p:spTree>
    <p:extLst>
      <p:ext uri="{BB962C8B-B14F-4D97-AF65-F5344CB8AC3E}">
        <p14:creationId xmlns:p14="http://schemas.microsoft.com/office/powerpoint/2010/main" val="1467211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6E5EAD-E818-992E-E067-FE5BC8F31F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F4CDA6-D468-2A88-916D-E105A23173D4}"/>
              </a:ext>
            </a:extLst>
          </p:cNvPr>
          <p:cNvSpPr>
            <a:spLocks noGrp="1"/>
          </p:cNvSpPr>
          <p:nvPr>
            <p:ph type="title"/>
          </p:nvPr>
        </p:nvSpPr>
        <p:spPr>
          <a:xfrm>
            <a:off x="152400" y="155448"/>
            <a:ext cx="8839200" cy="1139952"/>
          </a:xfrm>
        </p:spPr>
        <p:txBody>
          <a:bodyPr>
            <a:normAutofit/>
          </a:bodyPr>
          <a:lstStyle/>
          <a:p>
            <a:r>
              <a:rPr lang="en-US" dirty="0"/>
              <a:t>Lay Evidence as Defined in VA Law</a:t>
            </a:r>
          </a:p>
        </p:txBody>
      </p:sp>
      <p:sp>
        <p:nvSpPr>
          <p:cNvPr id="3" name="Content Placeholder 2">
            <a:extLst>
              <a:ext uri="{FF2B5EF4-FFF2-40B4-BE49-F238E27FC236}">
                <a16:creationId xmlns:a16="http://schemas.microsoft.com/office/drawing/2014/main" id="{04293203-C079-9702-D7DA-75988F109D02}"/>
              </a:ext>
            </a:extLst>
          </p:cNvPr>
          <p:cNvSpPr>
            <a:spLocks noGrp="1"/>
          </p:cNvSpPr>
          <p:nvPr>
            <p:ph idx="1"/>
          </p:nvPr>
        </p:nvSpPr>
        <p:spPr>
          <a:xfrm>
            <a:off x="0" y="1524000"/>
            <a:ext cx="9144000" cy="5334000"/>
          </a:xfrm>
        </p:spPr>
        <p:txBody>
          <a:bodyPr>
            <a:noAutofit/>
          </a:bodyPr>
          <a:lstStyle/>
          <a:p>
            <a:pPr>
              <a:buNone/>
            </a:pPr>
            <a:r>
              <a:rPr lang="en-US" sz="2100" b="1" dirty="0"/>
              <a:t>38 U.S. Code § 1154 - Consideration to be accorded time, place, and circumstances of service </a:t>
            </a:r>
          </a:p>
          <a:p>
            <a:endParaRPr lang="en-US" sz="2100" dirty="0"/>
          </a:p>
          <a:p>
            <a:pPr marL="118872" indent="0">
              <a:buNone/>
            </a:pPr>
            <a:r>
              <a:rPr lang="en-US" sz="2100" b="1" dirty="0"/>
              <a:t>(b)</a:t>
            </a:r>
            <a:r>
              <a:rPr lang="en-US" sz="2100" dirty="0"/>
              <a:t> In the case of any veteran who </a:t>
            </a:r>
            <a:r>
              <a:rPr lang="en-US" sz="2100" b="1" dirty="0"/>
              <a:t>engaged in combat with the enemy </a:t>
            </a:r>
            <a:r>
              <a:rPr lang="en-US" sz="2100" dirty="0"/>
              <a:t>in active service with a military, naval, air, or space organization of the United States during a period of war, campaign, or expedition, the Secretary </a:t>
            </a:r>
            <a:r>
              <a:rPr lang="en-US" sz="2100" b="1" dirty="0"/>
              <a:t>shall accept as sufficient proof of service-connection</a:t>
            </a:r>
            <a:r>
              <a:rPr lang="en-US" sz="2100" dirty="0"/>
              <a:t> of any disease or injury alleged to have been incurred in or aggravated by such service satisfactory </a:t>
            </a:r>
            <a:r>
              <a:rPr lang="en-US" sz="2100" b="1" dirty="0"/>
              <a:t>lay or other evidence </a:t>
            </a:r>
            <a:r>
              <a:rPr lang="en-US" sz="2100" dirty="0"/>
              <a:t>of service incurrence or aggravation of such injury or disease, </a:t>
            </a:r>
            <a:r>
              <a:rPr lang="en-US" sz="2100" b="1" dirty="0"/>
              <a:t>if consistent with the circumstances, conditions, or hardships of such service, notwithstanding the fact that there is no official record of such incurrence or aggravation in such service</a:t>
            </a:r>
            <a:r>
              <a:rPr lang="en-US" sz="2100" dirty="0"/>
              <a:t>, and, to that end, shall </a:t>
            </a:r>
            <a:r>
              <a:rPr lang="en-US" sz="2100" b="1" dirty="0"/>
              <a:t>resolve every reasonable doubt in favor of the veteran</a:t>
            </a:r>
            <a:r>
              <a:rPr lang="en-US" sz="2100" dirty="0"/>
              <a:t>. Service-connection of such injury or disease may be rebutted by clear and convincing evidence to the contrary. The reasons for granting or denying service-connection in each case shall be recorded in full.</a:t>
            </a:r>
          </a:p>
        </p:txBody>
      </p:sp>
      <p:sp>
        <p:nvSpPr>
          <p:cNvPr id="4" name="Slide Number Placeholder 3">
            <a:extLst>
              <a:ext uri="{FF2B5EF4-FFF2-40B4-BE49-F238E27FC236}">
                <a16:creationId xmlns:a16="http://schemas.microsoft.com/office/drawing/2014/main" id="{D9956B58-B433-DC8B-21D3-CDD3F238AAF4}"/>
              </a:ext>
            </a:extLst>
          </p:cNvPr>
          <p:cNvSpPr>
            <a:spLocks noGrp="1"/>
          </p:cNvSpPr>
          <p:nvPr>
            <p:ph type="sldNum" sz="quarter" idx="12"/>
          </p:nvPr>
        </p:nvSpPr>
        <p:spPr/>
        <p:txBody>
          <a:bodyPr/>
          <a:lstStyle/>
          <a:p>
            <a:fld id="{1B5C5464-0A0C-4F4F-8948-B8BFCC70FC15}" type="slidenum">
              <a:rPr lang="en-US" smtClean="0"/>
              <a:pPr/>
              <a:t>7</a:t>
            </a:fld>
            <a:endParaRPr lang="en-US" dirty="0"/>
          </a:p>
        </p:txBody>
      </p:sp>
    </p:spTree>
    <p:extLst>
      <p:ext uri="{BB962C8B-B14F-4D97-AF65-F5344CB8AC3E}">
        <p14:creationId xmlns:p14="http://schemas.microsoft.com/office/powerpoint/2010/main" val="1472313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5448"/>
            <a:ext cx="8839200" cy="1139952"/>
          </a:xfrm>
        </p:spPr>
        <p:txBody>
          <a:bodyPr>
            <a:normAutofit/>
          </a:bodyPr>
          <a:lstStyle/>
          <a:p>
            <a:r>
              <a:rPr lang="en-US" dirty="0"/>
              <a:t>Lay Evidence as Defined in VA Law</a:t>
            </a:r>
          </a:p>
        </p:txBody>
      </p:sp>
      <p:sp>
        <p:nvSpPr>
          <p:cNvPr id="3" name="Content Placeholder 2"/>
          <p:cNvSpPr>
            <a:spLocks noGrp="1"/>
          </p:cNvSpPr>
          <p:nvPr>
            <p:ph idx="1"/>
          </p:nvPr>
        </p:nvSpPr>
        <p:spPr>
          <a:xfrm>
            <a:off x="0" y="1524000"/>
            <a:ext cx="9144000" cy="5334000"/>
          </a:xfrm>
        </p:spPr>
        <p:txBody>
          <a:bodyPr>
            <a:noAutofit/>
          </a:bodyPr>
          <a:lstStyle/>
          <a:p>
            <a:pPr marL="118872" indent="0">
              <a:buNone/>
            </a:pPr>
            <a:r>
              <a:rPr lang="en-US" sz="2800" b="1" dirty="0"/>
              <a:t>38 C.F.R. § 3.159 – VA Assistance in Developing Claims</a:t>
            </a:r>
          </a:p>
          <a:p>
            <a:endParaRPr lang="en-US" sz="2800" dirty="0"/>
          </a:p>
          <a:p>
            <a:pPr marL="118872" indent="0">
              <a:buNone/>
            </a:pPr>
            <a:r>
              <a:rPr lang="en-US" sz="2800" dirty="0"/>
              <a:t>(a)(2): “</a:t>
            </a:r>
            <a:r>
              <a:rPr lang="en-US" sz="2800" b="1" i="1" dirty="0"/>
              <a:t>Competent lay evidence</a:t>
            </a:r>
            <a:r>
              <a:rPr lang="en-US" sz="2800" dirty="0"/>
              <a:t> means any evidence not requiring that the proponent have specialized education, training, or experience. Lay evidence is competent if it is provided by a person who </a:t>
            </a:r>
            <a:r>
              <a:rPr lang="en-US" sz="2800" b="1" dirty="0"/>
              <a:t>has knowledge of facts or circumstances </a:t>
            </a:r>
            <a:r>
              <a:rPr lang="en-US" sz="2800" dirty="0"/>
              <a:t>and conveys matters that </a:t>
            </a:r>
            <a:r>
              <a:rPr lang="en-US" sz="2800" b="1" dirty="0"/>
              <a:t>can be observed and described by a lay person.</a:t>
            </a:r>
            <a:r>
              <a:rPr lang="en-US" sz="2800" dirty="0"/>
              <a:t>”</a:t>
            </a:r>
          </a:p>
        </p:txBody>
      </p:sp>
      <p:sp>
        <p:nvSpPr>
          <p:cNvPr id="4" name="Slide Number Placeholder 3">
            <a:extLst>
              <a:ext uri="{FF2B5EF4-FFF2-40B4-BE49-F238E27FC236}">
                <a16:creationId xmlns:a16="http://schemas.microsoft.com/office/drawing/2014/main" id="{80CDE714-BD70-58EA-B227-EF3F6CCB1770}"/>
              </a:ext>
            </a:extLst>
          </p:cNvPr>
          <p:cNvSpPr>
            <a:spLocks noGrp="1"/>
          </p:cNvSpPr>
          <p:nvPr>
            <p:ph type="sldNum" sz="quarter" idx="12"/>
          </p:nvPr>
        </p:nvSpPr>
        <p:spPr/>
        <p:txBody>
          <a:bodyPr/>
          <a:lstStyle/>
          <a:p>
            <a:fld id="{1B5C5464-0A0C-4F4F-8948-B8BFCC70FC15}" type="slidenum">
              <a:rPr lang="en-US" smtClean="0"/>
              <a:pPr/>
              <a:t>8</a:t>
            </a:fld>
            <a:endParaRPr lang="en-US" dirty="0"/>
          </a:p>
        </p:txBody>
      </p:sp>
    </p:spTree>
    <p:extLst>
      <p:ext uri="{BB962C8B-B14F-4D97-AF65-F5344CB8AC3E}">
        <p14:creationId xmlns:p14="http://schemas.microsoft.com/office/powerpoint/2010/main" val="1499785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55AAFE-1D87-97C7-AC6B-98829F8C8A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8A36AE-2D0A-CE29-50F1-7AD666FE47D5}"/>
              </a:ext>
            </a:extLst>
          </p:cNvPr>
          <p:cNvSpPr>
            <a:spLocks noGrp="1"/>
          </p:cNvSpPr>
          <p:nvPr>
            <p:ph type="title"/>
          </p:nvPr>
        </p:nvSpPr>
        <p:spPr>
          <a:xfrm>
            <a:off x="152400" y="155448"/>
            <a:ext cx="8839200" cy="1139952"/>
          </a:xfrm>
        </p:spPr>
        <p:txBody>
          <a:bodyPr>
            <a:normAutofit/>
          </a:bodyPr>
          <a:lstStyle/>
          <a:p>
            <a:r>
              <a:rPr lang="en-US" dirty="0"/>
              <a:t>Lay Evidence as Defined in VA Law</a:t>
            </a:r>
          </a:p>
        </p:txBody>
      </p:sp>
      <p:sp>
        <p:nvSpPr>
          <p:cNvPr id="3" name="Content Placeholder 2">
            <a:extLst>
              <a:ext uri="{FF2B5EF4-FFF2-40B4-BE49-F238E27FC236}">
                <a16:creationId xmlns:a16="http://schemas.microsoft.com/office/drawing/2014/main" id="{6ED953D5-6648-67A1-9E23-E73CBF4F2BAB}"/>
              </a:ext>
            </a:extLst>
          </p:cNvPr>
          <p:cNvSpPr>
            <a:spLocks noGrp="1"/>
          </p:cNvSpPr>
          <p:nvPr>
            <p:ph idx="1"/>
          </p:nvPr>
        </p:nvSpPr>
        <p:spPr>
          <a:xfrm>
            <a:off x="0" y="1524000"/>
            <a:ext cx="9144000" cy="5334000"/>
          </a:xfrm>
        </p:spPr>
        <p:txBody>
          <a:bodyPr>
            <a:noAutofit/>
          </a:bodyPr>
          <a:lstStyle/>
          <a:p>
            <a:pPr marL="118872" indent="0">
              <a:buNone/>
            </a:pPr>
            <a:r>
              <a:rPr lang="en-US" sz="2400" b="1" dirty="0"/>
              <a:t>38 C.F.R. § 4.6 Evaluation of evidence.</a:t>
            </a:r>
          </a:p>
          <a:p>
            <a:pPr marL="118872" indent="0">
              <a:buNone/>
            </a:pPr>
            <a:r>
              <a:rPr lang="en-US" sz="2400" dirty="0"/>
              <a:t>The element of the weight to be accorded the character of the veteran's service is but one factor entering into the considerations of the rating boards in arriving at determinations of the evaluation of disability. </a:t>
            </a:r>
            <a:r>
              <a:rPr lang="en-US" sz="2400" b="1" dirty="0"/>
              <a:t>Every element in any way affecting the probative value to be assigned to the evidence in each individual claim must be thoroughly and conscientiously studied by each member of the rating board</a:t>
            </a:r>
            <a:r>
              <a:rPr lang="en-US" sz="2400" dirty="0"/>
              <a:t> in the light of the established policies of the Department of Veterans Affairs to the end that decisions will be equitable and just as contemplated by the requirements of the law.</a:t>
            </a:r>
          </a:p>
        </p:txBody>
      </p:sp>
      <p:sp>
        <p:nvSpPr>
          <p:cNvPr id="4" name="Slide Number Placeholder 3">
            <a:extLst>
              <a:ext uri="{FF2B5EF4-FFF2-40B4-BE49-F238E27FC236}">
                <a16:creationId xmlns:a16="http://schemas.microsoft.com/office/drawing/2014/main" id="{195197B0-2FBE-CD8B-A734-4ED544FD32C1}"/>
              </a:ext>
            </a:extLst>
          </p:cNvPr>
          <p:cNvSpPr>
            <a:spLocks noGrp="1"/>
          </p:cNvSpPr>
          <p:nvPr>
            <p:ph type="sldNum" sz="quarter" idx="12"/>
          </p:nvPr>
        </p:nvSpPr>
        <p:spPr/>
        <p:txBody>
          <a:bodyPr/>
          <a:lstStyle/>
          <a:p>
            <a:fld id="{1B5C5464-0A0C-4F4F-8948-B8BFCC70FC15}" type="slidenum">
              <a:rPr lang="en-US" smtClean="0"/>
              <a:pPr/>
              <a:t>9</a:t>
            </a:fld>
            <a:endParaRPr lang="en-US" dirty="0"/>
          </a:p>
        </p:txBody>
      </p:sp>
    </p:spTree>
    <p:extLst>
      <p:ext uri="{BB962C8B-B14F-4D97-AF65-F5344CB8AC3E}">
        <p14:creationId xmlns:p14="http://schemas.microsoft.com/office/powerpoint/2010/main" val="26005529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31205</TotalTime>
  <Words>7895</Words>
  <Application>Microsoft Office PowerPoint</Application>
  <PresentationFormat>On-screen Show (4:3)</PresentationFormat>
  <Paragraphs>590</Paragraphs>
  <Slides>64</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64</vt:i4>
      </vt:variant>
    </vt:vector>
  </HeadingPairs>
  <TitlesOfParts>
    <vt:vector size="73" baseType="lpstr">
      <vt:lpstr>Aptos</vt:lpstr>
      <vt:lpstr>Arial</vt:lpstr>
      <vt:lpstr>Calibri</vt:lpstr>
      <vt:lpstr>Corbel</vt:lpstr>
      <vt:lpstr>Symbol</vt:lpstr>
      <vt:lpstr>Wingdings</vt:lpstr>
      <vt:lpstr>Wingdings 2</vt:lpstr>
      <vt:lpstr>Wingdings 3</vt:lpstr>
      <vt:lpstr>Module</vt:lpstr>
      <vt:lpstr>Lay Evidence Advocacy:  Maximizing Veteran Success</vt:lpstr>
      <vt:lpstr>Agenda</vt:lpstr>
      <vt:lpstr>Lay Evidence Advocacy</vt:lpstr>
      <vt:lpstr>Strategies For Holding the AOJ Accountable For Fully and Fairly Considering Lay Evidence</vt:lpstr>
      <vt:lpstr>Strategies For Holding the AOJ Accountable For Fully and Fairly Considering Lay Evidence</vt:lpstr>
      <vt:lpstr>Lay Evidence as Defined in VA Law</vt:lpstr>
      <vt:lpstr>Lay Evidence as Defined in VA Law</vt:lpstr>
      <vt:lpstr>Lay Evidence as Defined in VA Law</vt:lpstr>
      <vt:lpstr>Lay Evidence as Defined in VA Law</vt:lpstr>
      <vt:lpstr>Lay Evidence as Defined in VA Law</vt:lpstr>
      <vt:lpstr>The 4Cs of Lay Evidence</vt:lpstr>
      <vt:lpstr>Is the Evidence Credible?</vt:lpstr>
      <vt:lpstr>Is the Evidence Credible?</vt:lpstr>
      <vt:lpstr>Is the Veteran or Witness Competent to Present Lay Evidence?</vt:lpstr>
      <vt:lpstr>Competent Lay Evidence Scope</vt:lpstr>
      <vt:lpstr>Competency Problems</vt:lpstr>
      <vt:lpstr>M21 Competency Definitions</vt:lpstr>
      <vt:lpstr>Is the Evidence Consistent?</vt:lpstr>
      <vt:lpstr>Is the Lay Evidence Corroborated?</vt:lpstr>
      <vt:lpstr>QUESTIONS?</vt:lpstr>
      <vt:lpstr>How Is the AOJ Supposed to Handle Lay Evidence?</vt:lpstr>
      <vt:lpstr>How Is the AOJ Supposed to Handle Lay Evidence?</vt:lpstr>
      <vt:lpstr>How Is the AOJ Supposed to Handle Lay Evidence?</vt:lpstr>
      <vt:lpstr>How Is the AOJ Supposed to Handle Lay Evidence?</vt:lpstr>
      <vt:lpstr>How Is the AOJ Supposed to Handle Lay Evidence?</vt:lpstr>
      <vt:lpstr>How Is the AOJ Supposed to Handle Lay Evidence?</vt:lpstr>
      <vt:lpstr>How Is the AOJ Supposed to Handle Lay Evidence?</vt:lpstr>
      <vt:lpstr>How Is the AOJ Supposed to Handle Lay Evidence?</vt:lpstr>
      <vt:lpstr>How Is the AOJ Supposed to Handle Lay Evidence?</vt:lpstr>
      <vt:lpstr>How Is the AOJ Supposed to Handle Lay Evidence?</vt:lpstr>
      <vt:lpstr>How Is the AOJ Supposed to Handle Lay Evidence?</vt:lpstr>
      <vt:lpstr>How Is the AOJ Supposed to Handle Lay Evidence?</vt:lpstr>
      <vt:lpstr>How Is the AOJ Supposed to Handle Lay Evidence?</vt:lpstr>
      <vt:lpstr>How Is the AOJ Supposed to Handle Lay Evidence?</vt:lpstr>
      <vt:lpstr>Holding the AOJ Accountable</vt:lpstr>
      <vt:lpstr>Valid Reasons Why VA May Assign Little or No Probative Value to Lay Evidence</vt:lpstr>
      <vt:lpstr>Valid Reasons Why VA May Assign Little or No Probative Value to Lay Evidence</vt:lpstr>
      <vt:lpstr>Valid Reasons Why VA May Assign Little or No Probative Value to Lay Evidence</vt:lpstr>
      <vt:lpstr>Valid Reasons Why VA May Assign Little or No Probative Value to Lay Evidence</vt:lpstr>
      <vt:lpstr>The Post-Service Treatment Gap – When the Veteran Didn’t Seek Care After Service</vt:lpstr>
      <vt:lpstr>When a Post-Service Treatment Gap CAN Still Be Effective</vt:lpstr>
      <vt:lpstr>Tips to Strengthen Lay Evidence When There’s a Post-Service Treatment Gap</vt:lpstr>
      <vt:lpstr>Tips to Strengthen Lay Evidence When There’s a Post-Service Treatment Gap</vt:lpstr>
      <vt:lpstr>Tips to Strengthen Lay Evidence When There’s a Post-Service Treatment Gap</vt:lpstr>
      <vt:lpstr>Beware of Lay Statement "Shortcuts"</vt:lpstr>
      <vt:lpstr>Beware of Lay Statement "Shortcuts"</vt:lpstr>
      <vt:lpstr>AI or Template Lay Statement Clues</vt:lpstr>
      <vt:lpstr>AI or Template Lay Statement Examples</vt:lpstr>
      <vt:lpstr>AI or Template Lay Statement Examples</vt:lpstr>
      <vt:lpstr>AI or Template Lay Statement Examples</vt:lpstr>
      <vt:lpstr>Beware of the "Same Old Story" in Lay Statements</vt:lpstr>
      <vt:lpstr>Lay Evidence at the BVA</vt:lpstr>
      <vt:lpstr>Lay Evidence at the BVA</vt:lpstr>
      <vt:lpstr>Sample BVA Denials Re: Lay Evidence</vt:lpstr>
      <vt:lpstr>Sample BVA Denials Re: Lay Evidence</vt:lpstr>
      <vt:lpstr>Sample BVA Denials Re: Lay Evidence</vt:lpstr>
      <vt:lpstr>Sample BVA Denials Re: Lay Evidence</vt:lpstr>
      <vt:lpstr>Sample BVA Denials Re: Lay Evidence</vt:lpstr>
      <vt:lpstr>Sample BVA Denials Re: Lay Evidence</vt:lpstr>
      <vt:lpstr>When Medical Evidence Is Necessary</vt:lpstr>
      <vt:lpstr>Summary</vt:lpstr>
      <vt:lpstr>Continuing Education</vt:lpstr>
      <vt:lpstr>QUESTIONS?</vt:lpstr>
      <vt:lpstr>More Questions? </vt:lpstr>
    </vt:vector>
  </TitlesOfParts>
  <Company>United States Court of Veteran Affairs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Court of Appeals for Veterans Claims</dc:title>
  <dc:creator>anne stygles</dc:creator>
  <cp:lastModifiedBy>Jim Radogna</cp:lastModifiedBy>
  <cp:revision>986</cp:revision>
  <dcterms:created xsi:type="dcterms:W3CDTF">2011-03-11T21:47:51Z</dcterms:created>
  <dcterms:modified xsi:type="dcterms:W3CDTF">2026-02-07T16:04:57Z</dcterms:modified>
</cp:coreProperties>
</file>