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4" r:id="rId2"/>
    <p:sldId id="348" r:id="rId3"/>
    <p:sldId id="347" r:id="rId4"/>
    <p:sldId id="345" r:id="rId5"/>
    <p:sldId id="354" r:id="rId6"/>
    <p:sldId id="283" r:id="rId7"/>
    <p:sldId id="267" r:id="rId8"/>
    <p:sldId id="355" r:id="rId9"/>
    <p:sldId id="351" r:id="rId10"/>
    <p:sldId id="352" r:id="rId11"/>
    <p:sldId id="356" r:id="rId12"/>
    <p:sldId id="339" r:id="rId13"/>
    <p:sldId id="268" r:id="rId14"/>
    <p:sldId id="257" r:id="rId15"/>
    <p:sldId id="278" r:id="rId16"/>
    <p:sldId id="279" r:id="rId17"/>
  </p:sldIdLst>
  <p:sldSz cx="18288000" cy="10287000"/>
  <p:notesSz cx="7315200" cy="9601200"/>
  <p:embeddedFontLst>
    <p:embeddedFont>
      <p:font typeface="Arial Bold" panose="020B0704020202020204" pitchFamily="34" charset="0"/>
      <p:regular r:id="rId19"/>
      <p:bold r:id="rId20"/>
    </p:embeddedFont>
    <p:embeddedFont>
      <p:font typeface="Lato" panose="020F0502020204030203"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layfair Display" panose="000005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24" autoAdjust="0"/>
  </p:normalViewPr>
  <p:slideViewPr>
    <p:cSldViewPr snapToGrid="0">
      <p:cViewPr varScale="1">
        <p:scale>
          <a:sx n="41" d="100"/>
          <a:sy n="41" d="100"/>
        </p:scale>
        <p:origin x="14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06.02.2026</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1691-A640-9550-EC2D-8F4F366B914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3BA066-FE01-4C52-C00A-CA3C56689058}"/>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a:extLst>
              <a:ext uri="{FF2B5EF4-FFF2-40B4-BE49-F238E27FC236}">
                <a16:creationId xmlns:a16="http://schemas.microsoft.com/office/drawing/2014/main" id="{0F29BF46-F765-E94A-F853-A9D7CB141992}"/>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BBC53E99-78F7-CCF2-62F5-1DD4EA5F199C}"/>
              </a:ext>
            </a:extLst>
          </p:cNvPr>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a:extLst>
              <a:ext uri="{FF2B5EF4-FFF2-40B4-BE49-F238E27FC236}">
                <a16:creationId xmlns:a16="http://schemas.microsoft.com/office/drawing/2014/main" id="{ED686B23-5B4F-1764-8B9B-40AD7696375B}"/>
              </a:ext>
            </a:extLst>
          </p:cNvPr>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sz="1200" b="1" u="none" dirty="0">
                <a:latin typeface="Arial" panose="020B0604020202020204" pitchFamily="34" charset="0"/>
                <a:ea typeface="Calibri"/>
                <a:cs typeface="Arial" panose="020B0604020202020204" pitchFamily="34" charset="0"/>
              </a:rPr>
              <a:t>Who here served? Have family that served? Who already works in the veteran space. </a:t>
            </a:r>
          </a:p>
          <a:p>
            <a:endParaRPr lang="en-US" sz="1200" u="none" dirty="0">
              <a:latin typeface="Arial" panose="020B0604020202020204" pitchFamily="34" charset="0"/>
              <a:ea typeface="Calibri"/>
              <a:cs typeface="Arial" panose="020B0604020202020204" pitchFamily="34" charset="0"/>
            </a:endParaRPr>
          </a:p>
          <a:p>
            <a:r>
              <a:rPr lang="en-US" sz="1200" u="none" dirty="0">
                <a:latin typeface="Arial" panose="020B0604020202020204" pitchFamily="34" charset="0"/>
                <a:ea typeface="Calibri"/>
                <a:cs typeface="Arial" panose="020B0604020202020204" pitchFamily="34" charset="0"/>
              </a:rPr>
              <a:t>CVSOs = My network</a:t>
            </a:r>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You may have had MST training or overview before, I hope this will add to and widen your perspective </a:t>
            </a:r>
          </a:p>
          <a:p>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p:txBody>
      </p:sp>
      <p:sp>
        <p:nvSpPr>
          <p:cNvPr id="6" name="Footer Placeholder 5">
            <a:extLst>
              <a:ext uri="{FF2B5EF4-FFF2-40B4-BE49-F238E27FC236}">
                <a16:creationId xmlns:a16="http://schemas.microsoft.com/office/drawing/2014/main" id="{E2A79CF5-4D54-53F0-26FA-6F86E45CCE9B}"/>
              </a:ext>
            </a:extLst>
          </p:cNvPr>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a:extLst>
              <a:ext uri="{FF2B5EF4-FFF2-40B4-BE49-F238E27FC236}">
                <a16:creationId xmlns:a16="http://schemas.microsoft.com/office/drawing/2014/main" id="{4257647D-AAAF-A46C-0340-5252944DF456}"/>
              </a:ext>
            </a:extLst>
          </p:cNvPr>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248442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FDC0-1F31-E207-30A6-7C23DBF6D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AEA5F-637F-96E5-D705-B5B6B1363C4C}"/>
              </a:ext>
            </a:extLst>
          </p:cNvPr>
          <p:cNvSpPr>
            <a:spLocks noGrp="1" noRot="1" noChangeAspect="1"/>
          </p:cNvSpPr>
          <p:nvPr>
            <p:ph type="sldImg"/>
          </p:nvPr>
        </p:nvSpPr>
        <p:spPr>
          <a:xfrm>
            <a:off x="2481263" y="538163"/>
            <a:ext cx="4791075" cy="2695575"/>
          </a:xfrm>
        </p:spPr>
      </p:sp>
      <p:sp>
        <p:nvSpPr>
          <p:cNvPr id="3" name="Notes Placeholder 2">
            <a:extLst>
              <a:ext uri="{FF2B5EF4-FFF2-40B4-BE49-F238E27FC236}">
                <a16:creationId xmlns:a16="http://schemas.microsoft.com/office/drawing/2014/main" id="{36BB1050-F076-2B30-B501-B678D5CB6399}"/>
              </a:ext>
            </a:extLst>
          </p:cNvPr>
          <p:cNvSpPr>
            <a:spLocks noGrp="1"/>
          </p:cNvSpPr>
          <p:nvPr>
            <p:ph type="body" idx="1"/>
          </p:nvPr>
        </p:nvSpPr>
        <p:spPr/>
        <p:txBody>
          <a:bodyPr/>
          <a:lstStyle/>
          <a:p>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EE28B7-286A-A934-06DE-9F5A29E645EC}"/>
              </a:ext>
            </a:extLst>
          </p:cNvPr>
          <p:cNvSpPr>
            <a:spLocks noGrp="1"/>
          </p:cNvSpPr>
          <p:nvPr>
            <p:ph type="sldNum" sz="quarter" idx="5"/>
          </p:nvPr>
        </p:nvSpPr>
        <p:spPr/>
        <p:txBody>
          <a:bodyPr/>
          <a:lstStyle/>
          <a:p>
            <a:fld id="{88AD52B4-B5DF-B445-9363-1F18C798BAE0}" type="slidenum">
              <a:rPr lang="en-US" smtClean="0"/>
              <a:t>10</a:t>
            </a:fld>
            <a:endParaRPr lang="en-US"/>
          </a:p>
        </p:txBody>
      </p:sp>
    </p:spTree>
    <p:extLst>
      <p:ext uri="{BB962C8B-B14F-4D97-AF65-F5344CB8AC3E}">
        <p14:creationId xmlns:p14="http://schemas.microsoft.com/office/powerpoint/2010/main" val="263061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07E42-81CA-213D-A166-2D801C174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FAB60-DA21-2A0B-5C8A-7E5A3F738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7A7B7-DFF0-CDB0-8DA8-EDF28BAA43DF}"/>
              </a:ext>
            </a:extLst>
          </p:cNvPr>
          <p:cNvSpPr>
            <a:spLocks noGrp="1"/>
          </p:cNvSpPr>
          <p:nvPr>
            <p:ph type="body" idx="1"/>
          </p:nvPr>
        </p:nvSpPr>
        <p:spPr/>
        <p:txBody>
          <a:bodyPr/>
          <a:lstStyle/>
          <a:p>
            <a:pPr marL="0" indent="0">
              <a:buFontTx/>
              <a:buNone/>
            </a:pPr>
            <a:r>
              <a:rPr lang="en-US" sz="1200" b="1" dirty="0">
                <a:ea typeface="Calibri"/>
                <a:cs typeface="Calibri"/>
              </a:rPr>
              <a:t>Comes down to safety in choice and control. </a:t>
            </a:r>
          </a:p>
          <a:p>
            <a:pPr marL="0" indent="0">
              <a:buFontTx/>
              <a:buNone/>
            </a:pPr>
            <a:r>
              <a:rPr lang="en-US" sz="1200" b="1" dirty="0">
                <a:ea typeface="Calibri"/>
                <a:cs typeface="Calibri"/>
              </a:rPr>
              <a:t>Trauma-informed approach, means treating everyone as if there is a potential of trauma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22A35"/>
              </a:solidFill>
              <a:latin typeface="Arial" panose="020B0604020202020204" pitchFamily="34" charset="0"/>
              <a:ea typeface="Arial"/>
              <a:cs typeface="Arial" panose="020B0604020202020204" pitchFamily="34" charset="0"/>
              <a:sym typeface="Arial"/>
            </a:endParaRPr>
          </a:p>
          <a:p>
            <a:endParaRPr lang="en-US" dirty="0"/>
          </a:p>
        </p:txBody>
      </p:sp>
      <p:sp>
        <p:nvSpPr>
          <p:cNvPr id="4" name="Slide Number Placeholder 3">
            <a:extLst>
              <a:ext uri="{FF2B5EF4-FFF2-40B4-BE49-F238E27FC236}">
                <a16:creationId xmlns:a16="http://schemas.microsoft.com/office/drawing/2014/main" id="{0FA3357D-D62A-FE9C-EF6A-B68ACD5027A4}"/>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26690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83DB-44D8-A0D3-EBFD-3FC677A8C32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6A15F7-2C27-82B6-F75D-44796B56C58D}"/>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a:extLst>
              <a:ext uri="{FF2B5EF4-FFF2-40B4-BE49-F238E27FC236}">
                <a16:creationId xmlns:a16="http://schemas.microsoft.com/office/drawing/2014/main" id="{ADC8D8C3-052A-0202-EB55-A8C4ECBE6FB5}"/>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EB76CBCA-ED0E-BFB1-6F52-FCD823CD24D9}"/>
              </a:ext>
            </a:extLst>
          </p:cNvPr>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a:extLst>
              <a:ext uri="{FF2B5EF4-FFF2-40B4-BE49-F238E27FC236}">
                <a16:creationId xmlns:a16="http://schemas.microsoft.com/office/drawing/2014/main" id="{7A75A661-4CAF-0857-5FD1-4CB361B625A6}"/>
              </a:ext>
            </a:extLst>
          </p:cNvPr>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marL="0" indent="0">
              <a:buFontTx/>
              <a:buNone/>
            </a:pPr>
            <a:r>
              <a:rPr lang="en-US" sz="1200" dirty="0">
                <a:ea typeface="Calibri"/>
                <a:cs typeface="Calibri"/>
              </a:rPr>
              <a:t>- Environment, simple intro, welcoming space (dog lovers are hard to distrust), choice (door open, this seat okay, I’m going to reach over)</a:t>
            </a:r>
          </a:p>
          <a:p>
            <a:pPr marL="171450" lvl="0" indent="-171450">
              <a:buFontTx/>
              <a:buChar char="-"/>
            </a:pPr>
            <a:r>
              <a:rPr lang="en-US" sz="1200" dirty="0">
                <a:ea typeface="Calibri"/>
                <a:cs typeface="Calibri"/>
              </a:rPr>
              <a:t>Explain the process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Walk them through the process for the appointment and what you’re going to be doing</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I’m going to just ask some demographics, and we’ll talk a little bit about your service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Then I’ll walk you through some options and what we’ll need for next steps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I might ask you some tough questions, so feel free to share how ever much or little you feel comfortable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At anytime you feel like something isn’t making sense, you can just ask why I’m asking or what the information is for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Walk them through the VA claims process</a:t>
            </a:r>
          </a:p>
          <a:p>
            <a:pPr marL="171450" indent="-171450">
              <a:buFontTx/>
              <a:buChar char="-"/>
            </a:pPr>
            <a:r>
              <a:rPr lang="en-US" sz="1200" dirty="0">
                <a:ea typeface="Calibri"/>
                <a:cs typeface="Calibri"/>
              </a:rPr>
              <a:t>Set realistic expectation</a:t>
            </a:r>
          </a:p>
          <a:p>
            <a:pPr marL="628650" lvl="1" indent="-171450">
              <a:buFontTx/>
              <a:buChar char="-"/>
            </a:pPr>
            <a:r>
              <a:rPr lang="en-US" sz="1200" dirty="0">
                <a:ea typeface="Calibri"/>
                <a:cs typeface="Calibri"/>
              </a:rPr>
              <a:t>Be honest in your abilities</a:t>
            </a:r>
          </a:p>
          <a:p>
            <a:pPr marL="628650" lvl="1" indent="-171450">
              <a:buFontTx/>
              <a:buChar char="-"/>
            </a:pPr>
            <a:r>
              <a:rPr lang="en-US" sz="1200" dirty="0">
                <a:ea typeface="Calibri"/>
                <a:cs typeface="Calibri"/>
              </a:rPr>
              <a:t>Be honest about the experience “It’s going to feel like you’re being judged or questioned”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Remind them that this is not a judgement of truth, but rather a checklist related to condition, military connection, and severity</a:t>
            </a:r>
          </a:p>
          <a:p>
            <a:pPr marL="628650" lvl="1" indent="-171450">
              <a:buFontTx/>
              <a:buChar char="-"/>
            </a:pPr>
            <a:r>
              <a:rPr lang="en-US" sz="1200" dirty="0">
                <a:ea typeface="Calibri"/>
                <a:cs typeface="Calibri"/>
              </a:rPr>
              <a:t>Be honest about the complexity of their case (sexual assault cases in court, choice)</a:t>
            </a:r>
          </a:p>
          <a:p>
            <a:pPr marL="628650" lvl="1" indent="-171450">
              <a:buFontTx/>
              <a:buChar char="-"/>
            </a:pPr>
            <a:r>
              <a:rPr lang="en-US" sz="1200" dirty="0">
                <a:ea typeface="Calibri"/>
                <a:cs typeface="Calibri"/>
              </a:rPr>
              <a:t>Reassure them of what </a:t>
            </a:r>
            <a:r>
              <a:rPr lang="en-US" sz="1200" b="1" dirty="0">
                <a:ea typeface="Calibri"/>
                <a:cs typeface="Calibri"/>
              </a:rPr>
              <a:t>you can </a:t>
            </a:r>
            <a:r>
              <a:rPr lang="en-US" sz="1200" dirty="0">
                <a:ea typeface="Calibri"/>
                <a:cs typeface="Calibri"/>
              </a:rPr>
              <a:t>do and what options are available</a:t>
            </a:r>
          </a:p>
          <a:p>
            <a:pPr marL="1085850" lvl="2" indent="-171450">
              <a:buFontTx/>
              <a:buChar char="-"/>
            </a:pPr>
            <a:r>
              <a:rPr lang="en-US" sz="1200" dirty="0">
                <a:ea typeface="Calibri"/>
                <a:cs typeface="Calibri"/>
              </a:rPr>
              <a:t>I’m going to do the best I can to help you and if I feel like its outside of my scope, I will reach out to my network of CVSOs and providers to help</a:t>
            </a:r>
          </a:p>
          <a:p>
            <a:pPr marL="1085850" lvl="2" indent="-171450">
              <a:buFontTx/>
              <a:buChar char="-"/>
            </a:pPr>
            <a:r>
              <a:rPr lang="en-US" sz="1200" dirty="0">
                <a:ea typeface="Calibri"/>
                <a:cs typeface="Calibri"/>
              </a:rPr>
              <a:t>Sometimes these claims don’t go the way we think the should for all kinds of different reasons sometimes out of control, but if that happens, there are other avenues we can take, but we’re going to do the best we can.</a:t>
            </a:r>
          </a:p>
          <a:p>
            <a:pPr marL="171450" indent="-171450">
              <a:buFontTx/>
              <a:buChar char="-"/>
            </a:pPr>
            <a:r>
              <a:rPr lang="en-US" sz="1200" dirty="0">
                <a:ea typeface="Calibri"/>
                <a:cs typeface="Calibri"/>
              </a:rPr>
              <a:t>Don’t pry for details, but provide guidance and choice</a:t>
            </a:r>
          </a:p>
          <a:p>
            <a:pPr marL="628650" lvl="1" indent="-171450">
              <a:buFontTx/>
              <a:buChar char="-"/>
            </a:pPr>
            <a:r>
              <a:rPr lang="en-US" sz="1200" b="1" dirty="0">
                <a:ea typeface="Calibri"/>
                <a:cs typeface="Calibri"/>
              </a:rPr>
              <a:t>Sometimes people experience inappropriate or uncomfortable situations that stick them. It’s terrible, but its not uncommon. Sometimes it’s a big event and other times it can be a lot of smaller ones that add up. But we know that they happen, and we know it affects health, relationships, work. Do you feel like you experienced anything like this? </a:t>
            </a:r>
          </a:p>
          <a:p>
            <a:pPr marL="628650" lvl="1" indent="-171450">
              <a:buFontTx/>
              <a:buChar char="-"/>
            </a:pPr>
            <a:r>
              <a:rPr lang="en-US" sz="1200" dirty="0">
                <a:ea typeface="Calibri"/>
                <a:cs typeface="Calibri"/>
              </a:rPr>
              <a:t>“Share whatever you feel comfortable sharing with me and sometimes that can help organize your thoughts for when you write your statement”</a:t>
            </a:r>
          </a:p>
          <a:p>
            <a:pPr marL="628650" lvl="1" indent="-171450">
              <a:buFontTx/>
              <a:buChar char="-"/>
            </a:pPr>
            <a:r>
              <a:rPr lang="en-US" sz="1200" dirty="0">
                <a:ea typeface="Calibri"/>
                <a:cs typeface="Calibri"/>
              </a:rPr>
              <a:t>“You also have a choice of writing the statement and I can take a look and offer suggestions based on what I know the VA might be looking for”</a:t>
            </a:r>
          </a:p>
          <a:p>
            <a:pPr marL="628650" lvl="1" indent="-171450">
              <a:buFontTx/>
              <a:buChar char="-"/>
            </a:pPr>
            <a:r>
              <a:rPr lang="en-US" sz="1200" dirty="0">
                <a:ea typeface="Calibri"/>
                <a:cs typeface="Calibri"/>
              </a:rPr>
              <a:t>“You don’t need to remember all the details, and you can even say that in your statement”</a:t>
            </a:r>
          </a:p>
          <a:p>
            <a:pPr marL="628650" lvl="1" indent="-171450">
              <a:buFontTx/>
              <a:buChar char="-"/>
            </a:pPr>
            <a:r>
              <a:rPr lang="en-US" sz="1200" dirty="0">
                <a:ea typeface="Calibri"/>
                <a:cs typeface="Calibri"/>
              </a:rPr>
              <a:t>Share what details would be helpful, like timeframes (summer of 2009), units and scope of work, structure of unit, </a:t>
            </a:r>
            <a:r>
              <a:rPr lang="en-US" sz="1200" dirty="0" err="1">
                <a:ea typeface="Calibri"/>
                <a:cs typeface="Calibri"/>
              </a:rPr>
              <a:t>etc</a:t>
            </a:r>
            <a:endParaRPr lang="en-US" sz="1200" dirty="0">
              <a:ea typeface="Calibri"/>
              <a:cs typeface="Calibri"/>
            </a:endParaRPr>
          </a:p>
          <a:p>
            <a:pPr marL="628650" lvl="1" indent="-171450">
              <a:buFontTx/>
              <a:buChar char="-"/>
            </a:pPr>
            <a:r>
              <a:rPr lang="en-US" sz="1200" dirty="0">
                <a:ea typeface="Calibri"/>
                <a:cs typeface="Calibri"/>
              </a:rPr>
              <a:t>Share strategies</a:t>
            </a:r>
          </a:p>
          <a:p>
            <a:pPr marL="1085850" lvl="2" indent="-171450">
              <a:buFontTx/>
              <a:buChar char="-"/>
            </a:pPr>
            <a:r>
              <a:rPr lang="en-US" sz="1200" dirty="0">
                <a:ea typeface="Calibri"/>
                <a:cs typeface="Calibri"/>
              </a:rPr>
              <a:t>If this is something you haven’t really shared, you may want to make sure you have some downtime after this or after writing a statement</a:t>
            </a:r>
          </a:p>
          <a:p>
            <a:pPr marL="1085850" lvl="2" indent="-171450">
              <a:buFontTx/>
              <a:buChar char="-"/>
            </a:pPr>
            <a:r>
              <a:rPr lang="en-US" sz="1200" dirty="0">
                <a:ea typeface="Calibri"/>
                <a:cs typeface="Calibri"/>
              </a:rPr>
              <a:t>Things may come for you as you start thinking about it more, so bring a notebook with your or record it in your phone</a:t>
            </a:r>
          </a:p>
          <a:p>
            <a:pPr marL="1085850" lvl="2" indent="-171450">
              <a:buFontTx/>
              <a:buChar char="-"/>
            </a:pPr>
            <a:r>
              <a:rPr lang="en-US" sz="1200" dirty="0">
                <a:ea typeface="Calibri"/>
                <a:cs typeface="Calibri"/>
              </a:rPr>
              <a:t>It might be helpful to work with a counselor through this process because it can be a roller coaster and sometimes, we don’t know how it’ll hit us. Also, talking with someone can help communicate this clearly at the comp and pen, they may also provider a letter of support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Listen without judgement and don’t interrupt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Pause, validate, rather than comfort or feel the need to relieve distress (Grief and loss of loved one)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Normalize the response – That makes a lot of sense why you’re so angry/started drinking/didn’t report, etc. I think most people would in that situation.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Share observations without assigning labels or judgement (“This seems like it's really hard to talk about,” “It sounds like you’ve been through a lot,”)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Maintain awareness of your own feelings or beliefs about the situation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Unimaginable, not unbelievable – 90% of what I’ve heard is unimaginable, because its hard to truly imagine what I have never experienced</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I cannot understand the experience or impact, but I can understand pain and suffering</a:t>
            </a:r>
          </a:p>
          <a:p>
            <a:pPr marL="2000250" marR="0" lvl="4"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When our dogs have died and we’re expected to go to work the next day</a:t>
            </a:r>
          </a:p>
          <a:p>
            <a:pPr marL="2000250" marR="0" lvl="4"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Teenage heartbreak – we can see things in hindsight and experience, so we might say things like, “you’ll find someone else” “you’re still young,”</a:t>
            </a:r>
          </a:p>
          <a:p>
            <a:pPr marL="2457450" marR="0" lvl="5"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But we have all been there and you can’t tell me that pain wasn’t real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a typeface="Calibri"/>
                <a:cs typeface="Calibri"/>
              </a:rPr>
              <a:t>Make no assumptions, give choice</a:t>
            </a:r>
          </a:p>
          <a:p>
            <a:pPr marL="628650" lvl="1" indent="-171450">
              <a:buFontTx/>
              <a:buChar char="-"/>
            </a:pPr>
            <a:r>
              <a:rPr lang="en-US" sz="1200" dirty="0">
                <a:ea typeface="Calibri"/>
                <a:cs typeface="Calibri"/>
              </a:rPr>
              <a:t>Can be in the moment: </a:t>
            </a:r>
          </a:p>
          <a:p>
            <a:pPr marL="1085850" lvl="2" indent="-171450">
              <a:buFontTx/>
              <a:buChar char="-"/>
            </a:pPr>
            <a:r>
              <a:rPr lang="en-US" sz="1200" dirty="0">
                <a:ea typeface="Calibri"/>
                <a:cs typeface="Calibri"/>
              </a:rPr>
              <a:t>Do you want to take a break? </a:t>
            </a:r>
          </a:p>
          <a:p>
            <a:pPr marL="1085850" lvl="2" indent="-171450">
              <a:buFontTx/>
              <a:buChar char="-"/>
            </a:pPr>
            <a:r>
              <a:rPr lang="en-US" sz="1200" dirty="0">
                <a:ea typeface="Calibri"/>
                <a:cs typeface="Calibri"/>
              </a:rPr>
              <a:t>Would you like to move to a private space?</a:t>
            </a:r>
          </a:p>
          <a:p>
            <a:pPr marL="1085850" lvl="2" indent="-171450">
              <a:buFontTx/>
              <a:buChar char="-"/>
            </a:pPr>
            <a:r>
              <a:rPr lang="en-US" sz="1200" dirty="0">
                <a:ea typeface="Calibri"/>
                <a:cs typeface="Calibri"/>
              </a:rPr>
              <a:t>Would you prefer we keep the door open or close?</a:t>
            </a:r>
          </a:p>
          <a:p>
            <a:pPr marL="628650" lvl="1" indent="-171450">
              <a:buFontTx/>
              <a:buChar char="-"/>
            </a:pPr>
            <a:r>
              <a:rPr lang="en-US" sz="1200" dirty="0">
                <a:ea typeface="Calibri"/>
                <a:cs typeface="Calibri"/>
              </a:rPr>
              <a:t>Can be about the process:</a:t>
            </a:r>
          </a:p>
          <a:p>
            <a:pPr marL="1085850" lvl="2" indent="-171450">
              <a:buFontTx/>
              <a:buChar char="-"/>
            </a:pPr>
            <a:r>
              <a:rPr lang="en-US" sz="1200" dirty="0">
                <a:ea typeface="Calibri"/>
                <a:cs typeface="Calibri"/>
              </a:rPr>
              <a:t>Do you have a preference with you’d like to work with (male/female)? Men tended to want to work with women.</a:t>
            </a:r>
          </a:p>
          <a:p>
            <a:pPr marL="1085850" lvl="2" indent="-171450">
              <a:buFontTx/>
              <a:buChar char="-"/>
            </a:pPr>
            <a:r>
              <a:rPr lang="en-US" sz="1200" dirty="0">
                <a:ea typeface="Calibri"/>
                <a:cs typeface="Calibri"/>
              </a:rPr>
              <a:t>Pros and cons of the options. Do you want to move forward? </a:t>
            </a:r>
          </a:p>
          <a:p>
            <a:pPr marL="1543050" lvl="3" indent="-171450">
              <a:buFontTx/>
              <a:buChar char="-"/>
            </a:pPr>
            <a:r>
              <a:rPr lang="en-US" sz="1200" dirty="0">
                <a:ea typeface="Calibri"/>
                <a:cs typeface="Calibri"/>
              </a:rPr>
              <a:t>If they do, be honest. Okay, let me help you get connected, but you might have to wait a couple more days/weeks for an appointment. In the meantime, would you like me to submit the Intent to File?</a:t>
            </a:r>
          </a:p>
          <a:p>
            <a:pPr marL="1085850" lvl="2" indent="-171450">
              <a:buFontTx/>
              <a:buChar char="-"/>
            </a:pPr>
            <a:endParaRPr lang="en-US" sz="1200" dirty="0">
              <a:ea typeface="Calibri"/>
              <a:cs typeface="Calibri"/>
            </a:endParaRPr>
          </a:p>
          <a:p>
            <a:pPr marL="1371600" lvl="3" indent="0">
              <a:buFontTx/>
              <a:buNone/>
            </a:pPr>
            <a:endParaRPr lang="en-US" sz="1200" dirty="0">
              <a:ea typeface="Calibri"/>
              <a:cs typeface="Calibri"/>
            </a:endParaRPr>
          </a:p>
          <a:p>
            <a:endParaRPr lang="en-US" sz="1200" dirty="0">
              <a:ea typeface="Calibri"/>
              <a:cs typeface="Calibri"/>
            </a:endParaRPr>
          </a:p>
          <a:p>
            <a:pPr marL="181240" indent="-181240">
              <a:buFontTx/>
              <a:buChar char="-"/>
            </a:pPr>
            <a:endParaRPr lang="en-US" sz="1200" dirty="0">
              <a:ea typeface="Calibri"/>
              <a:cs typeface="Calibri"/>
            </a:endParaRPr>
          </a:p>
        </p:txBody>
      </p:sp>
      <p:sp>
        <p:nvSpPr>
          <p:cNvPr id="6" name="Footer Placeholder 5">
            <a:extLst>
              <a:ext uri="{FF2B5EF4-FFF2-40B4-BE49-F238E27FC236}">
                <a16:creationId xmlns:a16="http://schemas.microsoft.com/office/drawing/2014/main" id="{11EA72E1-9B2D-DE38-77EF-354B18473C7F}"/>
              </a:ext>
            </a:extLst>
          </p:cNvPr>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a:extLst>
              <a:ext uri="{FF2B5EF4-FFF2-40B4-BE49-F238E27FC236}">
                <a16:creationId xmlns:a16="http://schemas.microsoft.com/office/drawing/2014/main" id="{016A1195-285C-6F4F-31A5-F84A79A779F0}"/>
              </a:ext>
            </a:extLst>
          </p:cNvPr>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9980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sz="1200" dirty="0">
                <a:ea typeface="Calibri"/>
                <a:cs typeface="Calibri"/>
              </a:rPr>
              <a:t>Having a one-sheet or business cards on hand to share. </a:t>
            </a:r>
          </a:p>
          <a:p>
            <a:r>
              <a:rPr lang="en-US" sz="1200" b="1" dirty="0">
                <a:ea typeface="Calibri"/>
                <a:cs typeface="Calibri"/>
              </a:rPr>
              <a:t>“This is not an easy process, and you might be okay right now, but just in case you don’t later, can I share this with you?” or “Can you call this group/person? We work closely with them and they help a lot of veterans we work with”</a:t>
            </a:r>
          </a:p>
          <a:p>
            <a:endParaRPr lang="en-US" sz="1200" dirty="0">
              <a:ea typeface="Calibri"/>
              <a:cs typeface="Calibri"/>
            </a:endParaRPr>
          </a:p>
          <a:p>
            <a:r>
              <a:rPr lang="en-US" sz="1200" dirty="0">
                <a:ea typeface="Calibri"/>
                <a:cs typeface="Calibri"/>
              </a:rPr>
              <a:t>Crisis Line, Warm Lines (call with them)</a:t>
            </a:r>
          </a:p>
          <a:p>
            <a:r>
              <a:rPr lang="en-US" sz="1200" dirty="0">
                <a:ea typeface="Calibri"/>
                <a:cs typeface="Calibri"/>
              </a:rPr>
              <a:t>VA Medical Centers MST Coordinators</a:t>
            </a:r>
          </a:p>
          <a:p>
            <a:pPr marL="171450" indent="-171450">
              <a:buFontTx/>
              <a:buChar char="-"/>
            </a:pPr>
            <a:r>
              <a:rPr lang="en-US" sz="1200" dirty="0">
                <a:ea typeface="Calibri"/>
                <a:cs typeface="Calibri"/>
              </a:rPr>
              <a:t>Know that MST care is available without SCD</a:t>
            </a:r>
          </a:p>
          <a:p>
            <a:pPr marL="0" indent="0">
              <a:buFontTx/>
              <a:buNone/>
            </a:pPr>
            <a:r>
              <a:rPr lang="en-US" sz="1200" dirty="0">
                <a:ea typeface="Calibri"/>
                <a:cs typeface="Calibri"/>
              </a:rPr>
              <a:t>Vet Centers</a:t>
            </a:r>
          </a:p>
          <a:p>
            <a:pPr marL="0" indent="0">
              <a:buFontTx/>
              <a:buNone/>
            </a:pPr>
            <a:r>
              <a:rPr lang="en-US" sz="1200" dirty="0">
                <a:ea typeface="Calibri"/>
                <a:cs typeface="Calibri"/>
              </a:rPr>
              <a:t>Calvet CVHI mental health providers</a:t>
            </a:r>
          </a:p>
          <a:p>
            <a:pPr marL="171450" indent="-171450">
              <a:buFontTx/>
              <a:buChar char="-"/>
            </a:pPr>
            <a:r>
              <a:rPr lang="en-US" sz="1200" dirty="0">
                <a:ea typeface="Calibri"/>
                <a:cs typeface="Calibri"/>
              </a:rPr>
              <a:t>Free outpatient therapy for veterans and their families, regardless of discharge</a:t>
            </a:r>
          </a:p>
          <a:p>
            <a:pPr marL="0" indent="0">
              <a:buFontTx/>
              <a:buNone/>
            </a:pPr>
            <a:r>
              <a:rPr lang="en-US" sz="1200" dirty="0">
                <a:ea typeface="Calibri"/>
                <a:cs typeface="Calibri"/>
              </a:rPr>
              <a:t>WVD – Connect them with resources including providers, communities, </a:t>
            </a:r>
            <a:r>
              <a:rPr lang="en-US" sz="1200" dirty="0" err="1">
                <a:ea typeface="Calibri"/>
                <a:cs typeface="Calibri"/>
              </a:rPr>
              <a:t>etc</a:t>
            </a:r>
            <a:endParaRPr lang="en-US" sz="1200" dirty="0">
              <a:ea typeface="Calibri"/>
              <a:cs typeface="Calibri"/>
            </a:endParaRPr>
          </a:p>
          <a:p>
            <a:pPr marL="0" indent="0">
              <a:buFontTx/>
              <a:buNone/>
            </a:pPr>
            <a:r>
              <a:rPr lang="en-US" sz="1200" dirty="0">
                <a:ea typeface="Calibri"/>
                <a:cs typeface="Calibri"/>
              </a:rPr>
              <a:t>Legal assistance – Complex cases</a:t>
            </a:r>
          </a:p>
          <a:p>
            <a:pPr marL="0" indent="0">
              <a:buFontTx/>
              <a:buNone/>
            </a:pPr>
            <a:r>
              <a:rPr lang="en-US" sz="1200" dirty="0">
                <a:ea typeface="Calibri"/>
                <a:cs typeface="Calibri"/>
              </a:rPr>
              <a:t>----------------</a:t>
            </a:r>
          </a:p>
          <a:p>
            <a:pPr marL="0" indent="0">
              <a:buFontTx/>
              <a:buNone/>
            </a:pPr>
            <a:r>
              <a:rPr lang="en-US" sz="1200" dirty="0">
                <a:ea typeface="Calibri"/>
                <a:cs typeface="Calibri"/>
              </a:rPr>
              <a:t>Have resources for yourself:</a:t>
            </a:r>
          </a:p>
          <a:p>
            <a:pPr marL="171450" indent="-171450">
              <a:buFontTx/>
              <a:buChar char="-"/>
            </a:pPr>
            <a:r>
              <a:rPr lang="en-US" sz="1200" dirty="0">
                <a:ea typeface="Calibri"/>
                <a:cs typeface="Calibri"/>
              </a:rPr>
              <a:t>Talk to another CVSO or someone who understands the work</a:t>
            </a:r>
          </a:p>
          <a:p>
            <a:pPr marL="171450" indent="-171450">
              <a:buFontTx/>
              <a:buChar char="-"/>
            </a:pPr>
            <a:r>
              <a:rPr lang="en-US" sz="1200" dirty="0">
                <a:ea typeface="Calibri"/>
                <a:cs typeface="Calibri"/>
              </a:rPr>
              <a:t>Talk to a counselor, unbiased, nonjudgmental</a:t>
            </a:r>
          </a:p>
          <a:p>
            <a:pPr marL="171450" indent="-171450">
              <a:buFontTx/>
              <a:buChar char="-"/>
            </a:pPr>
            <a:r>
              <a:rPr lang="en-US" sz="1200" dirty="0">
                <a:ea typeface="Calibri"/>
                <a:cs typeface="Calibri"/>
              </a:rPr>
              <a:t>Think about it as layers of a pancakes that need to be taken off once in a while</a:t>
            </a:r>
          </a:p>
          <a:p>
            <a:pPr marL="171450" indent="-171450">
              <a:buFontTx/>
              <a:buChar char="-"/>
            </a:pPr>
            <a:r>
              <a:rPr lang="en-US" sz="1200" dirty="0">
                <a:ea typeface="Calibri"/>
                <a:cs typeface="Calibri"/>
              </a:rPr>
              <a:t>Share with your support system, “Had some tough stories today. It’s put me in a weird mood.”</a:t>
            </a:r>
          </a:p>
          <a:p>
            <a:pPr marL="0" indent="0">
              <a:buFontTx/>
              <a:buNone/>
            </a:pPr>
            <a:endParaRPr lang="en-US" sz="1200" dirty="0">
              <a:ea typeface="Calibri"/>
              <a:cs typeface="Calibri"/>
            </a:endParaRPr>
          </a:p>
          <a:p>
            <a:pPr marL="171450" indent="-171450">
              <a:buFontTx/>
              <a:buChar char="-"/>
            </a:pPr>
            <a:endParaRPr lang="en-US" sz="1200" dirty="0">
              <a:ea typeface="Calibri"/>
              <a:cs typeface="Calibri"/>
            </a:endParaRPr>
          </a:p>
          <a:p>
            <a:pPr marL="171450" indent="-171450">
              <a:buFontTx/>
              <a:buChar char="-"/>
            </a:pPr>
            <a:endParaRPr lang="en-US" sz="1200" dirty="0">
              <a:ea typeface="Calibri"/>
              <a:cs typeface="Calibri"/>
            </a:endParaRP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02458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r>
              <a:rPr lang="en-US" dirty="0"/>
              <a:t>State-level leadership and guidance</a:t>
            </a:r>
          </a:p>
          <a:p>
            <a:r>
              <a:rPr lang="en-US" dirty="0"/>
              <a:t>Inform policy and programs – both externally and internally</a:t>
            </a:r>
            <a:endParaRPr lang="en-US" dirty="0">
              <a:ea typeface="Calibri"/>
              <a:cs typeface="Calibri"/>
            </a:endParaRPr>
          </a:p>
          <a:p>
            <a:r>
              <a:rPr lang="en-US" dirty="0"/>
              <a:t>Outreach to women veterans, partners, and providers</a:t>
            </a:r>
            <a:endParaRPr lang="en-US" dirty="0">
              <a:ea typeface="Calibri"/>
              <a:cs typeface="Calibri"/>
            </a:endParaRPr>
          </a:p>
          <a:p>
            <a:pPr marL="181240" indent="-181240">
              <a:buFont typeface="Calibri"/>
              <a:buChar char="-"/>
            </a:pPr>
            <a:r>
              <a:rPr lang="en-US" dirty="0"/>
              <a:t>Ensuring that the needs of women veterans are integrated into planning and service delivery across all systems, </a:t>
            </a:r>
            <a:endParaRPr lang="en-US" dirty="0">
              <a:ea typeface="Calibri"/>
              <a:cs typeface="Calibri"/>
            </a:endParaRPr>
          </a:p>
          <a:p>
            <a:r>
              <a:rPr lang="en-US" dirty="0"/>
              <a:t>so ALL California veterans and their families are the most CONNECTED, PROTECTED, AND RESPECTED in the nation</a:t>
            </a:r>
          </a:p>
          <a:p>
            <a:endParaRPr lang="en-US" dirty="0">
              <a:ea typeface="Calibri"/>
              <a:cs typeface="Calibri"/>
            </a:endParaRP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marL="447410" lvl="1" indent="-171450">
              <a:buFontTx/>
              <a:buChar char="-"/>
            </a:pPr>
            <a:r>
              <a:rPr lang="en-US" sz="1200" dirty="0">
                <a:ea typeface="Calibri"/>
                <a:cs typeface="Calibri"/>
              </a:rPr>
              <a:t>Survey</a:t>
            </a:r>
          </a:p>
          <a:p>
            <a:pPr marL="447410" lvl="1" indent="-171450">
              <a:buFontTx/>
              <a:buChar char="-"/>
            </a:pPr>
            <a:r>
              <a:rPr lang="en-US" sz="1200" dirty="0">
                <a:ea typeface="Calibri"/>
                <a:cs typeface="Calibri"/>
              </a:rPr>
              <a:t>Trailblazers and Reception</a:t>
            </a:r>
          </a:p>
          <a:p>
            <a:pPr marL="275960" lvl="1" indent="0">
              <a:buFont typeface="Calibri"/>
              <a:buNone/>
            </a:pPr>
            <a:endParaRPr lang="en-US" sz="1200" dirty="0">
              <a:ea typeface="Calibri"/>
              <a:cs typeface="Calibri"/>
            </a:endParaRP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endParaRPr lang="en-US" dirty="0">
              <a:ea typeface="Calibri"/>
              <a:cs typeface="Calibri"/>
            </a:endParaRPr>
          </a:p>
          <a:p>
            <a:endParaRPr lang="en-US" dirty="0">
              <a:ea typeface="Calibri"/>
              <a:cs typeface="Calibri"/>
            </a:endParaRP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3AF0-1DC2-03FE-52D7-1E4D2C1E8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07576-C5B0-F45F-F1CE-4EB0F59802BF}"/>
              </a:ext>
            </a:extLst>
          </p:cNvPr>
          <p:cNvSpPr>
            <a:spLocks noGrp="1" noRot="1" noChangeAspect="1"/>
          </p:cNvSpPr>
          <p:nvPr>
            <p:ph type="sldImg"/>
          </p:nvPr>
        </p:nvSpPr>
        <p:spPr>
          <a:xfrm>
            <a:off x="2481263" y="538163"/>
            <a:ext cx="4791075" cy="2695575"/>
          </a:xfrm>
        </p:spPr>
      </p:sp>
      <p:sp>
        <p:nvSpPr>
          <p:cNvPr id="3" name="Notes Placeholder 2">
            <a:extLst>
              <a:ext uri="{FF2B5EF4-FFF2-40B4-BE49-F238E27FC236}">
                <a16:creationId xmlns:a16="http://schemas.microsoft.com/office/drawing/2014/main" id="{0956183F-A66A-9C26-ADFF-A534E85D9DA7}"/>
              </a:ext>
            </a:extLst>
          </p:cNvPr>
          <p:cNvSpPr>
            <a:spLocks noGrp="1"/>
          </p:cNvSpPr>
          <p:nvPr>
            <p:ph type="body" idx="1"/>
          </p:nvPr>
        </p:nvSpPr>
        <p:spPr/>
        <p:txBody>
          <a:bodyPr/>
          <a:lstStyle/>
          <a:p>
            <a:pPr marL="171450" indent="-171450">
              <a:buFontTx/>
              <a:buChar char="-"/>
            </a:pPr>
            <a:r>
              <a:rPr lang="en-US" sz="1200" dirty="0">
                <a:latin typeface="Arial" panose="020B0604020202020204" pitchFamily="34" charset="0"/>
                <a:ea typeface="Arial" panose="020B0604020202020204" pitchFamily="34" charset="0"/>
                <a:cs typeface="Arial" panose="020B0604020202020204" pitchFamily="34" charset="0"/>
              </a:rPr>
              <a:t>Should be Military-related sexual trauma</a:t>
            </a:r>
          </a:p>
          <a:p>
            <a:pPr marL="171450" indent="-171450">
              <a:buFontTx/>
              <a:buChar char="-"/>
            </a:pPr>
            <a:r>
              <a:rPr lang="en-US" sz="1200" dirty="0">
                <a:latin typeface="Arial" panose="020B0604020202020204" pitchFamily="34" charset="0"/>
                <a:ea typeface="Arial" panose="020B0604020202020204" pitchFamily="34" charset="0"/>
                <a:cs typeface="Arial" panose="020B0604020202020204" pitchFamily="34" charset="0"/>
              </a:rPr>
              <a:t>Can be a stranger, someone we know, a superior, our spouse, our friend</a:t>
            </a:r>
          </a:p>
        </p:txBody>
      </p:sp>
      <p:sp>
        <p:nvSpPr>
          <p:cNvPr id="4" name="Slide Number Placeholder 3">
            <a:extLst>
              <a:ext uri="{FF2B5EF4-FFF2-40B4-BE49-F238E27FC236}">
                <a16:creationId xmlns:a16="http://schemas.microsoft.com/office/drawing/2014/main" id="{0C093CC3-617D-2B1C-4A29-E8E565F8EAAD}"/>
              </a:ext>
            </a:extLst>
          </p:cNvPr>
          <p:cNvSpPr>
            <a:spLocks noGrp="1"/>
          </p:cNvSpPr>
          <p:nvPr>
            <p:ph type="sldNum" sz="quarter" idx="5"/>
          </p:nvPr>
        </p:nvSpPr>
        <p:spPr/>
        <p:txBody>
          <a:bodyPr/>
          <a:lstStyle/>
          <a:p>
            <a:fld id="{88AD52B4-B5DF-B445-9363-1F18C798BAE0}" type="slidenum">
              <a:rPr lang="en-US" smtClean="0"/>
              <a:t>2</a:t>
            </a:fld>
            <a:endParaRPr lang="en-US"/>
          </a:p>
        </p:txBody>
      </p:sp>
    </p:spTree>
    <p:extLst>
      <p:ext uri="{BB962C8B-B14F-4D97-AF65-F5344CB8AC3E}">
        <p14:creationId xmlns:p14="http://schemas.microsoft.com/office/powerpoint/2010/main" val="15673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6BA5-ECE0-2A2F-29C7-F2A6D584B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9728F-F390-F945-2443-3AC46C2DF2D2}"/>
              </a:ext>
            </a:extLst>
          </p:cNvPr>
          <p:cNvSpPr>
            <a:spLocks noGrp="1" noRot="1" noChangeAspect="1"/>
          </p:cNvSpPr>
          <p:nvPr>
            <p:ph type="sldImg"/>
          </p:nvPr>
        </p:nvSpPr>
        <p:spPr>
          <a:xfrm>
            <a:off x="2481263" y="538163"/>
            <a:ext cx="4791075" cy="2695575"/>
          </a:xfrm>
        </p:spPr>
      </p:sp>
      <p:sp>
        <p:nvSpPr>
          <p:cNvPr id="3" name="Notes Placeholder 2">
            <a:extLst>
              <a:ext uri="{FF2B5EF4-FFF2-40B4-BE49-F238E27FC236}">
                <a16:creationId xmlns:a16="http://schemas.microsoft.com/office/drawing/2014/main" id="{B0A862BF-7E2C-D172-A341-7B0965D9C6A9}"/>
              </a:ext>
            </a:extLst>
          </p:cNvPr>
          <p:cNvSpPr>
            <a:spLocks noGrp="1"/>
          </p:cNvSpPr>
          <p:nvPr>
            <p:ph type="body" idx="1"/>
          </p:nvPr>
        </p:nvSpPr>
        <p:spPr/>
        <p:txBody>
          <a:bodyPr/>
          <a:lstStyle/>
          <a:p>
            <a:r>
              <a:rPr lang="en-US" sz="1200" dirty="0">
                <a:latin typeface="Arial" panose="020B0604020202020204" pitchFamily="34" charset="0"/>
                <a:ea typeface="Arial" panose="020B0604020202020204" pitchFamily="34" charset="0"/>
                <a:cs typeface="Arial" panose="020B0604020202020204" pitchFamily="34" charset="0"/>
              </a:rPr>
              <a:t>Not rape cases – Combat = not always fire fight</a:t>
            </a:r>
          </a:p>
          <a:p>
            <a:r>
              <a:rPr lang="en-US" sz="1200" dirty="0">
                <a:latin typeface="Arial" panose="020B0604020202020204" pitchFamily="34" charset="0"/>
                <a:ea typeface="Arial" panose="020B0604020202020204" pitchFamily="34" charset="0"/>
                <a:cs typeface="Arial" panose="020B0604020202020204" pitchFamily="34" charset="0"/>
              </a:rPr>
              <a:t>Not dependent on formal reporting – but we all understand that it can create complexities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3D79"/>
                </a:solidFill>
                <a:latin typeface="Arial"/>
                <a:cs typeface="Arial"/>
              </a:rPr>
              <a:t>MST can happen to anyone, but does affect certain groups of inappropriately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43D79"/>
              </a:solidFill>
              <a:latin typeface="Arial"/>
              <a:ea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3D79"/>
                </a:solidFill>
                <a:latin typeface="Arial"/>
                <a:ea typeface="Arial" panose="020B0604020202020204" pitchFamily="34" charset="0"/>
                <a:cs typeface="Arial"/>
              </a:rPr>
              <a:t>Think again, Trauma is in the eye of the beholder and is an experience, not for anyone else to decide or discount. It’s more about how it effects us and not the event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43D79"/>
                </a:solidFill>
                <a:latin typeface="Arial"/>
                <a:ea typeface="Arial" panose="020B0604020202020204" pitchFamily="34" charset="0"/>
                <a:cs typeface="Arial"/>
              </a:rPr>
              <a:t>However, PTSD as a diagnosis has criteria for what a trauma, but it’s quite vague on purpose</a:t>
            </a:r>
            <a:endParaRPr lang="en-US" sz="1200" dirty="0">
              <a:latin typeface="Arial" panose="020B0604020202020204" pitchFamily="34" charset="0"/>
              <a:ea typeface="Arial" panose="020B0604020202020204" pitchFamily="34" charset="0"/>
              <a:cs typeface="Arial" panose="020B0604020202020204" pitchFamily="34" charset="0"/>
            </a:endParaRPr>
          </a:p>
          <a:p>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FD7E11E-EF8A-6FB8-8D81-CCE6DA8CD148}"/>
              </a:ext>
            </a:extLst>
          </p:cNvPr>
          <p:cNvSpPr>
            <a:spLocks noGrp="1"/>
          </p:cNvSpPr>
          <p:nvPr>
            <p:ph type="sldNum" sz="quarter" idx="5"/>
          </p:nvPr>
        </p:nvSpPr>
        <p:spPr/>
        <p:txBody>
          <a:bodyPr/>
          <a:lstStyle/>
          <a:p>
            <a:fld id="{88AD52B4-B5DF-B445-9363-1F18C798BAE0}" type="slidenum">
              <a:rPr lang="en-US" smtClean="0"/>
              <a:t>3</a:t>
            </a:fld>
            <a:endParaRPr lang="en-US"/>
          </a:p>
        </p:txBody>
      </p:sp>
    </p:spTree>
    <p:extLst>
      <p:ext uri="{BB962C8B-B14F-4D97-AF65-F5344CB8AC3E}">
        <p14:creationId xmlns:p14="http://schemas.microsoft.com/office/powerpoint/2010/main" val="39594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98E3-AA06-D8E9-FF12-B41E1057F3A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0F8DB2-1FBC-CB7D-6355-BFDE1D8549D6}"/>
              </a:ext>
            </a:extLst>
          </p:cNvPr>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a:extLst>
              <a:ext uri="{FF2B5EF4-FFF2-40B4-BE49-F238E27FC236}">
                <a16:creationId xmlns:a16="http://schemas.microsoft.com/office/drawing/2014/main" id="{32BD032C-831C-0B62-89DE-DE8C195FB32B}"/>
              </a:ext>
            </a:extLst>
          </p:cNvPr>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5B3A743F-0DBB-C0E9-7FC4-855A5EF4EC4E}"/>
              </a:ext>
            </a:extLst>
          </p:cNvPr>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a:extLst>
              <a:ext uri="{FF2B5EF4-FFF2-40B4-BE49-F238E27FC236}">
                <a16:creationId xmlns:a16="http://schemas.microsoft.com/office/drawing/2014/main" id="{38C327DB-A334-AC2E-7FF4-8B1C4F2E614E}"/>
              </a:ext>
            </a:extLst>
          </p:cNvPr>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defTabSz="966612">
              <a:defRPr/>
            </a:pPr>
            <a:r>
              <a:rPr lang="en-US" dirty="0">
                <a:ea typeface="Calibri"/>
                <a:cs typeface="Calibri"/>
              </a:rPr>
              <a:t>1 in 4 for women. 1 in 50 for men</a:t>
            </a:r>
          </a:p>
          <a:p>
            <a:endParaRPr lang="en-US" dirty="0"/>
          </a:p>
          <a:p>
            <a:pPr>
              <a:buFont typeface="Calibri,Sans-Serif"/>
            </a:pPr>
            <a:endParaRPr lang="en-US" b="0" dirty="0">
              <a:ea typeface="Calibri"/>
              <a:cs typeface="Calibri"/>
            </a:endParaRPr>
          </a:p>
        </p:txBody>
      </p:sp>
      <p:sp>
        <p:nvSpPr>
          <p:cNvPr id="6" name="Footer Placeholder 5">
            <a:extLst>
              <a:ext uri="{FF2B5EF4-FFF2-40B4-BE49-F238E27FC236}">
                <a16:creationId xmlns:a16="http://schemas.microsoft.com/office/drawing/2014/main" id="{58CF8ACB-34A3-E74C-C4B1-809A967D72F7}"/>
              </a:ext>
            </a:extLst>
          </p:cNvPr>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a:extLst>
              <a:ext uri="{FF2B5EF4-FFF2-40B4-BE49-F238E27FC236}">
                <a16:creationId xmlns:a16="http://schemas.microsoft.com/office/drawing/2014/main" id="{108BEF02-E6CE-E44A-8466-81F7EBF08B00}"/>
              </a:ext>
            </a:extLst>
          </p:cNvPr>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60253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22A35"/>
                </a:solidFill>
                <a:latin typeface="Arial" panose="020B0604020202020204" pitchFamily="34" charset="0"/>
                <a:cs typeface="Arial" panose="020B0604020202020204" pitchFamily="34" charset="0"/>
                <a:sym typeface="Arial"/>
              </a:rPr>
              <a:t>The military ethos, the bonds between us, and moral injury is at the crux of why MST has the potential for so much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22A35"/>
              </a:solidFill>
              <a:latin typeface="Arial" panose="020B0604020202020204" pitchFamily="34" charset="0"/>
              <a:ea typeface="Arial"/>
              <a:cs typeface="Arial" panose="020B0604020202020204" pitchFamily="34" charset="0"/>
              <a:sym typeface="Arial"/>
            </a:endParaRPr>
          </a:p>
          <a:p>
            <a:r>
              <a:rPr lang="en-US" dirty="0"/>
              <a:t>As a clinician, we may categorize trauma (childhood, sexual, combat, complex, complicated grief), because each can have unique impact and potential pathways for care</a:t>
            </a:r>
          </a:p>
          <a:p>
            <a:endParaRPr lang="en-US" dirty="0"/>
          </a:p>
          <a:p>
            <a:r>
              <a:rPr lang="en-US" dirty="0"/>
              <a:t>Impact three of the most important relationships.</a:t>
            </a:r>
            <a:endParaRPr lang="en-US" dirty="0">
              <a:ea typeface="Calibri"/>
              <a:cs typeface="Calibri"/>
            </a:endParaRPr>
          </a:p>
          <a:p>
            <a:pPr marL="181240" indent="-181240">
              <a:buFont typeface="Calibri,Sans-Serif"/>
              <a:buChar char="-"/>
            </a:pPr>
            <a:r>
              <a:rPr lang="en-US" dirty="0"/>
              <a:t>The one with ourselves (shame, guilt, purpose, meaning)</a:t>
            </a:r>
            <a:endParaRPr lang="en-US" dirty="0">
              <a:ea typeface="Calibri"/>
              <a:cs typeface="Calibri"/>
            </a:endParaRPr>
          </a:p>
          <a:p>
            <a:pPr marL="181240" indent="-181240">
              <a:buFont typeface="Calibri,Sans-Serif"/>
              <a:buChar char="-"/>
            </a:pPr>
            <a:r>
              <a:rPr lang="en-US" dirty="0"/>
              <a:t>The one with others (connection, trust, intimacy)</a:t>
            </a:r>
            <a:endParaRPr lang="en-US" dirty="0">
              <a:ea typeface="Calibri"/>
              <a:cs typeface="Calibri"/>
            </a:endParaRPr>
          </a:p>
          <a:p>
            <a:pPr marL="181240" indent="-181240">
              <a:buFont typeface="Calibri,Sans-Serif"/>
              <a:buChar char="-"/>
            </a:pPr>
            <a:r>
              <a:rPr lang="en-US" dirty="0"/>
              <a:t>And the one we have with navigating the world (safety, belonging, hope)</a:t>
            </a:r>
            <a:endParaRPr lang="en-US" dirty="0">
              <a:ea typeface="Calibri"/>
              <a:cs typeface="Calibri"/>
            </a:endParaRPr>
          </a:p>
          <a:p>
            <a:pPr marL="181240" indent="-181240">
              <a:buFont typeface="Calibri"/>
              <a:buChar cha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22A35"/>
              </a:solidFill>
              <a:latin typeface="Arial" panose="020B0604020202020204" pitchFamily="34" charset="0"/>
              <a:ea typeface="Arial"/>
              <a:cs typeface="Arial" panose="020B0604020202020204" pitchFamily="34" charset="0"/>
              <a:sym typeface="Arial"/>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88520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defTabSz="966612">
              <a:defRPr/>
            </a:pPr>
            <a:endParaRPr lang="en-US" sz="1200" dirty="0">
              <a:solidFill>
                <a:srgbClr val="222A35"/>
              </a:solidFill>
              <a:latin typeface="Arial" panose="020B0604020202020204" pitchFamily="34" charset="0"/>
              <a:ea typeface="Arial"/>
              <a:cs typeface="Arial" panose="020B0604020202020204" pitchFamily="34" charset="0"/>
              <a:sym typeface="Arial"/>
            </a:endParaRPr>
          </a:p>
          <a:p>
            <a:pPr defTabSz="966612">
              <a:defRPr/>
            </a:pPr>
            <a:r>
              <a:rPr lang="en-US" sz="1200" dirty="0">
                <a:solidFill>
                  <a:srgbClr val="222A35"/>
                </a:solidFill>
                <a:latin typeface="Arial" panose="020B0604020202020204" pitchFamily="34" charset="0"/>
                <a:ea typeface="Arial"/>
                <a:cs typeface="Arial" panose="020B0604020202020204" pitchFamily="34" charset="0"/>
                <a:sym typeface="Arial"/>
              </a:rPr>
              <a:t>Military Ethos or Warrior Ethos </a:t>
            </a:r>
          </a:p>
          <a:p>
            <a:pPr defTabSz="966612">
              <a:defRPr/>
            </a:pPr>
            <a:r>
              <a:rPr lang="en-US" sz="1200" dirty="0">
                <a:solidFill>
                  <a:schemeClr val="tx2"/>
                </a:solidFill>
                <a:latin typeface="Arial" panose="020B0604020202020204" pitchFamily="34" charset="0"/>
                <a:ea typeface="Arial"/>
                <a:cs typeface="Arial" panose="020B0604020202020204" pitchFamily="34" charset="0"/>
                <a:sym typeface="Arial"/>
              </a:rPr>
              <a:t>- Military ethos unspoken, but collectively understood and followed as core values of service members</a:t>
            </a:r>
            <a:endParaRPr lang="en-US" sz="1200" dirty="0">
              <a:latin typeface="Arial" panose="020B0604020202020204" pitchFamily="34" charset="0"/>
              <a:cs typeface="Arial" panose="020B0604020202020204" pitchFamily="34" charset="0"/>
            </a:endParaRPr>
          </a:p>
          <a:p>
            <a:endParaRPr lang="en-US" sz="1200" b="1" dirty="0">
              <a:solidFill>
                <a:srgbClr val="222A35"/>
              </a:solidFill>
              <a:latin typeface="Arial" panose="020B0604020202020204" pitchFamily="34" charset="0"/>
              <a:cs typeface="Arial" panose="020B0604020202020204" pitchFamily="34" charset="0"/>
              <a:sym typeface="Arial"/>
            </a:endParaRPr>
          </a:p>
          <a:p>
            <a:pPr>
              <a:buFont typeface="Calibri,Sans-Serif"/>
            </a:pPr>
            <a:r>
              <a:rPr lang="en-US" b="1" dirty="0">
                <a:ea typeface="Calibri"/>
                <a:cs typeface="Calibri"/>
              </a:rPr>
              <a:t>What makes MST unique compared to sexual trauma outside of military service? </a:t>
            </a:r>
          </a:p>
          <a:p>
            <a:pPr>
              <a:buFont typeface="Calibri,Sans-Serif"/>
            </a:pPr>
            <a:r>
              <a:rPr lang="en-US" b="0" dirty="0">
                <a:ea typeface="Calibri"/>
                <a:cs typeface="Calibri"/>
              </a:rPr>
              <a:t>Mission above self. Risk to team dynamics – May not always be fear of being believed, it may be because we know how everything might change. (Children and not reporting because they know that it will destroy the family)</a:t>
            </a:r>
          </a:p>
          <a:p>
            <a:pPr>
              <a:buFont typeface="Calibri,Sans-Serif"/>
            </a:pPr>
            <a:r>
              <a:rPr lang="en-US" b="0" dirty="0">
                <a:ea typeface="Calibri"/>
                <a:cs typeface="Calibri"/>
              </a:rPr>
              <a:t>I’ll think myself through this. If I could have survived…. Than I can figure this out, too</a:t>
            </a:r>
          </a:p>
          <a:p>
            <a:pPr>
              <a:buFont typeface="Calibri,Sans-Serif"/>
            </a:pPr>
            <a:r>
              <a:rPr lang="en-US" b="0" dirty="0">
                <a:ea typeface="Calibri"/>
                <a:cs typeface="Calibri"/>
              </a:rPr>
              <a:t>I have proven myself as competent, skilled, and equal – but then I am overpowered, controlled, taken advantage. I tell people what’s on my mind, but then I didn’t speak up about this. How do I reconcile this with who I thought I was?</a:t>
            </a:r>
          </a:p>
          <a:p>
            <a:pPr marL="0" marR="0" lvl="0" indent="0" algn="l" defTabSz="914400" rtl="0" eaLnBrk="1" fontAlgn="auto" latinLnBrk="0" hangingPunct="1">
              <a:lnSpc>
                <a:spcPct val="100000"/>
              </a:lnSpc>
              <a:spcBef>
                <a:spcPts val="0"/>
              </a:spcBef>
              <a:spcAft>
                <a:spcPts val="0"/>
              </a:spcAft>
              <a:buClrTx/>
              <a:buSzTx/>
              <a:buFont typeface="Calibri,Sans-Serif"/>
              <a:buNone/>
              <a:tabLst/>
              <a:defRPr/>
            </a:pPr>
            <a:r>
              <a:rPr lang="en-US" b="0" dirty="0">
                <a:ea typeface="Calibri"/>
                <a:cs typeface="Calibri"/>
              </a:rPr>
              <a:t>Military ethos – Conflicting messages of being family. About loyalty. The same individuals we feel are our brothers may be the ones who hurt us. </a:t>
            </a:r>
          </a:p>
          <a:p>
            <a:pPr>
              <a:buFont typeface="Calibri,Sans-Serif"/>
            </a:pPr>
            <a:endParaRPr lang="en-US" sz="1200" b="1" dirty="0">
              <a:solidFill>
                <a:srgbClr val="222A35"/>
              </a:solidFill>
              <a:latin typeface="Arial" panose="020B0604020202020204" pitchFamily="34" charset="0"/>
              <a:cs typeface="Arial" panose="020B0604020202020204" pitchFamily="34" charset="0"/>
              <a:sym typeface="Arial"/>
            </a:endParaRPr>
          </a:p>
          <a:p>
            <a:endParaRPr lang="en-US" sz="1200" b="1" dirty="0">
              <a:solidFill>
                <a:srgbClr val="222A35"/>
              </a:solidFill>
              <a:latin typeface="Arial" panose="020B0604020202020204" pitchFamily="34" charset="0"/>
              <a:cs typeface="Arial" panose="020B0604020202020204" pitchFamily="34" charset="0"/>
              <a:sym typeface="Arial"/>
            </a:endParaRPr>
          </a:p>
          <a:p>
            <a:endParaRPr lang="en-US" sz="1200" dirty="0">
              <a:latin typeface="Arial" panose="020B0604020202020204" pitchFamily="34" charset="0"/>
              <a:cs typeface="Arial" panose="020B0604020202020204" pitchFamily="34" charset="0"/>
              <a:sym typeface="Arial"/>
            </a:endParaRPr>
          </a:p>
          <a:p>
            <a:endParaRPr lang="en-US" sz="1200" dirty="0">
              <a:solidFill>
                <a:srgbClr val="222A35"/>
              </a:solidFill>
              <a:latin typeface="Arial" panose="020B0604020202020204" pitchFamily="34" charset="0"/>
              <a:ea typeface="Arial"/>
              <a:cs typeface="Arial" panose="020B0604020202020204" pitchFamily="34" charset="0"/>
              <a:sym typeface="Arial"/>
            </a:endParaRPr>
          </a:p>
        </p:txBody>
      </p:sp>
      <p:sp>
        <p:nvSpPr>
          <p:cNvPr id="4" name="Slide Number Placeholder 3"/>
          <p:cNvSpPr>
            <a:spLocks noGrp="1"/>
          </p:cNvSpPr>
          <p:nvPr>
            <p:ph type="sldNum" sz="quarter" idx="5"/>
          </p:nvPr>
        </p:nvSpPr>
        <p:spPr/>
        <p:txBody>
          <a:bodyPr/>
          <a:lstStyle/>
          <a:p>
            <a:fld id="{88AD52B4-B5DF-B445-9363-1F18C798BAE0}" type="slidenum">
              <a:rPr lang="en-US" smtClean="0"/>
              <a:t>6</a:t>
            </a:fld>
            <a:endParaRPr lang="en-US"/>
          </a:p>
        </p:txBody>
      </p:sp>
    </p:spTree>
    <p:extLst>
      <p:ext uri="{BB962C8B-B14F-4D97-AF65-F5344CB8AC3E}">
        <p14:creationId xmlns:p14="http://schemas.microsoft.com/office/powerpoint/2010/main" val="58336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2"/>
            <a:ext cx="7802880" cy="3235404"/>
          </a:xfrm>
          <a:prstGeom prst="rect">
            <a:avLst/>
          </a:prstGeom>
        </p:spPr>
        <p:txBody>
          <a:bodyPr vert="horz" lIns="96661" tIns="48331" rIns="96661" bIns="48331" rtlCol="0"/>
          <a:lstStyle/>
          <a:p>
            <a:pPr defTabSz="966612">
              <a:defRPr/>
            </a:pPr>
            <a:r>
              <a:rPr lang="en-US" altLang="en-US" sz="1200" dirty="0">
                <a:solidFill>
                  <a:srgbClr val="243D79"/>
                </a:solidFill>
                <a:latin typeface="Arial"/>
                <a:cs typeface="Arial"/>
              </a:rPr>
              <a:t>Moral Injury: </a:t>
            </a:r>
          </a:p>
          <a:p>
            <a:pPr defTabSz="966612">
              <a:defRPr/>
            </a:pPr>
            <a:r>
              <a:rPr lang="en-US" altLang="en-US" sz="1200" dirty="0">
                <a:solidFill>
                  <a:srgbClr val="243D79"/>
                </a:solidFill>
                <a:latin typeface="Arial"/>
                <a:cs typeface="Arial"/>
              </a:rPr>
              <a:t>When a person experiences, witnesses, or is forced to participate in actions that go against their deeply held moral or ethical beliefs, often resulting in guilt, shame, betrayal, or spiritual conflict.</a:t>
            </a:r>
          </a:p>
          <a:p>
            <a:pPr defTabSz="966612">
              <a:defRPr/>
            </a:pPr>
            <a:endParaRPr lang="en-US" sz="1200" dirty="0">
              <a:solidFill>
                <a:srgbClr val="243D79"/>
              </a:solidFill>
              <a:latin typeface="Arial"/>
              <a:cs typeface="Arial"/>
            </a:endParaRPr>
          </a:p>
          <a:p>
            <a:pPr marL="0" indent="0">
              <a:buFont typeface="Arial" panose="020B0604020202020204" pitchFamily="34" charset="0"/>
              <a:buNone/>
            </a:pPr>
            <a:r>
              <a:rPr lang="en-US" sz="1200" dirty="0">
                <a:solidFill>
                  <a:srgbClr val="243D79"/>
                </a:solidFill>
                <a:latin typeface="Arial"/>
                <a:cs typeface="Arial"/>
              </a:rPr>
              <a:t>Examples: </a:t>
            </a:r>
          </a:p>
          <a:p>
            <a:pPr marL="0" indent="0">
              <a:buFont typeface="Arial" panose="020B0604020202020204" pitchFamily="34" charset="0"/>
              <a:buNone/>
            </a:pPr>
            <a:r>
              <a:rPr lang="en-US" sz="1200" dirty="0">
                <a:solidFill>
                  <a:srgbClr val="243D79"/>
                </a:solidFill>
                <a:latin typeface="Arial"/>
                <a:cs typeface="Arial"/>
              </a:rPr>
              <a:t>Participating in or witnessing abusive or dehumanizing behavior</a:t>
            </a:r>
          </a:p>
          <a:p>
            <a:pPr marL="0" indent="0" defTabSz="966612">
              <a:buFont typeface="Arial" panose="020B0604020202020204" pitchFamily="34" charset="0"/>
              <a:buNone/>
              <a:defRPr/>
            </a:pPr>
            <a:r>
              <a:rPr lang="en-US" sz="1200" dirty="0">
                <a:solidFill>
                  <a:srgbClr val="243D79"/>
                </a:solidFill>
                <a:latin typeface="Arial"/>
                <a:cs typeface="Arial"/>
              </a:rPr>
              <a:t>Witnessing harm to innocent (especially children, civilians, animals, peers)</a:t>
            </a:r>
          </a:p>
          <a:p>
            <a:pPr marL="0" indent="0">
              <a:buFont typeface="Arial" panose="020B0604020202020204" pitchFamily="34" charset="0"/>
              <a:buNone/>
            </a:pPr>
            <a:r>
              <a:rPr lang="en-US" sz="1200" dirty="0">
                <a:solidFill>
                  <a:srgbClr val="243D79"/>
                </a:solidFill>
                <a:latin typeface="Arial"/>
                <a:cs typeface="Arial"/>
              </a:rPr>
              <a:t>Being ordered to stay silent about harm</a:t>
            </a:r>
          </a:p>
          <a:p>
            <a:pPr marL="0" indent="0">
              <a:buFont typeface="Arial" panose="020B0604020202020204" pitchFamily="34" charset="0"/>
              <a:buNone/>
            </a:pPr>
            <a:r>
              <a:rPr lang="en-US" sz="1200" dirty="0">
                <a:solidFill>
                  <a:srgbClr val="243D79"/>
                </a:solidFill>
                <a:latin typeface="Arial"/>
                <a:cs typeface="Arial"/>
              </a:rPr>
              <a:t>Feeling complicit in systemic injustice (e.g., rules of engagement, neglect of vulnerable populations)</a:t>
            </a:r>
          </a:p>
          <a:p>
            <a:pPr marL="0" indent="0">
              <a:buFont typeface="Arial" panose="020B0604020202020204" pitchFamily="34" charset="0"/>
              <a:buNone/>
            </a:pPr>
            <a:r>
              <a:rPr lang="en-US" sz="1200" dirty="0">
                <a:solidFill>
                  <a:srgbClr val="243D79"/>
                </a:solidFill>
                <a:latin typeface="Arial"/>
                <a:cs typeface="Arial"/>
              </a:rPr>
              <a:t>Being betrayed by leadership or trusted systems (institutional betrayal)</a:t>
            </a:r>
            <a:endParaRPr lang="en-US" altLang="en-US" sz="1200" dirty="0"/>
          </a:p>
          <a:p>
            <a:pPr marL="0" indent="0" defTabSz="1449918" eaLnBrk="0" fontAlgn="base" hangingPunct="0">
              <a:lnSpc>
                <a:spcPct val="150000"/>
              </a:lnSpc>
              <a:spcBef>
                <a:spcPct val="0"/>
              </a:spcBef>
              <a:spcAft>
                <a:spcPct val="0"/>
              </a:spcAft>
              <a:buFont typeface="Arial" panose="020B0604020202020204" pitchFamily="34" charset="0"/>
              <a:buNone/>
            </a:pPr>
            <a:endParaRPr lang="en-US" altLang="en-US" sz="1200" dirty="0"/>
          </a:p>
          <a:p>
            <a:pPr marL="0" indent="0" defTabSz="1449918" eaLnBrk="0" fontAlgn="base" hangingPunct="0">
              <a:lnSpc>
                <a:spcPct val="150000"/>
              </a:lnSpc>
              <a:spcBef>
                <a:spcPct val="0"/>
              </a:spcBef>
              <a:spcAft>
                <a:spcPct val="0"/>
              </a:spcAft>
              <a:buFont typeface="Arial" panose="020B0604020202020204" pitchFamily="34" charset="0"/>
              <a:buNone/>
            </a:pPr>
            <a:r>
              <a:rPr lang="en-US" altLang="en-US" sz="1200" dirty="0"/>
              <a:t>Impact of Moral injury</a:t>
            </a:r>
          </a:p>
          <a:p>
            <a:pPr marL="171450" indent="-171450" defTabSz="1449918" eaLnBrk="0" fontAlgn="base" hangingPunct="0">
              <a:lnSpc>
                <a:spcPct val="150000"/>
              </a:lnSpc>
              <a:spcBef>
                <a:spcPct val="0"/>
              </a:spcBef>
              <a:spcAft>
                <a:spcPct val="0"/>
              </a:spcAft>
              <a:buFont typeface="Arial" panose="020B0604020202020204" pitchFamily="34" charset="0"/>
              <a:buChar char="•"/>
            </a:pPr>
            <a:r>
              <a:rPr lang="en-US" altLang="en-US" sz="1200" dirty="0"/>
              <a:t>Deep self-blame or moral rigidity (Example of bootcamp)</a:t>
            </a:r>
          </a:p>
          <a:p>
            <a:pPr marL="171450" indent="-171450" defTabSz="1449918" eaLnBrk="0" fontAlgn="base" hangingPunct="0">
              <a:lnSpc>
                <a:spcPct val="150000"/>
              </a:lnSpc>
              <a:spcBef>
                <a:spcPct val="0"/>
              </a:spcBef>
              <a:spcAft>
                <a:spcPct val="0"/>
              </a:spcAft>
              <a:buFont typeface="Arial" panose="020B0604020202020204" pitchFamily="34" charset="0"/>
              <a:buChar char="•"/>
            </a:pPr>
            <a:r>
              <a:rPr lang="en-US" altLang="en-US" sz="1200" dirty="0"/>
              <a:t>Intense anger or withdrawal from systems</a:t>
            </a:r>
          </a:p>
          <a:p>
            <a:pPr marL="171450" indent="-171450" defTabSz="1449918" eaLnBrk="0" fontAlgn="base" hangingPunct="0">
              <a:lnSpc>
                <a:spcPct val="150000"/>
              </a:lnSpc>
              <a:spcBef>
                <a:spcPct val="0"/>
              </a:spcBef>
              <a:spcAft>
                <a:spcPct val="0"/>
              </a:spcAft>
              <a:buFont typeface="Arial" panose="020B0604020202020204" pitchFamily="34" charset="0"/>
              <a:buChar char="•"/>
            </a:pPr>
            <a:r>
              <a:rPr lang="en-US" altLang="en-US" sz="1200" dirty="0"/>
              <a:t>Disgust toward service, military, or anything military/veteran-related </a:t>
            </a:r>
          </a:p>
          <a:p>
            <a:pPr marL="171450" indent="-171450" defTabSz="1449918" eaLnBrk="0" fontAlgn="base" hangingPunct="0">
              <a:lnSpc>
                <a:spcPct val="150000"/>
              </a:lnSpc>
              <a:spcBef>
                <a:spcPct val="0"/>
              </a:spcBef>
              <a:spcAft>
                <a:spcPct val="0"/>
              </a:spcAft>
              <a:buFont typeface="Arial" panose="020B0604020202020204" pitchFamily="34" charset="0"/>
              <a:buChar char="•"/>
            </a:pPr>
            <a:r>
              <a:rPr lang="en-US" altLang="en-US" sz="1200" dirty="0"/>
              <a:t>Replaying events obsessively</a:t>
            </a:r>
          </a:p>
          <a:p>
            <a:endParaRPr lang="en-US" sz="1200" dirty="0">
              <a:latin typeface="Arial" panose="020B0604020202020204" pitchFamily="34" charset="0"/>
              <a:ea typeface="Arial" panose="020B0604020202020204" pitchFamily="34" charset="0"/>
              <a:cs typeface="Arial" panose="020B0604020202020204" pitchFamily="34" charset="0"/>
            </a:endParaRPr>
          </a:p>
          <a:p>
            <a:pPr defTabSz="966612">
              <a:defRPr/>
            </a:pPr>
            <a:endParaRPr lang="en-US" sz="1200" dirty="0">
              <a:solidFill>
                <a:srgbClr val="243D79"/>
              </a:solidFill>
              <a:latin typeface="Arial"/>
              <a:cs typeface="Arial"/>
            </a:endParaRPr>
          </a:p>
          <a:p>
            <a:pPr>
              <a:buFont typeface="Calibri,Sans-Serif"/>
            </a:pPr>
            <a:endParaRPr lang="en-US" sz="1200" dirty="0">
              <a:ea typeface="Calibri"/>
              <a:cs typeface="Calibri"/>
            </a:endParaRPr>
          </a:p>
          <a:p>
            <a:pPr>
              <a:buFont typeface="Calibri,Sans-Serif"/>
            </a:pPr>
            <a:endParaRPr lang="en-US" sz="1200" dirty="0">
              <a:ea typeface="Calibri"/>
              <a:cs typeface="Calibri"/>
            </a:endParaRPr>
          </a:p>
        </p:txBody>
      </p:sp>
      <p:sp>
        <p:nvSpPr>
          <p:cNvPr id="6" name="Footer Placeholder 5"/>
          <p:cNvSpPr>
            <a:spLocks noGrp="1"/>
          </p:cNvSpPr>
          <p:nvPr>
            <p:ph type="ftr" sz="quarter" idx="4"/>
          </p:nvPr>
        </p:nvSpPr>
        <p:spPr>
          <a:xfrm>
            <a:off x="0" y="6827521"/>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1"/>
            <a:ext cx="4226560" cy="358379"/>
          </a:xfrm>
          <a:prstGeom prst="rect">
            <a:avLst/>
          </a:prstGeom>
        </p:spPr>
        <p:txBody>
          <a:bodyPr vert="horz" lIns="96661" tIns="48331" rIns="96661" bIns="48331" rtlCol="0" anchor="b"/>
          <a:lstStyle>
            <a:lvl1pPr algn="r">
              <a:defRPr sz="1300"/>
            </a:lvl1pPr>
          </a:lstStyle>
          <a:p>
            <a:r>
              <a:rPr lang="cs-CZ"/>
              <a:t>‹#›</a:t>
            </a:r>
          </a:p>
        </p:txBody>
      </p:sp>
    </p:spTree>
    <p:extLst>
      <p:ext uri="{BB962C8B-B14F-4D97-AF65-F5344CB8AC3E}">
        <p14:creationId xmlns:p14="http://schemas.microsoft.com/office/powerpoint/2010/main" val="117236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0A86A-001B-7F79-60E7-9C8D2F18F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BA4AD-A1F0-5FA6-B968-79CCE4A91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A9D0B-1558-B9F6-DB57-6A082DBDB942}"/>
              </a:ext>
            </a:extLst>
          </p:cNvPr>
          <p:cNvSpPr>
            <a:spLocks noGrp="1"/>
          </p:cNvSpPr>
          <p:nvPr>
            <p:ph type="body" idx="1"/>
          </p:nvPr>
        </p:nvSpPr>
        <p:spPr/>
        <p:txBody>
          <a:bodyPr/>
          <a:lstStyle/>
          <a:p>
            <a:pPr marL="181240" indent="-181240">
              <a:buFont typeface="Calibri"/>
              <a:buChar char="-"/>
            </a:pPr>
            <a:endParaRPr lang="en-US" dirty="0">
              <a:ea typeface="Calibri"/>
              <a:cs typeface="Calibri"/>
            </a:endParaRPr>
          </a:p>
          <a:p>
            <a:pPr>
              <a:buFont typeface="Calibri,Sans-Serif"/>
            </a:pPr>
            <a:r>
              <a:rPr lang="en-US" dirty="0">
                <a:ea typeface="Calibri"/>
                <a:cs typeface="Calibri"/>
              </a:rPr>
              <a:t>Although MST can and have a high risk of certain conditions and risks, it is still a spectrum of how it affects everyone. </a:t>
            </a:r>
            <a:endParaRPr lang="en-US" dirty="0"/>
          </a:p>
          <a:p>
            <a:pPr>
              <a:buFont typeface="Calibri,Sans-Serif"/>
            </a:pPr>
            <a:endParaRPr lang="en-US" dirty="0">
              <a:ea typeface="Calibri"/>
              <a:cs typeface="Calibri"/>
            </a:endParaRPr>
          </a:p>
          <a:p>
            <a:pPr>
              <a:buFont typeface="Calibri,Sans-Serif"/>
            </a:pPr>
            <a:r>
              <a:rPr lang="en-US" dirty="0">
                <a:ea typeface="Calibri"/>
                <a:cs typeface="Calibri"/>
              </a:rPr>
              <a:t>One can have experiences of MST or any trauma and journey through a life of success, fulfillment, and thriving. </a:t>
            </a:r>
          </a:p>
          <a:p>
            <a:pPr>
              <a:buFont typeface="Calibri,Sans-Serif"/>
            </a:pPr>
            <a:r>
              <a:rPr lang="en-US" dirty="0">
                <a:ea typeface="Calibri"/>
                <a:cs typeface="Calibri"/>
              </a:rPr>
              <a:t>- But some individuals may not realize there is a potential link to some of the conditions and issues they experience</a:t>
            </a:r>
          </a:p>
          <a:p>
            <a:pPr>
              <a:buFont typeface="Calibri,Sans-Serif"/>
            </a:pPr>
            <a:endParaRPr lang="en-US" dirty="0">
              <a:ea typeface="Calibri"/>
              <a:cs typeface="Calibri"/>
            </a:endParaRPr>
          </a:p>
          <a:p>
            <a:pPr>
              <a:buFont typeface="Calibri,Sans-Serif"/>
            </a:pPr>
            <a:r>
              <a:rPr lang="en-US" dirty="0">
                <a:ea typeface="Calibri"/>
                <a:cs typeface="Calibri"/>
              </a:rPr>
              <a:t>And anecdotally, for those I have worked with personally, some of the most severe presentations of PTSD were related to MST for women </a:t>
            </a:r>
            <a:r>
              <a:rPr lang="en-US" b="1" dirty="0">
                <a:ea typeface="Calibri"/>
                <a:cs typeface="Calibri"/>
              </a:rPr>
              <a:t>and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22A35"/>
              </a:solidFill>
              <a:latin typeface="Arial" panose="020B0604020202020204" pitchFamily="34" charset="0"/>
              <a:ea typeface="Arial"/>
              <a:cs typeface="Arial" panose="020B0604020202020204" pitchFamily="34" charset="0"/>
              <a:sym typeface="Arial"/>
            </a:endParaRPr>
          </a:p>
          <a:p>
            <a:endParaRPr lang="en-US" dirty="0"/>
          </a:p>
        </p:txBody>
      </p:sp>
      <p:sp>
        <p:nvSpPr>
          <p:cNvPr id="4" name="Slide Number Placeholder 3">
            <a:extLst>
              <a:ext uri="{FF2B5EF4-FFF2-40B4-BE49-F238E27FC236}">
                <a16:creationId xmlns:a16="http://schemas.microsoft.com/office/drawing/2014/main" id="{7EE99D73-1F51-0F69-1476-5A844BE78355}"/>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73252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5154-4B6C-CEEC-C520-566E9D8F3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F35AC-A21A-935D-B678-144A428E8518}"/>
              </a:ext>
            </a:extLst>
          </p:cNvPr>
          <p:cNvSpPr>
            <a:spLocks noGrp="1" noRot="1" noChangeAspect="1"/>
          </p:cNvSpPr>
          <p:nvPr>
            <p:ph type="sldImg"/>
          </p:nvPr>
        </p:nvSpPr>
        <p:spPr>
          <a:xfrm>
            <a:off x="2481263" y="538163"/>
            <a:ext cx="4791075" cy="2695575"/>
          </a:xfrm>
        </p:spPr>
      </p:sp>
      <p:sp>
        <p:nvSpPr>
          <p:cNvPr id="3" name="Notes Placeholder 2">
            <a:extLst>
              <a:ext uri="{FF2B5EF4-FFF2-40B4-BE49-F238E27FC236}">
                <a16:creationId xmlns:a16="http://schemas.microsoft.com/office/drawing/2014/main" id="{662C558A-F9D7-817A-DEB6-D34D6BAA5130}"/>
              </a:ext>
            </a:extLst>
          </p:cNvPr>
          <p:cNvSpPr>
            <a:spLocks noGrp="1"/>
          </p:cNvSpPr>
          <p:nvPr>
            <p:ph type="body" idx="1"/>
          </p:nvPr>
        </p:nvSpPr>
        <p:spPr/>
        <p:txBody>
          <a:bodyPr/>
          <a:lstStyle/>
          <a:p>
            <a:r>
              <a:rPr lang="en-US" sz="1200" dirty="0">
                <a:latin typeface="Arial" panose="020B0604020202020204" pitchFamily="34" charset="0"/>
                <a:ea typeface="Arial" panose="020B0604020202020204" pitchFamily="34" charset="0"/>
                <a:cs typeface="Arial" panose="020B0604020202020204" pitchFamily="34" charset="0"/>
              </a:rPr>
              <a:t>This is not exhaustive and the research keeps coming out, but think of it like Agent Orange. This means keep your ears and eyes open. </a:t>
            </a:r>
          </a:p>
        </p:txBody>
      </p:sp>
      <p:sp>
        <p:nvSpPr>
          <p:cNvPr id="4" name="Slide Number Placeholder 3">
            <a:extLst>
              <a:ext uri="{FF2B5EF4-FFF2-40B4-BE49-F238E27FC236}">
                <a16:creationId xmlns:a16="http://schemas.microsoft.com/office/drawing/2014/main" id="{944A8903-C8C8-E1B7-48D7-4EE9E41183B6}"/>
              </a:ext>
            </a:extLst>
          </p:cNvPr>
          <p:cNvSpPr>
            <a:spLocks noGrp="1"/>
          </p:cNvSpPr>
          <p:nvPr>
            <p:ph type="sldNum" sz="quarter" idx="5"/>
          </p:nvPr>
        </p:nvSpPr>
        <p:spPr/>
        <p:txBody>
          <a:bodyPr/>
          <a:lstStyle/>
          <a:p>
            <a:fld id="{88AD52B4-B5DF-B445-9363-1F18C798BAE0}" type="slidenum">
              <a:rPr lang="en-US" smtClean="0"/>
              <a:t>9</a:t>
            </a:fld>
            <a:endParaRPr lang="en-US"/>
          </a:p>
        </p:txBody>
      </p:sp>
    </p:spTree>
    <p:extLst>
      <p:ext uri="{BB962C8B-B14F-4D97-AF65-F5344CB8AC3E}">
        <p14:creationId xmlns:p14="http://schemas.microsoft.com/office/powerpoint/2010/main" val="370185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F3EA-CE0F-9035-B7B8-41DBF11262F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0C4D3B-FF7E-DE80-5EAB-9128FD0E603A}"/>
              </a:ext>
            </a:extLst>
          </p:cNvPr>
          <p:cNvGrpSpPr>
            <a:grpSpLocks noChangeAspect="1"/>
          </p:cNvGrpSpPr>
          <p:nvPr/>
        </p:nvGrpSpPr>
        <p:grpSpPr>
          <a:xfrm>
            <a:off x="-19050" y="0"/>
            <a:ext cx="18290206" cy="10287000"/>
            <a:chOff x="0" y="0"/>
            <a:chExt cx="24386942" cy="13716000"/>
          </a:xfrm>
        </p:grpSpPr>
        <p:sp>
          <p:nvSpPr>
            <p:cNvPr id="3" name="Freeform 3">
              <a:extLst>
                <a:ext uri="{FF2B5EF4-FFF2-40B4-BE49-F238E27FC236}">
                  <a16:creationId xmlns:a16="http://schemas.microsoft.com/office/drawing/2014/main" id="{93D48AEB-F7C6-05FF-1597-ABEBF9DD6035}"/>
                </a:ext>
              </a:extLst>
            </p:cNvPr>
            <p:cNvSpPr/>
            <p:nvPr/>
          </p:nvSpPr>
          <p:spPr>
            <a:xfrm>
              <a:off x="0" y="0"/>
              <a:ext cx="24386921" cy="13716000"/>
            </a:xfrm>
            <a:custGeom>
              <a:avLst/>
              <a:gdLst/>
              <a:ahLst/>
              <a:cxnLst/>
              <a:rect l="l" t="t" r="r" b="b"/>
              <a:pathLst>
                <a:path w="24386921" h="13716000">
                  <a:moveTo>
                    <a:pt x="0" y="0"/>
                  </a:moveTo>
                  <a:lnTo>
                    <a:pt x="24386921" y="0"/>
                  </a:lnTo>
                  <a:lnTo>
                    <a:pt x="24386921" y="13716000"/>
                  </a:lnTo>
                  <a:lnTo>
                    <a:pt x="0" y="13716000"/>
                  </a:lnTo>
                  <a:lnTo>
                    <a:pt x="0" y="0"/>
                  </a:lnTo>
                  <a:close/>
                </a:path>
              </a:pathLst>
            </a:custGeom>
            <a:blipFill>
              <a:blip r:embed="rId3"/>
              <a:stretch>
                <a:fillRect t="-6" b="-6"/>
              </a:stretch>
            </a:blipFill>
          </p:spPr>
          <p:txBody>
            <a:bodyPr/>
            <a:lstStyle/>
            <a:p>
              <a:endParaRPr lang="en-US">
                <a:latin typeface="+mj-lt"/>
              </a:endParaRPr>
            </a:p>
          </p:txBody>
        </p:sp>
      </p:grpSp>
      <p:grpSp>
        <p:nvGrpSpPr>
          <p:cNvPr id="4" name="Group 4">
            <a:extLst>
              <a:ext uri="{FF2B5EF4-FFF2-40B4-BE49-F238E27FC236}">
                <a16:creationId xmlns:a16="http://schemas.microsoft.com/office/drawing/2014/main" id="{35856BA8-28C5-DC2F-5695-2BD80EA4092B}"/>
              </a:ext>
            </a:extLst>
          </p:cNvPr>
          <p:cNvGrpSpPr>
            <a:grpSpLocks noChangeAspect="1"/>
          </p:cNvGrpSpPr>
          <p:nvPr/>
        </p:nvGrpSpPr>
        <p:grpSpPr>
          <a:xfrm>
            <a:off x="16133733" y="9443924"/>
            <a:ext cx="1752410" cy="739169"/>
            <a:chOff x="0" y="0"/>
            <a:chExt cx="2336546" cy="985558"/>
          </a:xfrm>
        </p:grpSpPr>
        <p:sp>
          <p:nvSpPr>
            <p:cNvPr id="5" name="Freeform 5">
              <a:extLst>
                <a:ext uri="{FF2B5EF4-FFF2-40B4-BE49-F238E27FC236}">
                  <a16:creationId xmlns:a16="http://schemas.microsoft.com/office/drawing/2014/main" id="{9391D727-36B2-E529-2083-23BC928984AF}"/>
                </a:ext>
              </a:extLst>
            </p:cNvPr>
            <p:cNvSpPr/>
            <p:nvPr/>
          </p:nvSpPr>
          <p:spPr>
            <a:xfrm>
              <a:off x="0" y="0"/>
              <a:ext cx="2336546" cy="985520"/>
            </a:xfrm>
            <a:custGeom>
              <a:avLst/>
              <a:gdLst/>
              <a:ahLst/>
              <a:cxnLst/>
              <a:rect l="l" t="t" r="r" b="b"/>
              <a:pathLst>
                <a:path w="2336546" h="985520">
                  <a:moveTo>
                    <a:pt x="0" y="0"/>
                  </a:moveTo>
                  <a:lnTo>
                    <a:pt x="2336546" y="0"/>
                  </a:lnTo>
                  <a:lnTo>
                    <a:pt x="2336546" y="985520"/>
                  </a:lnTo>
                  <a:lnTo>
                    <a:pt x="0" y="985520"/>
                  </a:lnTo>
                  <a:lnTo>
                    <a:pt x="0" y="0"/>
                  </a:lnTo>
                  <a:close/>
                </a:path>
              </a:pathLst>
            </a:custGeom>
            <a:blipFill>
              <a:blip r:embed="rId4"/>
              <a:stretch>
                <a:fillRect t="-244" b="-248"/>
              </a:stretch>
            </a:blipFill>
          </p:spPr>
          <p:txBody>
            <a:bodyPr/>
            <a:lstStyle/>
            <a:p>
              <a:endParaRPr lang="en-US">
                <a:latin typeface="+mj-lt"/>
              </a:endParaRPr>
            </a:p>
          </p:txBody>
        </p:sp>
      </p:grpSp>
      <p:grpSp>
        <p:nvGrpSpPr>
          <p:cNvPr id="6" name="Group 6">
            <a:extLst>
              <a:ext uri="{FF2B5EF4-FFF2-40B4-BE49-F238E27FC236}">
                <a16:creationId xmlns:a16="http://schemas.microsoft.com/office/drawing/2014/main" id="{EABA9CE6-28E1-7B53-793D-DE5769718197}"/>
              </a:ext>
            </a:extLst>
          </p:cNvPr>
          <p:cNvGrpSpPr>
            <a:grpSpLocks noChangeAspect="1"/>
          </p:cNvGrpSpPr>
          <p:nvPr/>
        </p:nvGrpSpPr>
        <p:grpSpPr>
          <a:xfrm>
            <a:off x="16860" y="265347"/>
            <a:ext cx="18290190" cy="10287000"/>
            <a:chOff x="0" y="-47625"/>
            <a:chExt cx="24386921" cy="13716000"/>
          </a:xfrm>
        </p:grpSpPr>
        <p:sp>
          <p:nvSpPr>
            <p:cNvPr id="7" name="Freeform 7">
              <a:extLst>
                <a:ext uri="{FF2B5EF4-FFF2-40B4-BE49-F238E27FC236}">
                  <a16:creationId xmlns:a16="http://schemas.microsoft.com/office/drawing/2014/main" id="{98E359EB-23FB-6D3D-62EC-3FA7466692A6}"/>
                </a:ext>
              </a:extLst>
            </p:cNvPr>
            <p:cNvSpPr>
              <a:spLocks noGrp="1" noRot="1" noMove="1" noResize="1" noEditPoints="1" noAdjustHandles="1" noChangeArrowheads="1" noChangeShapeType="1"/>
            </p:cNvSpPr>
            <p:nvPr/>
          </p:nvSpPr>
          <p:spPr>
            <a:xfrm>
              <a:off x="0" y="-47625"/>
              <a:ext cx="24386921" cy="13716000"/>
            </a:xfrm>
            <a:custGeom>
              <a:avLst/>
              <a:gdLst/>
              <a:ahLst/>
              <a:cxnLst/>
              <a:rect l="l" t="t" r="r" b="b"/>
              <a:pathLst>
                <a:path w="24386921" h="13716000">
                  <a:moveTo>
                    <a:pt x="0" y="0"/>
                  </a:moveTo>
                  <a:lnTo>
                    <a:pt x="24386921" y="0"/>
                  </a:lnTo>
                  <a:lnTo>
                    <a:pt x="24386921" y="13716000"/>
                  </a:lnTo>
                  <a:lnTo>
                    <a:pt x="0" y="13716000"/>
                  </a:lnTo>
                  <a:lnTo>
                    <a:pt x="0" y="0"/>
                  </a:lnTo>
                  <a:close/>
                </a:path>
              </a:pathLst>
            </a:custGeom>
            <a:blipFill>
              <a:blip r:embed="rId5"/>
              <a:stretch>
                <a:fillRect t="-6" b="-6"/>
              </a:stretch>
            </a:blipFill>
          </p:spPr>
          <p:txBody>
            <a:bodyPr/>
            <a:lstStyle/>
            <a:p>
              <a:endParaRPr lang="en-US">
                <a:latin typeface="+mj-lt"/>
              </a:endParaRPr>
            </a:p>
          </p:txBody>
        </p:sp>
      </p:grpSp>
      <p:sp>
        <p:nvSpPr>
          <p:cNvPr id="12" name="TextBox 12">
            <a:extLst>
              <a:ext uri="{FF2B5EF4-FFF2-40B4-BE49-F238E27FC236}">
                <a16:creationId xmlns:a16="http://schemas.microsoft.com/office/drawing/2014/main" id="{EDE285C1-F9DF-1272-E861-5513D96BF97E}"/>
              </a:ext>
            </a:extLst>
          </p:cNvPr>
          <p:cNvSpPr txBox="1"/>
          <p:nvPr/>
        </p:nvSpPr>
        <p:spPr>
          <a:xfrm>
            <a:off x="2162537" y="3168051"/>
            <a:ext cx="13927015" cy="2368589"/>
          </a:xfrm>
          <a:prstGeom prst="rect">
            <a:avLst/>
          </a:prstGeom>
        </p:spPr>
        <p:txBody>
          <a:bodyPr lIns="0" tIns="0" rIns="0" bIns="0" rtlCol="0" anchor="b"/>
          <a:lstStyle/>
          <a:p>
            <a:pPr algn="ctr">
              <a:lnSpc>
                <a:spcPts val="6480"/>
              </a:lnSpc>
            </a:pPr>
            <a:r>
              <a:rPr lang="en-US" sz="7200" dirty="0">
                <a:solidFill>
                  <a:srgbClr val="243E78"/>
                </a:solidFill>
                <a:latin typeface="+mj-lt"/>
                <a:cs typeface="Arial"/>
              </a:rPr>
              <a:t>Military Sexual Trauma</a:t>
            </a:r>
            <a:endParaRPr lang="en-US" sz="7200" dirty="0">
              <a:solidFill>
                <a:srgbClr val="243E78"/>
              </a:solidFill>
              <a:latin typeface="+mj-lt"/>
              <a:ea typeface="Arial"/>
              <a:cs typeface="Arial"/>
              <a:sym typeface="Arial"/>
            </a:endParaRPr>
          </a:p>
        </p:txBody>
      </p:sp>
      <p:sp>
        <p:nvSpPr>
          <p:cNvPr id="13" name="TextBox 13"/>
          <p:cNvSpPr txBox="1"/>
          <p:nvPr/>
        </p:nvSpPr>
        <p:spPr>
          <a:xfrm>
            <a:off x="2395395" y="6904456"/>
            <a:ext cx="13533120" cy="1007364"/>
          </a:xfrm>
          <a:prstGeom prst="rect">
            <a:avLst/>
          </a:prstGeom>
        </p:spPr>
        <p:txBody>
          <a:bodyPr lIns="0" tIns="0" rIns="0" bIns="0" rtlCol="0" anchor="t">
            <a:spAutoFit/>
          </a:bodyPr>
          <a:lstStyle/>
          <a:p>
            <a:pPr algn="ctr">
              <a:lnSpc>
                <a:spcPts val="3888"/>
              </a:lnSpc>
            </a:pPr>
            <a:r>
              <a:rPr lang="en-US" sz="3600" dirty="0">
                <a:solidFill>
                  <a:srgbClr val="243E78"/>
                </a:solidFill>
                <a:latin typeface="+mj-lt"/>
                <a:ea typeface="Arial"/>
                <a:cs typeface="Arial"/>
                <a:sym typeface="Arial"/>
              </a:rPr>
              <a:t>Mayumi Kimura, LCSW</a:t>
            </a:r>
          </a:p>
          <a:p>
            <a:pPr algn="ctr">
              <a:lnSpc>
                <a:spcPts val="3888"/>
              </a:lnSpc>
            </a:pPr>
            <a:r>
              <a:rPr lang="en-US" sz="3600" dirty="0">
                <a:solidFill>
                  <a:srgbClr val="243E78"/>
                </a:solidFill>
                <a:latin typeface="+mj-lt"/>
                <a:ea typeface="Arial"/>
                <a:cs typeface="Arial"/>
                <a:sym typeface="Arial"/>
              </a:rPr>
              <a:t>Deputy Secretary of Women Veterans Affairs</a:t>
            </a:r>
            <a:endParaRPr lang="en-US" sz="3600" dirty="0">
              <a:solidFill>
                <a:srgbClr val="243E78"/>
              </a:solidFill>
              <a:latin typeface="+mj-lt"/>
              <a:ea typeface="Arial"/>
              <a:cs typeface="Arial"/>
            </a:endParaRPr>
          </a:p>
        </p:txBody>
      </p:sp>
    </p:spTree>
    <p:extLst>
      <p:ext uri="{BB962C8B-B14F-4D97-AF65-F5344CB8AC3E}">
        <p14:creationId xmlns:p14="http://schemas.microsoft.com/office/powerpoint/2010/main" val="5162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D8071-D2D1-9B08-9F97-B42E97123579}"/>
            </a:ext>
          </a:extLst>
        </p:cNvPr>
        <p:cNvGrpSpPr/>
        <p:nvPr/>
      </p:nvGrpSpPr>
      <p:grpSpPr>
        <a:xfrm>
          <a:off x="0" y="0"/>
          <a:ext cx="0" cy="0"/>
          <a:chOff x="0" y="0"/>
          <a:chExt cx="0" cy="0"/>
        </a:xfrm>
      </p:grpSpPr>
      <p:sp>
        <p:nvSpPr>
          <p:cNvPr id="4" name="TextBox 8">
            <a:extLst>
              <a:ext uri="{FF2B5EF4-FFF2-40B4-BE49-F238E27FC236}">
                <a16:creationId xmlns:a16="http://schemas.microsoft.com/office/drawing/2014/main" id="{0546F08C-B18C-85D9-8771-4645CF4E69ED}"/>
              </a:ext>
            </a:extLst>
          </p:cNvPr>
          <p:cNvSpPr txBox="1"/>
          <p:nvPr/>
        </p:nvSpPr>
        <p:spPr>
          <a:xfrm>
            <a:off x="680891" y="640510"/>
            <a:ext cx="17080241" cy="1707573"/>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MST-related Risks and Issues (cont’d)</a:t>
            </a:r>
          </a:p>
        </p:txBody>
      </p:sp>
      <p:sp>
        <p:nvSpPr>
          <p:cNvPr id="9" name="TextBox 11">
            <a:extLst>
              <a:ext uri="{FF2B5EF4-FFF2-40B4-BE49-F238E27FC236}">
                <a16:creationId xmlns:a16="http://schemas.microsoft.com/office/drawing/2014/main" id="{82588F17-E338-B681-3B82-FBB3ADC31693}"/>
              </a:ext>
            </a:extLst>
          </p:cNvPr>
          <p:cNvSpPr txBox="1"/>
          <p:nvPr/>
        </p:nvSpPr>
        <p:spPr>
          <a:xfrm>
            <a:off x="1631531" y="2786843"/>
            <a:ext cx="16129601" cy="6511078"/>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4800" dirty="0">
                <a:solidFill>
                  <a:schemeClr val="tx2"/>
                </a:solidFill>
              </a:rPr>
              <a:t>5x more likely to develop PTSD </a:t>
            </a:r>
          </a:p>
          <a:p>
            <a:pPr marL="571500" indent="-571500">
              <a:lnSpc>
                <a:spcPct val="150000"/>
              </a:lnSpc>
              <a:buFont typeface="Arial" panose="020B0604020202020204" pitchFamily="34" charset="0"/>
              <a:buChar char="•"/>
            </a:pPr>
            <a:r>
              <a:rPr lang="en-US" sz="4800" dirty="0">
                <a:solidFill>
                  <a:schemeClr val="tx2"/>
                </a:solidFill>
              </a:rPr>
              <a:t>Elevated risk of premature death, driven in part by death associated with SUD, such as suicide and overdose</a:t>
            </a:r>
          </a:p>
          <a:p>
            <a:pPr marL="571500" indent="-571500">
              <a:lnSpc>
                <a:spcPct val="150000"/>
              </a:lnSpc>
              <a:buFont typeface="Arial" panose="020B0604020202020204" pitchFamily="34" charset="0"/>
              <a:buChar char="•"/>
            </a:pPr>
            <a:r>
              <a:rPr lang="en-US" sz="4800" dirty="0">
                <a:solidFill>
                  <a:schemeClr val="tx2"/>
                </a:solidFill>
              </a:rPr>
              <a:t>MST is a major risk factor for homelessness, intimate partner violence, and suicide and suicide-related behaviors</a:t>
            </a:r>
          </a:p>
        </p:txBody>
      </p:sp>
    </p:spTree>
    <p:extLst>
      <p:ext uri="{BB962C8B-B14F-4D97-AF65-F5344CB8AC3E}">
        <p14:creationId xmlns:p14="http://schemas.microsoft.com/office/powerpoint/2010/main" val="95261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57F9A-D445-5A6F-979F-785F52586E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37FBA1-3CF1-A29D-8A22-D8D085909896}"/>
              </a:ext>
            </a:extLst>
          </p:cNvPr>
          <p:cNvSpPr txBox="1"/>
          <p:nvPr/>
        </p:nvSpPr>
        <p:spPr>
          <a:xfrm>
            <a:off x="2183362" y="4411248"/>
            <a:ext cx="12297747" cy="1464503"/>
          </a:xfrm>
          <a:prstGeom prst="rect">
            <a:avLst/>
          </a:prstGeom>
          <a:noFill/>
        </p:spPr>
        <p:txBody>
          <a:bodyPr wrap="square">
            <a:spAutoFit/>
          </a:bodyPr>
          <a:lstStyle/>
          <a:p>
            <a:pPr algn="l">
              <a:lnSpc>
                <a:spcPts val="10743"/>
              </a:lnSpc>
            </a:pPr>
            <a:r>
              <a:rPr lang="en-US" sz="9600" dirty="0">
                <a:solidFill>
                  <a:srgbClr val="243D79"/>
                </a:solidFill>
                <a:latin typeface="Lato"/>
                <a:ea typeface="Lato"/>
                <a:cs typeface="Lato"/>
                <a:sym typeface="Lato"/>
              </a:rPr>
              <a:t>Best Practices</a:t>
            </a:r>
          </a:p>
        </p:txBody>
      </p:sp>
    </p:spTree>
    <p:extLst>
      <p:ext uri="{BB962C8B-B14F-4D97-AF65-F5344CB8AC3E}">
        <p14:creationId xmlns:p14="http://schemas.microsoft.com/office/powerpoint/2010/main" val="317161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D9F8C-1306-EE8E-B62A-77849AA8A2DD}"/>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E78383-6DD4-5288-33DB-C90508538E12}"/>
              </a:ext>
            </a:extLst>
          </p:cNvPr>
          <p:cNvSpPr txBox="1"/>
          <p:nvPr/>
        </p:nvSpPr>
        <p:spPr>
          <a:xfrm>
            <a:off x="909491" y="687517"/>
            <a:ext cx="16692709" cy="1707573"/>
          </a:xfrm>
          <a:prstGeom prst="rect">
            <a:avLst/>
          </a:prstGeom>
        </p:spPr>
        <p:txBody>
          <a:bodyPr lIns="0" tIns="0" rIns="0" bIns="0" rtlCol="0" anchor="b"/>
          <a:lstStyle/>
          <a:p>
            <a:pPr algn="l">
              <a:lnSpc>
                <a:spcPts val="6480"/>
              </a:lnSpc>
            </a:pPr>
            <a:r>
              <a:rPr lang="en-US" sz="6000" dirty="0">
                <a:solidFill>
                  <a:schemeClr val="tx2"/>
                </a:solidFill>
                <a:latin typeface="Arial"/>
                <a:ea typeface="Arial"/>
                <a:cs typeface="Arial"/>
                <a:sym typeface="Arial"/>
              </a:rPr>
              <a:t>Trauma-Informed Practices</a:t>
            </a:r>
          </a:p>
        </p:txBody>
      </p:sp>
      <p:sp>
        <p:nvSpPr>
          <p:cNvPr id="11" name="TextBox 10">
            <a:extLst>
              <a:ext uri="{FF2B5EF4-FFF2-40B4-BE49-F238E27FC236}">
                <a16:creationId xmlns:a16="http://schemas.microsoft.com/office/drawing/2014/main" id="{AED9428F-7A7C-B242-FA04-2D612CEF5831}"/>
              </a:ext>
            </a:extLst>
          </p:cNvPr>
          <p:cNvSpPr txBox="1"/>
          <p:nvPr/>
        </p:nvSpPr>
        <p:spPr>
          <a:xfrm>
            <a:off x="1522563" y="2918700"/>
            <a:ext cx="14474536" cy="5353710"/>
          </a:xfrm>
          <a:prstGeom prst="rect">
            <a:avLst/>
          </a:prstGeom>
          <a:noFill/>
        </p:spPr>
        <p:txBody>
          <a:bodyPr wrap="square">
            <a:spAutoFit/>
          </a:bodyPr>
          <a:lstStyle/>
          <a:p>
            <a:pPr marL="1257300" lvl="1" indent="-571500">
              <a:spcBef>
                <a:spcPts val="500"/>
              </a:spcBef>
              <a:buFont typeface="Arial" panose="020B0604020202020204" pitchFamily="34" charset="0"/>
              <a:buChar char="•"/>
            </a:pPr>
            <a:r>
              <a:rPr lang="en-US" sz="4400" dirty="0">
                <a:solidFill>
                  <a:schemeClr val="tx2"/>
                </a:solidFill>
                <a:ea typeface="Arial" panose="020B0604020202020204" pitchFamily="34" charset="0"/>
              </a:rPr>
              <a:t>Be cognizant of the environment</a:t>
            </a:r>
          </a:p>
          <a:p>
            <a:pPr marL="1257300" lvl="1" indent="-571500">
              <a:spcBef>
                <a:spcPts val="500"/>
              </a:spcBef>
              <a:buFont typeface="Arial" panose="020B0604020202020204" pitchFamily="34" charset="0"/>
              <a:buChar char="•"/>
            </a:pPr>
            <a:r>
              <a:rPr lang="en-US" sz="4400" dirty="0">
                <a:solidFill>
                  <a:schemeClr val="tx2"/>
                </a:solidFill>
                <a:ea typeface="Arial" panose="020B0604020202020204" pitchFamily="34" charset="0"/>
              </a:rPr>
              <a:t>Explain the process</a:t>
            </a:r>
          </a:p>
          <a:p>
            <a:pPr marL="1257300" lvl="1" indent="-571500">
              <a:spcBef>
                <a:spcPts val="500"/>
              </a:spcBef>
              <a:buFont typeface="Arial" panose="020B0604020202020204" pitchFamily="34" charset="0"/>
              <a:buChar char="•"/>
            </a:pPr>
            <a:r>
              <a:rPr lang="en-US" sz="4400" dirty="0">
                <a:solidFill>
                  <a:schemeClr val="tx2"/>
                </a:solidFill>
                <a:ea typeface="Arial" panose="020B0604020202020204" pitchFamily="34" charset="0"/>
              </a:rPr>
              <a:t>Set realistic expectations</a:t>
            </a:r>
          </a:p>
          <a:p>
            <a:pPr marL="1257300" lvl="1" indent="-571500">
              <a:spcBef>
                <a:spcPts val="500"/>
              </a:spcBef>
              <a:buFont typeface="Arial" panose="020B0604020202020204" pitchFamily="34" charset="0"/>
              <a:buChar char="•"/>
            </a:pPr>
            <a:r>
              <a:rPr lang="en-US" sz="4400" dirty="0">
                <a:solidFill>
                  <a:schemeClr val="tx2"/>
                </a:solidFill>
                <a:ea typeface="Playfair Display" panose="00000500000000000000" pitchFamily="2" charset="0"/>
                <a:cs typeface="Playfair Display" panose="00000500000000000000" pitchFamily="2" charset="0"/>
              </a:rPr>
              <a:t>Don’t pry for details, but offer guidance</a:t>
            </a:r>
            <a:endParaRPr lang="en-US" sz="4400" dirty="0">
              <a:solidFill>
                <a:schemeClr val="tx2"/>
              </a:solidFill>
              <a:ea typeface="Arial" panose="020B0604020202020204" pitchFamily="34" charset="0"/>
            </a:endParaRPr>
          </a:p>
          <a:p>
            <a:pPr marL="1257300" lvl="1" indent="-571500">
              <a:spcBef>
                <a:spcPts val="500"/>
              </a:spcBef>
              <a:buFont typeface="Arial" panose="020B0604020202020204" pitchFamily="34" charset="0"/>
              <a:buChar char="•"/>
            </a:pPr>
            <a:r>
              <a:rPr lang="en-US" sz="4400" dirty="0">
                <a:solidFill>
                  <a:schemeClr val="tx2"/>
                </a:solidFill>
                <a:ea typeface="Arial" panose="020B0604020202020204" pitchFamily="34" charset="0"/>
              </a:rPr>
              <a:t>Listen without judgement </a:t>
            </a:r>
          </a:p>
          <a:p>
            <a:pPr marL="1257300" lvl="1" indent="-571500">
              <a:spcBef>
                <a:spcPts val="500"/>
              </a:spcBef>
              <a:buFont typeface="Arial" panose="020B0604020202020204" pitchFamily="34" charset="0"/>
              <a:buChar char="•"/>
            </a:pPr>
            <a:r>
              <a:rPr lang="en-US" sz="4400" dirty="0">
                <a:solidFill>
                  <a:schemeClr val="tx2"/>
                </a:solidFill>
                <a:ea typeface="Playfair Display" panose="00000500000000000000" pitchFamily="2" charset="0"/>
                <a:cs typeface="Playfair Display" panose="00000500000000000000" pitchFamily="2" charset="0"/>
              </a:rPr>
              <a:t>Let them guide decision-making and offer choice</a:t>
            </a:r>
            <a:endParaRPr lang="en-US" sz="4400" kern="1200" dirty="0">
              <a:solidFill>
                <a:schemeClr val="tx2"/>
              </a:solidFill>
              <a:latin typeface="+mn-lt"/>
              <a:ea typeface="Playfair Display" panose="00000500000000000000" pitchFamily="2" charset="0"/>
              <a:cs typeface="Playfair Display" panose="00000500000000000000" pitchFamily="2" charset="0"/>
            </a:endParaRPr>
          </a:p>
          <a:p>
            <a:pPr marL="1257300" lvl="1" indent="-571500">
              <a:lnSpc>
                <a:spcPct val="115000"/>
              </a:lnSpc>
              <a:spcBef>
                <a:spcPts val="500"/>
              </a:spcBef>
              <a:buFont typeface="Arial" panose="020B0604020202020204" pitchFamily="34" charset="0"/>
              <a:buChar char="•"/>
            </a:pPr>
            <a:r>
              <a:rPr lang="en-US" sz="4400" dirty="0">
                <a:solidFill>
                  <a:schemeClr val="tx2"/>
                </a:solidFill>
                <a:ea typeface="Arial" panose="020B0604020202020204" pitchFamily="34" charset="0"/>
              </a:rPr>
              <a:t>Be prepared with resources</a:t>
            </a:r>
            <a:endParaRPr lang="en-US" sz="4400" kern="1200" dirty="0">
              <a:solidFill>
                <a:schemeClr val="tx2"/>
              </a:solidFill>
              <a:latin typeface="+mn-lt"/>
              <a:ea typeface="Arial" panose="020B0604020202020204" pitchFamily="34" charset="0"/>
              <a:cs typeface="+mn-cs"/>
            </a:endParaRPr>
          </a:p>
        </p:txBody>
      </p:sp>
    </p:spTree>
    <p:extLst>
      <p:ext uri="{BB962C8B-B14F-4D97-AF65-F5344CB8AC3E}">
        <p14:creationId xmlns:p14="http://schemas.microsoft.com/office/powerpoint/2010/main" val="40347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639327" y="9436676"/>
            <a:ext cx="2875788" cy="547688"/>
          </a:xfrm>
          <a:custGeom>
            <a:avLst/>
            <a:gdLst/>
            <a:ahLst/>
            <a:cxnLst/>
            <a:rect l="l" t="t" r="r" b="b"/>
            <a:pathLst>
              <a:path w="3834384" h="730250">
                <a:moveTo>
                  <a:pt x="0" y="0"/>
                </a:moveTo>
                <a:lnTo>
                  <a:pt x="3834384" y="0"/>
                </a:lnTo>
                <a:lnTo>
                  <a:pt x="3834384" y="730250"/>
                </a:lnTo>
                <a:lnTo>
                  <a:pt x="0" y="730250"/>
                </a:lnTo>
                <a:close/>
              </a:path>
            </a:pathLst>
          </a:custGeom>
          <a:solidFill>
            <a:srgbClr val="000000">
              <a:alpha val="0"/>
            </a:srgbClr>
          </a:solidFill>
        </p:spPr>
        <p:txBody>
          <a:bodyPr/>
          <a:lstStyle/>
          <a:p>
            <a:endParaRPr lang="en-US"/>
          </a:p>
        </p:txBody>
      </p:sp>
      <p:grpSp>
        <p:nvGrpSpPr>
          <p:cNvPr id="9" name="Group 9"/>
          <p:cNvGrpSpPr/>
          <p:nvPr/>
        </p:nvGrpSpPr>
        <p:grpSpPr>
          <a:xfrm>
            <a:off x="639327" y="508048"/>
            <a:ext cx="17080241" cy="1887042"/>
            <a:chOff x="0" y="-191667"/>
            <a:chExt cx="22773655" cy="2516057"/>
          </a:xfrm>
        </p:grpSpPr>
        <p:sp>
          <p:nvSpPr>
            <p:cNvPr id="10" name="Freeform 10"/>
            <p:cNvSpPr/>
            <p:nvPr/>
          </p:nvSpPr>
          <p:spPr>
            <a:xfrm>
              <a:off x="0" y="0"/>
              <a:ext cx="22773655" cy="2324390"/>
            </a:xfrm>
            <a:custGeom>
              <a:avLst/>
              <a:gdLst/>
              <a:ahLst/>
              <a:cxnLst/>
              <a:rect l="l" t="t" r="r" b="b"/>
              <a:pathLst>
                <a:path w="22773655" h="2324390">
                  <a:moveTo>
                    <a:pt x="0" y="0"/>
                  </a:moveTo>
                  <a:lnTo>
                    <a:pt x="22773655" y="0"/>
                  </a:lnTo>
                  <a:lnTo>
                    <a:pt x="22773655" y="2324390"/>
                  </a:lnTo>
                  <a:lnTo>
                    <a:pt x="0" y="2324390"/>
                  </a:lnTo>
                  <a:close/>
                </a:path>
              </a:pathLst>
            </a:custGeom>
            <a:solidFill>
              <a:srgbClr val="000000">
                <a:alpha val="0"/>
              </a:srgbClr>
            </a:solidFill>
          </p:spPr>
          <p:txBody>
            <a:bodyPr/>
            <a:lstStyle/>
            <a:p>
              <a:endParaRPr lang="en-US"/>
            </a:p>
          </p:txBody>
        </p:sp>
        <p:sp>
          <p:nvSpPr>
            <p:cNvPr id="11" name="TextBox 11"/>
            <p:cNvSpPr txBox="1"/>
            <p:nvPr/>
          </p:nvSpPr>
          <p:spPr>
            <a:xfrm>
              <a:off x="0" y="-191667"/>
              <a:ext cx="22773655" cy="2276765"/>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Resources to have on hand</a:t>
              </a:r>
            </a:p>
          </p:txBody>
        </p:sp>
      </p:grpSp>
      <p:grpSp>
        <p:nvGrpSpPr>
          <p:cNvPr id="12" name="Group 12"/>
          <p:cNvGrpSpPr/>
          <p:nvPr/>
        </p:nvGrpSpPr>
        <p:grpSpPr>
          <a:xfrm>
            <a:off x="4948344" y="2360535"/>
            <a:ext cx="8391311" cy="7418417"/>
            <a:chOff x="0" y="0"/>
            <a:chExt cx="11188414" cy="9891223"/>
          </a:xfrm>
        </p:grpSpPr>
        <p:grpSp>
          <p:nvGrpSpPr>
            <p:cNvPr id="13" name="Group 13"/>
            <p:cNvGrpSpPr/>
            <p:nvPr/>
          </p:nvGrpSpPr>
          <p:grpSpPr>
            <a:xfrm>
              <a:off x="2965269" y="4321593"/>
              <a:ext cx="5569630" cy="556963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D8"/>
              </a:solidFill>
            </p:spPr>
            <p:txBody>
              <a:bodyPr/>
              <a:lstStyle/>
              <a:p>
                <a:endParaRPr lang="en-US"/>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3959"/>
                  </a:lnSpc>
                </a:pPr>
                <a:r>
                  <a:rPr lang="en-US" sz="3299" b="1">
                    <a:solidFill>
                      <a:srgbClr val="243E78"/>
                    </a:solidFill>
                    <a:latin typeface="Arial Bold"/>
                    <a:ea typeface="Arial Bold"/>
                    <a:cs typeface="Arial Bold"/>
                    <a:sym typeface="Arial Bold"/>
                  </a:rPr>
                  <a:t>Community-based Partners</a:t>
                </a:r>
              </a:p>
            </p:txBody>
          </p:sp>
        </p:grpSp>
        <p:grpSp>
          <p:nvGrpSpPr>
            <p:cNvPr id="16" name="Group 16"/>
            <p:cNvGrpSpPr/>
            <p:nvPr/>
          </p:nvGrpSpPr>
          <p:grpSpPr>
            <a:xfrm>
              <a:off x="5483460" y="0"/>
              <a:ext cx="5704954" cy="5883531"/>
              <a:chOff x="0" y="0"/>
              <a:chExt cx="788130" cy="812800"/>
            </a:xfrm>
          </p:grpSpPr>
          <p:sp>
            <p:nvSpPr>
              <p:cNvPr id="17" name="Freeform 17"/>
              <p:cNvSpPr/>
              <p:nvPr/>
            </p:nvSpPr>
            <p:spPr>
              <a:xfrm>
                <a:off x="0" y="0"/>
                <a:ext cx="788130" cy="812800"/>
              </a:xfrm>
              <a:custGeom>
                <a:avLst/>
                <a:gdLst/>
                <a:ahLst/>
                <a:cxnLst/>
                <a:rect l="l" t="t" r="r" b="b"/>
                <a:pathLst>
                  <a:path w="788130" h="812800">
                    <a:moveTo>
                      <a:pt x="394065" y="0"/>
                    </a:moveTo>
                    <a:cubicBezTo>
                      <a:pt x="176429" y="0"/>
                      <a:pt x="0" y="181951"/>
                      <a:pt x="0" y="406400"/>
                    </a:cubicBezTo>
                    <a:cubicBezTo>
                      <a:pt x="0" y="630849"/>
                      <a:pt x="176429" y="812800"/>
                      <a:pt x="394065" y="812800"/>
                    </a:cubicBezTo>
                    <a:cubicBezTo>
                      <a:pt x="611701" y="812800"/>
                      <a:pt x="788130" y="630849"/>
                      <a:pt x="788130" y="406400"/>
                    </a:cubicBezTo>
                    <a:cubicBezTo>
                      <a:pt x="788130" y="181951"/>
                      <a:pt x="611701" y="0"/>
                      <a:pt x="394065" y="0"/>
                    </a:cubicBezTo>
                    <a:close/>
                  </a:path>
                </a:pathLst>
              </a:custGeom>
              <a:solidFill>
                <a:srgbClr val="AED3D8"/>
              </a:solidFill>
            </p:spPr>
            <p:txBody>
              <a:bodyPr/>
              <a:lstStyle/>
              <a:p>
                <a:endParaRPr lang="en-US"/>
              </a:p>
            </p:txBody>
          </p:sp>
          <p:sp>
            <p:nvSpPr>
              <p:cNvPr id="18" name="TextBox 18"/>
              <p:cNvSpPr txBox="1"/>
              <p:nvPr/>
            </p:nvSpPr>
            <p:spPr>
              <a:xfrm>
                <a:off x="73887" y="47625"/>
                <a:ext cx="640356" cy="688975"/>
              </a:xfrm>
              <a:prstGeom prst="rect">
                <a:avLst/>
              </a:prstGeom>
            </p:spPr>
            <p:txBody>
              <a:bodyPr lIns="50800" tIns="50800" rIns="50800" bIns="50800" rtlCol="0" anchor="ctr"/>
              <a:lstStyle/>
              <a:p>
                <a:pPr algn="ctr">
                  <a:lnSpc>
                    <a:spcPts val="3959"/>
                  </a:lnSpc>
                </a:pPr>
                <a:r>
                  <a:rPr lang="en-US" sz="3299" b="1">
                    <a:solidFill>
                      <a:srgbClr val="243E78"/>
                    </a:solidFill>
                    <a:latin typeface="Arial Bold"/>
                    <a:ea typeface="Arial Bold"/>
                    <a:cs typeface="Arial Bold"/>
                    <a:sym typeface="Arial Bold"/>
                  </a:rPr>
                  <a:t>CalVet </a:t>
                </a:r>
              </a:p>
              <a:p>
                <a:pPr algn="ctr">
                  <a:lnSpc>
                    <a:spcPts val="3959"/>
                  </a:lnSpc>
                </a:pPr>
                <a:r>
                  <a:rPr lang="en-US" sz="3299" b="1">
                    <a:solidFill>
                      <a:srgbClr val="243E78"/>
                    </a:solidFill>
                    <a:latin typeface="Arial Bold"/>
                    <a:ea typeface="Arial Bold"/>
                    <a:cs typeface="Arial Bold"/>
                    <a:sym typeface="Arial Bold"/>
                  </a:rPr>
                  <a:t>Women Veterans Division</a:t>
                </a:r>
              </a:p>
            </p:txBody>
          </p:sp>
        </p:grpSp>
        <p:grpSp>
          <p:nvGrpSpPr>
            <p:cNvPr id="19" name="Group 19"/>
            <p:cNvGrpSpPr/>
            <p:nvPr/>
          </p:nvGrpSpPr>
          <p:grpSpPr>
            <a:xfrm>
              <a:off x="0" y="335917"/>
              <a:ext cx="5930537" cy="59305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D3D8"/>
              </a:solidFill>
            </p:spPr>
            <p:txBody>
              <a:bodyPr/>
              <a:lstStyle/>
              <a:p>
                <a:endParaRPr lang="en-US"/>
              </a:p>
            </p:txBody>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4199"/>
                  </a:lnSpc>
                </a:pPr>
                <a:r>
                  <a:rPr lang="en-US" sz="3499" b="1">
                    <a:solidFill>
                      <a:srgbClr val="243E78"/>
                    </a:solidFill>
                    <a:latin typeface="Arial Bold"/>
                    <a:ea typeface="Arial Bold"/>
                    <a:cs typeface="Arial Bold"/>
                    <a:sym typeface="Arial Bold"/>
                  </a:rPr>
                  <a:t>VA MST Coordinators</a:t>
                </a:r>
              </a:p>
            </p:txBody>
          </p:sp>
        </p:grpSp>
      </p:grpSp>
    </p:spTree>
    <p:extLst>
      <p:ext uri="{BB962C8B-B14F-4D97-AF65-F5344CB8AC3E}">
        <p14:creationId xmlns:p14="http://schemas.microsoft.com/office/powerpoint/2010/main" val="387980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5" name="Group 5"/>
          <p:cNvGrpSpPr>
            <a:grpSpLocks noChangeAspect="1"/>
          </p:cNvGrpSpPr>
          <p:nvPr/>
        </p:nvGrpSpPr>
        <p:grpSpPr>
          <a:xfrm>
            <a:off x="5052929" y="5229225"/>
            <a:ext cx="8182143" cy="4042491"/>
            <a:chOff x="0" y="0"/>
            <a:chExt cx="10909524" cy="5389988"/>
          </a:xfrm>
        </p:grpSpPr>
        <p:sp>
          <p:nvSpPr>
            <p:cNvPr id="6" name="Freeform 6" descr="A group of people posing for a photo  AI-generated content may be incorrect."/>
            <p:cNvSpPr/>
            <p:nvPr/>
          </p:nvSpPr>
          <p:spPr>
            <a:xfrm>
              <a:off x="0" y="0"/>
              <a:ext cx="10909554" cy="5390007"/>
            </a:xfrm>
            <a:custGeom>
              <a:avLst/>
              <a:gdLst/>
              <a:ahLst/>
              <a:cxnLst/>
              <a:rect l="l" t="t" r="r" b="b"/>
              <a:pathLst>
                <a:path w="10909554" h="5390007">
                  <a:moveTo>
                    <a:pt x="0" y="0"/>
                  </a:moveTo>
                  <a:lnTo>
                    <a:pt x="10909554" y="0"/>
                  </a:lnTo>
                  <a:lnTo>
                    <a:pt x="10909554" y="5390007"/>
                  </a:lnTo>
                  <a:lnTo>
                    <a:pt x="0" y="5390007"/>
                  </a:lnTo>
                  <a:lnTo>
                    <a:pt x="0" y="0"/>
                  </a:lnTo>
                  <a:close/>
                </a:path>
              </a:pathLst>
            </a:custGeom>
            <a:blipFill>
              <a:blip r:embed="rId4"/>
              <a:stretch>
                <a:fillRect t="-34936"/>
              </a:stretch>
            </a:blipFill>
          </p:spPr>
          <p:txBody>
            <a:bodyPr/>
            <a:lstStyle/>
            <a:p>
              <a:endParaRPr lang="en-US"/>
            </a:p>
          </p:txBody>
        </p:sp>
      </p:grpSp>
      <p:grpSp>
        <p:nvGrpSpPr>
          <p:cNvPr id="7" name="Group 7"/>
          <p:cNvGrpSpPr/>
          <p:nvPr/>
        </p:nvGrpSpPr>
        <p:grpSpPr>
          <a:xfrm>
            <a:off x="789708" y="3155155"/>
            <a:ext cx="15773400" cy="1988344"/>
            <a:chOff x="0" y="0"/>
            <a:chExt cx="21031200" cy="2651126"/>
          </a:xfrm>
        </p:grpSpPr>
        <p:sp>
          <p:nvSpPr>
            <p:cNvPr id="8" name="Freeform 8"/>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9" name="TextBox 9"/>
            <p:cNvSpPr txBox="1"/>
            <p:nvPr/>
          </p:nvSpPr>
          <p:spPr>
            <a:xfrm>
              <a:off x="0" y="76200"/>
              <a:ext cx="21031200" cy="2574926"/>
            </a:xfrm>
            <a:prstGeom prst="rect">
              <a:avLst/>
            </a:prstGeom>
          </p:spPr>
          <p:txBody>
            <a:bodyPr lIns="0" tIns="0" rIns="0" bIns="0" rtlCol="0" anchor="ctr"/>
            <a:lstStyle/>
            <a:p>
              <a:pPr algn="ctr">
                <a:lnSpc>
                  <a:spcPts val="7127"/>
                </a:lnSpc>
              </a:pPr>
              <a:r>
                <a:rPr lang="en-US" sz="6550" dirty="0">
                  <a:solidFill>
                    <a:srgbClr val="243D79"/>
                  </a:solidFill>
                  <a:latin typeface="+mj-lt"/>
                  <a:ea typeface="Oswald"/>
                  <a:cs typeface="Oswald"/>
                  <a:sym typeface="Oswald"/>
                </a:rPr>
                <a:t>Women Veterans Division</a:t>
              </a:r>
            </a:p>
          </p:txBody>
        </p:sp>
      </p:grpSp>
      <p:grpSp>
        <p:nvGrpSpPr>
          <p:cNvPr id="10" name="Group 10"/>
          <p:cNvGrpSpPr/>
          <p:nvPr/>
        </p:nvGrpSpPr>
        <p:grpSpPr>
          <a:xfrm>
            <a:off x="1257300" y="9451111"/>
            <a:ext cx="2875788" cy="547688"/>
            <a:chOff x="0" y="0"/>
            <a:chExt cx="3834384" cy="730250"/>
          </a:xfrm>
        </p:grpSpPr>
        <p:sp>
          <p:nvSpPr>
            <p:cNvPr id="11" name="Freeform 11"/>
            <p:cNvSpPr/>
            <p:nvPr/>
          </p:nvSpPr>
          <p:spPr>
            <a:xfrm>
              <a:off x="0" y="0"/>
              <a:ext cx="3834384" cy="730250"/>
            </a:xfrm>
            <a:custGeom>
              <a:avLst/>
              <a:gdLst/>
              <a:ahLst/>
              <a:cxnLst/>
              <a:rect l="l" t="t" r="r" b="b"/>
              <a:pathLst>
                <a:path w="3834384" h="730250">
                  <a:moveTo>
                    <a:pt x="0" y="0"/>
                  </a:moveTo>
                  <a:lnTo>
                    <a:pt x="3834384" y="0"/>
                  </a:lnTo>
                  <a:lnTo>
                    <a:pt x="3834384" y="730250"/>
                  </a:lnTo>
                  <a:lnTo>
                    <a:pt x="0" y="730250"/>
                  </a:lnTo>
                  <a:close/>
                </a:path>
              </a:pathLst>
            </a:custGeom>
            <a:solidFill>
              <a:srgbClr val="000000">
                <a:alpha val="0"/>
              </a:srgbClr>
            </a:solidFill>
          </p:spPr>
          <p:txBody>
            <a:bodyPr/>
            <a:lstStyle/>
            <a:p>
              <a:endParaRPr lang="en-US"/>
            </a:p>
          </p:txBody>
        </p:sp>
        <p:sp>
          <p:nvSpPr>
            <p:cNvPr id="12" name="TextBox 12"/>
            <p:cNvSpPr txBox="1"/>
            <p:nvPr/>
          </p:nvSpPr>
          <p:spPr>
            <a:xfrm>
              <a:off x="0" y="-19050"/>
              <a:ext cx="3834384" cy="749300"/>
            </a:xfrm>
            <a:prstGeom prst="rect">
              <a:avLst/>
            </a:prstGeom>
          </p:spPr>
          <p:txBody>
            <a:bodyPr lIns="0" tIns="0" rIns="0" bIns="0" rtlCol="0" anchor="ctr"/>
            <a:lstStyle/>
            <a:p>
              <a:pPr algn="l">
                <a:lnSpc>
                  <a:spcPts val="2160"/>
                </a:lnSpc>
              </a:pPr>
              <a:r>
                <a:rPr lang="en-US" sz="1800" b="1">
                  <a:solidFill>
                    <a:srgbClr val="FFFFFF"/>
                  </a:solidFill>
                  <a:latin typeface="Arial Bold"/>
                  <a:ea typeface="Arial Bold"/>
                  <a:cs typeface="Arial Bold"/>
                  <a:sym typeface="Arial Bold"/>
                </a:rPr>
                <a:t>2</a:t>
              </a:r>
            </a:p>
          </p:txBody>
        </p:sp>
      </p:grpSp>
      <p:grpSp>
        <p:nvGrpSpPr>
          <p:cNvPr id="13" name="Group 13"/>
          <p:cNvGrpSpPr>
            <a:grpSpLocks noChangeAspect="1"/>
          </p:cNvGrpSpPr>
          <p:nvPr/>
        </p:nvGrpSpPr>
        <p:grpSpPr>
          <a:xfrm>
            <a:off x="1225255" y="5629562"/>
            <a:ext cx="3589548" cy="3241817"/>
            <a:chOff x="0" y="0"/>
            <a:chExt cx="5968142" cy="5389988"/>
          </a:xfrm>
        </p:grpSpPr>
        <p:sp>
          <p:nvSpPr>
            <p:cNvPr id="14" name="Freeform 14" descr="IMG_0674.jpeg"/>
            <p:cNvSpPr/>
            <p:nvPr/>
          </p:nvSpPr>
          <p:spPr>
            <a:xfrm>
              <a:off x="0" y="0"/>
              <a:ext cx="5968111" cy="5390007"/>
            </a:xfrm>
            <a:custGeom>
              <a:avLst/>
              <a:gdLst/>
              <a:ahLst/>
              <a:cxnLst/>
              <a:rect l="l" t="t" r="r" b="b"/>
              <a:pathLst>
                <a:path w="5968111" h="5390007">
                  <a:moveTo>
                    <a:pt x="0" y="0"/>
                  </a:moveTo>
                  <a:lnTo>
                    <a:pt x="5968111" y="0"/>
                  </a:lnTo>
                  <a:lnTo>
                    <a:pt x="5968111" y="5390007"/>
                  </a:lnTo>
                  <a:lnTo>
                    <a:pt x="0" y="5390007"/>
                  </a:lnTo>
                  <a:lnTo>
                    <a:pt x="0" y="0"/>
                  </a:lnTo>
                  <a:close/>
                </a:path>
              </a:pathLst>
            </a:custGeom>
            <a:blipFill>
              <a:blip r:embed="rId5"/>
              <a:stretch>
                <a:fillRect l="-9388" t="-54826" r="-12663" b="-25363"/>
              </a:stretch>
            </a:blipFill>
          </p:spPr>
          <p:txBody>
            <a:bodyPr/>
            <a:lstStyle/>
            <a:p>
              <a:endParaRPr lang="en-US"/>
            </a:p>
          </p:txBody>
        </p:sp>
      </p:grpSp>
      <p:grpSp>
        <p:nvGrpSpPr>
          <p:cNvPr id="15" name="Group 15"/>
          <p:cNvGrpSpPr>
            <a:grpSpLocks noChangeAspect="1"/>
          </p:cNvGrpSpPr>
          <p:nvPr/>
        </p:nvGrpSpPr>
        <p:grpSpPr>
          <a:xfrm>
            <a:off x="13475507" y="5783176"/>
            <a:ext cx="3912784" cy="2934588"/>
            <a:chOff x="0" y="0"/>
            <a:chExt cx="6489756" cy="4867318"/>
          </a:xfrm>
        </p:grpSpPr>
        <p:sp>
          <p:nvSpPr>
            <p:cNvPr id="16" name="Freeform 16" descr="A picture containing text, person, outdoor  AI-generated content may be incorrect."/>
            <p:cNvSpPr/>
            <p:nvPr/>
          </p:nvSpPr>
          <p:spPr>
            <a:xfrm>
              <a:off x="0" y="0"/>
              <a:ext cx="6489700" cy="4867275"/>
            </a:xfrm>
            <a:custGeom>
              <a:avLst/>
              <a:gdLst/>
              <a:ahLst/>
              <a:cxnLst/>
              <a:rect l="l" t="t" r="r" b="b"/>
              <a:pathLst>
                <a:path w="6489700" h="4867275">
                  <a:moveTo>
                    <a:pt x="0" y="0"/>
                  </a:moveTo>
                  <a:lnTo>
                    <a:pt x="6489700" y="0"/>
                  </a:lnTo>
                  <a:lnTo>
                    <a:pt x="6489700" y="4867275"/>
                  </a:lnTo>
                  <a:lnTo>
                    <a:pt x="0" y="4867275"/>
                  </a:lnTo>
                  <a:lnTo>
                    <a:pt x="0" y="0"/>
                  </a:lnTo>
                  <a:close/>
                </a:path>
              </a:pathLst>
            </a:custGeom>
            <a:blipFill>
              <a:blip r:embed="rId6"/>
              <a:stretch>
                <a:fillRect/>
              </a:stretch>
            </a:blipFill>
          </p:spPr>
          <p:txBody>
            <a:bodyPr/>
            <a:lstStyle/>
            <a:p>
              <a:endParaRPr lang="en-US"/>
            </a:p>
          </p:txBody>
        </p:sp>
      </p:grpSp>
      <p:sp>
        <p:nvSpPr>
          <p:cNvPr id="17" name="Freeform 17"/>
          <p:cNvSpPr/>
          <p:nvPr/>
        </p:nvSpPr>
        <p:spPr>
          <a:xfrm>
            <a:off x="0" y="0"/>
            <a:ext cx="18307050" cy="3066431"/>
          </a:xfrm>
          <a:custGeom>
            <a:avLst/>
            <a:gdLst/>
            <a:ahLst/>
            <a:cxnLst/>
            <a:rect l="l" t="t" r="r" b="b"/>
            <a:pathLst>
              <a:path w="18307050" h="3066431">
                <a:moveTo>
                  <a:pt x="0" y="0"/>
                </a:moveTo>
                <a:lnTo>
                  <a:pt x="18307050" y="0"/>
                </a:lnTo>
                <a:lnTo>
                  <a:pt x="18307050" y="3066431"/>
                </a:lnTo>
                <a:lnTo>
                  <a:pt x="0" y="3066431"/>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992938" y="647303"/>
            <a:ext cx="17080241" cy="2029694"/>
            <a:chOff x="0" y="-381872"/>
            <a:chExt cx="22773655" cy="2706262"/>
          </a:xfrm>
        </p:grpSpPr>
        <p:sp>
          <p:nvSpPr>
            <p:cNvPr id="7" name="Freeform 7"/>
            <p:cNvSpPr/>
            <p:nvPr/>
          </p:nvSpPr>
          <p:spPr>
            <a:xfrm>
              <a:off x="0" y="0"/>
              <a:ext cx="22773655" cy="2324390"/>
            </a:xfrm>
            <a:custGeom>
              <a:avLst/>
              <a:gdLst/>
              <a:ahLst/>
              <a:cxnLst/>
              <a:rect l="l" t="t" r="r" b="b"/>
              <a:pathLst>
                <a:path w="22773655" h="2324390">
                  <a:moveTo>
                    <a:pt x="0" y="0"/>
                  </a:moveTo>
                  <a:lnTo>
                    <a:pt x="22773655" y="0"/>
                  </a:lnTo>
                  <a:lnTo>
                    <a:pt x="22773655" y="2324390"/>
                  </a:lnTo>
                  <a:lnTo>
                    <a:pt x="0" y="2324390"/>
                  </a:lnTo>
                  <a:close/>
                </a:path>
              </a:pathLst>
            </a:custGeom>
            <a:solidFill>
              <a:srgbClr val="000000">
                <a:alpha val="0"/>
              </a:srgbClr>
            </a:solidFill>
          </p:spPr>
          <p:txBody>
            <a:bodyPr/>
            <a:lstStyle/>
            <a:p>
              <a:endParaRPr lang="en-US"/>
            </a:p>
          </p:txBody>
        </p:sp>
        <p:sp>
          <p:nvSpPr>
            <p:cNvPr id="8" name="TextBox 8"/>
            <p:cNvSpPr txBox="1"/>
            <p:nvPr/>
          </p:nvSpPr>
          <p:spPr>
            <a:xfrm>
              <a:off x="0" y="-381872"/>
              <a:ext cx="22773655" cy="2276767"/>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Women Veterans Division</a:t>
              </a:r>
            </a:p>
          </p:txBody>
        </p:sp>
      </p:grpSp>
      <p:sp>
        <p:nvSpPr>
          <p:cNvPr id="10" name="Freeform 10">
            <a:extLst>
              <a:ext uri="{FF2B5EF4-FFF2-40B4-BE49-F238E27FC236}">
                <a16:creationId xmlns:a16="http://schemas.microsoft.com/office/drawing/2014/main" id="{A37E3899-EFD7-AE30-FA0D-ABB4C6136D94}"/>
              </a:ext>
            </a:extLst>
          </p:cNvPr>
          <p:cNvSpPr/>
          <p:nvPr/>
        </p:nvSpPr>
        <p:spPr>
          <a:xfrm rot="16200000">
            <a:off x="7825511" y="-1596321"/>
            <a:ext cx="1081829" cy="10091032"/>
          </a:xfrm>
          <a:custGeom>
            <a:avLst/>
            <a:gdLst/>
            <a:ahLst/>
            <a:cxnLst/>
            <a:rect l="l" t="t" r="r" b="b"/>
            <a:pathLst>
              <a:path w="236528" h="2900099">
                <a:moveTo>
                  <a:pt x="236528" y="79233"/>
                </a:moveTo>
                <a:lnTo>
                  <a:pt x="236528" y="2900099"/>
                </a:lnTo>
                <a:lnTo>
                  <a:pt x="118264" y="2801039"/>
                </a:lnTo>
                <a:lnTo>
                  <a:pt x="0" y="2900099"/>
                </a:lnTo>
                <a:lnTo>
                  <a:pt x="0" y="79233"/>
                </a:lnTo>
                <a:cubicBezTo>
                  <a:pt x="0" y="22860"/>
                  <a:pt x="14192" y="0"/>
                  <a:pt x="30749" y="0"/>
                </a:cubicBezTo>
                <a:lnTo>
                  <a:pt x="205780" y="0"/>
                </a:lnTo>
                <a:cubicBezTo>
                  <a:pt x="222337" y="0"/>
                  <a:pt x="236528" y="21590"/>
                  <a:pt x="236528" y="87929"/>
                </a:cubicBezTo>
                <a:close/>
              </a:path>
            </a:pathLst>
          </a:custGeom>
          <a:solidFill>
            <a:srgbClr val="AED3D8"/>
          </a:solidFill>
        </p:spPr>
        <p:txBody>
          <a:bodyPr/>
          <a:lstStyle/>
          <a:p>
            <a:endParaRPr lang="en-US"/>
          </a:p>
        </p:txBody>
      </p:sp>
      <p:sp>
        <p:nvSpPr>
          <p:cNvPr id="12" name="Freeform 10">
            <a:extLst>
              <a:ext uri="{FF2B5EF4-FFF2-40B4-BE49-F238E27FC236}">
                <a16:creationId xmlns:a16="http://schemas.microsoft.com/office/drawing/2014/main" id="{B1773D37-35F9-BDAE-42CA-1AF91C438B37}"/>
              </a:ext>
            </a:extLst>
          </p:cNvPr>
          <p:cNvSpPr/>
          <p:nvPr/>
        </p:nvSpPr>
        <p:spPr>
          <a:xfrm rot="16200000">
            <a:off x="7789945" y="-282687"/>
            <a:ext cx="1081831" cy="10017413"/>
          </a:xfrm>
          <a:custGeom>
            <a:avLst/>
            <a:gdLst/>
            <a:ahLst/>
            <a:cxnLst/>
            <a:rect l="l" t="t" r="r" b="b"/>
            <a:pathLst>
              <a:path w="236528" h="2900099">
                <a:moveTo>
                  <a:pt x="236528" y="79233"/>
                </a:moveTo>
                <a:lnTo>
                  <a:pt x="236528" y="2900099"/>
                </a:lnTo>
                <a:lnTo>
                  <a:pt x="118264" y="2801039"/>
                </a:lnTo>
                <a:lnTo>
                  <a:pt x="0" y="2900099"/>
                </a:lnTo>
                <a:lnTo>
                  <a:pt x="0" y="79233"/>
                </a:lnTo>
                <a:cubicBezTo>
                  <a:pt x="0" y="22860"/>
                  <a:pt x="14192" y="0"/>
                  <a:pt x="30749" y="0"/>
                </a:cubicBezTo>
                <a:lnTo>
                  <a:pt x="205780" y="0"/>
                </a:lnTo>
                <a:cubicBezTo>
                  <a:pt x="222337" y="0"/>
                  <a:pt x="236528" y="21590"/>
                  <a:pt x="236528" y="87929"/>
                </a:cubicBezTo>
                <a:close/>
              </a:path>
            </a:pathLst>
          </a:custGeom>
          <a:solidFill>
            <a:srgbClr val="AED3D8"/>
          </a:solidFill>
        </p:spPr>
        <p:txBody>
          <a:bodyPr/>
          <a:lstStyle/>
          <a:p>
            <a:endParaRPr lang="en-US"/>
          </a:p>
        </p:txBody>
      </p:sp>
      <p:sp>
        <p:nvSpPr>
          <p:cNvPr id="14" name="Freeform 10">
            <a:extLst>
              <a:ext uri="{FF2B5EF4-FFF2-40B4-BE49-F238E27FC236}">
                <a16:creationId xmlns:a16="http://schemas.microsoft.com/office/drawing/2014/main" id="{23A5354C-DB26-7F8A-49B1-BECD635C82A5}"/>
              </a:ext>
            </a:extLst>
          </p:cNvPr>
          <p:cNvSpPr/>
          <p:nvPr/>
        </p:nvSpPr>
        <p:spPr>
          <a:xfrm rot="16200000">
            <a:off x="7829134" y="1062886"/>
            <a:ext cx="1081830" cy="10098525"/>
          </a:xfrm>
          <a:custGeom>
            <a:avLst/>
            <a:gdLst/>
            <a:ahLst/>
            <a:cxnLst/>
            <a:rect l="l" t="t" r="r" b="b"/>
            <a:pathLst>
              <a:path w="236528" h="2900099">
                <a:moveTo>
                  <a:pt x="236528" y="79233"/>
                </a:moveTo>
                <a:lnTo>
                  <a:pt x="236528" y="2900099"/>
                </a:lnTo>
                <a:lnTo>
                  <a:pt x="118264" y="2801039"/>
                </a:lnTo>
                <a:lnTo>
                  <a:pt x="0" y="2900099"/>
                </a:lnTo>
                <a:lnTo>
                  <a:pt x="0" y="79233"/>
                </a:lnTo>
                <a:cubicBezTo>
                  <a:pt x="0" y="22860"/>
                  <a:pt x="14192" y="0"/>
                  <a:pt x="30749" y="0"/>
                </a:cubicBezTo>
                <a:lnTo>
                  <a:pt x="205780" y="0"/>
                </a:lnTo>
                <a:cubicBezTo>
                  <a:pt x="222337" y="0"/>
                  <a:pt x="236528" y="21590"/>
                  <a:pt x="236528" y="87929"/>
                </a:cubicBezTo>
                <a:close/>
              </a:path>
            </a:pathLst>
          </a:custGeom>
          <a:solidFill>
            <a:srgbClr val="AED3D8"/>
          </a:solidFill>
        </p:spPr>
        <p:txBody>
          <a:bodyPr/>
          <a:lstStyle/>
          <a:p>
            <a:endParaRPr lang="en-US"/>
          </a:p>
        </p:txBody>
      </p:sp>
      <p:sp>
        <p:nvSpPr>
          <p:cNvPr id="15" name="TextBox 14">
            <a:extLst>
              <a:ext uri="{FF2B5EF4-FFF2-40B4-BE49-F238E27FC236}">
                <a16:creationId xmlns:a16="http://schemas.microsoft.com/office/drawing/2014/main" id="{D3047DB2-F394-D918-6264-8F3051A7AEA0}"/>
              </a:ext>
            </a:extLst>
          </p:cNvPr>
          <p:cNvSpPr txBox="1"/>
          <p:nvPr/>
        </p:nvSpPr>
        <p:spPr>
          <a:xfrm>
            <a:off x="3699163" y="3075710"/>
            <a:ext cx="902969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tx2"/>
                </a:solidFill>
                <a:latin typeface="Arial Bold"/>
                <a:ea typeface="Calibri"/>
                <a:cs typeface="Arial Bold"/>
              </a:rPr>
              <a:t>Gender-specific care</a:t>
            </a:r>
            <a:endParaRPr lang="en-US" dirty="0">
              <a:solidFill>
                <a:schemeClr val="tx2"/>
              </a:solidFill>
            </a:endParaRPr>
          </a:p>
        </p:txBody>
      </p:sp>
      <p:sp>
        <p:nvSpPr>
          <p:cNvPr id="16" name="TextBox 15">
            <a:extLst>
              <a:ext uri="{FF2B5EF4-FFF2-40B4-BE49-F238E27FC236}">
                <a16:creationId xmlns:a16="http://schemas.microsoft.com/office/drawing/2014/main" id="{F1578BF9-D1D9-B4FA-DD9A-0A4464CCABFD}"/>
              </a:ext>
            </a:extLst>
          </p:cNvPr>
          <p:cNvSpPr txBox="1"/>
          <p:nvPr/>
        </p:nvSpPr>
        <p:spPr>
          <a:xfrm>
            <a:off x="3632171" y="4356241"/>
            <a:ext cx="931490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tx2"/>
                </a:solidFill>
                <a:latin typeface="Arial Bold"/>
                <a:ea typeface="Calibri"/>
                <a:cs typeface="Arial Bold"/>
              </a:rPr>
              <a:t>Employment</a:t>
            </a:r>
            <a:endParaRPr lang="en-US" dirty="0"/>
          </a:p>
        </p:txBody>
      </p:sp>
      <p:sp>
        <p:nvSpPr>
          <p:cNvPr id="17" name="TextBox 16">
            <a:extLst>
              <a:ext uri="{FF2B5EF4-FFF2-40B4-BE49-F238E27FC236}">
                <a16:creationId xmlns:a16="http://schemas.microsoft.com/office/drawing/2014/main" id="{0ABE3C0B-6CA0-CBCE-37C6-C36E0A05842A}"/>
              </a:ext>
            </a:extLst>
          </p:cNvPr>
          <p:cNvSpPr txBox="1"/>
          <p:nvPr/>
        </p:nvSpPr>
        <p:spPr>
          <a:xfrm>
            <a:off x="3774772" y="5736063"/>
            <a:ext cx="90297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tx2"/>
                </a:solidFill>
                <a:latin typeface="Arial Bold"/>
                <a:ea typeface="Calibri"/>
                <a:cs typeface="Arial Bold"/>
              </a:rPr>
              <a:t>Housing</a:t>
            </a:r>
            <a:endParaRPr lang="en-US" dirty="0"/>
          </a:p>
        </p:txBody>
      </p:sp>
      <p:sp>
        <p:nvSpPr>
          <p:cNvPr id="2" name="Freeform 10">
            <a:extLst>
              <a:ext uri="{FF2B5EF4-FFF2-40B4-BE49-F238E27FC236}">
                <a16:creationId xmlns:a16="http://schemas.microsoft.com/office/drawing/2014/main" id="{AFC5033C-D75C-6A77-7F03-8D5215C4DC7D}"/>
              </a:ext>
            </a:extLst>
          </p:cNvPr>
          <p:cNvSpPr/>
          <p:nvPr/>
        </p:nvSpPr>
        <p:spPr>
          <a:xfrm rot="16200000">
            <a:off x="7749388" y="2376098"/>
            <a:ext cx="1081831" cy="10098527"/>
          </a:xfrm>
          <a:custGeom>
            <a:avLst/>
            <a:gdLst/>
            <a:ahLst/>
            <a:cxnLst/>
            <a:rect l="l" t="t" r="r" b="b"/>
            <a:pathLst>
              <a:path w="236528" h="2900099">
                <a:moveTo>
                  <a:pt x="236528" y="79233"/>
                </a:moveTo>
                <a:lnTo>
                  <a:pt x="236528" y="2900099"/>
                </a:lnTo>
                <a:lnTo>
                  <a:pt x="118264" y="2801039"/>
                </a:lnTo>
                <a:lnTo>
                  <a:pt x="0" y="2900099"/>
                </a:lnTo>
                <a:lnTo>
                  <a:pt x="0" y="79233"/>
                </a:lnTo>
                <a:cubicBezTo>
                  <a:pt x="0" y="22860"/>
                  <a:pt x="14192" y="0"/>
                  <a:pt x="30749" y="0"/>
                </a:cubicBezTo>
                <a:lnTo>
                  <a:pt x="205780" y="0"/>
                </a:lnTo>
                <a:cubicBezTo>
                  <a:pt x="222337" y="0"/>
                  <a:pt x="236528" y="21590"/>
                  <a:pt x="236528" y="87929"/>
                </a:cubicBezTo>
                <a:close/>
              </a:path>
            </a:pathLst>
          </a:custGeom>
          <a:solidFill>
            <a:srgbClr val="AED3D8"/>
          </a:solidFill>
        </p:spPr>
        <p:txBody>
          <a:bodyPr/>
          <a:lstStyle/>
          <a:p>
            <a:endParaRPr lang="en-US"/>
          </a:p>
        </p:txBody>
      </p:sp>
      <p:sp>
        <p:nvSpPr>
          <p:cNvPr id="3" name="TextBox 2">
            <a:extLst>
              <a:ext uri="{FF2B5EF4-FFF2-40B4-BE49-F238E27FC236}">
                <a16:creationId xmlns:a16="http://schemas.microsoft.com/office/drawing/2014/main" id="{0CD19AC0-9380-E6E8-CDB4-EFE25C43B7FC}"/>
              </a:ext>
            </a:extLst>
          </p:cNvPr>
          <p:cNvSpPr txBox="1"/>
          <p:nvPr/>
        </p:nvSpPr>
        <p:spPr>
          <a:xfrm>
            <a:off x="3632171" y="7090263"/>
            <a:ext cx="90297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tx2"/>
                </a:solidFill>
                <a:latin typeface="Arial Bold"/>
                <a:ea typeface="Calibri"/>
                <a:cs typeface="Arial Bold"/>
              </a:rPr>
              <a:t>Family Support</a:t>
            </a:r>
            <a:endParaRPr lang="en-US" dirty="0"/>
          </a:p>
        </p:txBody>
      </p:sp>
      <p:sp>
        <p:nvSpPr>
          <p:cNvPr id="9" name="Freeform 10">
            <a:extLst>
              <a:ext uri="{FF2B5EF4-FFF2-40B4-BE49-F238E27FC236}">
                <a16:creationId xmlns:a16="http://schemas.microsoft.com/office/drawing/2014/main" id="{3ED646B5-DE29-7745-C372-D8EACA3C2FCF}"/>
              </a:ext>
            </a:extLst>
          </p:cNvPr>
          <p:cNvSpPr/>
          <p:nvPr/>
        </p:nvSpPr>
        <p:spPr>
          <a:xfrm rot="16200000">
            <a:off x="7749388" y="3725841"/>
            <a:ext cx="1081833" cy="10098527"/>
          </a:xfrm>
          <a:custGeom>
            <a:avLst/>
            <a:gdLst/>
            <a:ahLst/>
            <a:cxnLst/>
            <a:rect l="l" t="t" r="r" b="b"/>
            <a:pathLst>
              <a:path w="236528" h="2900099">
                <a:moveTo>
                  <a:pt x="236528" y="79233"/>
                </a:moveTo>
                <a:lnTo>
                  <a:pt x="236528" y="2900099"/>
                </a:lnTo>
                <a:lnTo>
                  <a:pt x="118264" y="2801039"/>
                </a:lnTo>
                <a:lnTo>
                  <a:pt x="0" y="2900099"/>
                </a:lnTo>
                <a:lnTo>
                  <a:pt x="0" y="79233"/>
                </a:lnTo>
                <a:cubicBezTo>
                  <a:pt x="0" y="22860"/>
                  <a:pt x="14192" y="0"/>
                  <a:pt x="30749" y="0"/>
                </a:cubicBezTo>
                <a:lnTo>
                  <a:pt x="205780" y="0"/>
                </a:lnTo>
                <a:cubicBezTo>
                  <a:pt x="222337" y="0"/>
                  <a:pt x="236528" y="21590"/>
                  <a:pt x="236528" y="87929"/>
                </a:cubicBezTo>
                <a:close/>
              </a:path>
            </a:pathLst>
          </a:custGeom>
          <a:solidFill>
            <a:srgbClr val="AED3D8"/>
          </a:solidFill>
        </p:spPr>
        <p:txBody>
          <a:bodyPr/>
          <a:lstStyle/>
          <a:p>
            <a:endParaRPr lang="en-US"/>
          </a:p>
        </p:txBody>
      </p:sp>
      <p:sp>
        <p:nvSpPr>
          <p:cNvPr id="11" name="TextBox 10">
            <a:extLst>
              <a:ext uri="{FF2B5EF4-FFF2-40B4-BE49-F238E27FC236}">
                <a16:creationId xmlns:a16="http://schemas.microsoft.com/office/drawing/2014/main" id="{60785D55-CD80-75FB-0FE8-4F0E89B42BF7}"/>
              </a:ext>
            </a:extLst>
          </p:cNvPr>
          <p:cNvSpPr txBox="1"/>
          <p:nvPr/>
        </p:nvSpPr>
        <p:spPr>
          <a:xfrm>
            <a:off x="3491345" y="8401640"/>
            <a:ext cx="90297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tx2"/>
                </a:solidFill>
                <a:latin typeface="Arial Bold"/>
                <a:ea typeface="Calibri"/>
                <a:cs typeface="Arial Bold"/>
              </a:rPr>
              <a:t>Underrepresented Women Vets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050" y="0"/>
            <a:ext cx="18290206" cy="10287000"/>
            <a:chOff x="0" y="0"/>
            <a:chExt cx="24386942" cy="13716000"/>
          </a:xfrm>
        </p:grpSpPr>
        <p:sp>
          <p:nvSpPr>
            <p:cNvPr id="3" name="Freeform 3"/>
            <p:cNvSpPr/>
            <p:nvPr/>
          </p:nvSpPr>
          <p:spPr>
            <a:xfrm>
              <a:off x="0" y="0"/>
              <a:ext cx="24386921" cy="13716000"/>
            </a:xfrm>
            <a:custGeom>
              <a:avLst/>
              <a:gdLst/>
              <a:ahLst/>
              <a:cxnLst/>
              <a:rect l="l" t="t" r="r" b="b"/>
              <a:pathLst>
                <a:path w="24386921" h="13716000">
                  <a:moveTo>
                    <a:pt x="0" y="0"/>
                  </a:moveTo>
                  <a:lnTo>
                    <a:pt x="24386921" y="0"/>
                  </a:lnTo>
                  <a:lnTo>
                    <a:pt x="24386921" y="13716000"/>
                  </a:lnTo>
                  <a:lnTo>
                    <a:pt x="0" y="13716000"/>
                  </a:lnTo>
                  <a:lnTo>
                    <a:pt x="0" y="0"/>
                  </a:lnTo>
                  <a:close/>
                </a:path>
              </a:pathLst>
            </a:custGeom>
            <a:blipFill>
              <a:blip r:embed="rId3"/>
              <a:stretch>
                <a:fillRect t="-6" b="-6"/>
              </a:stretch>
            </a:blipFill>
          </p:spPr>
          <p:txBody>
            <a:bodyPr/>
            <a:lstStyle/>
            <a:p>
              <a:endParaRPr lang="en-US"/>
            </a:p>
          </p:txBody>
        </p:sp>
      </p:grpSp>
      <p:grpSp>
        <p:nvGrpSpPr>
          <p:cNvPr id="6" name="Group 6"/>
          <p:cNvGrpSpPr/>
          <p:nvPr/>
        </p:nvGrpSpPr>
        <p:grpSpPr>
          <a:xfrm>
            <a:off x="1236538" y="940485"/>
            <a:ext cx="15773400" cy="1988345"/>
            <a:chOff x="0" y="0"/>
            <a:chExt cx="21031200" cy="2651126"/>
          </a:xfrm>
        </p:grpSpPr>
        <p:sp>
          <p:nvSpPr>
            <p:cNvPr id="7" name="Freeform 7"/>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8" name="TextBox 8"/>
            <p:cNvSpPr txBox="1"/>
            <p:nvPr/>
          </p:nvSpPr>
          <p:spPr>
            <a:xfrm>
              <a:off x="0" y="47625"/>
              <a:ext cx="21031200" cy="2603501"/>
            </a:xfrm>
            <a:prstGeom prst="rect">
              <a:avLst/>
            </a:prstGeom>
          </p:spPr>
          <p:txBody>
            <a:bodyPr lIns="0" tIns="0" rIns="0" bIns="0" rtlCol="0" anchor="ctr"/>
            <a:lstStyle/>
            <a:p>
              <a:pPr algn="ctr">
                <a:lnSpc>
                  <a:spcPts val="6480"/>
                </a:lnSpc>
              </a:pPr>
              <a:r>
                <a:rPr lang="en-US" sz="6000">
                  <a:solidFill>
                    <a:srgbClr val="243E78"/>
                  </a:solidFill>
                  <a:latin typeface="Arial"/>
                  <a:ea typeface="Arial"/>
                  <a:cs typeface="Arial"/>
                  <a:sym typeface="Arial"/>
                </a:rPr>
                <a:t>CalVet Women Veteran Division</a:t>
              </a:r>
            </a:p>
          </p:txBody>
        </p:sp>
      </p:grpSp>
      <p:grpSp>
        <p:nvGrpSpPr>
          <p:cNvPr id="9" name="Group 9"/>
          <p:cNvGrpSpPr/>
          <p:nvPr/>
        </p:nvGrpSpPr>
        <p:grpSpPr>
          <a:xfrm>
            <a:off x="1257300" y="9451111"/>
            <a:ext cx="2875788" cy="547688"/>
            <a:chOff x="0" y="0"/>
            <a:chExt cx="3834384" cy="730250"/>
          </a:xfrm>
        </p:grpSpPr>
        <p:sp>
          <p:nvSpPr>
            <p:cNvPr id="10" name="Freeform 10"/>
            <p:cNvSpPr/>
            <p:nvPr/>
          </p:nvSpPr>
          <p:spPr>
            <a:xfrm>
              <a:off x="0" y="0"/>
              <a:ext cx="3834384" cy="730250"/>
            </a:xfrm>
            <a:custGeom>
              <a:avLst/>
              <a:gdLst/>
              <a:ahLst/>
              <a:cxnLst/>
              <a:rect l="l" t="t" r="r" b="b"/>
              <a:pathLst>
                <a:path w="3834384" h="730250">
                  <a:moveTo>
                    <a:pt x="0" y="0"/>
                  </a:moveTo>
                  <a:lnTo>
                    <a:pt x="3834384" y="0"/>
                  </a:lnTo>
                  <a:lnTo>
                    <a:pt x="3834384" y="730250"/>
                  </a:lnTo>
                  <a:lnTo>
                    <a:pt x="0" y="730250"/>
                  </a:lnTo>
                  <a:close/>
                </a:path>
              </a:pathLst>
            </a:custGeom>
            <a:solidFill>
              <a:srgbClr val="000000">
                <a:alpha val="0"/>
              </a:srgbClr>
            </a:solidFill>
          </p:spPr>
          <p:txBody>
            <a:bodyPr/>
            <a:lstStyle/>
            <a:p>
              <a:endParaRPr lang="en-US"/>
            </a:p>
          </p:txBody>
        </p:sp>
        <p:sp>
          <p:nvSpPr>
            <p:cNvPr id="11" name="TextBox 11"/>
            <p:cNvSpPr txBox="1"/>
            <p:nvPr/>
          </p:nvSpPr>
          <p:spPr>
            <a:xfrm>
              <a:off x="0" y="-19050"/>
              <a:ext cx="3834384" cy="749300"/>
            </a:xfrm>
            <a:prstGeom prst="rect">
              <a:avLst/>
            </a:prstGeom>
          </p:spPr>
          <p:txBody>
            <a:bodyPr lIns="0" tIns="0" rIns="0" bIns="0" rtlCol="0" anchor="ctr"/>
            <a:lstStyle/>
            <a:p>
              <a:pPr algn="l">
                <a:lnSpc>
                  <a:spcPts val="2160"/>
                </a:lnSpc>
              </a:pPr>
              <a:r>
                <a:rPr lang="en-US" sz="1800" b="1">
                  <a:solidFill>
                    <a:srgbClr val="FFFFFF"/>
                  </a:solidFill>
                  <a:latin typeface="Arial Bold"/>
                  <a:ea typeface="Arial Bold"/>
                  <a:cs typeface="Arial Bold"/>
                  <a:sym typeface="Arial Bold"/>
                </a:rPr>
                <a:t>11</a:t>
              </a:r>
            </a:p>
          </p:txBody>
        </p:sp>
      </p:grpSp>
      <p:grpSp>
        <p:nvGrpSpPr>
          <p:cNvPr id="12" name="Group 12"/>
          <p:cNvGrpSpPr>
            <a:grpSpLocks noChangeAspect="1"/>
          </p:cNvGrpSpPr>
          <p:nvPr/>
        </p:nvGrpSpPr>
        <p:grpSpPr>
          <a:xfrm>
            <a:off x="4250559" y="3347930"/>
            <a:ext cx="3581741" cy="3581740"/>
            <a:chOff x="0" y="0"/>
            <a:chExt cx="4775654" cy="4775654"/>
          </a:xfrm>
        </p:grpSpPr>
        <p:sp>
          <p:nvSpPr>
            <p:cNvPr id="13" name="Freeform 13"/>
            <p:cNvSpPr/>
            <p:nvPr/>
          </p:nvSpPr>
          <p:spPr>
            <a:xfrm>
              <a:off x="0" y="0"/>
              <a:ext cx="4775708" cy="4775708"/>
            </a:xfrm>
            <a:custGeom>
              <a:avLst/>
              <a:gdLst/>
              <a:ahLst/>
              <a:cxnLst/>
              <a:rect l="l" t="t" r="r" b="b"/>
              <a:pathLst>
                <a:path w="4775708" h="4775708">
                  <a:moveTo>
                    <a:pt x="0" y="0"/>
                  </a:moveTo>
                  <a:lnTo>
                    <a:pt x="4775708" y="0"/>
                  </a:lnTo>
                  <a:lnTo>
                    <a:pt x="4775708" y="4775708"/>
                  </a:lnTo>
                  <a:lnTo>
                    <a:pt x="0" y="4775708"/>
                  </a:lnTo>
                  <a:lnTo>
                    <a:pt x="0" y="0"/>
                  </a:lnTo>
                  <a:close/>
                </a:path>
              </a:pathLst>
            </a:custGeom>
            <a:blipFill>
              <a:blip r:embed="rId4"/>
              <a:stretch>
                <a:fillRect r="1" b="1"/>
              </a:stretch>
            </a:blipFill>
          </p:spPr>
          <p:txBody>
            <a:bodyPr/>
            <a:lstStyle/>
            <a:p>
              <a:endParaRPr lang="en-US"/>
            </a:p>
          </p:txBody>
        </p:sp>
      </p:grpSp>
      <p:grpSp>
        <p:nvGrpSpPr>
          <p:cNvPr id="14" name="Group 14"/>
          <p:cNvGrpSpPr>
            <a:grpSpLocks noChangeAspect="1"/>
          </p:cNvGrpSpPr>
          <p:nvPr/>
        </p:nvGrpSpPr>
        <p:grpSpPr>
          <a:xfrm>
            <a:off x="9482601" y="3347930"/>
            <a:ext cx="3581740" cy="3591141"/>
            <a:chOff x="0" y="0"/>
            <a:chExt cx="4775654" cy="4788188"/>
          </a:xfrm>
        </p:grpSpPr>
        <p:sp>
          <p:nvSpPr>
            <p:cNvPr id="15" name="Freeform 15"/>
            <p:cNvSpPr/>
            <p:nvPr/>
          </p:nvSpPr>
          <p:spPr>
            <a:xfrm>
              <a:off x="0" y="0"/>
              <a:ext cx="4775708" cy="4788154"/>
            </a:xfrm>
            <a:custGeom>
              <a:avLst/>
              <a:gdLst/>
              <a:ahLst/>
              <a:cxnLst/>
              <a:rect l="l" t="t" r="r" b="b"/>
              <a:pathLst>
                <a:path w="4775708" h="4788154">
                  <a:moveTo>
                    <a:pt x="0" y="0"/>
                  </a:moveTo>
                  <a:lnTo>
                    <a:pt x="4775708" y="0"/>
                  </a:lnTo>
                  <a:lnTo>
                    <a:pt x="4775708" y="4788154"/>
                  </a:lnTo>
                  <a:lnTo>
                    <a:pt x="0" y="4788154"/>
                  </a:lnTo>
                  <a:lnTo>
                    <a:pt x="0" y="0"/>
                  </a:lnTo>
                  <a:close/>
                </a:path>
              </a:pathLst>
            </a:custGeom>
            <a:blipFill>
              <a:blip r:embed="rId5"/>
              <a:stretch>
                <a:fillRect r="1"/>
              </a:stretch>
            </a:blipFill>
          </p:spPr>
          <p:txBody>
            <a:bodyPr/>
            <a:lstStyle/>
            <a:p>
              <a:endParaRPr lang="en-US"/>
            </a:p>
          </p:txBody>
        </p:sp>
      </p:grpSp>
      <p:sp>
        <p:nvSpPr>
          <p:cNvPr id="16" name="TextBox 16"/>
          <p:cNvSpPr txBox="1"/>
          <p:nvPr/>
        </p:nvSpPr>
        <p:spPr>
          <a:xfrm>
            <a:off x="899709" y="7729646"/>
            <a:ext cx="16002000" cy="1295400"/>
          </a:xfrm>
          <a:prstGeom prst="rect">
            <a:avLst/>
          </a:prstGeom>
        </p:spPr>
        <p:txBody>
          <a:bodyPr lIns="0" tIns="0" rIns="0" bIns="0" rtlCol="0" anchor="t">
            <a:spAutoFit/>
          </a:bodyPr>
          <a:lstStyle/>
          <a:p>
            <a:pPr algn="ctr">
              <a:lnSpc>
                <a:spcPts val="5040"/>
              </a:lnSpc>
            </a:pPr>
            <a:r>
              <a:rPr lang="en-US" sz="4200">
                <a:solidFill>
                  <a:srgbClr val="243E78"/>
                </a:solidFill>
                <a:latin typeface="Arial"/>
                <a:ea typeface="Arial"/>
                <a:cs typeface="Arial"/>
                <a:sym typeface="Arial"/>
              </a:rPr>
              <a:t>womenveterans@calvet.ca.gov</a:t>
            </a:r>
          </a:p>
          <a:p>
            <a:pPr algn="ctr">
              <a:lnSpc>
                <a:spcPts val="5040"/>
              </a:lnSpc>
            </a:pPr>
            <a:r>
              <a:rPr lang="en-US" sz="4200">
                <a:solidFill>
                  <a:srgbClr val="243E78"/>
                </a:solidFill>
                <a:latin typeface="Arial"/>
                <a:ea typeface="Arial"/>
                <a:cs typeface="Arial"/>
                <a:sym typeface="Arial"/>
              </a:rPr>
              <a:t>(916) 653-1402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FCE67-6407-6990-BF8E-E1A2ECAF38C0}"/>
            </a:ext>
          </a:extLst>
        </p:cNvPr>
        <p:cNvGrpSpPr/>
        <p:nvPr/>
      </p:nvGrpSpPr>
      <p:grpSpPr>
        <a:xfrm>
          <a:off x="0" y="0"/>
          <a:ext cx="0" cy="0"/>
          <a:chOff x="0" y="0"/>
          <a:chExt cx="0" cy="0"/>
        </a:xfrm>
      </p:grpSpPr>
      <p:sp>
        <p:nvSpPr>
          <p:cNvPr id="4" name="TextBox 8">
            <a:extLst>
              <a:ext uri="{FF2B5EF4-FFF2-40B4-BE49-F238E27FC236}">
                <a16:creationId xmlns:a16="http://schemas.microsoft.com/office/drawing/2014/main" id="{37D8C71A-4E33-4820-53D8-C915FDF7D03E}"/>
              </a:ext>
            </a:extLst>
          </p:cNvPr>
          <p:cNvSpPr txBox="1"/>
          <p:nvPr/>
        </p:nvSpPr>
        <p:spPr>
          <a:xfrm>
            <a:off x="680891" y="379253"/>
            <a:ext cx="17080241" cy="1707573"/>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Military Sexual Trauma (MST)</a:t>
            </a:r>
          </a:p>
        </p:txBody>
      </p:sp>
      <p:sp>
        <p:nvSpPr>
          <p:cNvPr id="9" name="TextBox 11">
            <a:extLst>
              <a:ext uri="{FF2B5EF4-FFF2-40B4-BE49-F238E27FC236}">
                <a16:creationId xmlns:a16="http://schemas.microsoft.com/office/drawing/2014/main" id="{E924EF3D-25FD-D015-B665-7B98E7BDCFFE}"/>
              </a:ext>
            </a:extLst>
          </p:cNvPr>
          <p:cNvSpPr txBox="1"/>
          <p:nvPr/>
        </p:nvSpPr>
        <p:spPr>
          <a:xfrm>
            <a:off x="1761456" y="2448694"/>
            <a:ext cx="15337823" cy="6647974"/>
          </a:xfrm>
          <a:prstGeom prst="rect">
            <a:avLst/>
          </a:prstGeom>
        </p:spPr>
        <p:txBody>
          <a:bodyPr wrap="square" lIns="0" tIns="0" rIns="0" bIns="0" rtlCol="0" anchor="t">
            <a:spAutoFit/>
          </a:bodyPr>
          <a:lstStyle/>
          <a:p>
            <a:r>
              <a:rPr lang="en-US" sz="5400" b="1" dirty="0">
                <a:solidFill>
                  <a:srgbClr val="243D79"/>
                </a:solidFill>
                <a:latin typeface="+mj-lt"/>
                <a:cs typeface="Arial"/>
              </a:rPr>
              <a:t>Definition: </a:t>
            </a:r>
          </a:p>
          <a:p>
            <a:r>
              <a:rPr lang="en-US" sz="5400" dirty="0">
                <a:solidFill>
                  <a:srgbClr val="243D79"/>
                </a:solidFill>
                <a:latin typeface="+mj-lt"/>
                <a:cs typeface="Arial"/>
              </a:rPr>
              <a:t>Sexual assault or sexual harassment experienced during military service</a:t>
            </a:r>
          </a:p>
          <a:p>
            <a:endParaRPr lang="en-US" sz="5400" dirty="0">
              <a:solidFill>
                <a:srgbClr val="243D79"/>
              </a:solidFill>
              <a:latin typeface="+mj-lt"/>
              <a:cs typeface="Arial"/>
            </a:endParaRPr>
          </a:p>
          <a:p>
            <a:pPr lvl="0"/>
            <a:r>
              <a:rPr lang="en-US" sz="5400" b="1" dirty="0">
                <a:solidFill>
                  <a:srgbClr val="243D79"/>
                </a:solidFill>
                <a:latin typeface="+mj-lt"/>
                <a:cs typeface="Arial"/>
              </a:rPr>
              <a:t>MST may occur:</a:t>
            </a:r>
          </a:p>
          <a:p>
            <a:pPr marL="1028700" lvl="1" indent="-571500">
              <a:buFont typeface="Arial" panose="020B0604020202020204" pitchFamily="34" charset="0"/>
              <a:buChar char="•"/>
            </a:pPr>
            <a:r>
              <a:rPr lang="en-US" sz="5400" dirty="0">
                <a:solidFill>
                  <a:srgbClr val="243D79"/>
                </a:solidFill>
                <a:latin typeface="+mj-lt"/>
                <a:cs typeface="Arial"/>
              </a:rPr>
              <a:t>on/off duty</a:t>
            </a:r>
          </a:p>
          <a:p>
            <a:pPr marL="1028700" lvl="1" indent="-571500">
              <a:buFont typeface="Arial" panose="020B0604020202020204" pitchFamily="34" charset="0"/>
              <a:buChar char="•"/>
            </a:pPr>
            <a:r>
              <a:rPr lang="en-US" sz="5400" dirty="0">
                <a:solidFill>
                  <a:srgbClr val="243D79"/>
                </a:solidFill>
                <a:latin typeface="+mj-lt"/>
                <a:cs typeface="Arial"/>
              </a:rPr>
              <a:t>on/off base</a:t>
            </a:r>
          </a:p>
          <a:p>
            <a:pPr marL="1028700" lvl="1" indent="-571500">
              <a:buFont typeface="Arial" panose="020B0604020202020204" pitchFamily="34" charset="0"/>
              <a:buChar char="•"/>
            </a:pPr>
            <a:r>
              <a:rPr lang="en-US" sz="5400" dirty="0">
                <a:solidFill>
                  <a:srgbClr val="243D79"/>
                </a:solidFill>
                <a:latin typeface="+mj-lt"/>
                <a:cs typeface="Arial"/>
              </a:rPr>
              <a:t>by military or civilian perpetrators</a:t>
            </a:r>
          </a:p>
        </p:txBody>
      </p:sp>
    </p:spTree>
    <p:extLst>
      <p:ext uri="{BB962C8B-B14F-4D97-AF65-F5344CB8AC3E}">
        <p14:creationId xmlns:p14="http://schemas.microsoft.com/office/powerpoint/2010/main" val="423078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4434-7B1C-3B81-A1BC-E1E588628698}"/>
            </a:ext>
          </a:extLst>
        </p:cNvPr>
        <p:cNvGrpSpPr/>
        <p:nvPr/>
      </p:nvGrpSpPr>
      <p:grpSpPr>
        <a:xfrm>
          <a:off x="0" y="0"/>
          <a:ext cx="0" cy="0"/>
          <a:chOff x="0" y="0"/>
          <a:chExt cx="0" cy="0"/>
        </a:xfrm>
      </p:grpSpPr>
      <p:sp>
        <p:nvSpPr>
          <p:cNvPr id="4" name="TextBox 8">
            <a:extLst>
              <a:ext uri="{FF2B5EF4-FFF2-40B4-BE49-F238E27FC236}">
                <a16:creationId xmlns:a16="http://schemas.microsoft.com/office/drawing/2014/main" id="{84B8B785-E0F2-E8CF-2225-56BB937798A0}"/>
              </a:ext>
            </a:extLst>
          </p:cNvPr>
          <p:cNvSpPr txBox="1"/>
          <p:nvPr/>
        </p:nvSpPr>
        <p:spPr>
          <a:xfrm>
            <a:off x="680891" y="379253"/>
            <a:ext cx="17080241" cy="1707573"/>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Military Sexual Trauma (MST)</a:t>
            </a:r>
          </a:p>
        </p:txBody>
      </p:sp>
      <p:sp>
        <p:nvSpPr>
          <p:cNvPr id="9" name="TextBox 11">
            <a:extLst>
              <a:ext uri="{FF2B5EF4-FFF2-40B4-BE49-F238E27FC236}">
                <a16:creationId xmlns:a16="http://schemas.microsoft.com/office/drawing/2014/main" id="{09840808-E266-3E75-11BF-D04A492DD742}"/>
              </a:ext>
            </a:extLst>
          </p:cNvPr>
          <p:cNvSpPr txBox="1"/>
          <p:nvPr/>
        </p:nvSpPr>
        <p:spPr>
          <a:xfrm>
            <a:off x="1926632" y="2505873"/>
            <a:ext cx="15673489" cy="6078523"/>
          </a:xfrm>
          <a:prstGeom prst="rect">
            <a:avLst/>
          </a:prstGeom>
        </p:spPr>
        <p:txBody>
          <a:bodyPr wrap="square" lIns="0" tIns="0" rIns="0" bIns="0" rtlCol="0" anchor="t">
            <a:spAutoFit/>
          </a:bodyPr>
          <a:lstStyle/>
          <a:p>
            <a:pPr>
              <a:lnSpc>
                <a:spcPct val="150000"/>
              </a:lnSpc>
            </a:pPr>
            <a:r>
              <a:rPr lang="en-US" sz="5400" b="1" dirty="0">
                <a:solidFill>
                  <a:srgbClr val="243D79"/>
                </a:solidFill>
                <a:latin typeface="Arial"/>
                <a:cs typeface="Arial"/>
              </a:rPr>
              <a:t>Common misconceptions:</a:t>
            </a:r>
          </a:p>
          <a:p>
            <a:pPr marL="1485900" lvl="2" indent="-571500">
              <a:lnSpc>
                <a:spcPct val="150000"/>
              </a:lnSpc>
              <a:buFont typeface="Arial" panose="020B0604020202020204" pitchFamily="34" charset="0"/>
              <a:buChar char="•"/>
            </a:pPr>
            <a:r>
              <a:rPr lang="en-US" sz="5400" dirty="0">
                <a:solidFill>
                  <a:srgbClr val="243D79"/>
                </a:solidFill>
                <a:cs typeface="Arial"/>
              </a:rPr>
              <a:t>MST is an experience, not a diagnosis</a:t>
            </a:r>
            <a:endParaRPr lang="en-US" sz="5400" dirty="0">
              <a:solidFill>
                <a:srgbClr val="243D79"/>
              </a:solidFill>
              <a:latin typeface="Arial"/>
              <a:cs typeface="Arial"/>
            </a:endParaRPr>
          </a:p>
          <a:p>
            <a:pPr marL="1485900" lvl="2" indent="-571500">
              <a:lnSpc>
                <a:spcPct val="150000"/>
              </a:lnSpc>
              <a:buFont typeface="Arial" panose="020B0604020202020204" pitchFamily="34" charset="0"/>
              <a:buChar char="•"/>
            </a:pPr>
            <a:r>
              <a:rPr lang="en-US" sz="5400" dirty="0">
                <a:solidFill>
                  <a:srgbClr val="243D79"/>
                </a:solidFill>
                <a:latin typeface="Arial"/>
                <a:cs typeface="Arial"/>
              </a:rPr>
              <a:t>Not only “rape cases.”</a:t>
            </a:r>
          </a:p>
          <a:p>
            <a:pPr marL="1485900" lvl="2" indent="-571500">
              <a:lnSpc>
                <a:spcPct val="150000"/>
              </a:lnSpc>
              <a:buFont typeface="Arial" panose="020B0604020202020204" pitchFamily="34" charset="0"/>
              <a:buChar char="•"/>
            </a:pPr>
            <a:r>
              <a:rPr lang="en-US" sz="5400" dirty="0">
                <a:solidFill>
                  <a:srgbClr val="243D79"/>
                </a:solidFill>
                <a:latin typeface="Arial"/>
                <a:cs typeface="Arial"/>
              </a:rPr>
              <a:t>Not dependent on formal reporting</a:t>
            </a:r>
          </a:p>
          <a:p>
            <a:pPr marL="1485900" lvl="2" indent="-571500">
              <a:lnSpc>
                <a:spcPct val="150000"/>
              </a:lnSpc>
              <a:buFont typeface="Arial" panose="020B0604020202020204" pitchFamily="34" charset="0"/>
              <a:buChar char="•"/>
            </a:pPr>
            <a:r>
              <a:rPr lang="en-US" sz="5400" dirty="0">
                <a:solidFill>
                  <a:srgbClr val="243D79"/>
                </a:solidFill>
                <a:latin typeface="Arial"/>
                <a:cs typeface="Arial"/>
              </a:rPr>
              <a:t>MST can happen to anyone</a:t>
            </a:r>
          </a:p>
        </p:txBody>
      </p:sp>
    </p:spTree>
    <p:extLst>
      <p:ext uri="{BB962C8B-B14F-4D97-AF65-F5344CB8AC3E}">
        <p14:creationId xmlns:p14="http://schemas.microsoft.com/office/powerpoint/2010/main" val="248559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782D-ED2E-B094-DA9E-C5D64AFB484F}"/>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5BD0C63-F3F0-824B-C0E8-80A4917F61ED}"/>
              </a:ext>
            </a:extLst>
          </p:cNvPr>
          <p:cNvGrpSpPr/>
          <p:nvPr/>
        </p:nvGrpSpPr>
        <p:grpSpPr>
          <a:xfrm>
            <a:off x="805902" y="1670107"/>
            <a:ext cx="17080241" cy="1743292"/>
            <a:chOff x="0" y="0"/>
            <a:chExt cx="22773655" cy="2324390"/>
          </a:xfrm>
        </p:grpSpPr>
        <p:sp>
          <p:nvSpPr>
            <p:cNvPr id="7" name="Freeform 7">
              <a:extLst>
                <a:ext uri="{FF2B5EF4-FFF2-40B4-BE49-F238E27FC236}">
                  <a16:creationId xmlns:a16="http://schemas.microsoft.com/office/drawing/2014/main" id="{B2379CA6-D7E8-99D5-C3BC-F6C94C2997B8}"/>
                </a:ext>
              </a:extLst>
            </p:cNvPr>
            <p:cNvSpPr/>
            <p:nvPr/>
          </p:nvSpPr>
          <p:spPr>
            <a:xfrm>
              <a:off x="0" y="0"/>
              <a:ext cx="22773655" cy="2324390"/>
            </a:xfrm>
            <a:custGeom>
              <a:avLst/>
              <a:gdLst/>
              <a:ahLst/>
              <a:cxnLst/>
              <a:rect l="l" t="t" r="r" b="b"/>
              <a:pathLst>
                <a:path w="22773655" h="2324390">
                  <a:moveTo>
                    <a:pt x="0" y="0"/>
                  </a:moveTo>
                  <a:lnTo>
                    <a:pt x="22773655" y="0"/>
                  </a:lnTo>
                  <a:lnTo>
                    <a:pt x="22773655" y="2324390"/>
                  </a:lnTo>
                  <a:lnTo>
                    <a:pt x="0" y="2324390"/>
                  </a:lnTo>
                  <a:close/>
                </a:path>
              </a:pathLst>
            </a:custGeom>
            <a:solidFill>
              <a:srgbClr val="000000">
                <a:alpha val="0"/>
              </a:srgbClr>
            </a:solidFill>
          </p:spPr>
          <p:txBody>
            <a:bodyPr/>
            <a:lstStyle/>
            <a:p>
              <a:endParaRPr lang="en-US"/>
            </a:p>
          </p:txBody>
        </p:sp>
        <p:sp>
          <p:nvSpPr>
            <p:cNvPr id="8" name="TextBox 8">
              <a:extLst>
                <a:ext uri="{FF2B5EF4-FFF2-40B4-BE49-F238E27FC236}">
                  <a16:creationId xmlns:a16="http://schemas.microsoft.com/office/drawing/2014/main" id="{C157A074-9B49-0B26-945E-224E44C0565A}"/>
                </a:ext>
              </a:extLst>
            </p:cNvPr>
            <p:cNvSpPr txBox="1"/>
            <p:nvPr/>
          </p:nvSpPr>
          <p:spPr>
            <a:xfrm>
              <a:off x="0" y="47625"/>
              <a:ext cx="22773655" cy="2276765"/>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Military Sexual Trauma (MST)</a:t>
              </a:r>
            </a:p>
          </p:txBody>
        </p:sp>
      </p:grpSp>
      <p:grpSp>
        <p:nvGrpSpPr>
          <p:cNvPr id="9" name="Group 9">
            <a:extLst>
              <a:ext uri="{FF2B5EF4-FFF2-40B4-BE49-F238E27FC236}">
                <a16:creationId xmlns:a16="http://schemas.microsoft.com/office/drawing/2014/main" id="{E015993B-440B-30A7-9762-0706F1F66D23}"/>
              </a:ext>
            </a:extLst>
          </p:cNvPr>
          <p:cNvGrpSpPr/>
          <p:nvPr/>
        </p:nvGrpSpPr>
        <p:grpSpPr>
          <a:xfrm>
            <a:off x="1411562" y="5979088"/>
            <a:ext cx="10537983" cy="1956418"/>
            <a:chOff x="0" y="200025"/>
            <a:chExt cx="14050645" cy="2608557"/>
          </a:xfrm>
        </p:grpSpPr>
        <p:sp>
          <p:nvSpPr>
            <p:cNvPr id="10" name="TextBox 10">
              <a:extLst>
                <a:ext uri="{FF2B5EF4-FFF2-40B4-BE49-F238E27FC236}">
                  <a16:creationId xmlns:a16="http://schemas.microsoft.com/office/drawing/2014/main" id="{51711274-5F43-59C5-C5CE-CAC704721BFF}"/>
                </a:ext>
              </a:extLst>
            </p:cNvPr>
            <p:cNvSpPr txBox="1"/>
            <p:nvPr/>
          </p:nvSpPr>
          <p:spPr>
            <a:xfrm>
              <a:off x="0" y="200025"/>
              <a:ext cx="12530847" cy="1829561"/>
            </a:xfrm>
            <a:prstGeom prst="rect">
              <a:avLst/>
            </a:prstGeom>
          </p:spPr>
          <p:txBody>
            <a:bodyPr lIns="0" tIns="0" rIns="0" bIns="0" rtlCol="0" anchor="t">
              <a:spAutoFit/>
            </a:bodyPr>
            <a:lstStyle/>
            <a:p>
              <a:pPr algn="l">
                <a:lnSpc>
                  <a:spcPts val="10743"/>
                </a:lnSpc>
              </a:pPr>
              <a:r>
                <a:rPr lang="en-US" sz="10743" dirty="0">
                  <a:solidFill>
                    <a:srgbClr val="243D79"/>
                  </a:solidFill>
                  <a:latin typeface="Lato"/>
                  <a:ea typeface="Lato"/>
                  <a:cs typeface="Lato"/>
                  <a:sym typeface="Lato"/>
                </a:rPr>
                <a:t>1 out of 4</a:t>
              </a:r>
            </a:p>
          </p:txBody>
        </p:sp>
        <p:sp>
          <p:nvSpPr>
            <p:cNvPr id="11" name="TextBox 11">
              <a:extLst>
                <a:ext uri="{FF2B5EF4-FFF2-40B4-BE49-F238E27FC236}">
                  <a16:creationId xmlns:a16="http://schemas.microsoft.com/office/drawing/2014/main" id="{F0B368DB-78EE-57E0-F15F-4B152433242E}"/>
                </a:ext>
              </a:extLst>
            </p:cNvPr>
            <p:cNvSpPr txBox="1"/>
            <p:nvPr/>
          </p:nvSpPr>
          <p:spPr>
            <a:xfrm>
              <a:off x="113183" y="2056753"/>
              <a:ext cx="13937462" cy="751829"/>
            </a:xfrm>
            <a:prstGeom prst="rect">
              <a:avLst/>
            </a:prstGeom>
          </p:spPr>
          <p:txBody>
            <a:bodyPr wrap="square" lIns="0" tIns="0" rIns="0" bIns="0" rtlCol="0" anchor="t">
              <a:spAutoFit/>
            </a:bodyPr>
            <a:lstStyle/>
            <a:p>
              <a:pPr algn="l">
                <a:lnSpc>
                  <a:spcPts val="4915"/>
                </a:lnSpc>
              </a:pPr>
              <a:r>
                <a:rPr lang="en-US" sz="3171" spc="107" dirty="0">
                  <a:solidFill>
                    <a:srgbClr val="243D79"/>
                  </a:solidFill>
                  <a:latin typeface="Arial"/>
                  <a:ea typeface="Arial"/>
                  <a:cs typeface="Arial"/>
                  <a:sym typeface="Arial"/>
                </a:rPr>
                <a:t>Reported history of military sexual trauma</a:t>
              </a:r>
            </a:p>
          </p:txBody>
        </p:sp>
      </p:grpSp>
    </p:spTree>
    <p:extLst>
      <p:ext uri="{BB962C8B-B14F-4D97-AF65-F5344CB8AC3E}">
        <p14:creationId xmlns:p14="http://schemas.microsoft.com/office/powerpoint/2010/main" val="27996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61C1C-2166-28FA-C917-58396BB0F464}"/>
              </a:ext>
            </a:extLst>
          </p:cNvPr>
          <p:cNvSpPr txBox="1"/>
          <p:nvPr/>
        </p:nvSpPr>
        <p:spPr>
          <a:xfrm>
            <a:off x="2220685" y="3725163"/>
            <a:ext cx="12297747" cy="2836674"/>
          </a:xfrm>
          <a:prstGeom prst="rect">
            <a:avLst/>
          </a:prstGeom>
          <a:noFill/>
        </p:spPr>
        <p:txBody>
          <a:bodyPr wrap="square">
            <a:spAutoFit/>
          </a:bodyPr>
          <a:lstStyle/>
          <a:p>
            <a:pPr algn="l">
              <a:lnSpc>
                <a:spcPts val="10743"/>
              </a:lnSpc>
            </a:pPr>
            <a:r>
              <a:rPr lang="en-US" sz="9600" dirty="0">
                <a:solidFill>
                  <a:srgbClr val="243D79"/>
                </a:solidFill>
                <a:latin typeface="Lato"/>
                <a:ea typeface="Lato"/>
                <a:cs typeface="Lato"/>
                <a:sym typeface="Lato"/>
              </a:rPr>
              <a:t>The Unique Experience of MST</a:t>
            </a:r>
          </a:p>
        </p:txBody>
      </p:sp>
    </p:spTree>
    <p:extLst>
      <p:ext uri="{BB962C8B-B14F-4D97-AF65-F5344CB8AC3E}">
        <p14:creationId xmlns:p14="http://schemas.microsoft.com/office/powerpoint/2010/main" val="135701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D91F-1733-6A04-6ABA-F3765E82B8E0}"/>
            </a:ext>
          </a:extLst>
        </p:cNvPr>
        <p:cNvGrpSpPr/>
        <p:nvPr/>
      </p:nvGrpSpPr>
      <p:grpSpPr>
        <a:xfrm>
          <a:off x="0" y="0"/>
          <a:ext cx="0" cy="0"/>
          <a:chOff x="0" y="0"/>
          <a:chExt cx="0" cy="0"/>
        </a:xfrm>
      </p:grpSpPr>
      <p:sp>
        <p:nvSpPr>
          <p:cNvPr id="6" name="Google Shape;116;p16">
            <a:extLst>
              <a:ext uri="{FF2B5EF4-FFF2-40B4-BE49-F238E27FC236}">
                <a16:creationId xmlns:a16="http://schemas.microsoft.com/office/drawing/2014/main" id="{4822111B-9F57-6385-5D71-C88189D5502F}"/>
              </a:ext>
            </a:extLst>
          </p:cNvPr>
          <p:cNvSpPr txBox="1">
            <a:spLocks noGrp="1"/>
          </p:cNvSpPr>
          <p:nvPr>
            <p:ph type="title"/>
          </p:nvPr>
        </p:nvSpPr>
        <p:spPr>
          <a:xfrm>
            <a:off x="3993968" y="2278441"/>
            <a:ext cx="10300064" cy="1246434"/>
          </a:xfrm>
          <a:prstGeom prst="rect">
            <a:avLst/>
          </a:prstGeom>
          <a:noFill/>
          <a:ln>
            <a:noFill/>
          </a:ln>
        </p:spPr>
        <p:txBody>
          <a:bodyPr spcFirstLastPara="1" vert="horz" wrap="square" lIns="137138" tIns="68550" rIns="137138" bIns="68550" rtlCol="0" anchor="t" anchorCtr="0">
            <a:spAutoFit/>
          </a:bodyPr>
          <a:lstStyle/>
          <a:p>
            <a:pPr>
              <a:spcBef>
                <a:spcPts val="0"/>
              </a:spcBef>
            </a:pPr>
            <a:r>
              <a:rPr lang="en-US" sz="7200" dirty="0">
                <a:solidFill>
                  <a:schemeClr val="tx2"/>
                </a:solidFill>
                <a:ea typeface="Open Sans"/>
                <a:cs typeface="Arial" panose="020B0604020202020204" pitchFamily="34" charset="0"/>
                <a:sym typeface="Open Sans"/>
              </a:rPr>
              <a:t>Military Ethos</a:t>
            </a:r>
            <a:endParaRPr sz="7200" dirty="0">
              <a:solidFill>
                <a:schemeClr val="tx2"/>
              </a:solidFill>
              <a:cs typeface="Arial" panose="020B0604020202020204" pitchFamily="34" charset="0"/>
            </a:endParaRPr>
          </a:p>
        </p:txBody>
      </p:sp>
      <p:sp>
        <p:nvSpPr>
          <p:cNvPr id="132" name="Google Shape;132;p17"/>
          <p:cNvSpPr txBox="1"/>
          <p:nvPr/>
        </p:nvSpPr>
        <p:spPr>
          <a:xfrm>
            <a:off x="2453951" y="3861357"/>
            <a:ext cx="13716000" cy="4201089"/>
          </a:xfrm>
          <a:prstGeom prst="rect">
            <a:avLst/>
          </a:prstGeom>
          <a:noFill/>
          <a:ln>
            <a:noFill/>
          </a:ln>
        </p:spPr>
        <p:txBody>
          <a:bodyPr spcFirstLastPara="1" wrap="square" lIns="137138" tIns="68550" rIns="137138" bIns="68550" anchor="t" anchorCtr="0">
            <a:spAutoFit/>
          </a:bodyPr>
          <a:lstStyle/>
          <a:p>
            <a:pPr algn="ctr">
              <a:lnSpc>
                <a:spcPct val="150000"/>
              </a:lnSpc>
            </a:pPr>
            <a:r>
              <a:rPr lang="en-US" sz="4400" dirty="0">
                <a:solidFill>
                  <a:schemeClr val="tx2"/>
                </a:solidFill>
                <a:latin typeface="+mj-lt"/>
                <a:ea typeface="Open Sans"/>
                <a:cs typeface="Arial" panose="020B0604020202020204" pitchFamily="34" charset="0"/>
                <a:sym typeface="Open Sans"/>
              </a:rPr>
              <a:t>I will always place the mission first</a:t>
            </a:r>
            <a:endParaRPr lang="en-US" sz="2800" dirty="0">
              <a:solidFill>
                <a:schemeClr val="tx2"/>
              </a:solidFill>
              <a:latin typeface="+mj-lt"/>
              <a:cs typeface="Arial" panose="020B0604020202020204" pitchFamily="34" charset="0"/>
            </a:endParaRPr>
          </a:p>
          <a:p>
            <a:pPr algn="ctr">
              <a:lnSpc>
                <a:spcPct val="150000"/>
              </a:lnSpc>
            </a:pPr>
            <a:r>
              <a:rPr lang="en-US" sz="4400" dirty="0">
                <a:solidFill>
                  <a:schemeClr val="tx2"/>
                </a:solidFill>
                <a:latin typeface="+mj-lt"/>
                <a:ea typeface="Open Sans"/>
                <a:cs typeface="Arial" panose="020B0604020202020204" pitchFamily="34" charset="0"/>
                <a:sym typeface="Open Sans"/>
              </a:rPr>
              <a:t>I will always find the solution</a:t>
            </a:r>
            <a:endParaRPr lang="en-US" sz="2800" dirty="0">
              <a:solidFill>
                <a:schemeClr val="tx2"/>
              </a:solidFill>
              <a:latin typeface="+mj-lt"/>
              <a:cs typeface="Arial" panose="020B0604020202020204" pitchFamily="34" charset="0"/>
            </a:endParaRPr>
          </a:p>
          <a:p>
            <a:pPr algn="ctr">
              <a:lnSpc>
                <a:spcPct val="150000"/>
              </a:lnSpc>
            </a:pPr>
            <a:r>
              <a:rPr lang="en-US" sz="4400" dirty="0">
                <a:solidFill>
                  <a:schemeClr val="tx2"/>
                </a:solidFill>
                <a:latin typeface="+mj-lt"/>
                <a:ea typeface="Open Sans"/>
                <a:cs typeface="Arial" panose="020B0604020202020204" pitchFamily="34" charset="0"/>
                <a:sym typeface="Open Sans"/>
              </a:rPr>
              <a:t>I will never surrender</a:t>
            </a:r>
            <a:endParaRPr lang="en-US" sz="2800" dirty="0">
              <a:solidFill>
                <a:schemeClr val="tx2"/>
              </a:solidFill>
              <a:latin typeface="+mj-lt"/>
              <a:cs typeface="Arial" panose="020B0604020202020204" pitchFamily="34" charset="0"/>
            </a:endParaRPr>
          </a:p>
          <a:p>
            <a:pPr algn="ctr">
              <a:lnSpc>
                <a:spcPct val="150000"/>
              </a:lnSpc>
            </a:pPr>
            <a:r>
              <a:rPr lang="en-US" sz="4400" dirty="0">
                <a:solidFill>
                  <a:schemeClr val="tx2"/>
                </a:solidFill>
                <a:latin typeface="+mj-lt"/>
                <a:ea typeface="Open Sans"/>
                <a:cs typeface="Arial" panose="020B0604020202020204" pitchFamily="34" charset="0"/>
                <a:sym typeface="Open Sans"/>
              </a:rPr>
              <a:t>I will never leave a brother behind</a:t>
            </a:r>
            <a:endParaRPr lang="en-US" sz="2800" dirty="0">
              <a:solidFill>
                <a:schemeClr val="tx2"/>
              </a:solidFill>
              <a:latin typeface="+mj-lt"/>
              <a:cs typeface="Arial" panose="020B0604020202020204" pitchFamily="34" charset="0"/>
            </a:endParaRPr>
          </a:p>
        </p:txBody>
      </p:sp>
    </p:spTree>
    <p:extLst>
      <p:ext uri="{BB962C8B-B14F-4D97-AF65-F5344CB8AC3E}">
        <p14:creationId xmlns:p14="http://schemas.microsoft.com/office/powerpoint/2010/main" val="225010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639327" y="651798"/>
            <a:ext cx="17080241" cy="1743292"/>
            <a:chOff x="0" y="0"/>
            <a:chExt cx="22773655" cy="2324390"/>
          </a:xfrm>
        </p:grpSpPr>
        <p:sp>
          <p:nvSpPr>
            <p:cNvPr id="7" name="Freeform 7"/>
            <p:cNvSpPr/>
            <p:nvPr/>
          </p:nvSpPr>
          <p:spPr>
            <a:xfrm>
              <a:off x="0" y="0"/>
              <a:ext cx="22773655" cy="2324390"/>
            </a:xfrm>
            <a:custGeom>
              <a:avLst/>
              <a:gdLst/>
              <a:ahLst/>
              <a:cxnLst/>
              <a:rect l="l" t="t" r="r" b="b"/>
              <a:pathLst>
                <a:path w="22773655" h="2324390">
                  <a:moveTo>
                    <a:pt x="0" y="0"/>
                  </a:moveTo>
                  <a:lnTo>
                    <a:pt x="22773655" y="0"/>
                  </a:lnTo>
                  <a:lnTo>
                    <a:pt x="22773655" y="2324390"/>
                  </a:lnTo>
                  <a:lnTo>
                    <a:pt x="0" y="2324390"/>
                  </a:lnTo>
                  <a:close/>
                </a:path>
              </a:pathLst>
            </a:custGeom>
            <a:solidFill>
              <a:srgbClr val="000000">
                <a:alpha val="0"/>
              </a:srgbClr>
            </a:solidFill>
          </p:spPr>
          <p:txBody>
            <a:bodyPr/>
            <a:lstStyle/>
            <a:p>
              <a:endParaRPr lang="en-US"/>
            </a:p>
          </p:txBody>
        </p:sp>
        <p:sp>
          <p:nvSpPr>
            <p:cNvPr id="8" name="TextBox 8"/>
            <p:cNvSpPr txBox="1"/>
            <p:nvPr/>
          </p:nvSpPr>
          <p:spPr>
            <a:xfrm>
              <a:off x="0" y="47625"/>
              <a:ext cx="22773655" cy="2276765"/>
            </a:xfrm>
            <a:prstGeom prst="rect">
              <a:avLst/>
            </a:prstGeom>
          </p:spPr>
          <p:txBody>
            <a:bodyPr lIns="0" tIns="0" rIns="0" bIns="0" rtlCol="0" anchor="b"/>
            <a:lstStyle/>
            <a:p>
              <a:pPr algn="l">
                <a:lnSpc>
                  <a:spcPts val="6480"/>
                </a:lnSpc>
              </a:pPr>
              <a:r>
                <a:rPr lang="en-US" sz="6000" dirty="0">
                  <a:solidFill>
                    <a:srgbClr val="243D79"/>
                  </a:solidFill>
                  <a:latin typeface="Arial"/>
                  <a:ea typeface="Arial"/>
                  <a:cs typeface="Arial"/>
                  <a:sym typeface="Arial"/>
                </a:rPr>
                <a:t>Moral Injury</a:t>
              </a:r>
            </a:p>
          </p:txBody>
        </p:sp>
      </p:grpSp>
      <p:sp>
        <p:nvSpPr>
          <p:cNvPr id="14" name="Speech Bubble: Oval 13">
            <a:extLst>
              <a:ext uri="{FF2B5EF4-FFF2-40B4-BE49-F238E27FC236}">
                <a16:creationId xmlns:a16="http://schemas.microsoft.com/office/drawing/2014/main" id="{F4956F9F-7098-30A6-1447-FF8A306379F5}"/>
              </a:ext>
            </a:extLst>
          </p:cNvPr>
          <p:cNvSpPr/>
          <p:nvPr/>
        </p:nvSpPr>
        <p:spPr>
          <a:xfrm>
            <a:off x="7103918" y="987137"/>
            <a:ext cx="6317673" cy="4564439"/>
          </a:xfrm>
          <a:prstGeom prst="wedgeEllipseCallout">
            <a:avLst>
              <a:gd name="adj1" fmla="val 52558"/>
              <a:gd name="adj2" fmla="val -54361"/>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5400" dirty="0">
                <a:solidFill>
                  <a:schemeClr val="tx2">
                    <a:lumMod val="75000"/>
                  </a:schemeClr>
                </a:solidFill>
              </a:rPr>
              <a:t>How could they let that happen?</a:t>
            </a:r>
          </a:p>
        </p:txBody>
      </p:sp>
      <p:sp>
        <p:nvSpPr>
          <p:cNvPr id="15" name="Speech Bubble: Oval 14">
            <a:extLst>
              <a:ext uri="{FF2B5EF4-FFF2-40B4-BE49-F238E27FC236}">
                <a16:creationId xmlns:a16="http://schemas.microsoft.com/office/drawing/2014/main" id="{0D065517-AFCA-3681-6EFA-61E4B1B7B4D0}"/>
              </a:ext>
            </a:extLst>
          </p:cNvPr>
          <p:cNvSpPr/>
          <p:nvPr/>
        </p:nvSpPr>
        <p:spPr>
          <a:xfrm>
            <a:off x="4963392" y="5764589"/>
            <a:ext cx="5299363" cy="3657600"/>
          </a:xfrm>
          <a:prstGeom prst="wedgeEllipseCallout">
            <a:avLst>
              <a:gd name="adj1" fmla="val 41128"/>
              <a:gd name="adj2" fmla="val 55681"/>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solidFill>
                  <a:schemeClr val="tx2">
                    <a:lumMod val="75000"/>
                  </a:schemeClr>
                </a:solidFill>
              </a:rPr>
              <a:t>I’m not a good person</a:t>
            </a:r>
          </a:p>
        </p:txBody>
      </p:sp>
      <p:sp>
        <p:nvSpPr>
          <p:cNvPr id="16" name="Speech Bubble: Oval 15">
            <a:extLst>
              <a:ext uri="{FF2B5EF4-FFF2-40B4-BE49-F238E27FC236}">
                <a16:creationId xmlns:a16="http://schemas.microsoft.com/office/drawing/2014/main" id="{6F31D3FB-1E36-8083-E7AD-61DF3CB5C7CC}"/>
              </a:ext>
            </a:extLst>
          </p:cNvPr>
          <p:cNvSpPr/>
          <p:nvPr/>
        </p:nvSpPr>
        <p:spPr>
          <a:xfrm>
            <a:off x="860657" y="2975899"/>
            <a:ext cx="5638800" cy="3467098"/>
          </a:xfrm>
          <a:prstGeom prst="wedgeEllipseCallout">
            <a:avLst>
              <a:gd name="adj1" fmla="val -33382"/>
              <a:gd name="adj2" fmla="val 73295"/>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solidFill>
                  <a:schemeClr val="tx2">
                    <a:lumMod val="75000"/>
                  </a:schemeClr>
                </a:solidFill>
              </a:rPr>
              <a:t>No one can be trusted</a:t>
            </a:r>
          </a:p>
        </p:txBody>
      </p:sp>
      <p:sp>
        <p:nvSpPr>
          <p:cNvPr id="17" name="Speech Bubble: Oval 16">
            <a:extLst>
              <a:ext uri="{FF2B5EF4-FFF2-40B4-BE49-F238E27FC236}">
                <a16:creationId xmlns:a16="http://schemas.microsoft.com/office/drawing/2014/main" id="{889E961C-9FA4-A79A-AFAF-D6427DB960C1}"/>
              </a:ext>
            </a:extLst>
          </p:cNvPr>
          <p:cNvSpPr/>
          <p:nvPr/>
        </p:nvSpPr>
        <p:spPr>
          <a:xfrm>
            <a:off x="10867217" y="5551576"/>
            <a:ext cx="5638800" cy="3870613"/>
          </a:xfrm>
          <a:prstGeom prst="wedgeEllipseCallout">
            <a:avLst>
              <a:gd name="adj1" fmla="val 38899"/>
              <a:gd name="adj2" fmla="val -76335"/>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dirty="0">
                <a:solidFill>
                  <a:schemeClr val="tx2">
                    <a:lumMod val="75000"/>
                  </a:schemeClr>
                </a:solidFill>
              </a:rPr>
              <a:t>Why didn’t I stop it?</a:t>
            </a:r>
          </a:p>
        </p:txBody>
      </p:sp>
    </p:spTree>
    <p:extLst>
      <p:ext uri="{BB962C8B-B14F-4D97-AF65-F5344CB8AC3E}">
        <p14:creationId xmlns:p14="http://schemas.microsoft.com/office/powerpoint/2010/main" val="54329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745E-471A-410A-E736-1942AEF094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C0AC2B-ADA5-0483-3D11-9CB67C7A51A0}"/>
              </a:ext>
            </a:extLst>
          </p:cNvPr>
          <p:cNvSpPr txBox="1"/>
          <p:nvPr/>
        </p:nvSpPr>
        <p:spPr>
          <a:xfrm>
            <a:off x="2183362" y="4411248"/>
            <a:ext cx="12297747" cy="1464503"/>
          </a:xfrm>
          <a:prstGeom prst="rect">
            <a:avLst/>
          </a:prstGeom>
          <a:noFill/>
        </p:spPr>
        <p:txBody>
          <a:bodyPr wrap="square">
            <a:spAutoFit/>
          </a:bodyPr>
          <a:lstStyle/>
          <a:p>
            <a:pPr algn="l">
              <a:lnSpc>
                <a:spcPts val="10743"/>
              </a:lnSpc>
            </a:pPr>
            <a:r>
              <a:rPr lang="en-US" sz="9600" dirty="0">
                <a:solidFill>
                  <a:srgbClr val="243D79"/>
                </a:solidFill>
                <a:latin typeface="Lato"/>
                <a:ea typeface="Lato"/>
                <a:cs typeface="Lato"/>
                <a:sym typeface="Lato"/>
              </a:rPr>
              <a:t>The Impact of MST</a:t>
            </a:r>
          </a:p>
        </p:txBody>
      </p:sp>
    </p:spTree>
    <p:extLst>
      <p:ext uri="{BB962C8B-B14F-4D97-AF65-F5344CB8AC3E}">
        <p14:creationId xmlns:p14="http://schemas.microsoft.com/office/powerpoint/2010/main" val="21584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75B42-B966-C1DE-09CE-958D25D22D8E}"/>
            </a:ext>
          </a:extLst>
        </p:cNvPr>
        <p:cNvGrpSpPr/>
        <p:nvPr/>
      </p:nvGrpSpPr>
      <p:grpSpPr>
        <a:xfrm>
          <a:off x="0" y="0"/>
          <a:ext cx="0" cy="0"/>
          <a:chOff x="0" y="0"/>
          <a:chExt cx="0" cy="0"/>
        </a:xfrm>
      </p:grpSpPr>
      <p:sp>
        <p:nvSpPr>
          <p:cNvPr id="4" name="TextBox 8">
            <a:extLst>
              <a:ext uri="{FF2B5EF4-FFF2-40B4-BE49-F238E27FC236}">
                <a16:creationId xmlns:a16="http://schemas.microsoft.com/office/drawing/2014/main" id="{20B193DE-F12F-873A-61B9-E6ACC4874060}"/>
              </a:ext>
            </a:extLst>
          </p:cNvPr>
          <p:cNvSpPr txBox="1"/>
          <p:nvPr/>
        </p:nvSpPr>
        <p:spPr>
          <a:xfrm>
            <a:off x="603878" y="495631"/>
            <a:ext cx="17080241" cy="1707573"/>
          </a:xfrm>
          <a:prstGeom prst="rect">
            <a:avLst/>
          </a:prstGeom>
        </p:spPr>
        <p:txBody>
          <a:bodyPr lIns="0" tIns="0" rIns="0" bIns="0" rtlCol="0" anchor="b"/>
          <a:lstStyle/>
          <a:p>
            <a:pPr>
              <a:lnSpc>
                <a:spcPts val="6480"/>
              </a:lnSpc>
            </a:pPr>
            <a:r>
              <a:rPr lang="en-US" sz="6000" dirty="0">
                <a:solidFill>
                  <a:srgbClr val="243D79"/>
                </a:solidFill>
                <a:ea typeface="Arial"/>
                <a:cs typeface="Arial"/>
                <a:sym typeface="Arial"/>
              </a:rPr>
              <a:t>MST-related Risks and Issues</a:t>
            </a:r>
          </a:p>
        </p:txBody>
      </p:sp>
      <p:sp>
        <p:nvSpPr>
          <p:cNvPr id="9" name="TextBox 11">
            <a:extLst>
              <a:ext uri="{FF2B5EF4-FFF2-40B4-BE49-F238E27FC236}">
                <a16:creationId xmlns:a16="http://schemas.microsoft.com/office/drawing/2014/main" id="{FA1A80C7-1BBD-12D1-C93A-81E03E2E4361}"/>
              </a:ext>
            </a:extLst>
          </p:cNvPr>
          <p:cNvSpPr txBox="1"/>
          <p:nvPr/>
        </p:nvSpPr>
        <p:spPr>
          <a:xfrm>
            <a:off x="1863824" y="2303459"/>
            <a:ext cx="14896249" cy="5680081"/>
          </a:xfrm>
          <a:prstGeom prst="rect">
            <a:avLst/>
          </a:prstGeom>
        </p:spPr>
        <p:txBody>
          <a:bodyPr wrap="square" lIns="0" tIns="0" rIns="0" bIns="0" rtlCol="0" anchor="t">
            <a:spAutoFit/>
          </a:bodyPr>
          <a:lstStyle/>
          <a:p>
            <a:pPr marL="571500" indent="-571500">
              <a:lnSpc>
                <a:spcPct val="200000"/>
              </a:lnSpc>
              <a:buFont typeface="Arial" panose="020B0604020202020204" pitchFamily="34" charset="0"/>
              <a:buChar char="•"/>
            </a:pPr>
            <a:r>
              <a:rPr lang="en-US" sz="4800" dirty="0">
                <a:solidFill>
                  <a:schemeClr val="tx2"/>
                </a:solidFill>
              </a:rPr>
              <a:t>9x higher incidence of rheumatic conditions</a:t>
            </a:r>
            <a:endParaRPr lang="en-US" sz="4800" dirty="0">
              <a:solidFill>
                <a:schemeClr val="tx2"/>
              </a:solidFill>
              <a:ea typeface="Calibri"/>
              <a:cs typeface="Calibri"/>
            </a:endParaRPr>
          </a:p>
          <a:p>
            <a:pPr marL="571500" indent="-571500">
              <a:lnSpc>
                <a:spcPct val="200000"/>
              </a:lnSpc>
              <a:buFont typeface="Arial" panose="020B0604020202020204" pitchFamily="34" charset="0"/>
              <a:buChar char="•"/>
            </a:pPr>
            <a:r>
              <a:rPr lang="en-US" sz="4800" dirty="0">
                <a:solidFill>
                  <a:schemeClr val="tx2"/>
                </a:solidFill>
                <a:ea typeface="Calibri"/>
                <a:cs typeface="Calibri"/>
              </a:rPr>
              <a:t>Higher incidences of sleep conditions, chronic pain, gastrointestinal issues, sexual dysfunction</a:t>
            </a:r>
          </a:p>
          <a:p>
            <a:pPr marL="1600200" lvl="2" indent="-685800">
              <a:lnSpc>
                <a:spcPct val="200000"/>
              </a:lnSpc>
              <a:buFont typeface="Courier New" panose="02070309020205020404" pitchFamily="49" charset="0"/>
              <a:buChar char="o"/>
            </a:pPr>
            <a:r>
              <a:rPr lang="en-US" sz="4800" dirty="0">
                <a:solidFill>
                  <a:schemeClr val="tx2"/>
                </a:solidFill>
                <a:ea typeface="Calibri"/>
                <a:cs typeface="Calibri"/>
              </a:rPr>
              <a:t>Female Sexual Arousal Disorder (FSAD)</a:t>
            </a:r>
            <a:endParaRPr lang="en-US" sz="4800" dirty="0">
              <a:solidFill>
                <a:schemeClr val="tx2"/>
              </a:solidFill>
              <a:cs typeface="Arial"/>
            </a:endParaRPr>
          </a:p>
        </p:txBody>
      </p:sp>
    </p:spTree>
    <p:extLst>
      <p:ext uri="{BB962C8B-B14F-4D97-AF65-F5344CB8AC3E}">
        <p14:creationId xmlns:p14="http://schemas.microsoft.com/office/powerpoint/2010/main" val="257995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2238</Words>
  <Application>Microsoft Office PowerPoint</Application>
  <PresentationFormat>Custom</PresentationFormat>
  <Paragraphs>226</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Arial</vt:lpstr>
      <vt:lpstr>Playfair Display</vt:lpstr>
      <vt:lpstr>Open Sans</vt:lpstr>
      <vt:lpstr>Calibri,Sans-Serif</vt:lpstr>
      <vt:lpstr>Lato</vt:lpstr>
      <vt:lpstr>Arial Bold</vt:lpstr>
      <vt:lpstr>Courier New</vt:lpstr>
      <vt:lpstr>Office Theme</vt:lpstr>
      <vt:lpstr>PowerPoint Presentation</vt:lpstr>
      <vt:lpstr>PowerPoint Presentation</vt:lpstr>
      <vt:lpstr>PowerPoint Presentation</vt:lpstr>
      <vt:lpstr>PowerPoint Presentation</vt:lpstr>
      <vt:lpstr>PowerPoint Presentation</vt:lpstr>
      <vt:lpstr>Military Ethos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11.05.2025 Leadership Summit Presentation.pptx</dc:title>
  <dc:creator>Kimura, Mayumi@Calvet</dc:creator>
  <cp:lastModifiedBy>Kimura, Mayumi@Calvet</cp:lastModifiedBy>
  <cp:revision>33</cp:revision>
  <cp:lastPrinted>2025-11-14T21:49:50Z</cp:lastPrinted>
  <dcterms:created xsi:type="dcterms:W3CDTF">2006-08-16T00:00:00Z</dcterms:created>
  <dcterms:modified xsi:type="dcterms:W3CDTF">2026-02-07T01:33:57Z</dcterms:modified>
  <dc:identifier>DAG3H-tyhfo</dc:identifier>
</cp:coreProperties>
</file>