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70" r:id="rId3"/>
    <p:sldId id="272" r:id="rId4"/>
    <p:sldId id="273" r:id="rId5"/>
    <p:sldId id="271" r:id="rId6"/>
    <p:sldId id="276" r:id="rId7"/>
    <p:sldId id="268" r:id="rId8"/>
    <p:sldId id="274" r:id="rId9"/>
    <p:sldId id="275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2989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898AF-6CDC-49FC-B67C-5A317677BC21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61684-D24E-454F-BDB7-34E1C008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 concerns on how 694 would impact their communities.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61684-D24E-454F-BDB7-34E1C0084B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/>
              <a:t>Access to state and federal benefits and services</a:t>
            </a:r>
            <a:br>
              <a:rPr lang="en-US" dirty="0"/>
            </a:br>
            <a:r>
              <a:rPr lang="en-US" dirty="0"/>
              <a:t>Data shows whether minority veterans face barriers in accessing VA healthcare, disability compensation, education benefits, or housing assistance. </a:t>
            </a:r>
            <a:r>
              <a:rPr lang="en-US" b="1" dirty="0"/>
              <a:t>Without racial demographics, unequal denial rates, longer wait times, or under-utilization of benefits can go unnoticed.</a:t>
            </a:r>
          </a:p>
          <a:p>
            <a:pPr marL="228600" indent="-228600">
              <a:buAutoNum type="arabicPeriod"/>
            </a:pPr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Disability claims fairness</a:t>
            </a:r>
            <a:br>
              <a:rPr lang="en-US" dirty="0"/>
            </a:br>
            <a:r>
              <a:rPr lang="en-US" dirty="0"/>
              <a:t>Studies have found racial disparities in disability ratings and claim approvals. </a:t>
            </a:r>
            <a:r>
              <a:rPr lang="en-US" b="1" dirty="0"/>
              <a:t>Collecting demographic data allows oversight bodies to detect bias, correct flawed evaluation processes, and ensure veterans are compensated fairly for service-connected injurie</a:t>
            </a:r>
          </a:p>
          <a:p>
            <a:pPr marL="228600" indent="-228600">
              <a:buAutoNum type="arabicPeriod"/>
            </a:pPr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Targeted outreach and support</a:t>
            </a:r>
            <a:br>
              <a:rPr lang="en-US" dirty="0"/>
            </a:br>
            <a:r>
              <a:rPr lang="en-US" dirty="0"/>
              <a:t>If data shows minority veterans are less likely to enroll in VA care or use mental health services, </a:t>
            </a:r>
            <a:r>
              <a:rPr lang="en-US" b="1" dirty="0"/>
              <a:t>agencies can design culturally competent outreach instead of assuming a one-size-fits-all approach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Accountability and trust</a:t>
            </a:r>
            <a:br>
              <a:rPr lang="en-US" dirty="0"/>
            </a:br>
            <a:r>
              <a:rPr lang="en-US" dirty="0"/>
              <a:t>Many minority veterans come from communities with historical reasons to distrust institutions. </a:t>
            </a:r>
            <a:r>
              <a:rPr lang="en-US" b="1" dirty="0"/>
              <a:t>Transparent data collection and reporting help build accountability and demonstrate that disparities are taken seriously, not ignored.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61684-D24E-454F-BDB7-34E1C0084B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26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2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4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rakesh.pal@calvet.ca.gov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lvet.ca.gov/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MUVD Updates and Data Driven Initiatives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Ricky Pal</a:t>
            </a:r>
          </a:p>
          <a:p>
            <a:r>
              <a:rPr lang="en-US" sz="1800" b="1" dirty="0">
                <a:latin typeface="Arial"/>
                <a:cs typeface="Arial"/>
              </a:rPr>
              <a:t>California Department of Veterans Affairs</a:t>
            </a:r>
          </a:p>
          <a:p>
            <a:r>
              <a:rPr lang="en-US" sz="1800" dirty="0">
                <a:latin typeface="Arial"/>
                <a:cs typeface="Arial"/>
              </a:rPr>
              <a:t>Deputy Secretary, Minority &amp; Underrepresented Veterans</a:t>
            </a:r>
          </a:p>
        </p:txBody>
      </p:sp>
    </p:spTree>
    <p:extLst>
      <p:ext uri="{BB962C8B-B14F-4D97-AF65-F5344CB8AC3E}">
        <p14:creationId xmlns:p14="http://schemas.microsoft.com/office/powerpoint/2010/main" val="40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95"/>
              </a:spcBef>
            </a:pPr>
            <a:r>
              <a:rPr dirty="0"/>
              <a:t>Minority</a:t>
            </a:r>
            <a:r>
              <a:rPr spc="-220" dirty="0"/>
              <a:t> </a:t>
            </a:r>
            <a:r>
              <a:rPr dirty="0"/>
              <a:t>and</a:t>
            </a:r>
            <a:r>
              <a:rPr spc="-235" dirty="0"/>
              <a:t> </a:t>
            </a:r>
            <a:r>
              <a:rPr spc="-25" dirty="0"/>
              <a:t>Underrepresented</a:t>
            </a:r>
            <a:r>
              <a:rPr spc="-155" dirty="0"/>
              <a:t> </a:t>
            </a:r>
            <a:r>
              <a:rPr spc="-30" dirty="0"/>
              <a:t>Veterans</a:t>
            </a:r>
            <a:r>
              <a:rPr spc="-215" dirty="0"/>
              <a:t> </a:t>
            </a:r>
            <a:r>
              <a:rPr spc="-10" dirty="0"/>
              <a:t>Roster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3037" y="1690688"/>
            <a:ext cx="7019510" cy="356584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28600" marR="5080" indent="-228600">
              <a:lnSpc>
                <a:spcPct val="15000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sz="2400" dirty="0">
                <a:latin typeface="Arial"/>
                <a:cs typeface="Arial"/>
              </a:rPr>
              <a:t>Receive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updated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information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about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benefits, programs,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resources throughout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California</a:t>
            </a:r>
            <a:endParaRPr lang="en-US" sz="2400" spc="-10" dirty="0">
              <a:latin typeface="Arial"/>
              <a:cs typeface="Arial"/>
            </a:endParaRPr>
          </a:p>
          <a:p>
            <a:pPr marL="228600" marR="5080" indent="-228600">
              <a:lnSpc>
                <a:spcPct val="15000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sz="2400" dirty="0">
                <a:latin typeface="Arial"/>
                <a:cs typeface="Arial"/>
              </a:rPr>
              <a:t>Since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it’s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launch,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12,500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minority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20" dirty="0">
                <a:latin typeface="Arial"/>
                <a:cs typeface="Arial"/>
              </a:rPr>
              <a:t>underrepresented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veterans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joined.</a:t>
            </a:r>
            <a:endParaRPr lang="en-US" sz="2400" spc="-10" dirty="0">
              <a:latin typeface="Arial"/>
              <a:cs typeface="Arial"/>
            </a:endParaRPr>
          </a:p>
          <a:p>
            <a:pPr marL="228600" marR="5080" indent="-228600">
              <a:lnSpc>
                <a:spcPct val="15000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sz="2400" dirty="0">
                <a:latin typeface="Arial"/>
                <a:cs typeface="Arial"/>
              </a:rPr>
              <a:t>Sign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Roster!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09455" y="1690688"/>
            <a:ext cx="3744345" cy="4516818"/>
            <a:chOff x="7371588" y="1347216"/>
            <a:chExt cx="4247515" cy="48602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1588" y="1347216"/>
              <a:ext cx="4247375" cy="48600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5596" y="1411224"/>
              <a:ext cx="4064505" cy="46771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16546" y="1392174"/>
              <a:ext cx="4102735" cy="4715510"/>
            </a:xfrm>
            <a:custGeom>
              <a:avLst/>
              <a:gdLst/>
              <a:ahLst/>
              <a:cxnLst/>
              <a:rect l="l" t="t" r="r" b="b"/>
              <a:pathLst>
                <a:path w="4102734" h="4715510">
                  <a:moveTo>
                    <a:pt x="0" y="0"/>
                  </a:moveTo>
                  <a:lnTo>
                    <a:pt x="4102607" y="0"/>
                  </a:lnTo>
                  <a:lnTo>
                    <a:pt x="4102607" y="4715256"/>
                  </a:lnTo>
                  <a:lnTo>
                    <a:pt x="0" y="471525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3945" y="4763069"/>
            <a:ext cx="1389753" cy="13982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6392" y="6295644"/>
              <a:ext cx="1167382" cy="49377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3780" y="1002791"/>
            <a:ext cx="4462269" cy="45354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6104" y="5274564"/>
            <a:ext cx="2490214" cy="12969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55565" y="1469136"/>
            <a:ext cx="5499100" cy="304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8299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California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Department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Veterans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Affairs </a:t>
            </a:r>
            <a:r>
              <a:rPr sz="2400" spc="-45" dirty="0">
                <a:latin typeface="Arial"/>
                <a:cs typeface="Arial"/>
              </a:rPr>
              <a:t>916-651-</a:t>
            </a:r>
            <a:r>
              <a:rPr sz="2400" spc="-20" dirty="0">
                <a:latin typeface="Arial"/>
                <a:cs typeface="Arial"/>
              </a:rPr>
              <a:t>3054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www.calvet.ca.gov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400" dirty="0">
              <a:latin typeface="Arial"/>
              <a:cs typeface="Arial"/>
            </a:endParaRPr>
          </a:p>
          <a:p>
            <a:pPr marL="1652270" marR="126809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Rakesh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“Ricky”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Pal </a:t>
            </a:r>
            <a:r>
              <a:rPr sz="2400" spc="-10" dirty="0">
                <a:latin typeface="Arial"/>
                <a:cs typeface="Arial"/>
              </a:rPr>
              <a:t>916.767.1267</a:t>
            </a:r>
            <a:endParaRPr sz="2400" dirty="0">
              <a:latin typeface="Arial"/>
              <a:cs typeface="Arial"/>
            </a:endParaRPr>
          </a:p>
          <a:p>
            <a:pPr marL="377190" algn="ctr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  <a:hlinkClick r:id="rId7"/>
              </a:rPr>
              <a:t>rakesh.pal@calvet.ca.gov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4708-E72B-C96D-68A3-B48BE25D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MUVD Updates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0C3D46A-3AD6-66C3-BA0B-6151C971B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New Supervisor within the Division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Meetings with minority leaders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Mapping minority organizations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2026 Tribal Veterans Mental Health Summit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FF51A-C86B-789E-9143-B985C9988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E48910-B8C9-3BE2-045A-F66464A6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255"/>
            <a:ext cx="9144000" cy="1609490"/>
          </a:xfrm>
        </p:spPr>
        <p:txBody>
          <a:bodyPr/>
          <a:lstStyle/>
          <a:p>
            <a:r>
              <a:rPr lang="en-US" dirty="0"/>
              <a:t>Minority Veterans Demographics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D942-979B-B6C1-BDC7-07B16A0A3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0788"/>
            <a:ext cx="19177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D3D0-C599-FC85-EB87-15005DD3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Veterans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DBB9-4103-132E-8DB2-5DC1591DC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5463D-86A4-6AD0-BE2A-D893DFB3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79" y="2345360"/>
            <a:ext cx="7712441" cy="395538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C09A30-5518-5919-E967-CD68DAEF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913"/>
            <a:ext cx="10515600" cy="6446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California minority veterans are 754,831 or 47% of all veterans</a:t>
            </a:r>
          </a:p>
        </p:txBody>
      </p:sp>
    </p:spTree>
    <p:extLst>
      <p:ext uri="{BB962C8B-B14F-4D97-AF65-F5344CB8AC3E}">
        <p14:creationId xmlns:p14="http://schemas.microsoft.com/office/powerpoint/2010/main" val="128389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E48910-B8C9-3BE2-045A-F66464A6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255"/>
            <a:ext cx="9144000" cy="1609490"/>
          </a:xfrm>
        </p:spPr>
        <p:txBody>
          <a:bodyPr/>
          <a:lstStyle/>
          <a:p>
            <a:r>
              <a:rPr lang="en-US" dirty="0"/>
              <a:t>Minority Veterans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D942-979B-B6C1-BDC7-07B16A0A3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0788"/>
            <a:ext cx="19177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6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A98D4-80D9-F6F0-BA36-3E4C610F9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Text, letter&#10;&#10;AI-generated content may be incorrect.">
            <a:extLst>
              <a:ext uri="{FF2B5EF4-FFF2-40B4-BE49-F238E27FC236}">
                <a16:creationId xmlns:a16="http://schemas.microsoft.com/office/drawing/2014/main" id="{4C5BE80B-4332-EBA3-A3A7-2DC038C9F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75" y="281674"/>
            <a:ext cx="4949494" cy="6403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2A760F-9D16-D506-2294-A9C561EF43FF}"/>
              </a:ext>
            </a:extLst>
          </p:cNvPr>
          <p:cNvSpPr/>
          <p:nvPr/>
        </p:nvSpPr>
        <p:spPr>
          <a:xfrm>
            <a:off x="6012170" y="558610"/>
            <a:ext cx="4309353" cy="15175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“Express opposition and tremendous concern towards (SB) 694….”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EB66BB-9925-6F3C-1BF4-756BEDF87688}"/>
              </a:ext>
            </a:extLst>
          </p:cNvPr>
          <p:cNvSpPr/>
          <p:nvPr/>
        </p:nvSpPr>
        <p:spPr>
          <a:xfrm>
            <a:off x="6012170" y="2353061"/>
            <a:ext cx="4309353" cy="15175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“Black Veterans disproportionately face barriers to accessing earned benefits….”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2B85D-73F9-447D-933E-C73E9E2683CA}"/>
              </a:ext>
            </a:extLst>
          </p:cNvPr>
          <p:cNvSpPr/>
          <p:nvPr/>
        </p:nvSpPr>
        <p:spPr>
          <a:xfrm>
            <a:off x="6012170" y="4147512"/>
            <a:ext cx="4309353" cy="15175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“veteran-run resources that many Black and underserved Veterans rely on when government options fail. ….”</a:t>
            </a:r>
          </a:p>
        </p:txBody>
      </p:sp>
    </p:spTree>
    <p:extLst>
      <p:ext uri="{BB962C8B-B14F-4D97-AF65-F5344CB8AC3E}">
        <p14:creationId xmlns:p14="http://schemas.microsoft.com/office/powerpoint/2010/main" val="77085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96BA-595F-4C9F-9867-C45825E7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Data-Driven Equity for Minority 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0DD3C-1873-2CFB-2C30-BCE49F7A3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Are there inequities?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Targeted outreach and support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Access to state and federal benefits and services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Accountability and trust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9A75364-C14C-099F-CF43-9EC79BB60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00741"/>
            <a:ext cx="19171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7FF4E7B-DCA9-F44E-AACB-DE6F576A200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5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E48910-B8C9-3BE2-045A-F66464A6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255"/>
            <a:ext cx="9144000" cy="1609490"/>
          </a:xfrm>
        </p:spPr>
        <p:txBody>
          <a:bodyPr/>
          <a:lstStyle/>
          <a:p>
            <a:r>
              <a:rPr lang="en-US" dirty="0"/>
              <a:t>Using Demographic Insight to Drive Veteran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D942-979B-B6C1-BDC7-07B16A0A3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0788"/>
            <a:ext cx="19177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FB04-2205-CDCF-AA33-97680FDA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Data to Impact: Practical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6A1C-58B8-BDDC-1A6B-8090435D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Standardized demographic fields across all programs and partner agencies to ensure consistency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Partner with trusted community organizations serving CA’s minority and underrepresented veterans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Train community providers in cultural competency to improve care for linguistically and culturally diverse veterans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9C21B-40D5-58EB-6A20-6B081B50C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234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426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MUVD Updates and Data Driven Initiatives</vt:lpstr>
      <vt:lpstr>MUVD Updates</vt:lpstr>
      <vt:lpstr>Minority Veterans Demographics</vt:lpstr>
      <vt:lpstr>California Veterans Population</vt:lpstr>
      <vt:lpstr>Minority Veterans Data </vt:lpstr>
      <vt:lpstr>PowerPoint Presentation</vt:lpstr>
      <vt:lpstr>Data-Driven Equity for Minority Veterans</vt:lpstr>
      <vt:lpstr>Using Demographic Insight to Drive Veteran Programs</vt:lpstr>
      <vt:lpstr>From Data to Impact: Practical Solutions</vt:lpstr>
      <vt:lpstr>Minority and Underrepresented Veterans Roster</vt:lpstr>
      <vt:lpstr>PowerPoint Presentation</vt:lpstr>
    </vt:vector>
  </TitlesOfParts>
  <Company>California Department of 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MUV Updates and Data Driven Initiatives</dc:title>
  <dc:creator>Cisneros, Michael@Calvet</dc:creator>
  <cp:lastModifiedBy>Pal, Rakesh(Ricky)@CalVet</cp:lastModifiedBy>
  <cp:revision>3</cp:revision>
  <dcterms:created xsi:type="dcterms:W3CDTF">2026-02-03T18:01:59Z</dcterms:created>
  <dcterms:modified xsi:type="dcterms:W3CDTF">2026-02-09T01:05:19Z</dcterms:modified>
</cp:coreProperties>
</file>