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6" r:id="rId5"/>
    <p:sldId id="319" r:id="rId6"/>
    <p:sldId id="326" r:id="rId7"/>
    <p:sldId id="313" r:id="rId8"/>
    <p:sldId id="327" r:id="rId9"/>
    <p:sldId id="303" r:id="rId10"/>
    <p:sldId id="302" r:id="rId11"/>
    <p:sldId id="328" r:id="rId12"/>
    <p:sldId id="304" r:id="rId13"/>
    <p:sldId id="305" r:id="rId14"/>
    <p:sldId id="264" r:id="rId15"/>
    <p:sldId id="323" r:id="rId16"/>
    <p:sldId id="320" r:id="rId17"/>
    <p:sldId id="329" r:id="rId18"/>
    <p:sldId id="306" r:id="rId19"/>
    <p:sldId id="307" r:id="rId20"/>
    <p:sldId id="308" r:id="rId21"/>
    <p:sldId id="314" r:id="rId22"/>
    <p:sldId id="311" r:id="rId23"/>
    <p:sldId id="315" r:id="rId24"/>
    <p:sldId id="330" r:id="rId25"/>
    <p:sldId id="325" r:id="rId26"/>
    <p:sldId id="257" r:id="rId27"/>
    <p:sldId id="260" r:id="rId28"/>
    <p:sldId id="258" r:id="rId29"/>
    <p:sldId id="259" r:id="rId30"/>
    <p:sldId id="262" r:id="rId31"/>
    <p:sldId id="263" r:id="rId32"/>
    <p:sldId id="267" r:id="rId33"/>
    <p:sldId id="331" r:id="rId34"/>
    <p:sldId id="268" r:id="rId35"/>
    <p:sldId id="321" r:id="rId36"/>
    <p:sldId id="322" r:id="rId37"/>
    <p:sldId id="317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A56BC-CD60-FEE7-32D5-C5D12916B620}" v="11" dt="2025-10-02T16:35:08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3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CalVet Training-VBMS_ZR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0:53:44.06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0 127,'118'-6,"-1"-5,0-5,2-6,7 1,288-19,6 30,-405 10,0 1,-1 1,1 0,0 2,-1-1,0 2,0 0,0 0,-1 1,0 1,0 0,0 1,-1 0,9 9,0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0:53:48.33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63,'246'-36,"-75"19,1 8,51 9,-207 0,127 47,29-26,-42-13,-52 3,2-3,-1-3,0-4,32-5,34 2,-51-11,-67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0:53:51.17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1,'1620'0,"-1592"0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1:38:54.79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37,'117'-1,"230"15,-112 39,-11-35,-128-8,-1-3,1-5,32-6,30 1,-107-1,-1-2,0-3,0-1,-1-3,0-2,21-11,-12 7,-28 10,0 2,0 2,0 0,0 2,1 2,0 0,-1 2,1 2,-1 0,0 2,1 2,-4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1:39:34.35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1 180,'277'44,"-157"-31,0-4,1-7,0-4,-1-5,11-8,-31-4,0-4,-2-4,34-17,22-6,-14-1,-120 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1:39:52.01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0,'0'765,"30"-543,32 31,-27-25,-36 370,1-571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1:08:58.79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85,'453'0,"-342"-16,51 6,-99 25,-37-5,0-2,0-1,1-1,0-2,0 0,1-2,-1-1,1-1,-1-1,0-2,1 0,-1-2,-1-1,12-5,220-56,-195 54,-35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6T21:09:59.44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92,'1278'0,"-964"-17,145 6,-281 28,-105-7,1-1,1-2,1 0,0-2,1-2,0 0,1-2,0-1,-1-1,0-2,0-1,0-1,-2-2,31-4,624-62,-551 59,-101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CalVet Training-VBMS_ZR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customXml" Target="../ink/ink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45.png"/><Relationship Id="rId4" Type="http://schemas.openxmlformats.org/officeDocument/2006/relationships/customXml" Target="../ink/ink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customXml" Target="../ink/ink8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Zheriemae.Raymundo@calvet.ca.gov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45151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Navigating VBMS (as a VSO)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7F22A-A99C-4EAF-A6BC-D1185902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793752"/>
            <a:ext cx="7962900" cy="3333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FB4BB-28D6-4DE3-AA3C-D71B543D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3" y="3686175"/>
            <a:ext cx="7627938" cy="2378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F0191-9A18-45F4-923E-CC2E41B29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93752"/>
            <a:ext cx="4762500" cy="4953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A5EEB8-E674-469F-B7B1-E74CCAAD2462}"/>
              </a:ext>
            </a:extLst>
          </p:cNvPr>
          <p:cNvSpPr/>
          <p:nvPr/>
        </p:nvSpPr>
        <p:spPr>
          <a:xfrm>
            <a:off x="10261600" y="660400"/>
            <a:ext cx="711200" cy="812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5A6D4-4ABA-42B3-9960-997C81D8C2F6}"/>
              </a:ext>
            </a:extLst>
          </p:cNvPr>
          <p:cNvSpPr/>
          <p:nvPr/>
        </p:nvSpPr>
        <p:spPr>
          <a:xfrm>
            <a:off x="5829300" y="3479806"/>
            <a:ext cx="939800" cy="81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4AFD8028-C941-4B08-8D66-B8B375584346}"/>
              </a:ext>
            </a:extLst>
          </p:cNvPr>
          <p:cNvSpPr/>
          <p:nvPr/>
        </p:nvSpPr>
        <p:spPr>
          <a:xfrm>
            <a:off x="8928100" y="1511332"/>
            <a:ext cx="1930399" cy="2492344"/>
          </a:xfrm>
          <a:prstGeom prst="bracketPair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These two are not the same</a:t>
            </a:r>
            <a:r>
              <a:rPr lang="en-US" dirty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Claim Notes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are specific to the claim.</a:t>
            </a:r>
            <a:endParaRPr lang="en-US" u="sng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Notes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has everything.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9F0C84-3A62-469E-A77A-BF857EC9C42A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631469" y="2496457"/>
            <a:ext cx="2439960" cy="1102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6D57E854-FBBE-4D20-9D16-3FB0AF41B309}"/>
              </a:ext>
            </a:extLst>
          </p:cNvPr>
          <p:cNvSpPr/>
          <p:nvPr/>
        </p:nvSpPr>
        <p:spPr>
          <a:xfrm>
            <a:off x="10972800" y="1016000"/>
            <a:ext cx="527050" cy="2413000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1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B1DB0941-8F6C-072B-6FC4-CE30237A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81" y="2839039"/>
            <a:ext cx="6508340" cy="301312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88A96B5-7381-4AF9-8E2E-E9550A1BF8B5}"/>
              </a:ext>
            </a:extLst>
          </p:cNvPr>
          <p:cNvSpPr/>
          <p:nvPr/>
        </p:nvSpPr>
        <p:spPr>
          <a:xfrm>
            <a:off x="7658100" y="1828800"/>
            <a:ext cx="73152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488E1-DB0F-48B3-A292-CFCF9C2FBC20}"/>
              </a:ext>
            </a:extLst>
          </p:cNvPr>
          <p:cNvSpPr txBox="1"/>
          <p:nvPr/>
        </p:nvSpPr>
        <p:spPr>
          <a:xfrm>
            <a:off x="974929" y="1005840"/>
            <a:ext cx="80096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Let’s show from here again.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 check what’s happening with a claim, we </a:t>
            </a:r>
            <a:r>
              <a:rPr lang="en-US" u="sng" dirty="0"/>
              <a:t>click</a:t>
            </a:r>
            <a:r>
              <a:rPr lang="en-US" dirty="0"/>
              <a:t> on the claims dropdown.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Then choose the pending claim we want to check on. </a:t>
            </a:r>
          </a:p>
        </p:txBody>
      </p:sp>
    </p:spTree>
    <p:extLst>
      <p:ext uri="{BB962C8B-B14F-4D97-AF65-F5344CB8AC3E}">
        <p14:creationId xmlns:p14="http://schemas.microsoft.com/office/powerpoint/2010/main" val="53571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7">
            <a:extLst>
              <a:ext uri="{FF2B5EF4-FFF2-40B4-BE49-F238E27FC236}">
                <a16:creationId xmlns:a16="http://schemas.microsoft.com/office/drawing/2014/main" id="{0D5AB20F-41D0-49C4-8ECD-054CCE42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" y="1364933"/>
            <a:ext cx="10375901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008">
            <a:extLst>
              <a:ext uri="{FF2B5EF4-FFF2-40B4-BE49-F238E27FC236}">
                <a16:creationId xmlns:a16="http://schemas.microsoft.com/office/drawing/2014/main" id="{757FFF5E-7348-41AA-9798-420EBD0E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8" y="4125993"/>
            <a:ext cx="8002524" cy="20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D15C7-86C2-4B3E-AB6D-4071EE37F231}"/>
              </a:ext>
            </a:extLst>
          </p:cNvPr>
          <p:cNvSpPr txBox="1"/>
          <p:nvPr/>
        </p:nvSpPr>
        <p:spPr>
          <a:xfrm>
            <a:off x="958529" y="952857"/>
            <a:ext cx="1004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will show Contentions page, but other tabs also available when checking claim status.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BB94B-1958-48C3-B5F9-8CC82C5D0D23}"/>
              </a:ext>
            </a:extLst>
          </p:cNvPr>
          <p:cNvSpPr txBox="1"/>
          <p:nvPr/>
        </p:nvSpPr>
        <p:spPr>
          <a:xfrm>
            <a:off x="8218170" y="3151110"/>
            <a:ext cx="2197100" cy="12311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Useful to check: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Tracked Items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20973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raphical user interface, text, application, email, website&#10;&#10;AI-generated content may be incorrect.">
            <a:extLst>
              <a:ext uri="{FF2B5EF4-FFF2-40B4-BE49-F238E27FC236}">
                <a16:creationId xmlns:a16="http://schemas.microsoft.com/office/drawing/2014/main" id="{7E61D627-085B-483E-9907-EED0F5B5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7" y="603835"/>
            <a:ext cx="9251951" cy="56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B36BEF-FA3C-4CFB-B16A-4D1124AACDF3}"/>
                  </a:ext>
                </a:extLst>
              </p14:cNvPr>
              <p14:cNvContentPartPr/>
              <p14:nvPr/>
            </p14:nvContentPartPr>
            <p14:xfrm>
              <a:off x="2317337" y="2947855"/>
              <a:ext cx="600480" cy="4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B36BEF-FA3C-4CFB-B16A-4D1124AAC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5337" y="2804215"/>
                <a:ext cx="744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F7664-FF03-4032-8F20-122FC86031BD}"/>
                  </a:ext>
                </a:extLst>
              </p14:cNvPr>
              <p14:cNvContentPartPr/>
              <p14:nvPr/>
            </p14:nvContentPartPr>
            <p14:xfrm>
              <a:off x="2342790" y="3429000"/>
              <a:ext cx="708120" cy="3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F7664-FF03-4032-8F20-122FC86031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0790" y="3285360"/>
                <a:ext cx="851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29DC44-FD3C-4EC8-9D0C-17CC6B402753}"/>
                  </a:ext>
                </a:extLst>
              </p14:cNvPr>
              <p14:cNvContentPartPr/>
              <p14:nvPr/>
            </p14:nvContentPartPr>
            <p14:xfrm>
              <a:off x="2342790" y="4708800"/>
              <a:ext cx="59364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29DC44-FD3C-4EC8-9D0C-17CC6B4027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71150" y="4565160"/>
                <a:ext cx="73728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BA95DF1-CC15-46FA-BD8C-0E89595299F2}"/>
              </a:ext>
            </a:extLst>
          </p:cNvPr>
          <p:cNvSpPr/>
          <p:nvPr/>
        </p:nvSpPr>
        <p:spPr>
          <a:xfrm>
            <a:off x="3064573" y="2068830"/>
            <a:ext cx="1532610" cy="42996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1BD3E2-7BFA-4CED-BB9C-587B99181333}"/>
              </a:ext>
            </a:extLst>
          </p:cNvPr>
          <p:cNvSpPr/>
          <p:nvPr/>
        </p:nvSpPr>
        <p:spPr>
          <a:xfrm>
            <a:off x="4869180" y="3142166"/>
            <a:ext cx="4980030" cy="351009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Veteran’s Record 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AD848D-ECF8-4CE3-8EF6-70520ADF82C6}"/>
              </a:ext>
            </a:extLst>
          </p:cNvPr>
          <p:cNvSpPr/>
          <p:nvPr/>
        </p:nvSpPr>
        <p:spPr>
          <a:xfrm>
            <a:off x="1611630" y="3568842"/>
            <a:ext cx="7212330" cy="6172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B4E41-F372-47B9-935A-C6B68378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50" y="742950"/>
            <a:ext cx="47625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AE2EB-36FF-436D-B31F-B1C56675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0" y="1212850"/>
            <a:ext cx="11086700" cy="45140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7B9D97-535F-495C-9118-02FC8D264EAD}"/>
              </a:ext>
            </a:extLst>
          </p:cNvPr>
          <p:cNvSpPr/>
          <p:nvPr/>
        </p:nvSpPr>
        <p:spPr>
          <a:xfrm>
            <a:off x="9410700" y="571500"/>
            <a:ext cx="711200" cy="64135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A3120-8AE0-4B9E-8971-1BA772D40D31}"/>
              </a:ext>
            </a:extLst>
          </p:cNvPr>
          <p:cNvSpPr/>
          <p:nvPr/>
        </p:nvSpPr>
        <p:spPr>
          <a:xfrm>
            <a:off x="368300" y="1841500"/>
            <a:ext cx="2171700" cy="40386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FE8943-3B26-4057-9F2E-2A06999F33D7}"/>
              </a:ext>
            </a:extLst>
          </p:cNvPr>
          <p:cNvSpPr/>
          <p:nvPr/>
        </p:nvSpPr>
        <p:spPr>
          <a:xfrm>
            <a:off x="3124200" y="2540000"/>
            <a:ext cx="1803400" cy="7239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0793BB-70ED-4D46-B926-77251DB8A8F2}"/>
              </a:ext>
            </a:extLst>
          </p:cNvPr>
          <p:cNvSpPr/>
          <p:nvPr/>
        </p:nvSpPr>
        <p:spPr>
          <a:xfrm>
            <a:off x="9410700" y="1930400"/>
            <a:ext cx="2032000" cy="22733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9DF155-A144-40D4-9308-3B70EBC48B20}"/>
              </a:ext>
            </a:extLst>
          </p:cNvPr>
          <p:cNvSpPr/>
          <p:nvPr/>
        </p:nvSpPr>
        <p:spPr>
          <a:xfrm>
            <a:off x="1260575" y="711200"/>
            <a:ext cx="5530650" cy="4953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Veteran’s Documents Page</a:t>
            </a:r>
          </a:p>
        </p:txBody>
      </p:sp>
    </p:spTree>
    <p:extLst>
      <p:ext uri="{BB962C8B-B14F-4D97-AF65-F5344CB8AC3E}">
        <p14:creationId xmlns:p14="http://schemas.microsoft.com/office/powerpoint/2010/main" val="22777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E3413-45AC-4F48-91F6-3AEBACA2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43099"/>
            <a:ext cx="3505200" cy="4128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7FF0C3-5A05-40CD-87F2-BC895103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24" y="450850"/>
            <a:ext cx="8244876" cy="51498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5A4608-D67E-43EC-82AF-82CFA8234424}"/>
              </a:ext>
            </a:extLst>
          </p:cNvPr>
          <p:cNvSpPr/>
          <p:nvPr/>
        </p:nvSpPr>
        <p:spPr>
          <a:xfrm>
            <a:off x="3451824" y="3759200"/>
            <a:ext cx="1803400" cy="10795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898825-9E45-4A90-BB0C-32A60C5F71A5}"/>
              </a:ext>
            </a:extLst>
          </p:cNvPr>
          <p:cNvSpPr/>
          <p:nvPr/>
        </p:nvSpPr>
        <p:spPr>
          <a:xfrm>
            <a:off x="5255224" y="1600199"/>
            <a:ext cx="1803400" cy="68580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DE531-0CCB-4902-9EC0-45FF67E315DE}"/>
              </a:ext>
            </a:extLst>
          </p:cNvPr>
          <p:cNvCxnSpPr/>
          <p:nvPr/>
        </p:nvCxnSpPr>
        <p:spPr>
          <a:xfrm>
            <a:off x="2921000" y="3251200"/>
            <a:ext cx="749300" cy="6350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352886-F47C-4CC8-9AE9-1C65BB6663E2}"/>
              </a:ext>
            </a:extLst>
          </p:cNvPr>
          <p:cNvCxnSpPr/>
          <p:nvPr/>
        </p:nvCxnSpPr>
        <p:spPr>
          <a:xfrm flipV="1">
            <a:off x="4673600" y="2387600"/>
            <a:ext cx="1003300" cy="13716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5247AB-6755-4676-97E7-0BA08549B4EB}"/>
              </a:ext>
            </a:extLst>
          </p:cNvPr>
          <p:cNvSpPr/>
          <p:nvPr/>
        </p:nvSpPr>
        <p:spPr>
          <a:xfrm>
            <a:off x="774700" y="546100"/>
            <a:ext cx="2578100" cy="76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Filtering Documents</a:t>
            </a:r>
          </a:p>
        </p:txBody>
      </p:sp>
    </p:spTree>
    <p:extLst>
      <p:ext uri="{BB962C8B-B14F-4D97-AF65-F5344CB8AC3E}">
        <p14:creationId xmlns:p14="http://schemas.microsoft.com/office/powerpoint/2010/main" val="271688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61434-5026-457E-AE63-A5F3E724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68" y="882560"/>
            <a:ext cx="10380663" cy="50928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5BB47CF-14B3-47EA-9DA3-9F434745211E}"/>
              </a:ext>
            </a:extLst>
          </p:cNvPr>
          <p:cNvSpPr/>
          <p:nvPr/>
        </p:nvSpPr>
        <p:spPr>
          <a:xfrm>
            <a:off x="674914" y="3869179"/>
            <a:ext cx="2184400" cy="11049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1535DE-DBEF-442E-8364-8548D1A29949}"/>
              </a:ext>
            </a:extLst>
          </p:cNvPr>
          <p:cNvSpPr/>
          <p:nvPr/>
        </p:nvSpPr>
        <p:spPr>
          <a:xfrm>
            <a:off x="2590800" y="2021501"/>
            <a:ext cx="2057400" cy="84631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C54425-CE9C-41A7-A75D-C892B8E1D7B1}"/>
              </a:ext>
            </a:extLst>
          </p:cNvPr>
          <p:cNvSpPr/>
          <p:nvPr/>
        </p:nvSpPr>
        <p:spPr>
          <a:xfrm>
            <a:off x="4902200" y="927100"/>
            <a:ext cx="3289300" cy="7620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Text Search in Documents</a:t>
            </a:r>
          </a:p>
        </p:txBody>
      </p:sp>
    </p:spTree>
    <p:extLst>
      <p:ext uri="{BB962C8B-B14F-4D97-AF65-F5344CB8AC3E}">
        <p14:creationId xmlns:p14="http://schemas.microsoft.com/office/powerpoint/2010/main" val="2089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D9706-ED15-41FC-A58E-B83FBC6B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88" y="447289"/>
            <a:ext cx="8724900" cy="4505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FACB0B-C65F-41BE-90E2-617C3910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2" y="1668162"/>
            <a:ext cx="8251996" cy="43607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827CF2-D384-4AF3-897E-B87CA529A1B7}"/>
              </a:ext>
            </a:extLst>
          </p:cNvPr>
          <p:cNvSpPr/>
          <p:nvPr/>
        </p:nvSpPr>
        <p:spPr>
          <a:xfrm>
            <a:off x="670869" y="4957505"/>
            <a:ext cx="2146472" cy="115909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Less documents after text search.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FE6B04-2F5F-4DE8-8056-1BD603B79854}"/>
              </a:ext>
            </a:extLst>
          </p:cNvPr>
          <p:cNvSpPr/>
          <p:nvPr/>
        </p:nvSpPr>
        <p:spPr>
          <a:xfrm>
            <a:off x="4769706" y="1828800"/>
            <a:ext cx="1606379" cy="97618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0AF4CE-D8ED-4E1C-86BB-0098B3A0F11D}"/>
              </a:ext>
            </a:extLst>
          </p:cNvPr>
          <p:cNvSpPr/>
          <p:nvPr/>
        </p:nvSpPr>
        <p:spPr>
          <a:xfrm>
            <a:off x="2397209" y="741405"/>
            <a:ext cx="1606379" cy="97618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926AD3-76BE-4CE3-B5EF-68F90456C722}"/>
              </a:ext>
            </a:extLst>
          </p:cNvPr>
          <p:cNvCxnSpPr>
            <a:cxnSpLocks/>
          </p:cNvCxnSpPr>
          <p:nvPr/>
        </p:nvCxnSpPr>
        <p:spPr>
          <a:xfrm>
            <a:off x="3669957" y="1340708"/>
            <a:ext cx="1668162" cy="77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7547F6E-7212-4467-BEE5-73435F2F3638}"/>
              </a:ext>
            </a:extLst>
          </p:cNvPr>
          <p:cNvSpPr/>
          <p:nvPr/>
        </p:nvSpPr>
        <p:spPr>
          <a:xfrm>
            <a:off x="7431045" y="1791730"/>
            <a:ext cx="1964724" cy="1087394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Choose one.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95CB9-20F8-4E91-8DC9-E880577B90CF}"/>
              </a:ext>
            </a:extLst>
          </p:cNvPr>
          <p:cNvSpPr/>
          <p:nvPr/>
        </p:nvSpPr>
        <p:spPr>
          <a:xfrm>
            <a:off x="2999216" y="4042975"/>
            <a:ext cx="1606379" cy="9761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401C8-2950-4F9D-96E6-C3916CD1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9" y="486833"/>
            <a:ext cx="6733160" cy="2942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759D1-E2EB-49A4-9818-737656B5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72" y="2496064"/>
            <a:ext cx="7872334" cy="348460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53874DD-1C65-489A-A25D-5E2A8CE8D497}"/>
              </a:ext>
            </a:extLst>
          </p:cNvPr>
          <p:cNvSpPr/>
          <p:nvPr/>
        </p:nvSpPr>
        <p:spPr>
          <a:xfrm>
            <a:off x="2631986" y="3719385"/>
            <a:ext cx="907686" cy="3861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B84E0A-4812-4ECB-8B3A-8727FB140C25}"/>
              </a:ext>
            </a:extLst>
          </p:cNvPr>
          <p:cNvSpPr/>
          <p:nvPr/>
        </p:nvSpPr>
        <p:spPr>
          <a:xfrm>
            <a:off x="779993" y="3620530"/>
            <a:ext cx="1580147" cy="224892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document, and it will take you to the page or pages with that word.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AF5EB5-F81C-4C8F-B16F-11BF14E8701E}"/>
              </a:ext>
            </a:extLst>
          </p:cNvPr>
          <p:cNvSpPr/>
          <p:nvPr/>
        </p:nvSpPr>
        <p:spPr>
          <a:xfrm>
            <a:off x="7747685" y="2928551"/>
            <a:ext cx="1606379" cy="97618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5B365B-0639-4284-8E19-7A9E983AF93B}"/>
              </a:ext>
            </a:extLst>
          </p:cNvPr>
          <p:cNvSpPr/>
          <p:nvPr/>
        </p:nvSpPr>
        <p:spPr>
          <a:xfrm>
            <a:off x="642551" y="609599"/>
            <a:ext cx="1606379" cy="270201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Veteran’s Record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70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8E681-CFCC-4CC1-9366-6A9E169C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80" y="759941"/>
            <a:ext cx="8778108" cy="37688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318EC-34CC-414B-8E8E-6981B029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2" y="432487"/>
            <a:ext cx="3101546" cy="61517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76781C-3358-4F30-9BF4-639A231F833B}"/>
              </a:ext>
            </a:extLst>
          </p:cNvPr>
          <p:cNvSpPr/>
          <p:nvPr/>
        </p:nvSpPr>
        <p:spPr>
          <a:xfrm>
            <a:off x="827902" y="926756"/>
            <a:ext cx="2792627" cy="17175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get back to full view of things, just hit </a:t>
            </a:r>
            <a:r>
              <a:rPr lang="en-US" sz="2000" u="sng" dirty="0"/>
              <a:t>Reset Filters</a:t>
            </a:r>
            <a:r>
              <a:rPr lang="en-US" sz="2000" dirty="0"/>
              <a:t>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6A6BE3-DAD5-49DF-B16E-492565344A0B}"/>
              </a:ext>
            </a:extLst>
          </p:cNvPr>
          <p:cNvSpPr/>
          <p:nvPr/>
        </p:nvSpPr>
        <p:spPr>
          <a:xfrm>
            <a:off x="1482811" y="6116595"/>
            <a:ext cx="1618735" cy="30891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DB50DA-C9F5-4C39-B796-F4701B19D1EE}"/>
              </a:ext>
            </a:extLst>
          </p:cNvPr>
          <p:cNvSpPr/>
          <p:nvPr/>
        </p:nvSpPr>
        <p:spPr>
          <a:xfrm>
            <a:off x="4473146" y="4646141"/>
            <a:ext cx="5350476" cy="122331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Once you </a:t>
            </a:r>
            <a:r>
              <a:rPr lang="en-US" sz="2000" u="sng" dirty="0"/>
              <a:t>Reset Filters</a:t>
            </a:r>
            <a:r>
              <a:rPr lang="en-US" sz="2000" dirty="0"/>
              <a:t>, it goes back to show you all documents in chronological order.</a:t>
            </a:r>
          </a:p>
        </p:txBody>
      </p:sp>
    </p:spTree>
    <p:extLst>
      <p:ext uri="{BB962C8B-B14F-4D97-AF65-F5344CB8AC3E}">
        <p14:creationId xmlns:p14="http://schemas.microsoft.com/office/powerpoint/2010/main" val="339163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Veteran’s Record 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AD848D-ECF8-4CE3-8EF6-70520ADF82C6}"/>
              </a:ext>
            </a:extLst>
          </p:cNvPr>
          <p:cNvSpPr/>
          <p:nvPr/>
        </p:nvSpPr>
        <p:spPr>
          <a:xfrm>
            <a:off x="1796796" y="4057650"/>
            <a:ext cx="7212330" cy="628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2474-299E-4AC1-AB80-90C19A54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420"/>
            <a:ext cx="10515600" cy="15424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All Claims | Filtering and Bookmarking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50304-1650-4E10-833B-CC1D802FD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922476"/>
            <a:ext cx="10210800" cy="234675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The best way to keep track of claims is by bookmarking VBMS.</a:t>
            </a:r>
            <a:endParaRPr lang="en-US" dirty="0"/>
          </a:p>
          <a:p>
            <a:pPr marL="822960" lvl="1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Bookmark the veteran’s file, so it shows up in </a:t>
            </a:r>
            <a:r>
              <a:rPr lang="en-US" u="sng" dirty="0">
                <a:solidFill>
                  <a:schemeClr val="tx1"/>
                </a:solidFill>
              </a:rPr>
              <a:t>My Claims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822960" lvl="1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Puts cases in one place, to quickly see the claim status.  </a:t>
            </a:r>
          </a:p>
          <a:p>
            <a:pPr marL="822960" lvl="1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need to pull up the cases one by one using the Search function. </a:t>
            </a:r>
          </a:p>
        </p:txBody>
      </p:sp>
    </p:spTree>
    <p:extLst>
      <p:ext uri="{BB962C8B-B14F-4D97-AF65-F5344CB8AC3E}">
        <p14:creationId xmlns:p14="http://schemas.microsoft.com/office/powerpoint/2010/main" val="193245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45FCDDE9-F408-0CC3-F1B7-93CE099A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73" y="0"/>
            <a:ext cx="3529914" cy="6858000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B44502D-BBC6-04A5-9F39-D1733ABA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76" y="1015765"/>
            <a:ext cx="3401829" cy="4666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559FD4-17D1-41F6-A525-98E266ED0048}"/>
              </a:ext>
            </a:extLst>
          </p:cNvPr>
          <p:cNvSpPr/>
          <p:nvPr/>
        </p:nvSpPr>
        <p:spPr>
          <a:xfrm>
            <a:off x="876378" y="4389120"/>
            <a:ext cx="3211830" cy="15659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B032E-3819-4BE0-AA61-73C566EE5152}"/>
              </a:ext>
            </a:extLst>
          </p:cNvPr>
          <p:cNvCxnSpPr>
            <a:cxnSpLocks/>
          </p:cNvCxnSpPr>
          <p:nvPr/>
        </p:nvCxnSpPr>
        <p:spPr>
          <a:xfrm flipV="1">
            <a:off x="2482293" y="1954530"/>
            <a:ext cx="2919178" cy="2583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4166C8-E036-4405-8126-93E969F802DF}"/>
              </a:ext>
            </a:extLst>
          </p:cNvPr>
          <p:cNvCxnSpPr>
            <a:cxnSpLocks/>
          </p:cNvCxnSpPr>
          <p:nvPr/>
        </p:nvCxnSpPr>
        <p:spPr>
          <a:xfrm flipV="1">
            <a:off x="2469298" y="3954780"/>
            <a:ext cx="2919178" cy="880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0CFB5D-9C08-495E-8651-3EAD0367AC85}"/>
              </a:ext>
            </a:extLst>
          </p:cNvPr>
          <p:cNvSpPr txBox="1"/>
          <p:nvPr/>
        </p:nvSpPr>
        <p:spPr>
          <a:xfrm>
            <a:off x="8583930" y="871387"/>
            <a:ext cx="2731692" cy="46782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on the ALL CLAIMS Queue, you can search by: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Zip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Zip Code search should narrow to all those in said jurisdiction. Might be useful to add additional filter to lessen results.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Veterans First Name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Veterans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 search should narrow down to all that veteran’s claims or all veteran’s of the same name (if common)</a:t>
            </a:r>
          </a:p>
        </p:txBody>
      </p:sp>
    </p:spTree>
    <p:extLst>
      <p:ext uri="{BB962C8B-B14F-4D97-AF65-F5344CB8AC3E}">
        <p14:creationId xmlns:p14="http://schemas.microsoft.com/office/powerpoint/2010/main" val="26456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296806C-CC4E-3F61-55B0-5D89792B5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8" y="2038196"/>
            <a:ext cx="9515464" cy="2781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CE6773-13A3-4185-BC9C-635E5218278A}"/>
              </a:ext>
            </a:extLst>
          </p:cNvPr>
          <p:cNvSpPr txBox="1"/>
          <p:nvPr/>
        </p:nvSpPr>
        <p:spPr>
          <a:xfrm>
            <a:off x="3576161" y="1409462"/>
            <a:ext cx="503967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an example of filter results by </a:t>
            </a:r>
            <a:r>
              <a:rPr lang="en-US" u="sng" dirty="0"/>
              <a:t>full name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216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E1302E1-D7BF-7854-9B94-99C07D47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634145"/>
            <a:ext cx="4451067" cy="2794855"/>
          </a:xfrm>
          <a:prstGeom prst="rect">
            <a:avLst/>
          </a:prstGeom>
        </p:spPr>
      </p:pic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7C9544ED-3F45-4443-3058-F5B2D43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486" y="637785"/>
            <a:ext cx="3687548" cy="4339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3E08CC-91F3-4793-81B2-F22F20829819}"/>
              </a:ext>
            </a:extLst>
          </p:cNvPr>
          <p:cNvSpPr txBox="1"/>
          <p:nvPr/>
        </p:nvSpPr>
        <p:spPr>
          <a:xfrm>
            <a:off x="2788920" y="4011930"/>
            <a:ext cx="4297680" cy="175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u="sng" dirty="0"/>
              <a:t>Claim Date Range</a:t>
            </a:r>
            <a:r>
              <a:rPr lang="en-US" dirty="0"/>
              <a:t> and </a:t>
            </a:r>
            <a:r>
              <a:rPr lang="en-US" u="sng" dirty="0"/>
              <a:t>Claim Status</a:t>
            </a:r>
            <a:r>
              <a:rPr lang="en-US" dirty="0"/>
              <a:t> are other filter options to lessen search results or be more specific/targeted in Zip Code search. 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E37051-CBDC-4BFA-B236-502AFDE38E08}"/>
              </a:ext>
            </a:extLst>
          </p:cNvPr>
          <p:cNvCxnSpPr/>
          <p:nvPr/>
        </p:nvCxnSpPr>
        <p:spPr>
          <a:xfrm flipH="1" flipV="1">
            <a:off x="2788920" y="1085850"/>
            <a:ext cx="891540" cy="32232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87B89-25C7-4EC2-8D1B-831934E344DB}"/>
              </a:ext>
            </a:extLst>
          </p:cNvPr>
          <p:cNvCxnSpPr>
            <a:cxnSpLocks/>
          </p:cNvCxnSpPr>
          <p:nvPr/>
        </p:nvCxnSpPr>
        <p:spPr>
          <a:xfrm flipV="1">
            <a:off x="5868919" y="2031572"/>
            <a:ext cx="1603567" cy="21975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44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7FBD72B-857D-8FF6-84CE-04DEFEEA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71" y="303400"/>
            <a:ext cx="2524477" cy="6411220"/>
          </a:xfrm>
          <a:prstGeom prst="rect">
            <a:avLst/>
          </a:prstGeom>
        </p:spPr>
      </p:pic>
      <p:pic>
        <p:nvPicPr>
          <p:cNvPr id="9" name="Picture 8" descr="Graphical user interface, application, table, Excel&#10;&#10;AI-generated content may be incorrect.">
            <a:extLst>
              <a:ext uri="{FF2B5EF4-FFF2-40B4-BE49-F238E27FC236}">
                <a16:creationId xmlns:a16="http://schemas.microsoft.com/office/drawing/2014/main" id="{53E39DE2-D0DA-6B87-99BC-45B6E505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355" y="303400"/>
            <a:ext cx="7516274" cy="5630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B60C28-DEA8-4DF6-974D-25690410E65A}"/>
              </a:ext>
            </a:extLst>
          </p:cNvPr>
          <p:cNvSpPr txBox="1"/>
          <p:nvPr/>
        </p:nvSpPr>
        <p:spPr>
          <a:xfrm>
            <a:off x="3314698" y="4235493"/>
            <a:ext cx="7429502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is the result of a </a:t>
            </a:r>
            <a:r>
              <a:rPr lang="en-US" u="sng" dirty="0"/>
              <a:t>claim date</a:t>
            </a:r>
            <a:r>
              <a:rPr lang="en-US" dirty="0"/>
              <a:t> and </a:t>
            </a:r>
            <a:r>
              <a:rPr lang="en-US" u="sng" dirty="0"/>
              <a:t>claim status</a:t>
            </a:r>
            <a:r>
              <a:rPr lang="en-US" dirty="0"/>
              <a:t> filter search: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Different veterans with claims received 1/31/26, with Open as status.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B2C237-6788-42EB-917A-FB6B88049C70}"/>
                  </a:ext>
                </a:extLst>
              </p14:cNvPr>
              <p14:cNvContentPartPr/>
              <p14:nvPr/>
            </p14:nvContentPartPr>
            <p14:xfrm>
              <a:off x="583110" y="843480"/>
              <a:ext cx="833400" cy="5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B2C237-6788-42EB-917A-FB6B88049C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110" y="699480"/>
                <a:ext cx="97704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48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BB9CB844-A83A-A168-A6A1-DB1CDE4F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7" y="0"/>
            <a:ext cx="2421558" cy="6858000"/>
          </a:xfrm>
          <a:prstGeom prst="rect">
            <a:avLst/>
          </a:prstGeom>
        </p:spPr>
      </p:pic>
      <p:pic>
        <p:nvPicPr>
          <p:cNvPr id="9" name="Picture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52DC33F-B8A9-D7E8-5E1F-4D05B03F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202" y="1101599"/>
            <a:ext cx="7992590" cy="2114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57E11-CE42-44ED-91DD-0E21B87D1F9F}"/>
              </a:ext>
            </a:extLst>
          </p:cNvPr>
          <p:cNvSpPr txBox="1"/>
          <p:nvPr/>
        </p:nvSpPr>
        <p:spPr>
          <a:xfrm>
            <a:off x="5669280" y="4042826"/>
            <a:ext cx="2880360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This shows a filter by: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Claim Status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Claim Date Range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Zip Code (first 3-digits)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BB3DED-A610-4535-89CD-E60AD463A72D}"/>
              </a:ext>
            </a:extLst>
          </p:cNvPr>
          <p:cNvSpPr/>
          <p:nvPr/>
        </p:nvSpPr>
        <p:spPr>
          <a:xfrm>
            <a:off x="194310" y="5389245"/>
            <a:ext cx="2971800" cy="952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BB4398-F796-4B44-BDA0-C657EE7D1359}"/>
                  </a:ext>
                </a:extLst>
              </p14:cNvPr>
              <p14:cNvContentPartPr/>
              <p14:nvPr/>
            </p14:nvContentPartPr>
            <p14:xfrm>
              <a:off x="571230" y="426600"/>
              <a:ext cx="632160" cy="89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BB4398-F796-4B44-BDA0-C657EE7D13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590" y="282960"/>
                <a:ext cx="7758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82AD52-824C-4390-8A77-065E6D8E1080}"/>
                  </a:ext>
                </a:extLst>
              </p14:cNvPr>
              <p14:cNvContentPartPr/>
              <p14:nvPr/>
            </p14:nvContentPartPr>
            <p14:xfrm>
              <a:off x="651510" y="3200040"/>
              <a:ext cx="46080" cy="75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82AD52-824C-4390-8A77-065E6D8E10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870" y="3056040"/>
                <a:ext cx="189720" cy="10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678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able&#10;&#10;AI-generated content may be incorrect.">
            <a:extLst>
              <a:ext uri="{FF2B5EF4-FFF2-40B4-BE49-F238E27FC236}">
                <a16:creationId xmlns:a16="http://schemas.microsoft.com/office/drawing/2014/main" id="{EAF3C324-5019-A7A8-F9FB-4856AF2BD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52" y="555880"/>
            <a:ext cx="9354856" cy="54490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428816-D94B-49CD-90C7-AB2937C98850}"/>
              </a:ext>
            </a:extLst>
          </p:cNvPr>
          <p:cNvSpPr/>
          <p:nvPr/>
        </p:nvSpPr>
        <p:spPr>
          <a:xfrm>
            <a:off x="1863090" y="1148715"/>
            <a:ext cx="2217420" cy="862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32287-77B1-40D0-B1DD-0ECBC9A68BE3}"/>
              </a:ext>
            </a:extLst>
          </p:cNvPr>
          <p:cNvSpPr txBox="1"/>
          <p:nvPr/>
        </p:nvSpPr>
        <p:spPr>
          <a:xfrm>
            <a:off x="664192" y="703034"/>
            <a:ext cx="157734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one uses Claim Status, Claim Date Range and Veteran Local Station.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31CF0A-76A3-48CE-9EFA-7E71D08CA102}"/>
              </a:ext>
            </a:extLst>
          </p:cNvPr>
          <p:cNvSpPr/>
          <p:nvPr/>
        </p:nvSpPr>
        <p:spPr>
          <a:xfrm>
            <a:off x="4080510" y="1148714"/>
            <a:ext cx="1154430" cy="5034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34E1E-7641-4787-BFA8-79F9BD1F018F}"/>
              </a:ext>
            </a:extLst>
          </p:cNvPr>
          <p:cNvSpPr txBox="1"/>
          <p:nvPr/>
        </p:nvSpPr>
        <p:spPr>
          <a:xfrm>
            <a:off x="664192" y="3280410"/>
            <a:ext cx="1724678" cy="2031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the </a:t>
            </a:r>
            <a:r>
              <a:rPr lang="en-US" u="sng" dirty="0"/>
              <a:t>box </a:t>
            </a:r>
            <a:r>
              <a:rPr lang="en-US" dirty="0"/>
              <a:t>here for the veteran you want to </a:t>
            </a:r>
            <a:r>
              <a:rPr lang="en-US" u="sng" dirty="0"/>
              <a:t>bookmark</a:t>
            </a:r>
            <a:r>
              <a:rPr lang="en-US" dirty="0"/>
              <a:t> for your </a:t>
            </a:r>
            <a:r>
              <a:rPr lang="en-US" u="sng" dirty="0"/>
              <a:t>My Claims Queue</a:t>
            </a:r>
            <a:r>
              <a:rPr lang="en-US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A442C-6AC9-4B94-AB19-48E4F1E0571E}"/>
              </a:ext>
            </a:extLst>
          </p:cNvPr>
          <p:cNvCxnSpPr>
            <a:cxnSpLocks/>
          </p:cNvCxnSpPr>
          <p:nvPr/>
        </p:nvCxnSpPr>
        <p:spPr>
          <a:xfrm>
            <a:off x="2160270" y="3509010"/>
            <a:ext cx="2343150" cy="537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48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78DEB2-D111-B95D-1DAB-0B6BC71A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04" y="795864"/>
            <a:ext cx="8735004" cy="8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98500-2EAD-715F-1B56-E53FBECDF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33" y="4536892"/>
            <a:ext cx="8551334" cy="803218"/>
          </a:xfrm>
          <a:prstGeom prst="rect">
            <a:avLst/>
          </a:prstGeom>
        </p:spPr>
      </p:pic>
      <p:pic>
        <p:nvPicPr>
          <p:cNvPr id="8" name="Picture 7" descr="Graphical user interface, application, Teams&#10;&#10;AI-generated content may be incorrect.">
            <a:extLst>
              <a:ext uri="{FF2B5EF4-FFF2-40B4-BE49-F238E27FC236}">
                <a16:creationId xmlns:a16="http://schemas.microsoft.com/office/drawing/2014/main" id="{7C6938D7-25D7-2B8C-A78D-EBC298682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25" y="2220538"/>
            <a:ext cx="7038766" cy="10267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8ABC727-A617-4B90-8A2A-E1286176F6AA}"/>
              </a:ext>
            </a:extLst>
          </p:cNvPr>
          <p:cNvSpPr/>
          <p:nvPr/>
        </p:nvSpPr>
        <p:spPr>
          <a:xfrm>
            <a:off x="2377440" y="640080"/>
            <a:ext cx="1440180" cy="122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85056-9824-46EE-8788-031D33B123E8}"/>
              </a:ext>
            </a:extLst>
          </p:cNvPr>
          <p:cNvSpPr txBox="1"/>
          <p:nvPr/>
        </p:nvSpPr>
        <p:spPr>
          <a:xfrm>
            <a:off x="7875270" y="1662591"/>
            <a:ext cx="321183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Check the box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Click Add Bookmarks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BC12A3-B9BC-4F37-B671-93B21912B1CE}"/>
              </a:ext>
            </a:extLst>
          </p:cNvPr>
          <p:cNvCxnSpPr/>
          <p:nvPr/>
        </p:nvCxnSpPr>
        <p:spPr>
          <a:xfrm flipH="1" flipV="1">
            <a:off x="2971800" y="1417320"/>
            <a:ext cx="4903470" cy="4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BD1D52-FE14-477E-95AD-7F40C1BD513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749591" y="2331847"/>
            <a:ext cx="601932" cy="40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A9F374-CB12-41E5-B421-E6C4308CF11E}"/>
              </a:ext>
            </a:extLst>
          </p:cNvPr>
          <p:cNvSpPr txBox="1"/>
          <p:nvPr/>
        </p:nvSpPr>
        <p:spPr>
          <a:xfrm>
            <a:off x="1130538" y="4090180"/>
            <a:ext cx="993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</a:t>
            </a:r>
            <a:r>
              <a:rPr lang="en-US" u="sng" dirty="0"/>
              <a:t>icon</a:t>
            </a:r>
            <a:r>
              <a:rPr lang="en-US" dirty="0"/>
              <a:t> will show up afterwards to indicate that this has been added to your My Claims Queue.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6416FD-97EE-4EC5-8473-732039AAF352}"/>
              </a:ext>
            </a:extLst>
          </p:cNvPr>
          <p:cNvSpPr/>
          <p:nvPr/>
        </p:nvSpPr>
        <p:spPr>
          <a:xfrm>
            <a:off x="1680210" y="4828845"/>
            <a:ext cx="985095" cy="511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05C0E1-28DF-4D14-A2E5-13FC3F582652}"/>
              </a:ext>
            </a:extLst>
          </p:cNvPr>
          <p:cNvCxnSpPr>
            <a:cxnSpLocks/>
          </p:cNvCxnSpPr>
          <p:nvPr/>
        </p:nvCxnSpPr>
        <p:spPr>
          <a:xfrm>
            <a:off x="1908810" y="4401774"/>
            <a:ext cx="160020" cy="569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0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Veteran’s Record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D6003-6B26-4670-8D22-49FD22E6EB5B}"/>
              </a:ext>
            </a:extLst>
          </p:cNvPr>
          <p:cNvSpPr/>
          <p:nvPr/>
        </p:nvSpPr>
        <p:spPr>
          <a:xfrm>
            <a:off x="1565910" y="1977390"/>
            <a:ext cx="7212330" cy="6172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1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Veteran’s Record 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AD848D-ECF8-4CE3-8EF6-70520ADF82C6}"/>
              </a:ext>
            </a:extLst>
          </p:cNvPr>
          <p:cNvSpPr/>
          <p:nvPr/>
        </p:nvSpPr>
        <p:spPr>
          <a:xfrm>
            <a:off x="1796796" y="4606290"/>
            <a:ext cx="7212330" cy="628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6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C5152-63FC-4F08-84C9-A0E0D9CA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99" y="595228"/>
            <a:ext cx="8458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A8F15A4-47D8-DE5F-2BC9-EF96582F9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1" y="2129110"/>
            <a:ext cx="6734762" cy="3909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DD859F4-C399-4E77-B10E-197D53AA3394}"/>
              </a:ext>
            </a:extLst>
          </p:cNvPr>
          <p:cNvSpPr/>
          <p:nvPr/>
        </p:nvSpPr>
        <p:spPr>
          <a:xfrm>
            <a:off x="2651760" y="365760"/>
            <a:ext cx="3444240" cy="1028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CECAA-4A29-43A1-8A76-ADF43F0A76D4}"/>
              </a:ext>
            </a:extLst>
          </p:cNvPr>
          <p:cNvSpPr txBox="1"/>
          <p:nvPr/>
        </p:nvSpPr>
        <p:spPr>
          <a:xfrm>
            <a:off x="8495457" y="2537459"/>
            <a:ext cx="26974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This is where you can access the </a:t>
            </a:r>
            <a:r>
              <a:rPr lang="en-US" u="sng" dirty="0"/>
              <a:t>My Claims </a:t>
            </a:r>
            <a:r>
              <a:rPr lang="en-US" dirty="0"/>
              <a:t>queue.  If you do not have any cases bookmarked, it will be empty.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If you already </a:t>
            </a:r>
            <a:r>
              <a:rPr lang="en-US" u="sng" dirty="0"/>
              <a:t>bookmarked</a:t>
            </a:r>
            <a:r>
              <a:rPr lang="en-US" dirty="0"/>
              <a:t> cases, this is how it will look.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55A352-5228-4474-999A-1A9AC1094F17}"/>
              </a:ext>
            </a:extLst>
          </p:cNvPr>
          <p:cNvCxnSpPr>
            <a:cxnSpLocks/>
          </p:cNvCxnSpPr>
          <p:nvPr/>
        </p:nvCxnSpPr>
        <p:spPr>
          <a:xfrm flipH="1" flipV="1">
            <a:off x="5520691" y="880111"/>
            <a:ext cx="3234689" cy="22059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F23CE2C-627E-4215-8028-1BCEF215B653}"/>
              </a:ext>
            </a:extLst>
          </p:cNvPr>
          <p:cNvSpPr/>
          <p:nvPr/>
        </p:nvSpPr>
        <p:spPr>
          <a:xfrm>
            <a:off x="7543800" y="4526280"/>
            <a:ext cx="845820" cy="605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9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B0F3099-6D16-4107-BE71-4921E60C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0" y="695325"/>
            <a:ext cx="8433118" cy="546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31C4A6-2398-4C2D-8D85-CD2123A69A68}"/>
                  </a:ext>
                </a:extLst>
              </p14:cNvPr>
              <p14:cNvContentPartPr/>
              <p14:nvPr/>
            </p14:nvContentPartPr>
            <p14:xfrm>
              <a:off x="1033200" y="5533740"/>
              <a:ext cx="559080" cy="4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31C4A6-2398-4C2D-8D85-CD2123A69A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200" y="5390100"/>
                <a:ext cx="7027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10F7A1-20D2-409C-81E2-FA71E8DBD4D8}"/>
                  </a:ext>
                </a:extLst>
              </p14:cNvPr>
              <p14:cNvContentPartPr/>
              <p14:nvPr/>
            </p14:nvContentPartPr>
            <p14:xfrm>
              <a:off x="3128700" y="759810"/>
              <a:ext cx="1580460" cy="45719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10F7A1-20D2-409C-81E2-FA71E8DBD4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681" y="616173"/>
                <a:ext cx="1724138" cy="33335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50BB4F-E14F-42E8-8321-6E1505C72B2F}"/>
              </a:ext>
            </a:extLst>
          </p:cNvPr>
          <p:cNvSpPr txBox="1"/>
          <p:nvPr/>
        </p:nvSpPr>
        <p:spPr>
          <a:xfrm>
            <a:off x="8857382" y="1012954"/>
            <a:ext cx="2100538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There is also a filter column for all cases in your </a:t>
            </a:r>
            <a:r>
              <a:rPr lang="en-US" u="sng" dirty="0"/>
              <a:t>My Claims Queue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only reason we would keep a </a:t>
            </a:r>
            <a:r>
              <a:rPr lang="en-US" u="sng" dirty="0"/>
              <a:t>closed </a:t>
            </a:r>
            <a:r>
              <a:rPr lang="en-US" dirty="0"/>
              <a:t>case is when there is a pending appeal with the Board.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Otherwise, we suggest removing the bookmark for the case. </a:t>
            </a:r>
          </a:p>
        </p:txBody>
      </p:sp>
    </p:spTree>
    <p:extLst>
      <p:ext uri="{BB962C8B-B14F-4D97-AF65-F5344CB8AC3E}">
        <p14:creationId xmlns:p14="http://schemas.microsoft.com/office/powerpoint/2010/main" val="283675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AI-generated content may be incorrect.">
            <a:extLst>
              <a:ext uri="{FF2B5EF4-FFF2-40B4-BE49-F238E27FC236}">
                <a16:creationId xmlns:a16="http://schemas.microsoft.com/office/drawing/2014/main" id="{8ADFC313-9657-4BD1-9EDA-22639E0A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02" y="2028190"/>
            <a:ext cx="7038766" cy="1026720"/>
          </a:xfrm>
          <a:prstGeom prst="rect">
            <a:avLst/>
          </a:prstGeom>
        </p:spPr>
      </p:pic>
      <p:pic>
        <p:nvPicPr>
          <p:cNvPr id="4098" name="Picture 1" descr="image001">
            <a:extLst>
              <a:ext uri="{FF2B5EF4-FFF2-40B4-BE49-F238E27FC236}">
                <a16:creationId xmlns:a16="http://schemas.microsoft.com/office/drawing/2014/main" id="{7258E99B-18C4-4DF2-A54D-205207EC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2" y="1395095"/>
            <a:ext cx="8223251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B009958-096C-4762-8A67-6E34EEEBC604}"/>
              </a:ext>
            </a:extLst>
          </p:cNvPr>
          <p:cNvSpPr/>
          <p:nvPr/>
        </p:nvSpPr>
        <p:spPr>
          <a:xfrm>
            <a:off x="9966960" y="2687600"/>
            <a:ext cx="1213908" cy="422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5DD6BB-B416-4269-B3E3-4C14715987CD}"/>
              </a:ext>
            </a:extLst>
          </p:cNvPr>
          <p:cNvSpPr/>
          <p:nvPr/>
        </p:nvSpPr>
        <p:spPr>
          <a:xfrm>
            <a:off x="1181100" y="2632000"/>
            <a:ext cx="1014517" cy="395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C3ED4-5227-46B4-A3F4-DD8EBE1F7094}"/>
              </a:ext>
            </a:extLst>
          </p:cNvPr>
          <p:cNvSpPr txBox="1"/>
          <p:nvPr/>
        </p:nvSpPr>
        <p:spPr>
          <a:xfrm>
            <a:off x="3577590" y="3625850"/>
            <a:ext cx="49488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 remove the case from your 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My Claims Queue: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Check the </a:t>
            </a:r>
            <a:r>
              <a:rPr lang="en-US" u="sng" dirty="0"/>
              <a:t>box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Then go to the Bookmark Actions dropdown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Choose </a:t>
            </a:r>
            <a:r>
              <a:rPr lang="en-US" u="sng" dirty="0"/>
              <a:t>Remove Bookmarks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F9B22816-A4AE-4EBF-8DC2-AABE27E4BFFD}"/>
              </a:ext>
            </a:extLst>
          </p:cNvPr>
          <p:cNvSpPr/>
          <p:nvPr/>
        </p:nvSpPr>
        <p:spPr>
          <a:xfrm>
            <a:off x="9966961" y="3234690"/>
            <a:ext cx="788670" cy="2204719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D254762-4293-4236-929C-88C8644943F6}"/>
              </a:ext>
            </a:extLst>
          </p:cNvPr>
          <p:cNvSpPr/>
          <p:nvPr/>
        </p:nvSpPr>
        <p:spPr>
          <a:xfrm>
            <a:off x="6960870" y="5267960"/>
            <a:ext cx="2891790" cy="171449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0EA43A-926C-4665-9851-A2D1542A2E46}"/>
              </a:ext>
            </a:extLst>
          </p:cNvPr>
          <p:cNvCxnSpPr>
            <a:cxnSpLocks/>
          </p:cNvCxnSpPr>
          <p:nvPr/>
        </p:nvCxnSpPr>
        <p:spPr>
          <a:xfrm flipH="1" flipV="1">
            <a:off x="1931670" y="3054910"/>
            <a:ext cx="1645920" cy="1071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63DDCE-48BB-45B2-B3AD-569868F040C1}"/>
              </a:ext>
            </a:extLst>
          </p:cNvPr>
          <p:cNvCxnSpPr>
            <a:cxnSpLocks/>
          </p:cNvCxnSpPr>
          <p:nvPr/>
        </p:nvCxnSpPr>
        <p:spPr>
          <a:xfrm flipV="1">
            <a:off x="7929035" y="1666726"/>
            <a:ext cx="814581" cy="3002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138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67213-C124-49AE-992E-3C51BB45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89" y="1638736"/>
            <a:ext cx="3480872" cy="3382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C78DB-4F2B-4133-B8D8-4BC89F09ABC8}"/>
              </a:ext>
            </a:extLst>
          </p:cNvPr>
          <p:cNvSpPr txBox="1"/>
          <p:nvPr/>
        </p:nvSpPr>
        <p:spPr>
          <a:xfrm>
            <a:off x="5058071" y="1638736"/>
            <a:ext cx="4387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Lucida Calligraphy" panose="03010101010101010101" pitchFamily="66" charset="0"/>
              </a:rPr>
              <a:t>Questions</a:t>
            </a:r>
            <a:r>
              <a:rPr lang="en-US" sz="5400" dirty="0">
                <a:latin typeface="Lucida Calligraphy" panose="03010101010101010101" pitchFamily="66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9A975A-8163-4097-A08A-3FFF0B98C5B7}"/>
              </a:ext>
            </a:extLst>
          </p:cNvPr>
          <p:cNvSpPr/>
          <p:nvPr/>
        </p:nvSpPr>
        <p:spPr>
          <a:xfrm>
            <a:off x="5058072" y="3429000"/>
            <a:ext cx="4387740" cy="159255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Zmae</a:t>
            </a:r>
            <a:r>
              <a:rPr lang="en-US" b="1" dirty="0"/>
              <a:t> Raymundo</a:t>
            </a:r>
          </a:p>
          <a:p>
            <a:pPr algn="ctr"/>
            <a:r>
              <a:rPr lang="en-US" dirty="0"/>
              <a:t>District Manager-Oakland</a:t>
            </a:r>
          </a:p>
          <a:p>
            <a:pPr algn="ctr"/>
            <a:r>
              <a:rPr lang="en-US" dirty="0">
                <a:hlinkClick r:id="rId3"/>
              </a:rPr>
              <a:t>Zheriemae.Raymundo@calvet.ca.gov</a:t>
            </a:r>
            <a:endParaRPr lang="en-US" dirty="0"/>
          </a:p>
          <a:p>
            <a:pPr algn="ctr"/>
            <a:r>
              <a:rPr lang="en-US" dirty="0"/>
              <a:t>(510) 286-0627; (510) 301-7078</a:t>
            </a:r>
          </a:p>
        </p:txBody>
      </p:sp>
    </p:spTree>
    <p:extLst>
      <p:ext uri="{BB962C8B-B14F-4D97-AF65-F5344CB8AC3E}">
        <p14:creationId xmlns:p14="http://schemas.microsoft.com/office/powerpoint/2010/main" val="15938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6D5AAF-86B6-440B-9011-EEB0316C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1" y="720958"/>
            <a:ext cx="8458200" cy="137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898FE1-9D07-4AA5-8E53-5EDC96CCCB21}"/>
              </a:ext>
            </a:extLst>
          </p:cNvPr>
          <p:cNvSpPr/>
          <p:nvPr/>
        </p:nvSpPr>
        <p:spPr>
          <a:xfrm>
            <a:off x="2499246" y="1067937"/>
            <a:ext cx="2852382" cy="23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File #, SSN or EDIPI # here to search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59498E-E7FD-42CB-9992-5C48A8BC1AF4}"/>
              </a:ext>
            </a:extLst>
          </p:cNvPr>
          <p:cNvSpPr/>
          <p:nvPr/>
        </p:nvSpPr>
        <p:spPr>
          <a:xfrm>
            <a:off x="5581934" y="941696"/>
            <a:ext cx="2702257" cy="53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293F83-506D-4DFC-AD6C-01835221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12" y="1878940"/>
            <a:ext cx="1476375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87123-C83D-49F2-A8CF-E74ACE6D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72" y="3429000"/>
            <a:ext cx="5626361" cy="29507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D39341-A7AC-4DBB-8F8C-C1B1E780FB97}"/>
              </a:ext>
            </a:extLst>
          </p:cNvPr>
          <p:cNvCxnSpPr>
            <a:cxnSpLocks/>
          </p:cNvCxnSpPr>
          <p:nvPr/>
        </p:nvCxnSpPr>
        <p:spPr>
          <a:xfrm flipH="1">
            <a:off x="6228139" y="1299949"/>
            <a:ext cx="401088" cy="2898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C05737D-0007-47D8-A7C0-F0D745257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07" y="1775481"/>
            <a:ext cx="4967745" cy="22336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6C6CBD-94CB-43FF-B128-97BF7F5623B1}"/>
              </a:ext>
            </a:extLst>
          </p:cNvPr>
          <p:cNvCxnSpPr>
            <a:cxnSpLocks/>
          </p:cNvCxnSpPr>
          <p:nvPr/>
        </p:nvCxnSpPr>
        <p:spPr>
          <a:xfrm>
            <a:off x="7847463" y="1299949"/>
            <a:ext cx="436728" cy="5952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ADD449-22E9-4C8F-B52E-214BB1B4741F}"/>
              </a:ext>
            </a:extLst>
          </p:cNvPr>
          <p:cNvCxnSpPr>
            <a:cxnSpLocks/>
          </p:cNvCxnSpPr>
          <p:nvPr/>
        </p:nvCxnSpPr>
        <p:spPr>
          <a:xfrm flipH="1">
            <a:off x="3007328" y="1299949"/>
            <a:ext cx="3088673" cy="897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4F7D854-B958-4C78-99EE-44EF4294367E}"/>
              </a:ext>
            </a:extLst>
          </p:cNvPr>
          <p:cNvSpPr/>
          <p:nvPr/>
        </p:nvSpPr>
        <p:spPr>
          <a:xfrm>
            <a:off x="3562621" y="2017611"/>
            <a:ext cx="2646940" cy="1850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the </a:t>
            </a:r>
            <a:r>
              <a:rPr lang="en-US" u="sng" dirty="0"/>
              <a:t>Search</a:t>
            </a:r>
            <a:r>
              <a:rPr lang="en-US" dirty="0"/>
              <a:t> block, type the number and hit one of the 3 options.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ED0EC-5E8C-47CB-8C23-6F1E59BCE85A}"/>
              </a:ext>
            </a:extLst>
          </p:cNvPr>
          <p:cNvSpPr txBox="1"/>
          <p:nvPr/>
        </p:nvSpPr>
        <p:spPr>
          <a:xfrm>
            <a:off x="8284272" y="1359520"/>
            <a:ext cx="28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Claim ID can only work with </a:t>
            </a:r>
            <a:r>
              <a:rPr lang="en-US" u="sng" dirty="0">
                <a:solidFill>
                  <a:srgbClr val="FF0000"/>
                </a:solidFill>
              </a:rPr>
              <a:t>Open Claim</a:t>
            </a:r>
            <a:r>
              <a:rPr lang="en-US" dirty="0">
                <a:solidFill>
                  <a:srgbClr val="FF0000"/>
                </a:solidFill>
              </a:rPr>
              <a:t> option.</a:t>
            </a:r>
          </a:p>
        </p:txBody>
      </p:sp>
    </p:spTree>
    <p:extLst>
      <p:ext uri="{BB962C8B-B14F-4D97-AF65-F5344CB8AC3E}">
        <p14:creationId xmlns:p14="http://schemas.microsoft.com/office/powerpoint/2010/main" val="316699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Veteran’s Record: </a:t>
            </a:r>
            <a:r>
              <a:rPr lang="en-US" sz="2400" dirty="0"/>
              <a:t>Profile Page and More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8009F-DAF9-467F-8BA2-18AAC3A3F4F3}"/>
              </a:ext>
            </a:extLst>
          </p:cNvPr>
          <p:cNvSpPr/>
          <p:nvPr/>
        </p:nvSpPr>
        <p:spPr>
          <a:xfrm>
            <a:off x="1440180" y="2551572"/>
            <a:ext cx="7212330" cy="6172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E4D10-789F-44B1-B4B8-18E4E8C5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7" y="1148834"/>
            <a:ext cx="7362825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407A08-6B14-452C-B673-40754022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85" y="2476500"/>
            <a:ext cx="6113463" cy="37345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6EA604-8062-464B-866A-B40E99F061F6}"/>
              </a:ext>
            </a:extLst>
          </p:cNvPr>
          <p:cNvSpPr/>
          <p:nvPr/>
        </p:nvSpPr>
        <p:spPr>
          <a:xfrm>
            <a:off x="2570900" y="628304"/>
            <a:ext cx="694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Veteran’s Record: Profile Page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BAA818-8F7A-41E4-A757-8F432890D6A7}"/>
              </a:ext>
            </a:extLst>
          </p:cNvPr>
          <p:cNvSpPr/>
          <p:nvPr/>
        </p:nvSpPr>
        <p:spPr>
          <a:xfrm>
            <a:off x="593124" y="951470"/>
            <a:ext cx="1112108" cy="64289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08900-0790-4227-B259-28D0C0B3A06F}"/>
              </a:ext>
            </a:extLst>
          </p:cNvPr>
          <p:cNvSpPr/>
          <p:nvPr/>
        </p:nvSpPr>
        <p:spPr>
          <a:xfrm>
            <a:off x="7717610" y="1366425"/>
            <a:ext cx="3378201" cy="106614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dirty="0"/>
              <a:t>The Veteran Profile page is just one of the options from the Veteran drop-down menu.  </a:t>
            </a:r>
          </a:p>
        </p:txBody>
      </p:sp>
    </p:spTree>
    <p:extLst>
      <p:ext uri="{BB962C8B-B14F-4D97-AF65-F5344CB8AC3E}">
        <p14:creationId xmlns:p14="http://schemas.microsoft.com/office/powerpoint/2010/main" val="89858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2EF6DA-79F0-4178-94C6-A43C8800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558800"/>
            <a:ext cx="3543300" cy="3181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215E1-5A2F-470F-99B4-F47EA898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0" y="558800"/>
            <a:ext cx="2876550" cy="3438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5ADFEE-F875-40AA-A29E-C6628DDB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3740150"/>
            <a:ext cx="9949453" cy="249210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6C068E8-09C8-492F-A7B3-E8B3DB1E210B}"/>
              </a:ext>
            </a:extLst>
          </p:cNvPr>
          <p:cNvSpPr/>
          <p:nvPr/>
        </p:nvSpPr>
        <p:spPr>
          <a:xfrm>
            <a:off x="807446" y="2660650"/>
            <a:ext cx="532404" cy="2877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B49539C-612E-43C5-B498-A7F0A9B95B49}"/>
              </a:ext>
            </a:extLst>
          </p:cNvPr>
          <p:cNvSpPr/>
          <p:nvPr/>
        </p:nvSpPr>
        <p:spPr>
          <a:xfrm>
            <a:off x="729049" y="2804984"/>
            <a:ext cx="306001" cy="93516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A2FB9-61B5-4F53-B039-F88A4BB85103}"/>
              </a:ext>
            </a:extLst>
          </p:cNvPr>
          <p:cNvSpPr/>
          <p:nvPr/>
        </p:nvSpPr>
        <p:spPr>
          <a:xfrm>
            <a:off x="9893300" y="558800"/>
            <a:ext cx="1003300" cy="558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EA3C89-B61A-4283-BDC8-B5D9C73EF594}"/>
              </a:ext>
            </a:extLst>
          </p:cNvPr>
          <p:cNvSpPr/>
          <p:nvPr/>
        </p:nvSpPr>
        <p:spPr>
          <a:xfrm>
            <a:off x="4624387" y="654586"/>
            <a:ext cx="3609975" cy="191081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Veteran Drop-down menu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Intent to File status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6A0DE4-F26A-4B07-B229-5A6E6441683A}"/>
              </a:ext>
            </a:extLst>
          </p:cNvPr>
          <p:cNvCxnSpPr>
            <a:cxnSpLocks/>
          </p:cNvCxnSpPr>
          <p:nvPr/>
        </p:nvCxnSpPr>
        <p:spPr>
          <a:xfrm flipH="1" flipV="1">
            <a:off x="1890584" y="838200"/>
            <a:ext cx="2879124" cy="4221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5A7DB3-702B-48E1-8980-850D4AA1073A}"/>
              </a:ext>
            </a:extLst>
          </p:cNvPr>
          <p:cNvCxnSpPr/>
          <p:nvPr/>
        </p:nvCxnSpPr>
        <p:spPr>
          <a:xfrm flipV="1">
            <a:off x="7352270" y="926757"/>
            <a:ext cx="2541030" cy="100089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C47A375-FE35-4469-9120-DB34AF86C9D0}"/>
              </a:ext>
            </a:extLst>
          </p:cNvPr>
          <p:cNvSpPr/>
          <p:nvPr/>
        </p:nvSpPr>
        <p:spPr>
          <a:xfrm>
            <a:off x="1128584" y="577078"/>
            <a:ext cx="1003300" cy="558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756-1EEC-434C-925C-E09CE8E3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812"/>
            <a:ext cx="9310832" cy="4772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VBMS</a:t>
            </a:r>
            <a:r>
              <a:rPr lang="en-US" sz="2400" dirty="0"/>
              <a:t> (Veterans Benefits Management System)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Search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Veteran’s Record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/>
              <a:t>Veterans Claims History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Documents Page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All Claims | Filtering and Bookmarking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My Claims</a:t>
            </a:r>
          </a:p>
          <a:p>
            <a:pPr marL="13716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A7E3E4-784D-4ABA-A4F4-F91DCF66F343}"/>
              </a:ext>
            </a:extLst>
          </p:cNvPr>
          <p:cNvSpPr/>
          <p:nvPr/>
        </p:nvSpPr>
        <p:spPr>
          <a:xfrm>
            <a:off x="1611630" y="3031632"/>
            <a:ext cx="7212330" cy="6172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5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F5A5C5-12F1-4459-8666-E83A8211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1186429"/>
            <a:ext cx="7362825" cy="3886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009471B-FA65-4DB1-AE8F-C0ED27501AB1}"/>
              </a:ext>
            </a:extLst>
          </p:cNvPr>
          <p:cNvSpPr/>
          <p:nvPr/>
        </p:nvSpPr>
        <p:spPr>
          <a:xfrm>
            <a:off x="6337300" y="1512355"/>
            <a:ext cx="1485900" cy="635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88B50-2552-4167-80C5-25934E5C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62" y="3967162"/>
            <a:ext cx="6010275" cy="2352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12C7BF-9D8B-4B82-BE7E-B7CCD34153BB}"/>
              </a:ext>
            </a:extLst>
          </p:cNvPr>
          <p:cNvSpPr/>
          <p:nvPr/>
        </p:nvSpPr>
        <p:spPr>
          <a:xfrm>
            <a:off x="4143964" y="4262297"/>
            <a:ext cx="1485900" cy="6350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B0D3A-F95B-4C94-B31C-3F50B6C6419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5205965" y="2054361"/>
            <a:ext cx="1348940" cy="22079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28790-F3DC-4643-BCAC-43C0AC0B8283}"/>
              </a:ext>
            </a:extLst>
          </p:cNvPr>
          <p:cNvSpPr/>
          <p:nvPr/>
        </p:nvSpPr>
        <p:spPr>
          <a:xfrm>
            <a:off x="1503362" y="1168967"/>
            <a:ext cx="1944687" cy="26543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0070C0"/>
                </a:solidFill>
              </a:rPr>
              <a:t>Claims</a:t>
            </a:r>
            <a:r>
              <a:rPr lang="en-US" dirty="0">
                <a:solidFill>
                  <a:srgbClr val="0070C0"/>
                </a:solidFill>
              </a:rPr>
              <a:t> dropdown menu default will show pending claims.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</a:rPr>
              <a:t>Check </a:t>
            </a:r>
            <a:r>
              <a:rPr lang="en-US" u="sng" dirty="0">
                <a:solidFill>
                  <a:srgbClr val="0070C0"/>
                </a:solidFill>
              </a:rPr>
              <a:t>box</a:t>
            </a:r>
            <a:r>
              <a:rPr lang="en-US" dirty="0">
                <a:solidFill>
                  <a:srgbClr val="0070C0"/>
                </a:solidFill>
              </a:rPr>
              <a:t> to see list of closed claims.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8C143E-2962-4C56-9F7A-8331BEC5BA49}"/>
              </a:ext>
            </a:extLst>
          </p:cNvPr>
          <p:cNvSpPr/>
          <p:nvPr/>
        </p:nvSpPr>
        <p:spPr>
          <a:xfrm>
            <a:off x="8100976" y="1106961"/>
            <a:ext cx="642977" cy="62080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0BB70-E028-4EAF-8DD3-7699C1F9DF27}"/>
              </a:ext>
            </a:extLst>
          </p:cNvPr>
          <p:cNvSpPr/>
          <p:nvPr/>
        </p:nvSpPr>
        <p:spPr>
          <a:xfrm>
            <a:off x="2023214" y="575461"/>
            <a:ext cx="4764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Veteran’s</a:t>
            </a:r>
            <a:r>
              <a:rPr lang="en-US" sz="2800" dirty="0"/>
              <a:t> Claims History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20A414C-E8D8-4FDA-BE8E-3A8BFEA80F3D}"/>
              </a:ext>
            </a:extLst>
          </p:cNvPr>
          <p:cNvSpPr/>
          <p:nvPr/>
        </p:nvSpPr>
        <p:spPr>
          <a:xfrm>
            <a:off x="8100976" y="628735"/>
            <a:ext cx="628650" cy="47822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20F9B-AE93-48F8-8120-7892B83C46C0}"/>
              </a:ext>
            </a:extLst>
          </p:cNvPr>
          <p:cNvSpPr txBox="1"/>
          <p:nvPr/>
        </p:nvSpPr>
        <p:spPr>
          <a:xfrm>
            <a:off x="9010840" y="3582441"/>
            <a:ext cx="176843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Box checked shows</a:t>
            </a:r>
          </a:p>
          <a:p>
            <a:r>
              <a:rPr lang="en-US" sz="1400" u="sng" dirty="0"/>
              <a:t>closed</a:t>
            </a:r>
            <a:r>
              <a:rPr lang="en-US" sz="1400" dirty="0"/>
              <a:t> claims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2000FAB-104D-47EE-85A5-C0B3CDECB89E}"/>
              </a:ext>
            </a:extLst>
          </p:cNvPr>
          <p:cNvSpPr/>
          <p:nvPr/>
        </p:nvSpPr>
        <p:spPr>
          <a:xfrm>
            <a:off x="7893473" y="3129529"/>
            <a:ext cx="1079077" cy="1408181"/>
          </a:xfrm>
          <a:prstGeom prst="rightBrace">
            <a:avLst>
              <a:gd name="adj1" fmla="val 8333"/>
              <a:gd name="adj2" fmla="val 5243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8430C75-6C9F-4CD4-AAEE-68E457EEA00E}"/>
              </a:ext>
            </a:extLst>
          </p:cNvPr>
          <p:cNvSpPr/>
          <p:nvPr/>
        </p:nvSpPr>
        <p:spPr>
          <a:xfrm>
            <a:off x="5797761" y="5175328"/>
            <a:ext cx="1079077" cy="765233"/>
          </a:xfrm>
          <a:prstGeom prst="rightBrace">
            <a:avLst>
              <a:gd name="adj1" fmla="val 8333"/>
              <a:gd name="adj2" fmla="val 52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B9742-FAE7-419D-B2B3-1FF1FCACEF00}"/>
              </a:ext>
            </a:extLst>
          </p:cNvPr>
          <p:cNvSpPr txBox="1"/>
          <p:nvPr/>
        </p:nvSpPr>
        <p:spPr>
          <a:xfrm>
            <a:off x="6876838" y="5296334"/>
            <a:ext cx="1707092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Default only shows </a:t>
            </a:r>
            <a:r>
              <a:rPr lang="en-US" sz="1400" u="sng" dirty="0"/>
              <a:t>pending</a:t>
            </a:r>
            <a:r>
              <a:rPr lang="en-US" sz="1400" dirty="0"/>
              <a:t> claims.</a:t>
            </a:r>
          </a:p>
        </p:txBody>
      </p:sp>
    </p:spTree>
    <p:extLst>
      <p:ext uri="{BB962C8B-B14F-4D97-AF65-F5344CB8AC3E}">
        <p14:creationId xmlns:p14="http://schemas.microsoft.com/office/powerpoint/2010/main" val="59371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E15688F92A45E642BB6DC6FF87306C84" ma:contentTypeVersion="68" ma:contentTypeDescription="" ma:contentTypeScope="" ma:versionID="f8ab7a87baaab13b26cd487aeb5b8fd0">
  <xsd:schema xmlns:xsd="http://www.w3.org/2001/XMLSchema" xmlns:xs="http://www.w3.org/2001/XMLSchema" xmlns:p="http://schemas.microsoft.com/office/2006/metadata/properties" xmlns:ns2="5f63e703-7e0e-44c4-898d-908942703ff7" xmlns:ns3="d191bf29-9b1d-43ea-bf87-c4293e91be95" xmlns:ns4="http://schemas.microsoft.com/sharepoint/v4" targetNamespace="http://schemas.microsoft.com/office/2006/metadata/properties" ma:root="true" ma:fieldsID="0b48a57e61aafb2846f0d3a18c359b78" ns2:_="" ns3:_="" ns4:_="">
    <xsd:import namespace="5f63e703-7e0e-44c4-898d-908942703ff7"/>
    <xsd:import namespace="d191bf29-9b1d-43ea-bf87-c4293e91be9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FormNo" minOccurs="0"/>
                <xsd:element ref="ns2:DocumentType" minOccurs="0"/>
                <xsd:element ref="ns2:DocumentProgram" minOccurs="0"/>
                <xsd:element ref="ns2:DocumentKeyword" minOccurs="0"/>
                <xsd:element ref="ns2:DocumentDescription" minOccurs="0"/>
                <xsd:element ref="ns3:MediaServiceMetadata" minOccurs="0"/>
                <xsd:element ref="ns3:MediaServiceFastMetadata" minOccurs="0"/>
                <xsd:element ref="ns2:TaxCatchAllLabel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FormNo" ma:index="2" nillable="true" ma:displayName="Form No." ma:description="See the iCalVet Document Field Manual for more information." ma:indexed="true" ma:internalName="FormNo">
      <xsd:simpleType>
        <xsd:restriction base="dms:Text">
          <xsd:maxLength value="25"/>
        </xsd:restriction>
      </xsd:simpleType>
    </xsd:element>
    <xsd:element name="DocumentType" ma:index="3" nillable="true" ma:displayName="Document Type" ma:description="See the iCalVet Document Field Manual for more information.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Contract"/>
                    <xsd:enumeration value="Directory"/>
                    <xsd:enumeration value="Flowchart"/>
                    <xsd:enumeration value="Form"/>
                    <xsd:enumeration value="Instructions"/>
                    <xsd:enumeration value="List"/>
                    <xsd:enumeration value="Policy"/>
                    <xsd:enumeration value="Presentation"/>
                    <xsd:enumeration value="Publication"/>
                    <xsd:enumeration value="Sample"/>
                    <xsd:enumeration value="Schedule"/>
                    <xsd:enumeration value="Timesheet"/>
                    <xsd:enumeration value="Video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Program" ma:index="4" nillable="true" ma:displayName="Document Program" ma:description="If you see a program that should be here, let ADS know." ma:internalName="Document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CBO - Central Business Office"/>
                    <xsd:enumeration value="Communications"/>
                    <xsd:enumeration value="Compliance and Ethics"/>
                    <xsd:enumeration value="DAC - Disability Advisory Committee"/>
                    <xsd:enumeration value="EAP - Employee Assistance Program"/>
                    <xsd:enumeration value="EEO and Civil Rights"/>
                    <xsd:enumeration value="F&amp;H - Farm and Home"/>
                    <xsd:enumeration value="Finance"/>
                    <xsd:enumeration value="Healthier-U"/>
                    <xsd:enumeration value="HIPAA and Privacy"/>
                    <xsd:enumeration value="HQ Facilities"/>
                    <xsd:enumeration value="HR - Human Resources"/>
                    <xsd:enumeration value="HR - Training"/>
                    <xsd:enumeration value="ITB - Information Technology"/>
                    <xsd:enumeration value="ITB - PMO"/>
                    <xsd:enumeration value="ISO - Information Security"/>
                    <xsd:enumeration value="Legal"/>
                    <xsd:enumeration value="Minority Vets"/>
                    <xsd:enumeration value="OAE - Office of Audits and Evaluations"/>
                    <xsd:enumeration value="RA - Reasonable Accommodation"/>
                    <xsd:enumeration value="Records Management"/>
                    <xsd:enumeration value="VHC"/>
                    <xsd:enumeration value="Women Vets"/>
                    <xsd:enumeration value="Workers Compensation"/>
                    <xsd:enumeration value="Other Program"/>
                  </xsd:restriction>
                </xsd:simpleType>
              </xsd:element>
            </xsd:sequence>
          </xsd:extension>
        </xsd:complexContent>
      </xsd:complexType>
    </xsd:element>
    <xsd:element name="DocumentKeyword" ma:index="5" nillable="true" ma:displayName="Document Keyword" ma:description="If a keyword is not available, please submit your suggestion to ADS via a ServiceNow ticket." ma:internalName="DocumentKeywor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A"/>
                    <xsd:enumeration value="Admin Manual"/>
                    <xsd:enumeration value="Authorization"/>
                    <xsd:enumeration value="Branch"/>
                    <xsd:enumeration value="Branding"/>
                    <xsd:enumeration value="Calendar"/>
                    <xsd:enumeration value="Compliance - LTC Survey Pathways"/>
                    <xsd:enumeration value="COVID-19"/>
                    <xsd:enumeration value="Department"/>
                    <xsd:enumeration value="Disclosure"/>
                    <xsd:enumeration value="DVBE - Disabled Veteran Business Enterprise"/>
                    <xsd:enumeration value="EAP Flyer"/>
                    <xsd:enumeration value="Employee Benefits &amp; Human Resources"/>
                    <xsd:enumeration value="Event"/>
                    <xsd:enumeration value="Examinations"/>
                    <xsd:enumeration value="External"/>
                    <xsd:enumeration value="Feedback"/>
                    <xsd:enumeration value="Fleet"/>
                    <xsd:enumeration value="FI$Cal"/>
                    <xsd:enumeration value="Governance"/>
                    <xsd:enumeration value="Hardware/Software"/>
                    <xsd:enumeration value="Headquarters (HQ)"/>
                    <xsd:enumeration value="Health and Safety"/>
                    <xsd:enumeration value="HR - Announcement"/>
                    <xsd:enumeration value="HR - Directives"/>
                    <xsd:enumeration value="HR - Email Templates"/>
                    <xsd:enumeration value="HR - Family Medical and Leave Act"/>
                    <xsd:enumeration value="HR - Informational Emails"/>
                    <xsd:enumeration value="HR - Managers and Supervisors Toolbox"/>
                    <xsd:enumeration value="HR - Memo"/>
                    <xsd:enumeration value="HR - Timesheet"/>
                    <xsd:enumeration value="Information Technology"/>
                    <xsd:enumeration value="Information Security - Incident Reporting"/>
                    <xsd:enumeration value="Interview Materials"/>
                    <xsd:enumeration value="Mentoring Program"/>
                    <xsd:enumeration value="NEO (New Employee Orientation)"/>
                    <xsd:enumeration value="Onboarding/Training"/>
                    <xsd:enumeration value="Org Chart"/>
                    <xsd:enumeration value="Privacy/Security"/>
                    <xsd:enumeration value="Procurement"/>
                    <xsd:enumeration value="Recognition"/>
                    <xsd:enumeration value="SB - Small Business"/>
                    <xsd:enumeration value="Supervisor/Manager"/>
                    <xsd:enumeration value="Telework"/>
                    <xsd:enumeration value="Travel"/>
                    <xsd:enumeration value="Workplace Rights"/>
                  </xsd:restriction>
                </xsd:simpleType>
              </xsd:element>
            </xsd:sequence>
          </xsd:extension>
        </xsd:complexContent>
      </xsd:complexType>
    </xsd:element>
    <xsd:element name="DocumentDescription" ma:index="6" nillable="true" ma:displayName="Document Description" ma:description="See the iCalVet Document Field Manual for more information." ma:internalName="DocumentDescription">
      <xsd:simpleType>
        <xsd:restriction base="dms:Text">
          <xsd:maxLength value="255"/>
        </xsd:restriction>
      </xsd:simpleType>
    </xsd:element>
    <xsd:element name="TaxCatchAllLabel" ma:index="11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4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bf29-9b1d-43ea-bf87-c4293e91b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f63e703-7e0e-44c4-898d-908942703ff7">
      <Value>Instructions</Value>
      <Value>Sample</Value>
    </DocumentType>
    <FormNo xmlns="5f63e703-7e0e-44c4-898d-908942703ff7" xsi:nil="true"/>
    <DocumentDescription xmlns="5f63e703-7e0e-44c4-898d-908942703ff7">Standardized PowerPoint template for use by all CalVet divisions.</DocumentDescription>
    <DocumentProgram xmlns="5f63e703-7e0e-44c4-898d-908942703ff7">
      <Value>Communications</Value>
    </DocumentProgram>
    <DocumentKeyword xmlns="5f63e703-7e0e-44c4-898d-908942703ff7">
      <Value>Branding</Value>
      <Value>Onboarding/Training</Value>
    </DocumentKeyword>
    <TaxCatchAll xmlns="5f63e703-7e0e-44c4-898d-908942703ff7">
      <Value>1</Value>
      <Value>15</Value>
    </TaxCatchAll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03608C-F71D-47D0-AFCF-E785ADD91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d191bf29-9b1d-43ea-bf87-c4293e91be9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0BCAE-7ADC-4024-A3BB-AAD68D88F973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5f63e703-7e0e-44c4-898d-908942703ff7"/>
    <ds:schemaRef ds:uri="http://schemas.openxmlformats.org/package/2006/metadata/core-properties"/>
    <ds:schemaRef ds:uri="d191bf29-9b1d-43ea-bf87-c4293e91be95"/>
    <ds:schemaRef ds:uri="http://www.w3.org/XML/1998/namespace"/>
    <ds:schemaRef ds:uri="http://schemas.microsoft.com/office/infopath/2007/PartnerControl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804</Words>
  <Application>Microsoft Office PowerPoint</Application>
  <PresentationFormat>Widescreen</PresentationFormat>
  <Paragraphs>130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Book Antiqua</vt:lpstr>
      <vt:lpstr>Calibri</vt:lpstr>
      <vt:lpstr>Courier New</vt:lpstr>
      <vt:lpstr>Lucida Calligraphy</vt:lpstr>
      <vt:lpstr>Wingdings</vt:lpstr>
      <vt:lpstr>Office Theme</vt:lpstr>
      <vt:lpstr>Navigating VBMS (as a VSO)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Claims | Filtering and Bookmarking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Raymundo, Zheriemae@CalVet</cp:lastModifiedBy>
  <cp:revision>123</cp:revision>
  <dcterms:created xsi:type="dcterms:W3CDTF">2020-04-14T18:28:35Z</dcterms:created>
  <dcterms:modified xsi:type="dcterms:W3CDTF">2026-02-06T21:48:04Z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0x010100CF4B0DAC8E3699418255BAA92A09091C00E15688F92A45E642BB6DC6FF87306C84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  <property fmtid="{D5CDD505-2E9C-101B-9397-08002B2CF9AE}" pid="11" name="d8bfcb89da9449c1b8a57ab713643b6f">
    <vt:lpwstr>Department|e081aab3-ebde-4797-91ab-e5e81dd3e920</vt:lpwstr>
  </property>
  <property fmtid="{D5CDD505-2E9C-101B-9397-08002B2CF9AE}" pid="12" name="b3a3448fad0642bfa664d030db61acd1">
    <vt:lpwstr>Other Document|eb9b3622-9309-4b78-a246-cc0e7e22aef0</vt:lpwstr>
  </property>
</Properties>
</file>