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4733" r:id="rId1"/>
  </p:sldMasterIdLst>
  <p:notesMasterIdLst>
    <p:notesMasterId r:id="rId44"/>
  </p:notesMasterIdLst>
  <p:sldIdLst>
    <p:sldId id="667" r:id="rId2"/>
    <p:sldId id="665" r:id="rId3"/>
    <p:sldId id="672" r:id="rId4"/>
    <p:sldId id="673" r:id="rId5"/>
    <p:sldId id="679" r:id="rId6"/>
    <p:sldId id="674" r:id="rId7"/>
    <p:sldId id="728" r:id="rId8"/>
    <p:sldId id="695" r:id="rId9"/>
    <p:sldId id="694" r:id="rId10"/>
    <p:sldId id="419" r:id="rId11"/>
    <p:sldId id="649" r:id="rId12"/>
    <p:sldId id="723" r:id="rId13"/>
    <p:sldId id="702" r:id="rId14"/>
    <p:sldId id="680" r:id="rId15"/>
    <p:sldId id="681" r:id="rId16"/>
    <p:sldId id="612" r:id="rId17"/>
    <p:sldId id="724" r:id="rId18"/>
    <p:sldId id="725" r:id="rId19"/>
    <p:sldId id="614" r:id="rId20"/>
    <p:sldId id="721" r:id="rId21"/>
    <p:sldId id="719" r:id="rId22"/>
    <p:sldId id="704" r:id="rId23"/>
    <p:sldId id="720" r:id="rId24"/>
    <p:sldId id="613" r:id="rId25"/>
    <p:sldId id="690" r:id="rId26"/>
    <p:sldId id="691" r:id="rId27"/>
    <p:sldId id="726" r:id="rId28"/>
    <p:sldId id="643" r:id="rId29"/>
    <p:sldId id="727" r:id="rId30"/>
    <p:sldId id="692" r:id="rId31"/>
    <p:sldId id="693" r:id="rId32"/>
    <p:sldId id="729" r:id="rId33"/>
    <p:sldId id="730" r:id="rId34"/>
    <p:sldId id="731" r:id="rId35"/>
    <p:sldId id="732" r:id="rId36"/>
    <p:sldId id="733" r:id="rId37"/>
    <p:sldId id="734" r:id="rId38"/>
    <p:sldId id="735" r:id="rId39"/>
    <p:sldId id="736" r:id="rId40"/>
    <p:sldId id="737" r:id="rId41"/>
    <p:sldId id="666" r:id="rId42"/>
    <p:sldId id="773" r:id="rId43"/>
  </p:sldIdLst>
  <p:sldSz cx="9144000" cy="6858000" type="screen4x3"/>
  <p:notesSz cx="6950075" cy="92360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09" userDrawn="1">
          <p15:clr>
            <a:srgbClr val="A4A3A4"/>
          </p15:clr>
        </p15:guide>
        <p15:guide id="2" pos="2189"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Amy Kretkowski" initials="" lastIdx="27" clrIdx="0"/>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D90C640F-21AB-42C2-B0FC-7B02D9CE6FD4}" v="2" dt="2026-05-15T14:51:02.521"/>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84" autoAdjust="0"/>
    <p:restoredTop sz="99784" autoAdjust="0"/>
  </p:normalViewPr>
  <p:slideViewPr>
    <p:cSldViewPr>
      <p:cViewPr varScale="1">
        <p:scale>
          <a:sx n="95" d="100"/>
          <a:sy n="95" d="100"/>
        </p:scale>
        <p:origin x="1118" y="7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p:cViewPr varScale="1">
        <p:scale>
          <a:sx n="82" d="100"/>
          <a:sy n="82" d="100"/>
        </p:scale>
        <p:origin x="-2016" y="-90"/>
      </p:cViewPr>
      <p:guideLst>
        <p:guide orient="horz" pos="2909"/>
        <p:guide pos="2189"/>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viewProps" Target="viewProps.xml"/><Relationship Id="rId50" Type="http://schemas.microsoft.com/office/2016/11/relationships/changesInfo" Target="changesInfos/changesInfo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heme" Target="theme/theme1.xml"/><Relationship Id="rId8" Type="http://schemas.openxmlformats.org/officeDocument/2006/relationships/slide" Target="slides/slide7.xml"/><Relationship Id="rId51" Type="http://schemas.microsoft.com/office/2015/10/relationships/revisionInfo" Target="revisionInfo.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presProps" Target="presProps.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im Radogna" userId="7fd67d121dc7a07c" providerId="LiveId" clId="{7E05B6DB-A1B4-44A9-9B4E-A766BF601EAF}"/>
    <pc:docChg chg="addSld delSld modSld">
      <pc:chgData name="Jim Radogna" userId="7fd67d121dc7a07c" providerId="LiveId" clId="{7E05B6DB-A1B4-44A9-9B4E-A766BF601EAF}" dt="2026-05-15T14:52:41.676" v="18" actId="47"/>
      <pc:docMkLst>
        <pc:docMk/>
      </pc:docMkLst>
      <pc:sldChg chg="del">
        <pc:chgData name="Jim Radogna" userId="7fd67d121dc7a07c" providerId="LiveId" clId="{7E05B6DB-A1B4-44A9-9B4E-A766BF601EAF}" dt="2026-05-15T14:52:41.676" v="18" actId="47"/>
        <pc:sldMkLst>
          <pc:docMk/>
          <pc:sldMk cId="370541861" sldId="414"/>
        </pc:sldMkLst>
      </pc:sldChg>
      <pc:sldChg chg="modSp add mod">
        <pc:chgData name="Jim Radogna" userId="7fd67d121dc7a07c" providerId="LiveId" clId="{7E05B6DB-A1B4-44A9-9B4E-A766BF601EAF}" dt="2026-05-15T14:51:27.867" v="15" actId="20577"/>
        <pc:sldMkLst>
          <pc:docMk/>
          <pc:sldMk cId="3052340709" sldId="667"/>
        </pc:sldMkLst>
        <pc:spChg chg="mod">
          <ac:chgData name="Jim Radogna" userId="7fd67d121dc7a07c" providerId="LiveId" clId="{7E05B6DB-A1B4-44A9-9B4E-A766BF601EAF}" dt="2026-05-15T14:51:11.993" v="3" actId="14100"/>
          <ac:spMkLst>
            <pc:docMk/>
            <pc:sldMk cId="3052340709" sldId="667"/>
            <ac:spMk id="2" creationId="{00000000-0000-0000-0000-000000000000}"/>
          </ac:spMkLst>
        </pc:spChg>
        <pc:spChg chg="mod">
          <ac:chgData name="Jim Radogna" userId="7fd67d121dc7a07c" providerId="LiveId" clId="{7E05B6DB-A1B4-44A9-9B4E-A766BF601EAF}" dt="2026-05-15T14:51:27.867" v="15" actId="20577"/>
          <ac:spMkLst>
            <pc:docMk/>
            <pc:sldMk cId="3052340709" sldId="667"/>
            <ac:spMk id="3" creationId="{00000000-0000-0000-0000-000000000000}"/>
          </ac:spMkLst>
        </pc:spChg>
      </pc:sldChg>
      <pc:sldChg chg="del">
        <pc:chgData name="Jim Radogna" userId="7fd67d121dc7a07c" providerId="LiveId" clId="{7E05B6DB-A1B4-44A9-9B4E-A766BF601EAF}" dt="2026-05-15T14:51:35.387" v="16" actId="47"/>
        <pc:sldMkLst>
          <pc:docMk/>
          <pc:sldMk cId="2171836126" sldId="722"/>
        </pc:sldMkLst>
      </pc:sldChg>
      <pc:sldChg chg="add">
        <pc:chgData name="Jim Radogna" userId="7fd67d121dc7a07c" providerId="LiveId" clId="{7E05B6DB-A1B4-44A9-9B4E-A766BF601EAF}" dt="2026-05-15T14:52:36.336" v="17"/>
        <pc:sldMkLst>
          <pc:docMk/>
          <pc:sldMk cId="1467211426" sldId="773"/>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11699" cy="461804"/>
          </a:xfrm>
          <a:prstGeom prst="rect">
            <a:avLst/>
          </a:prstGeom>
        </p:spPr>
        <p:txBody>
          <a:bodyPr vert="horz" lIns="92492" tIns="46246" rIns="92492" bIns="46246" rtlCol="0"/>
          <a:lstStyle>
            <a:lvl1pPr algn="l">
              <a:defRPr sz="1200"/>
            </a:lvl1pPr>
          </a:lstStyle>
          <a:p>
            <a:endParaRPr lang="en-US"/>
          </a:p>
        </p:txBody>
      </p:sp>
      <p:sp>
        <p:nvSpPr>
          <p:cNvPr id="3" name="Date Placeholder 2"/>
          <p:cNvSpPr>
            <a:spLocks noGrp="1"/>
          </p:cNvSpPr>
          <p:nvPr>
            <p:ph type="dt" idx="1"/>
          </p:nvPr>
        </p:nvSpPr>
        <p:spPr>
          <a:xfrm>
            <a:off x="3936768" y="0"/>
            <a:ext cx="3011699" cy="461804"/>
          </a:xfrm>
          <a:prstGeom prst="rect">
            <a:avLst/>
          </a:prstGeom>
        </p:spPr>
        <p:txBody>
          <a:bodyPr vert="horz" lIns="92492" tIns="46246" rIns="92492" bIns="46246" rtlCol="0"/>
          <a:lstStyle>
            <a:lvl1pPr algn="r">
              <a:defRPr sz="1200"/>
            </a:lvl1pPr>
          </a:lstStyle>
          <a:p>
            <a:fld id="{4EA28DA6-C088-4C0C-917C-ACC6926DB66E}" type="datetimeFigureOut">
              <a:rPr lang="en-US" smtClean="0"/>
              <a:pPr/>
              <a:t>5/15/2026</a:t>
            </a:fld>
            <a:endParaRPr lang="en-US"/>
          </a:p>
        </p:txBody>
      </p:sp>
      <p:sp>
        <p:nvSpPr>
          <p:cNvPr id="4" name="Slide Image Placeholder 3"/>
          <p:cNvSpPr>
            <a:spLocks noGrp="1" noRot="1" noChangeAspect="1"/>
          </p:cNvSpPr>
          <p:nvPr>
            <p:ph type="sldImg" idx="2"/>
          </p:nvPr>
        </p:nvSpPr>
        <p:spPr>
          <a:xfrm>
            <a:off x="1165225" y="692150"/>
            <a:ext cx="4619625" cy="3463925"/>
          </a:xfrm>
          <a:prstGeom prst="rect">
            <a:avLst/>
          </a:prstGeom>
          <a:noFill/>
          <a:ln w="12700">
            <a:solidFill>
              <a:prstClr val="black"/>
            </a:solidFill>
          </a:ln>
        </p:spPr>
        <p:txBody>
          <a:bodyPr vert="horz" lIns="92492" tIns="46246" rIns="92492" bIns="46246" rtlCol="0" anchor="ctr"/>
          <a:lstStyle/>
          <a:p>
            <a:endParaRPr lang="en-US"/>
          </a:p>
        </p:txBody>
      </p:sp>
      <p:sp>
        <p:nvSpPr>
          <p:cNvPr id="5" name="Notes Placeholder 4"/>
          <p:cNvSpPr>
            <a:spLocks noGrp="1"/>
          </p:cNvSpPr>
          <p:nvPr>
            <p:ph type="body" sz="quarter" idx="3"/>
          </p:nvPr>
        </p:nvSpPr>
        <p:spPr>
          <a:xfrm>
            <a:off x="695008" y="4387136"/>
            <a:ext cx="5560060" cy="4156234"/>
          </a:xfrm>
          <a:prstGeom prst="rect">
            <a:avLst/>
          </a:prstGeom>
        </p:spPr>
        <p:txBody>
          <a:bodyPr vert="horz" lIns="92492" tIns="46246" rIns="92492" bIns="46246"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772668"/>
            <a:ext cx="3011699" cy="461804"/>
          </a:xfrm>
          <a:prstGeom prst="rect">
            <a:avLst/>
          </a:prstGeom>
        </p:spPr>
        <p:txBody>
          <a:bodyPr vert="horz" lIns="92492" tIns="46246" rIns="92492" bIns="46246" rtlCol="0" anchor="b"/>
          <a:lstStyle>
            <a:lvl1pPr algn="l">
              <a:defRPr sz="1200"/>
            </a:lvl1pPr>
          </a:lstStyle>
          <a:p>
            <a:endParaRPr lang="en-US"/>
          </a:p>
        </p:txBody>
      </p:sp>
      <p:sp>
        <p:nvSpPr>
          <p:cNvPr id="7" name="Slide Number Placeholder 6"/>
          <p:cNvSpPr>
            <a:spLocks noGrp="1"/>
          </p:cNvSpPr>
          <p:nvPr>
            <p:ph type="sldNum" sz="quarter" idx="5"/>
          </p:nvPr>
        </p:nvSpPr>
        <p:spPr>
          <a:xfrm>
            <a:off x="3936768" y="8772668"/>
            <a:ext cx="3011699" cy="461804"/>
          </a:xfrm>
          <a:prstGeom prst="rect">
            <a:avLst/>
          </a:prstGeom>
        </p:spPr>
        <p:txBody>
          <a:bodyPr vert="horz" lIns="92492" tIns="46246" rIns="92492" bIns="46246" rtlCol="0" anchor="b"/>
          <a:lstStyle>
            <a:lvl1pPr algn="r">
              <a:defRPr sz="1200"/>
            </a:lvl1pPr>
          </a:lstStyle>
          <a:p>
            <a:fld id="{5520544F-824B-4B45-812E-856E95426E2A}" type="slidenum">
              <a:rPr lang="en-US" smtClean="0"/>
              <a:pPr/>
              <a:t>‹#›</a:t>
            </a:fld>
            <a:endParaRPr lang="en-US"/>
          </a:p>
        </p:txBody>
      </p:sp>
    </p:spTree>
    <p:extLst>
      <p:ext uri="{BB962C8B-B14F-4D97-AF65-F5344CB8AC3E}">
        <p14:creationId xmlns:p14="http://schemas.microsoft.com/office/powerpoint/2010/main" val="241520256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5520544F-824B-4B45-812E-856E95426E2A}" type="slidenum">
              <a:rPr lang="en-US" smtClean="0"/>
              <a:pPr/>
              <a:t>1</a:t>
            </a:fld>
            <a:endParaRPr lang="en-US" dirty="0"/>
          </a:p>
        </p:txBody>
      </p:sp>
    </p:spTree>
    <p:extLst>
      <p:ext uri="{BB962C8B-B14F-4D97-AF65-F5344CB8AC3E}">
        <p14:creationId xmlns:p14="http://schemas.microsoft.com/office/powerpoint/2010/main" val="132689223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Discussion points: how many of you have worked on claims or appeals involving hearing loss or tinnitus? How many of your clients are service-connected for hearing loss, rated 0%? These are very common claims – and can be very difficult to prove. VA’s regulations also make it so that your hearing has to be really quite bad before you get a compensable rating. </a:t>
            </a:r>
          </a:p>
          <a:p>
            <a:endParaRPr lang="en-US" dirty="0"/>
          </a:p>
        </p:txBody>
      </p:sp>
      <p:sp>
        <p:nvSpPr>
          <p:cNvPr id="4" name="Slide Number Placeholder 3"/>
          <p:cNvSpPr>
            <a:spLocks noGrp="1"/>
          </p:cNvSpPr>
          <p:nvPr>
            <p:ph type="sldNum" sz="quarter" idx="10"/>
          </p:nvPr>
        </p:nvSpPr>
        <p:spPr/>
        <p:txBody>
          <a:bodyPr/>
          <a:lstStyle/>
          <a:p>
            <a:fld id="{5520544F-824B-4B45-812E-856E95426E2A}" type="slidenum">
              <a:rPr lang="en-US" smtClean="0"/>
              <a:pPr/>
              <a:t>20</a:t>
            </a:fld>
            <a:endParaRPr lang="en-US" dirty="0"/>
          </a:p>
        </p:txBody>
      </p:sp>
    </p:spTree>
    <p:extLst>
      <p:ext uri="{BB962C8B-B14F-4D97-AF65-F5344CB8AC3E}">
        <p14:creationId xmlns:p14="http://schemas.microsoft.com/office/powerpoint/2010/main" val="257484545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Discussion points: how many of you have worked on claims or appeals involving hearing loss or tinnitus? How many of your clients are service-connected for hearing loss, rated 0%? These are very common claims – and can be very difficult to prove. VA’s regulations also make it so that your hearing has to be really quite bad before you get a compensable rating. </a:t>
            </a:r>
          </a:p>
          <a:p>
            <a:endParaRPr lang="en-US" dirty="0"/>
          </a:p>
        </p:txBody>
      </p:sp>
      <p:sp>
        <p:nvSpPr>
          <p:cNvPr id="4" name="Slide Number Placeholder 3"/>
          <p:cNvSpPr>
            <a:spLocks noGrp="1"/>
          </p:cNvSpPr>
          <p:nvPr>
            <p:ph type="sldNum" sz="quarter" idx="10"/>
          </p:nvPr>
        </p:nvSpPr>
        <p:spPr/>
        <p:txBody>
          <a:bodyPr/>
          <a:lstStyle/>
          <a:p>
            <a:fld id="{5520544F-824B-4B45-812E-856E95426E2A}" type="slidenum">
              <a:rPr lang="en-US" smtClean="0"/>
              <a:pPr/>
              <a:t>21</a:t>
            </a:fld>
            <a:endParaRPr lang="en-US" dirty="0"/>
          </a:p>
        </p:txBody>
      </p:sp>
    </p:spTree>
    <p:extLst>
      <p:ext uri="{BB962C8B-B14F-4D97-AF65-F5344CB8AC3E}">
        <p14:creationId xmlns:p14="http://schemas.microsoft.com/office/powerpoint/2010/main" val="353796657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Discussion points: how many of you have worked on claims or appeals involving hearing loss or tinnitus? How many of your clients are service-connected for hearing loss, rated 0%? These are very common claims – and can be very difficult to prove. VA’s regulations also make it so that your hearing has to be really quite bad before you get a compensable rating. </a:t>
            </a:r>
          </a:p>
          <a:p>
            <a:endParaRPr lang="en-US" dirty="0"/>
          </a:p>
        </p:txBody>
      </p:sp>
      <p:sp>
        <p:nvSpPr>
          <p:cNvPr id="4" name="Slide Number Placeholder 3"/>
          <p:cNvSpPr>
            <a:spLocks noGrp="1"/>
          </p:cNvSpPr>
          <p:nvPr>
            <p:ph type="sldNum" sz="quarter" idx="10"/>
          </p:nvPr>
        </p:nvSpPr>
        <p:spPr/>
        <p:txBody>
          <a:bodyPr/>
          <a:lstStyle/>
          <a:p>
            <a:fld id="{5520544F-824B-4B45-812E-856E95426E2A}" type="slidenum">
              <a:rPr lang="en-US" smtClean="0"/>
              <a:pPr/>
              <a:t>22</a:t>
            </a:fld>
            <a:endParaRPr lang="en-US" dirty="0"/>
          </a:p>
        </p:txBody>
      </p:sp>
    </p:spTree>
    <p:extLst>
      <p:ext uri="{BB962C8B-B14F-4D97-AF65-F5344CB8AC3E}">
        <p14:creationId xmlns:p14="http://schemas.microsoft.com/office/powerpoint/2010/main" val="249179607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Discussion points: how many of you have worked on claims or appeals involving hearing loss or tinnitus? How many of your clients are service-connected for hearing loss, rated 0%? These are very common claims – and can be very difficult to prove. VA’s regulations also make it so that your hearing has to be really quite bad before you get a compensable rating. </a:t>
            </a:r>
          </a:p>
          <a:p>
            <a:endParaRPr lang="en-US" dirty="0"/>
          </a:p>
        </p:txBody>
      </p:sp>
      <p:sp>
        <p:nvSpPr>
          <p:cNvPr id="4" name="Slide Number Placeholder 3"/>
          <p:cNvSpPr>
            <a:spLocks noGrp="1"/>
          </p:cNvSpPr>
          <p:nvPr>
            <p:ph type="sldNum" sz="quarter" idx="10"/>
          </p:nvPr>
        </p:nvSpPr>
        <p:spPr/>
        <p:txBody>
          <a:bodyPr/>
          <a:lstStyle/>
          <a:p>
            <a:fld id="{5520544F-824B-4B45-812E-856E95426E2A}" type="slidenum">
              <a:rPr lang="en-US" smtClean="0"/>
              <a:pPr/>
              <a:t>23</a:t>
            </a:fld>
            <a:endParaRPr lang="en-US" dirty="0"/>
          </a:p>
        </p:txBody>
      </p:sp>
    </p:spTree>
    <p:extLst>
      <p:ext uri="{BB962C8B-B14F-4D97-AF65-F5344CB8AC3E}">
        <p14:creationId xmlns:p14="http://schemas.microsoft.com/office/powerpoint/2010/main" val="10129595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Discussion points: how many of you have worked on claims or appeals involving hearing loss or tinnitus? How many of your clients are service-connected for hearing loss, rated 0%? These are very common claims – and can be very difficult to prove. VA’s regulations also make it so that your hearing has to be really quite bad before you get a compensable rating. </a:t>
            </a:r>
          </a:p>
          <a:p>
            <a:endParaRPr lang="en-US" dirty="0"/>
          </a:p>
        </p:txBody>
      </p:sp>
      <p:sp>
        <p:nvSpPr>
          <p:cNvPr id="4" name="Slide Number Placeholder 3"/>
          <p:cNvSpPr>
            <a:spLocks noGrp="1"/>
          </p:cNvSpPr>
          <p:nvPr>
            <p:ph type="sldNum" sz="quarter" idx="10"/>
          </p:nvPr>
        </p:nvSpPr>
        <p:spPr/>
        <p:txBody>
          <a:bodyPr/>
          <a:lstStyle/>
          <a:p>
            <a:fld id="{5520544F-824B-4B45-812E-856E95426E2A}" type="slidenum">
              <a:rPr lang="en-US" smtClean="0"/>
              <a:pPr/>
              <a:t>24</a:t>
            </a:fld>
            <a:endParaRPr lang="en-US" dirty="0"/>
          </a:p>
        </p:txBody>
      </p:sp>
    </p:spTree>
    <p:extLst>
      <p:ext uri="{BB962C8B-B14F-4D97-AF65-F5344CB8AC3E}">
        <p14:creationId xmlns:p14="http://schemas.microsoft.com/office/powerpoint/2010/main" val="428128138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Discussion points: how many of you have worked on claims or appeals involving hearing loss or tinnitus? How many of your clients are service-connected for hearing loss, rated 0%? These are very common claims – and can be very difficult to prove. VA’s regulations also make it so that your hearing has to be really quite bad before you get a compensable rating. </a:t>
            </a:r>
          </a:p>
          <a:p>
            <a:endParaRPr lang="en-US" dirty="0"/>
          </a:p>
        </p:txBody>
      </p:sp>
      <p:sp>
        <p:nvSpPr>
          <p:cNvPr id="4" name="Slide Number Placeholder 3"/>
          <p:cNvSpPr>
            <a:spLocks noGrp="1"/>
          </p:cNvSpPr>
          <p:nvPr>
            <p:ph type="sldNum" sz="quarter" idx="10"/>
          </p:nvPr>
        </p:nvSpPr>
        <p:spPr/>
        <p:txBody>
          <a:bodyPr/>
          <a:lstStyle/>
          <a:p>
            <a:fld id="{5520544F-824B-4B45-812E-856E95426E2A}" type="slidenum">
              <a:rPr lang="en-US" smtClean="0"/>
              <a:pPr/>
              <a:t>32</a:t>
            </a:fld>
            <a:endParaRPr lang="en-US" dirty="0"/>
          </a:p>
        </p:txBody>
      </p:sp>
    </p:spTree>
    <p:extLst>
      <p:ext uri="{BB962C8B-B14F-4D97-AF65-F5344CB8AC3E}">
        <p14:creationId xmlns:p14="http://schemas.microsoft.com/office/powerpoint/2010/main" val="186897036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AE9E880-D31F-8106-DB6C-EF1C1A8FFA8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36F952E-89E4-39E1-B22A-A92DBCACEC7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45B4F92-5EF7-10B2-AE32-B7C41AF60237}"/>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Discussion points: how many of you have worked on claims or appeals involving hearing loss or tinnitus? How many of your clients are service-connected for hearing loss, rated 0%? These are very common claims – and can be very difficult to prove. VA’s regulations also make it so that your hearing has to be really quite bad before you get a compensable rating. </a:t>
            </a:r>
          </a:p>
          <a:p>
            <a:endParaRPr lang="en-US" dirty="0"/>
          </a:p>
        </p:txBody>
      </p:sp>
      <p:sp>
        <p:nvSpPr>
          <p:cNvPr id="4" name="Slide Number Placeholder 3">
            <a:extLst>
              <a:ext uri="{FF2B5EF4-FFF2-40B4-BE49-F238E27FC236}">
                <a16:creationId xmlns:a16="http://schemas.microsoft.com/office/drawing/2014/main" id="{7CA70F94-EF4C-5085-4564-E5495F6F20D6}"/>
              </a:ext>
            </a:extLst>
          </p:cNvPr>
          <p:cNvSpPr>
            <a:spLocks noGrp="1"/>
          </p:cNvSpPr>
          <p:nvPr>
            <p:ph type="sldNum" sz="quarter" idx="10"/>
          </p:nvPr>
        </p:nvSpPr>
        <p:spPr/>
        <p:txBody>
          <a:bodyPr/>
          <a:lstStyle/>
          <a:p>
            <a:fld id="{5520544F-824B-4B45-812E-856E95426E2A}" type="slidenum">
              <a:rPr lang="en-US" smtClean="0"/>
              <a:pPr/>
              <a:t>33</a:t>
            </a:fld>
            <a:endParaRPr lang="en-US" dirty="0"/>
          </a:p>
        </p:txBody>
      </p:sp>
    </p:spTree>
    <p:extLst>
      <p:ext uri="{BB962C8B-B14F-4D97-AF65-F5344CB8AC3E}">
        <p14:creationId xmlns:p14="http://schemas.microsoft.com/office/powerpoint/2010/main" val="129662359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C4E7D5D-0CAB-BC48-AE1E-B0E5C559623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FA84E59-1073-A511-E9EB-9C05429029E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77E77EF-4A8F-44BF-DE76-483A6E90FBC2}"/>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Discussion points: how many of you have worked on claims or appeals involving hearing loss or tinnitus? How many of your clients are service-connected for hearing loss, rated 0%? These are very common claims – and can be very difficult to prove. VA’s regulations also make it so that your hearing has to be really quite bad before you get a compensable rating. </a:t>
            </a:r>
          </a:p>
          <a:p>
            <a:endParaRPr lang="en-US" dirty="0"/>
          </a:p>
        </p:txBody>
      </p:sp>
      <p:sp>
        <p:nvSpPr>
          <p:cNvPr id="4" name="Slide Number Placeholder 3">
            <a:extLst>
              <a:ext uri="{FF2B5EF4-FFF2-40B4-BE49-F238E27FC236}">
                <a16:creationId xmlns:a16="http://schemas.microsoft.com/office/drawing/2014/main" id="{58277758-78ED-E7FE-EA3C-1CF7E6A193B2}"/>
              </a:ext>
            </a:extLst>
          </p:cNvPr>
          <p:cNvSpPr>
            <a:spLocks noGrp="1"/>
          </p:cNvSpPr>
          <p:nvPr>
            <p:ph type="sldNum" sz="quarter" idx="10"/>
          </p:nvPr>
        </p:nvSpPr>
        <p:spPr/>
        <p:txBody>
          <a:bodyPr/>
          <a:lstStyle/>
          <a:p>
            <a:fld id="{5520544F-824B-4B45-812E-856E95426E2A}" type="slidenum">
              <a:rPr lang="en-US" smtClean="0"/>
              <a:pPr/>
              <a:t>34</a:t>
            </a:fld>
            <a:endParaRPr lang="en-US" dirty="0"/>
          </a:p>
        </p:txBody>
      </p:sp>
    </p:spTree>
    <p:extLst>
      <p:ext uri="{BB962C8B-B14F-4D97-AF65-F5344CB8AC3E}">
        <p14:creationId xmlns:p14="http://schemas.microsoft.com/office/powerpoint/2010/main" val="223108087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E33A0B9-25DA-1E9A-3CEA-303AA1BAE96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0F17B18-2CBC-05C0-C847-0EDDFFA7C58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9F90889-4889-92C5-855B-C7FB4469E562}"/>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Discussion points: how many of you have worked on claims or appeals involving hearing loss or tinnitus? How many of your clients are service-connected for hearing loss, rated 0%? These are very common claims – and can be very difficult to prove. VA’s regulations also make it so that your hearing has to be really quite bad before you get a compensable rating. </a:t>
            </a:r>
          </a:p>
          <a:p>
            <a:endParaRPr lang="en-US" dirty="0"/>
          </a:p>
        </p:txBody>
      </p:sp>
      <p:sp>
        <p:nvSpPr>
          <p:cNvPr id="4" name="Slide Number Placeholder 3">
            <a:extLst>
              <a:ext uri="{FF2B5EF4-FFF2-40B4-BE49-F238E27FC236}">
                <a16:creationId xmlns:a16="http://schemas.microsoft.com/office/drawing/2014/main" id="{C57A40EA-E340-730C-4E88-A313A56BBAF5}"/>
              </a:ext>
            </a:extLst>
          </p:cNvPr>
          <p:cNvSpPr>
            <a:spLocks noGrp="1"/>
          </p:cNvSpPr>
          <p:nvPr>
            <p:ph type="sldNum" sz="quarter" idx="10"/>
          </p:nvPr>
        </p:nvSpPr>
        <p:spPr/>
        <p:txBody>
          <a:bodyPr/>
          <a:lstStyle/>
          <a:p>
            <a:fld id="{5520544F-824B-4B45-812E-856E95426E2A}" type="slidenum">
              <a:rPr lang="en-US" smtClean="0"/>
              <a:pPr/>
              <a:t>35</a:t>
            </a:fld>
            <a:endParaRPr lang="en-US" dirty="0"/>
          </a:p>
        </p:txBody>
      </p:sp>
    </p:spTree>
    <p:extLst>
      <p:ext uri="{BB962C8B-B14F-4D97-AF65-F5344CB8AC3E}">
        <p14:creationId xmlns:p14="http://schemas.microsoft.com/office/powerpoint/2010/main" val="3253753960"/>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F0B94DE-C8CB-586C-8824-CCF9047AD52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70E68F9-ABA9-2BFA-65DD-C5ED822F376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3C0DB66-F569-D10D-B253-A16AE23A6581}"/>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Discussion points: how many of you have worked on claims or appeals involving hearing loss or tinnitus? How many of your clients are service-connected for hearing loss, rated 0%? These are very common claims – and can be very difficult to prove. VA’s regulations also make it so that your hearing has to be really quite bad before you get a compensable rating. </a:t>
            </a:r>
          </a:p>
          <a:p>
            <a:endParaRPr lang="en-US" dirty="0"/>
          </a:p>
        </p:txBody>
      </p:sp>
      <p:sp>
        <p:nvSpPr>
          <p:cNvPr id="4" name="Slide Number Placeholder 3">
            <a:extLst>
              <a:ext uri="{FF2B5EF4-FFF2-40B4-BE49-F238E27FC236}">
                <a16:creationId xmlns:a16="http://schemas.microsoft.com/office/drawing/2014/main" id="{4F3D9FA8-FBE9-55D4-2490-ADBA63537C11}"/>
              </a:ext>
            </a:extLst>
          </p:cNvPr>
          <p:cNvSpPr>
            <a:spLocks noGrp="1"/>
          </p:cNvSpPr>
          <p:nvPr>
            <p:ph type="sldNum" sz="quarter" idx="10"/>
          </p:nvPr>
        </p:nvSpPr>
        <p:spPr/>
        <p:txBody>
          <a:bodyPr/>
          <a:lstStyle/>
          <a:p>
            <a:fld id="{5520544F-824B-4B45-812E-856E95426E2A}" type="slidenum">
              <a:rPr lang="en-US" smtClean="0"/>
              <a:pPr/>
              <a:t>36</a:t>
            </a:fld>
            <a:endParaRPr lang="en-US" dirty="0"/>
          </a:p>
        </p:txBody>
      </p:sp>
    </p:spTree>
    <p:extLst>
      <p:ext uri="{BB962C8B-B14F-4D97-AF65-F5344CB8AC3E}">
        <p14:creationId xmlns:p14="http://schemas.microsoft.com/office/powerpoint/2010/main" val="372311930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520544F-824B-4B45-812E-856E95426E2A}" type="slidenum">
              <a:rPr lang="en-US" smtClean="0"/>
              <a:pPr/>
              <a:t>10</a:t>
            </a:fld>
            <a:endParaRPr lang="en-US" dirty="0"/>
          </a:p>
        </p:txBody>
      </p:sp>
    </p:spTree>
    <p:extLst>
      <p:ext uri="{BB962C8B-B14F-4D97-AF65-F5344CB8AC3E}">
        <p14:creationId xmlns:p14="http://schemas.microsoft.com/office/powerpoint/2010/main" val="1113577702"/>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C4E0E66-51CB-3634-8CEF-AD2EAE3C007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3A7E886-1800-1995-3A01-AE670000073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3FB231E-CA2E-E6AD-27D9-6A36A396BFD4}"/>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Discussion points: how many of you have worked on claims or appeals involving hearing loss or tinnitus? How many of your clients are service-connected for hearing loss, rated 0%? These are very common claims – and can be very difficult to prove. VA’s regulations also make it so that your hearing has to be really quite bad before you get a compensable rating. </a:t>
            </a:r>
          </a:p>
          <a:p>
            <a:endParaRPr lang="en-US" dirty="0"/>
          </a:p>
        </p:txBody>
      </p:sp>
      <p:sp>
        <p:nvSpPr>
          <p:cNvPr id="4" name="Slide Number Placeholder 3">
            <a:extLst>
              <a:ext uri="{FF2B5EF4-FFF2-40B4-BE49-F238E27FC236}">
                <a16:creationId xmlns:a16="http://schemas.microsoft.com/office/drawing/2014/main" id="{0F39DEA4-170F-76F8-5735-2F2796923A5B}"/>
              </a:ext>
            </a:extLst>
          </p:cNvPr>
          <p:cNvSpPr>
            <a:spLocks noGrp="1"/>
          </p:cNvSpPr>
          <p:nvPr>
            <p:ph type="sldNum" sz="quarter" idx="10"/>
          </p:nvPr>
        </p:nvSpPr>
        <p:spPr/>
        <p:txBody>
          <a:bodyPr/>
          <a:lstStyle/>
          <a:p>
            <a:fld id="{5520544F-824B-4B45-812E-856E95426E2A}" type="slidenum">
              <a:rPr lang="en-US" smtClean="0"/>
              <a:pPr/>
              <a:t>37</a:t>
            </a:fld>
            <a:endParaRPr lang="en-US" dirty="0"/>
          </a:p>
        </p:txBody>
      </p:sp>
    </p:spTree>
    <p:extLst>
      <p:ext uri="{BB962C8B-B14F-4D97-AF65-F5344CB8AC3E}">
        <p14:creationId xmlns:p14="http://schemas.microsoft.com/office/powerpoint/2010/main" val="3164258607"/>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CDA6C49-5173-1A3D-42BD-AB78B7FC87C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61721D4-A54C-62BF-9F39-05C044CE410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06ADA64-6D03-325F-1CA7-74012525F8DC}"/>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Discussion points: how many of you have worked on claims or appeals involving hearing loss or tinnitus? How many of your clients are service-connected for hearing loss, rated 0%? These are very common claims – and can be very difficult to prove. VA’s regulations also make it so that your hearing has to be really quite bad before you get a compensable rating. </a:t>
            </a:r>
          </a:p>
          <a:p>
            <a:endParaRPr lang="en-US" dirty="0"/>
          </a:p>
        </p:txBody>
      </p:sp>
      <p:sp>
        <p:nvSpPr>
          <p:cNvPr id="4" name="Slide Number Placeholder 3">
            <a:extLst>
              <a:ext uri="{FF2B5EF4-FFF2-40B4-BE49-F238E27FC236}">
                <a16:creationId xmlns:a16="http://schemas.microsoft.com/office/drawing/2014/main" id="{ADE3EC58-A530-8F7D-5D13-895A176452A4}"/>
              </a:ext>
            </a:extLst>
          </p:cNvPr>
          <p:cNvSpPr>
            <a:spLocks noGrp="1"/>
          </p:cNvSpPr>
          <p:nvPr>
            <p:ph type="sldNum" sz="quarter" idx="10"/>
          </p:nvPr>
        </p:nvSpPr>
        <p:spPr/>
        <p:txBody>
          <a:bodyPr/>
          <a:lstStyle/>
          <a:p>
            <a:fld id="{5520544F-824B-4B45-812E-856E95426E2A}" type="slidenum">
              <a:rPr lang="en-US" smtClean="0"/>
              <a:pPr/>
              <a:t>38</a:t>
            </a:fld>
            <a:endParaRPr lang="en-US" dirty="0"/>
          </a:p>
        </p:txBody>
      </p:sp>
    </p:spTree>
    <p:extLst>
      <p:ext uri="{BB962C8B-B14F-4D97-AF65-F5344CB8AC3E}">
        <p14:creationId xmlns:p14="http://schemas.microsoft.com/office/powerpoint/2010/main" val="3951937288"/>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75EBB8F-A645-8C3F-289C-AB31B5358FF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EFF6CB3-2945-0AEA-D1C0-585DBD1C93D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E886AF7-FA23-206A-EDD2-63315721F53E}"/>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Discussion points: how many of you have worked on claims or appeals involving hearing loss or tinnitus? How many of your clients are service-connected for hearing loss, rated 0%? These are very common claims – and can be very difficult to prove. VA’s regulations also make it so that your hearing has to be really quite bad before you get a compensable rating. </a:t>
            </a:r>
          </a:p>
          <a:p>
            <a:endParaRPr lang="en-US" dirty="0"/>
          </a:p>
        </p:txBody>
      </p:sp>
      <p:sp>
        <p:nvSpPr>
          <p:cNvPr id="4" name="Slide Number Placeholder 3">
            <a:extLst>
              <a:ext uri="{FF2B5EF4-FFF2-40B4-BE49-F238E27FC236}">
                <a16:creationId xmlns:a16="http://schemas.microsoft.com/office/drawing/2014/main" id="{B001FB80-7D44-F693-937D-794412DF8563}"/>
              </a:ext>
            </a:extLst>
          </p:cNvPr>
          <p:cNvSpPr>
            <a:spLocks noGrp="1"/>
          </p:cNvSpPr>
          <p:nvPr>
            <p:ph type="sldNum" sz="quarter" idx="10"/>
          </p:nvPr>
        </p:nvSpPr>
        <p:spPr/>
        <p:txBody>
          <a:bodyPr/>
          <a:lstStyle/>
          <a:p>
            <a:fld id="{5520544F-824B-4B45-812E-856E95426E2A}" type="slidenum">
              <a:rPr lang="en-US" smtClean="0"/>
              <a:pPr/>
              <a:t>39</a:t>
            </a:fld>
            <a:endParaRPr lang="en-US" dirty="0"/>
          </a:p>
        </p:txBody>
      </p:sp>
    </p:spTree>
    <p:extLst>
      <p:ext uri="{BB962C8B-B14F-4D97-AF65-F5344CB8AC3E}">
        <p14:creationId xmlns:p14="http://schemas.microsoft.com/office/powerpoint/2010/main" val="2988041607"/>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CC13D5D-033F-9760-DAC5-4774427C39A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AB7F4AD-C7D2-8F40-8EA9-C1943B28D8E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1857BFF-7CAB-D056-082F-031395594FEC}"/>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Discussion points: how many of you have worked on claims or appeals involving hearing loss or tinnitus? How many of your clients are service-connected for hearing loss, rated 0%? These are very common claims – and can be very difficult to prove. VA’s regulations also make it so that your hearing has to be really quite bad before you get a compensable rating. </a:t>
            </a:r>
          </a:p>
          <a:p>
            <a:endParaRPr lang="en-US" dirty="0"/>
          </a:p>
        </p:txBody>
      </p:sp>
      <p:sp>
        <p:nvSpPr>
          <p:cNvPr id="4" name="Slide Number Placeholder 3">
            <a:extLst>
              <a:ext uri="{FF2B5EF4-FFF2-40B4-BE49-F238E27FC236}">
                <a16:creationId xmlns:a16="http://schemas.microsoft.com/office/drawing/2014/main" id="{1B2D2B69-EE58-BE9F-8ACA-4F4C1D6B926A}"/>
              </a:ext>
            </a:extLst>
          </p:cNvPr>
          <p:cNvSpPr>
            <a:spLocks noGrp="1"/>
          </p:cNvSpPr>
          <p:nvPr>
            <p:ph type="sldNum" sz="quarter" idx="10"/>
          </p:nvPr>
        </p:nvSpPr>
        <p:spPr/>
        <p:txBody>
          <a:bodyPr/>
          <a:lstStyle/>
          <a:p>
            <a:fld id="{5520544F-824B-4B45-812E-856E95426E2A}" type="slidenum">
              <a:rPr lang="en-US" smtClean="0"/>
              <a:pPr/>
              <a:t>40</a:t>
            </a:fld>
            <a:endParaRPr lang="en-US" dirty="0"/>
          </a:p>
        </p:txBody>
      </p:sp>
    </p:spTree>
    <p:extLst>
      <p:ext uri="{BB962C8B-B14F-4D97-AF65-F5344CB8AC3E}">
        <p14:creationId xmlns:p14="http://schemas.microsoft.com/office/powerpoint/2010/main" val="244631958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520544F-824B-4B45-812E-856E95426E2A}" type="slidenum">
              <a:rPr lang="en-US" smtClean="0"/>
              <a:pPr/>
              <a:t>11</a:t>
            </a:fld>
            <a:endParaRPr lang="en-US" dirty="0"/>
          </a:p>
        </p:txBody>
      </p:sp>
    </p:spTree>
    <p:extLst>
      <p:ext uri="{BB962C8B-B14F-4D97-AF65-F5344CB8AC3E}">
        <p14:creationId xmlns:p14="http://schemas.microsoft.com/office/powerpoint/2010/main" val="257788325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D2E197C-D027-13B9-C2C0-B29A9F231F1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A5EA5BF-73BC-252B-02CE-57EA994D6BD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ECAABFC-0D4B-A911-0232-3CDCCAEC42D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117A7636-DB4F-1BA1-B168-DE406FDD6FF5}"/>
              </a:ext>
            </a:extLst>
          </p:cNvPr>
          <p:cNvSpPr>
            <a:spLocks noGrp="1"/>
          </p:cNvSpPr>
          <p:nvPr>
            <p:ph type="sldNum" sz="quarter" idx="10"/>
          </p:nvPr>
        </p:nvSpPr>
        <p:spPr/>
        <p:txBody>
          <a:bodyPr/>
          <a:lstStyle/>
          <a:p>
            <a:fld id="{5520544F-824B-4B45-812E-856E95426E2A}" type="slidenum">
              <a:rPr lang="en-US" smtClean="0"/>
              <a:pPr/>
              <a:t>12</a:t>
            </a:fld>
            <a:endParaRPr lang="en-US" dirty="0"/>
          </a:p>
        </p:txBody>
      </p:sp>
    </p:spTree>
    <p:extLst>
      <p:ext uri="{BB962C8B-B14F-4D97-AF65-F5344CB8AC3E}">
        <p14:creationId xmlns:p14="http://schemas.microsoft.com/office/powerpoint/2010/main" val="192102873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ABCB078-4348-BF76-D9B6-67ADE65A88F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3E58233-DCE5-ED73-8DA3-6F6A82A867B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F733B6E-389A-37B1-F3E1-EE4EB621908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9561309-4EE5-7C4E-1A2B-3A75688E51A2}"/>
              </a:ext>
            </a:extLst>
          </p:cNvPr>
          <p:cNvSpPr>
            <a:spLocks noGrp="1"/>
          </p:cNvSpPr>
          <p:nvPr>
            <p:ph type="sldNum" sz="quarter" idx="10"/>
          </p:nvPr>
        </p:nvSpPr>
        <p:spPr/>
        <p:txBody>
          <a:bodyPr/>
          <a:lstStyle/>
          <a:p>
            <a:fld id="{5520544F-824B-4B45-812E-856E95426E2A}" type="slidenum">
              <a:rPr lang="en-US" smtClean="0"/>
              <a:pPr/>
              <a:t>13</a:t>
            </a:fld>
            <a:endParaRPr lang="en-US" dirty="0"/>
          </a:p>
        </p:txBody>
      </p:sp>
    </p:spTree>
    <p:extLst>
      <p:ext uri="{BB962C8B-B14F-4D97-AF65-F5344CB8AC3E}">
        <p14:creationId xmlns:p14="http://schemas.microsoft.com/office/powerpoint/2010/main" val="106365673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Discussion points: how many of you have worked on claims or appeals involving hearing loss or tinnitus? How many of your clients are service-connected for hearing loss, rated 0%? These are very common claims – and can be very difficult to prove. VA’s regulations also make it so that your hearing has to be really quite bad before you get a compensable rating. </a:t>
            </a:r>
          </a:p>
          <a:p>
            <a:endParaRPr lang="en-US" dirty="0"/>
          </a:p>
        </p:txBody>
      </p:sp>
      <p:sp>
        <p:nvSpPr>
          <p:cNvPr id="4" name="Slide Number Placeholder 3"/>
          <p:cNvSpPr>
            <a:spLocks noGrp="1"/>
          </p:cNvSpPr>
          <p:nvPr>
            <p:ph type="sldNum" sz="quarter" idx="10"/>
          </p:nvPr>
        </p:nvSpPr>
        <p:spPr/>
        <p:txBody>
          <a:bodyPr/>
          <a:lstStyle/>
          <a:p>
            <a:fld id="{5520544F-824B-4B45-812E-856E95426E2A}" type="slidenum">
              <a:rPr lang="en-US" smtClean="0"/>
              <a:pPr/>
              <a:t>16</a:t>
            </a:fld>
            <a:endParaRPr lang="en-US" dirty="0"/>
          </a:p>
        </p:txBody>
      </p:sp>
    </p:spTree>
    <p:extLst>
      <p:ext uri="{BB962C8B-B14F-4D97-AF65-F5344CB8AC3E}">
        <p14:creationId xmlns:p14="http://schemas.microsoft.com/office/powerpoint/2010/main" val="154481514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520544F-824B-4B45-812E-856E95426E2A}" type="slidenum">
              <a:rPr lang="en-US" smtClean="0"/>
              <a:pPr/>
              <a:t>17</a:t>
            </a:fld>
            <a:endParaRPr lang="en-US" dirty="0"/>
          </a:p>
        </p:txBody>
      </p:sp>
    </p:spTree>
    <p:extLst>
      <p:ext uri="{BB962C8B-B14F-4D97-AF65-F5344CB8AC3E}">
        <p14:creationId xmlns:p14="http://schemas.microsoft.com/office/powerpoint/2010/main" val="377044688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79C19A7-B0C0-9492-EB76-07E869EFBF5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5D89229-5E24-8D71-6A24-4874202F87F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9605C97-6663-C1A1-FDEB-C1106CF984B0}"/>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1107FCB-D7CB-425F-19FD-DC89FF1B465E}"/>
              </a:ext>
            </a:extLst>
          </p:cNvPr>
          <p:cNvSpPr>
            <a:spLocks noGrp="1"/>
          </p:cNvSpPr>
          <p:nvPr>
            <p:ph type="sldNum" sz="quarter" idx="10"/>
          </p:nvPr>
        </p:nvSpPr>
        <p:spPr/>
        <p:txBody>
          <a:bodyPr/>
          <a:lstStyle/>
          <a:p>
            <a:fld id="{5520544F-824B-4B45-812E-856E95426E2A}" type="slidenum">
              <a:rPr lang="en-US" smtClean="0"/>
              <a:pPr/>
              <a:t>18</a:t>
            </a:fld>
            <a:endParaRPr lang="en-US" dirty="0"/>
          </a:p>
        </p:txBody>
      </p:sp>
    </p:spTree>
    <p:extLst>
      <p:ext uri="{BB962C8B-B14F-4D97-AF65-F5344CB8AC3E}">
        <p14:creationId xmlns:p14="http://schemas.microsoft.com/office/powerpoint/2010/main" val="402525441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Discussion points: how many of you have worked on claims or appeals involving hearing loss or tinnitus? How many of your clients are service-connected for hearing loss, rated 0%? These are very common claims – and can be very difficult to prove. VA’s regulations also make it so that your hearing has to be really quite bad before you get a compensable rating. </a:t>
            </a:r>
          </a:p>
          <a:p>
            <a:endParaRPr lang="en-US" dirty="0"/>
          </a:p>
        </p:txBody>
      </p:sp>
      <p:sp>
        <p:nvSpPr>
          <p:cNvPr id="4" name="Slide Number Placeholder 3"/>
          <p:cNvSpPr>
            <a:spLocks noGrp="1"/>
          </p:cNvSpPr>
          <p:nvPr>
            <p:ph type="sldNum" sz="quarter" idx="10"/>
          </p:nvPr>
        </p:nvSpPr>
        <p:spPr/>
        <p:txBody>
          <a:bodyPr/>
          <a:lstStyle/>
          <a:p>
            <a:fld id="{5520544F-824B-4B45-812E-856E95426E2A}" type="slidenum">
              <a:rPr lang="en-US" smtClean="0"/>
              <a:pPr/>
              <a:t>19</a:t>
            </a:fld>
            <a:endParaRPr lang="en-US" dirty="0"/>
          </a:p>
        </p:txBody>
      </p:sp>
    </p:spTree>
    <p:extLst>
      <p:ext uri="{BB962C8B-B14F-4D97-AF65-F5344CB8AC3E}">
        <p14:creationId xmlns:p14="http://schemas.microsoft.com/office/powerpoint/2010/main" val="369623614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9" name="Rectangle 8"/>
          <p:cNvSpPr/>
          <p:nvPr/>
        </p:nvSpPr>
        <p:spPr bwMode="ltGray">
          <a:xfrm>
            <a:off x="0" y="0"/>
            <a:ext cx="9143999" cy="513543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ctrTitle"/>
          </p:nvPr>
        </p:nvSpPr>
        <p:spPr>
          <a:xfrm>
            <a:off x="685800" y="3355848"/>
            <a:ext cx="8077200" cy="1673352"/>
          </a:xfrm>
        </p:spPr>
        <p:txBody>
          <a:bodyPr vert="horz" lIns="91440" tIns="0" rIns="45720" bIns="0" rtlCol="0" anchor="t">
            <a:normAutofit/>
            <a:scene3d>
              <a:camera prst="orthographicFront"/>
              <a:lightRig rig="threePt" dir="t">
                <a:rot lat="0" lon="0" rev="4800000"/>
              </a:lightRig>
            </a:scene3d>
            <a:sp3d prstMaterial="matte">
              <a:bevelT w="50800" h="10160"/>
            </a:sp3d>
          </a:bodyPr>
          <a:lstStyle>
            <a:lvl1pPr algn="l">
              <a:defRPr sz="4700" b="1"/>
            </a:lvl1pPr>
            <a:extLst/>
          </a:lstStyle>
          <a:p>
            <a:r>
              <a:rPr kumimoji="0" lang="en-US"/>
              <a:t>Click to edit Master title style</a:t>
            </a:r>
          </a:p>
        </p:txBody>
      </p:sp>
      <p:sp>
        <p:nvSpPr>
          <p:cNvPr id="3" name="Subtitle 2"/>
          <p:cNvSpPr>
            <a:spLocks noGrp="1"/>
          </p:cNvSpPr>
          <p:nvPr>
            <p:ph type="subTitle" idx="1"/>
          </p:nvPr>
        </p:nvSpPr>
        <p:spPr>
          <a:xfrm>
            <a:off x="685800" y="1828800"/>
            <a:ext cx="8077200" cy="1499616"/>
          </a:xfrm>
        </p:spPr>
        <p:txBody>
          <a:bodyPr lIns="118872" tIns="0" rIns="45720" bIns="0" anchor="b"/>
          <a:lstStyle>
            <a:lvl1pPr marL="0" indent="0" algn="l">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extLst/>
          </a:lstStyle>
          <a:p>
            <a:r>
              <a:rPr kumimoji="0" lang="en-US"/>
              <a:t>Click to edit Master subtitle style</a:t>
            </a:r>
          </a:p>
        </p:txBody>
      </p:sp>
      <p:sp>
        <p:nvSpPr>
          <p:cNvPr id="4" name="Date Placeholder 3"/>
          <p:cNvSpPr>
            <a:spLocks noGrp="1"/>
          </p:cNvSpPr>
          <p:nvPr>
            <p:ph type="dt" sz="half" idx="10"/>
          </p:nvPr>
        </p:nvSpPr>
        <p:spPr/>
        <p:txBody>
          <a:bodyPr/>
          <a:lstStyle/>
          <a:p>
            <a:fld id="{58F26CDB-B4E0-4CD7-984A-3FEA0E4A7849}" type="datetime1">
              <a:rPr lang="en-US" smtClean="0"/>
              <a:t>5/15/2026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E8079A4-7AA8-4A4F-87E2-7781EC5097DD}" type="slidenum">
              <a:rPr lang="en-US" smtClean="0"/>
              <a:pPr/>
              <a:t>‹#›</a:t>
            </a:fld>
            <a:endParaRPr lang="en-US"/>
          </a:p>
        </p:txBody>
      </p:sp>
      <p:sp>
        <p:nvSpPr>
          <p:cNvPr id="10" name="Rectangle 9"/>
          <p:cNvSpPr/>
          <p:nvPr/>
        </p:nvSpPr>
        <p:spPr bwMode="invGray">
          <a:xfrm>
            <a:off x="0" y="5128334"/>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F95DDD82-B537-4F6F-9C76-685B5291998E}" type="datetime1">
              <a:rPr lang="en-US" smtClean="0"/>
              <a:t>5/15/2026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B5C5464-0A0C-4F4F-8948-B8BFCC70FC15}"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9" name="Rectangle 8"/>
          <p:cNvSpPr/>
          <p:nvPr/>
        </p:nvSpPr>
        <p:spPr bwMode="invGray">
          <a:xfrm>
            <a:off x="6598920" y="0"/>
            <a:ext cx="45720" cy="6858000"/>
          </a:xfrm>
          <a:prstGeom prst="rect">
            <a:avLst/>
          </a:prstGeom>
          <a:solidFill>
            <a:srgbClr val="FFFFFF"/>
          </a:solidFill>
          <a:ln w="48000" cap="flat" cmpd="thickThin" algn="ctr">
            <a:noFill/>
            <a:prstDash val="solid"/>
          </a:ln>
          <a:effectLst>
            <a:outerShdw blurRad="31750" dist="10160" dir="108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8" name="Rectangle 7"/>
          <p:cNvSpPr/>
          <p:nvPr/>
        </p:nvSpPr>
        <p:spPr bwMode="ltGray">
          <a:xfrm>
            <a:off x="6647687" y="0"/>
            <a:ext cx="2514601" cy="685800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Vertical Title 1"/>
          <p:cNvSpPr>
            <a:spLocks noGrp="1"/>
          </p:cNvSpPr>
          <p:nvPr>
            <p:ph type="title" orient="vert"/>
          </p:nvPr>
        </p:nvSpPr>
        <p:spPr>
          <a:xfrm>
            <a:off x="6781800" y="274640"/>
            <a:ext cx="1905000" cy="5851525"/>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304800"/>
            <a:ext cx="6019800" cy="5851525"/>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B7E1D8DA-85DB-4395-8C59-FFB12EFC2A6E}" type="datetime1">
              <a:rPr lang="en-US" smtClean="0"/>
              <a:t>5/15/2026</a:t>
            </a:fld>
            <a:endParaRPr lang="en-US" dirty="0"/>
          </a:p>
        </p:txBody>
      </p:sp>
      <p:sp>
        <p:nvSpPr>
          <p:cNvPr id="5" name="Footer Placeholder 4"/>
          <p:cNvSpPr>
            <a:spLocks noGrp="1"/>
          </p:cNvSpPr>
          <p:nvPr>
            <p:ph type="ftr" sz="quarter" idx="11"/>
          </p:nvPr>
        </p:nvSpPr>
        <p:spPr>
          <a:xfrm>
            <a:off x="2640597" y="6377459"/>
            <a:ext cx="3836404" cy="365125"/>
          </a:xfrm>
        </p:spPr>
        <p:txBody>
          <a:bodyPr/>
          <a:lstStyle/>
          <a:p>
            <a:endParaRPr lang="en-US" dirty="0"/>
          </a:p>
        </p:txBody>
      </p:sp>
      <p:sp>
        <p:nvSpPr>
          <p:cNvPr id="6" name="Slide Number Placeholder 5"/>
          <p:cNvSpPr>
            <a:spLocks noGrp="1"/>
          </p:cNvSpPr>
          <p:nvPr>
            <p:ph type="sldNum" sz="quarter" idx="12"/>
          </p:nvPr>
        </p:nvSpPr>
        <p:spPr/>
        <p:txBody>
          <a:bodyPr/>
          <a:lstStyle/>
          <a:p>
            <a:fld id="{1B5C5464-0A0C-4F4F-8948-B8BFCC70FC15}"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155448"/>
            <a:ext cx="8229600" cy="1252728"/>
          </a:xfrm>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E1F6BC69-035D-433A-A407-2B0A798AA298}" type="datetime1">
              <a:rPr lang="en-US" smtClean="0"/>
              <a:t>5/15/2026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B5C5464-0A0C-4F4F-8948-B8BFCC70FC15}"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9" name="Rectangle 8"/>
          <p:cNvSpPr/>
          <p:nvPr/>
        </p:nvSpPr>
        <p:spPr bwMode="ltGray">
          <a:xfrm>
            <a:off x="0" y="1"/>
            <a:ext cx="9144000" cy="260252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ectangle 11"/>
          <p:cNvSpPr/>
          <p:nvPr/>
        </p:nvSpPr>
        <p:spPr bwMode="invGray">
          <a:xfrm>
            <a:off x="0" y="2602520"/>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749808" y="118872"/>
            <a:ext cx="8013192" cy="1636776"/>
          </a:xfrm>
        </p:spPr>
        <p:txBody>
          <a:bodyPr vert="horz" lIns="91440" tIns="0" rIns="91440" bIns="0" rtlCol="0" anchor="b">
            <a:normAutofit/>
            <a:scene3d>
              <a:camera prst="orthographicFront"/>
              <a:lightRig rig="threePt" dir="t">
                <a:rot lat="0" lon="0" rev="4800000"/>
              </a:lightRig>
            </a:scene3d>
            <a:sp3d prstMaterial="matte">
              <a:bevelT w="50800" h="10160"/>
            </a:sp3d>
          </a:bodyPr>
          <a:lstStyle>
            <a:lvl1pPr algn="l">
              <a:defRPr sz="4700" b="1" cap="none" baseline="0"/>
            </a:lvl1pPr>
            <a:extLst/>
          </a:lstStyle>
          <a:p>
            <a:r>
              <a:rPr kumimoji="0" lang="en-US"/>
              <a:t>Click to edit Master title style</a:t>
            </a:r>
          </a:p>
        </p:txBody>
      </p:sp>
      <p:sp>
        <p:nvSpPr>
          <p:cNvPr id="3" name="Text Placeholder 2"/>
          <p:cNvSpPr>
            <a:spLocks noGrp="1"/>
          </p:cNvSpPr>
          <p:nvPr>
            <p:ph type="body" idx="1"/>
          </p:nvPr>
        </p:nvSpPr>
        <p:spPr>
          <a:xfrm>
            <a:off x="740664" y="1828800"/>
            <a:ext cx="8022336" cy="685800"/>
          </a:xfrm>
        </p:spPr>
        <p:txBody>
          <a:bodyPr lIns="146304" tIns="0" rIns="45720" bIns="0" anchor="t"/>
          <a:lstStyle>
            <a:lvl1pPr marL="0" indent="0">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extLst/>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C2B10195-65C6-4101-BE21-15C770B1E479}" type="datetime1">
              <a:rPr lang="en-US" smtClean="0"/>
              <a:t>5/15/2026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E8079A4-7AA8-4A4F-87E2-7781EC5097DD}"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457200" y="1773936"/>
            <a:ext cx="4038600" cy="4623816"/>
          </a:xfrm>
        </p:spPr>
        <p:txBody>
          <a:bodyPr lIns="91440"/>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648200" y="1773936"/>
            <a:ext cx="4038600" cy="462381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F32FD6A-CFDE-4256-A23C-12258DFAE31D}" type="datetime1">
              <a:rPr lang="en-US" smtClean="0"/>
              <a:t>5/15/2026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1B5C5464-0A0C-4F4F-8948-B8BFCC70FC15}"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extLst/>
          </a:lstStyle>
          <a:p>
            <a:r>
              <a:rPr kumimoji="0" lang="en-US"/>
              <a:t>Click to edit Master title style</a:t>
            </a:r>
          </a:p>
        </p:txBody>
      </p:sp>
      <p:sp>
        <p:nvSpPr>
          <p:cNvPr id="3" name="Text Placeholder 2"/>
          <p:cNvSpPr>
            <a:spLocks noGrp="1"/>
          </p:cNvSpPr>
          <p:nvPr>
            <p:ph type="body" idx="1"/>
          </p:nvPr>
        </p:nvSpPr>
        <p:spPr>
          <a:xfrm>
            <a:off x="457200" y="1698987"/>
            <a:ext cx="4040188"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eaLnBrk="1" latinLnBrk="0" hangingPunct="1"/>
            <a:r>
              <a:rPr kumimoji="0" lang="en-US"/>
              <a:t>Click to edit Master text styles</a:t>
            </a:r>
          </a:p>
        </p:txBody>
      </p:sp>
      <p:sp>
        <p:nvSpPr>
          <p:cNvPr id="4" name="Content Placeholder 3"/>
          <p:cNvSpPr>
            <a:spLocks noGrp="1"/>
          </p:cNvSpPr>
          <p:nvPr>
            <p:ph sz="half" idx="2"/>
          </p:nvPr>
        </p:nvSpPr>
        <p:spPr>
          <a:xfrm>
            <a:off x="457200" y="2449512"/>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Text Placeholder 4"/>
          <p:cNvSpPr>
            <a:spLocks noGrp="1"/>
          </p:cNvSpPr>
          <p:nvPr>
            <p:ph type="body" sz="quarter" idx="3"/>
          </p:nvPr>
        </p:nvSpPr>
        <p:spPr>
          <a:xfrm>
            <a:off x="4645025" y="1698987"/>
            <a:ext cx="4041775"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eaLnBrk="1" latinLnBrk="0" hangingPunct="1"/>
            <a:r>
              <a:rPr kumimoji="0" lang="en-US"/>
              <a:t>Click to edit Master text styles</a:t>
            </a:r>
          </a:p>
        </p:txBody>
      </p:sp>
      <p:sp>
        <p:nvSpPr>
          <p:cNvPr id="6" name="Content Placeholder 5"/>
          <p:cNvSpPr>
            <a:spLocks noGrp="1"/>
          </p:cNvSpPr>
          <p:nvPr>
            <p:ph sz="quarter" idx="4"/>
          </p:nvPr>
        </p:nvSpPr>
        <p:spPr>
          <a:xfrm>
            <a:off x="4645025" y="2449512"/>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4C879D0-E029-484C-9382-041D8E5F6918}" type="datetime1">
              <a:rPr lang="en-US" smtClean="0"/>
              <a:t>5/15/2026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1B5C5464-0A0C-4F4F-8948-B8BFCC70FC15}"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AC5E4550-D3F6-445C-942B-5B463934052D}" type="datetime1">
              <a:rPr lang="en-US" smtClean="0"/>
              <a:t>5/15/2026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1B5C5464-0A0C-4F4F-8948-B8BFCC70FC15}"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19BDC0B-384B-4CDD-A796-E4B7F9B248D4}" type="datetime1">
              <a:rPr lang="en-US" smtClean="0"/>
              <a:t>5/15/2026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1B5C5464-0A0C-4F4F-8948-B8BFCC70FC15}"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7838" y="152400"/>
            <a:ext cx="2523744" cy="978408"/>
          </a:xfrm>
        </p:spPr>
        <p:txBody>
          <a:bodyPr vert="horz" lIns="73152" rIns="45720" bIns="0" rtlCol="0" anchor="b">
            <a:normAutofit/>
            <a:sp3d prstMaterial="matte"/>
          </a:bodyPr>
          <a:lstStyle>
            <a:lvl1pPr algn="l">
              <a:defRPr sz="2000" b="0"/>
            </a:lvl1pPr>
            <a:extLst/>
          </a:lstStyle>
          <a:p>
            <a:r>
              <a:rPr kumimoji="0" lang="en-US"/>
              <a:t>Click to edit Master title style</a:t>
            </a:r>
          </a:p>
        </p:txBody>
      </p:sp>
      <p:sp>
        <p:nvSpPr>
          <p:cNvPr id="3" name="Content Placeholder 2"/>
          <p:cNvSpPr>
            <a:spLocks noGrp="1"/>
          </p:cNvSpPr>
          <p:nvPr>
            <p:ph idx="1"/>
          </p:nvPr>
        </p:nvSpPr>
        <p:spPr>
          <a:xfrm>
            <a:off x="3019377" y="1743133"/>
            <a:ext cx="5920641" cy="455888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Text Placeholder 3"/>
          <p:cNvSpPr>
            <a:spLocks noGrp="1"/>
          </p:cNvSpPr>
          <p:nvPr>
            <p:ph type="body" sz="half" idx="2"/>
          </p:nvPr>
        </p:nvSpPr>
        <p:spPr>
          <a:xfrm>
            <a:off x="167838" y="1730018"/>
            <a:ext cx="246888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26A31E2F-5F4A-4B96-86CC-D9FB862C55D7}" type="datetime1">
              <a:rPr lang="en-US" smtClean="0"/>
              <a:t>5/15/2026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FA84A37A-AFC2-4A01-80A1-FC20F2C0D5BB}" type="slidenum">
              <a:rPr lang="en-US" smtClean="0"/>
              <a:pPr/>
              <a:t>‹#›</a:t>
            </a:fld>
            <a:endParaRPr lang="en-US"/>
          </a:p>
        </p:txBody>
      </p:sp>
      <p:sp>
        <p:nvSpPr>
          <p:cNvPr id="12" name="Rectangle 11"/>
          <p:cNvSpPr/>
          <p:nvPr/>
        </p:nvSpPr>
        <p:spPr bwMode="invGray">
          <a:xfrm>
            <a:off x="2855737" y="0"/>
            <a:ext cx="45720" cy="1453896"/>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Rectangle 8"/>
          <p:cNvSpPr/>
          <p:nvPr/>
        </p:nvSpPr>
        <p:spPr bwMode="invGray">
          <a:xfrm>
            <a:off x="2855737" y="0"/>
            <a:ext cx="45720" cy="1453896"/>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64592" y="155448"/>
            <a:ext cx="2525150" cy="978408"/>
          </a:xfrm>
        </p:spPr>
        <p:txBody>
          <a:bodyPr lIns="73152" bIns="0" anchor="b">
            <a:sp3d prstMaterial="matte"/>
          </a:bodyPr>
          <a:lstStyle>
            <a:lvl1pPr algn="l">
              <a:defRPr sz="2000" b="0"/>
            </a:lvl1pPr>
            <a:extLst/>
          </a:lstStyle>
          <a:p>
            <a:r>
              <a:rPr kumimoji="0" lang="en-US"/>
              <a:t>Click to edit Master title style</a:t>
            </a:r>
          </a:p>
        </p:txBody>
      </p:sp>
      <p:sp>
        <p:nvSpPr>
          <p:cNvPr id="3" name="Picture Placeholder 2"/>
          <p:cNvSpPr>
            <a:spLocks noGrp="1"/>
          </p:cNvSpPr>
          <p:nvPr>
            <p:ph type="pic" idx="1"/>
          </p:nvPr>
        </p:nvSpPr>
        <p:spPr>
          <a:xfrm>
            <a:off x="2903805" y="1484808"/>
            <a:ext cx="6247397" cy="5373192"/>
          </a:xfrm>
          <a:solidFill>
            <a:schemeClr val="bg2">
              <a:shade val="75000"/>
            </a:schemeClr>
          </a:solidFill>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extLst/>
          </a:lstStyle>
          <a:p>
            <a:r>
              <a:rPr kumimoji="0" lang="en-US"/>
              <a:t>Drag picture to placeholder or click icon to add</a:t>
            </a:r>
            <a:endParaRPr kumimoji="0" lang="en-US" dirty="0"/>
          </a:p>
        </p:txBody>
      </p:sp>
      <p:sp>
        <p:nvSpPr>
          <p:cNvPr id="4" name="Text Placeholder 3"/>
          <p:cNvSpPr>
            <a:spLocks noGrp="1"/>
          </p:cNvSpPr>
          <p:nvPr>
            <p:ph type="body" sz="half" idx="2"/>
          </p:nvPr>
        </p:nvSpPr>
        <p:spPr>
          <a:xfrm>
            <a:off x="164592" y="1728216"/>
            <a:ext cx="246888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eaLnBrk="1" latinLnBrk="0" hangingPunct="1"/>
            <a:r>
              <a:rPr kumimoji="0" lang="en-US"/>
              <a:t>Click to edit Master text styles</a:t>
            </a:r>
          </a:p>
        </p:txBody>
      </p:sp>
      <p:sp>
        <p:nvSpPr>
          <p:cNvPr id="5" name="Date Placeholder 4"/>
          <p:cNvSpPr>
            <a:spLocks noGrp="1"/>
          </p:cNvSpPr>
          <p:nvPr>
            <p:ph type="dt" sz="half" idx="10"/>
          </p:nvPr>
        </p:nvSpPr>
        <p:spPr>
          <a:xfrm>
            <a:off x="164592" y="1170432"/>
            <a:ext cx="2523744" cy="201168"/>
          </a:xfrm>
        </p:spPr>
        <p:txBody>
          <a:bodyPr/>
          <a:lstStyle/>
          <a:p>
            <a:fld id="{C87002FA-04E1-41C9-971A-C4B47301A967}" type="datetime1">
              <a:rPr lang="en-US" smtClean="0"/>
              <a:t>5/15/2026</a:t>
            </a:fld>
            <a:endParaRPr lang="en-US" dirty="0"/>
          </a:p>
        </p:txBody>
      </p:sp>
      <p:sp>
        <p:nvSpPr>
          <p:cNvPr id="11" name="Rectangle 10"/>
          <p:cNvSpPr/>
          <p:nvPr/>
        </p:nvSpPr>
        <p:spPr>
          <a:xfrm>
            <a:off x="2855737" y="0"/>
            <a:ext cx="45720"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Rectangle 8"/>
          <p:cNvSpPr/>
          <p:nvPr/>
        </p:nvSpPr>
        <p:spPr bwMode="invGray">
          <a:xfrm>
            <a:off x="2855737" y="0"/>
            <a:ext cx="45720"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6" name="Footer Placeholder 5"/>
          <p:cNvSpPr>
            <a:spLocks noGrp="1"/>
          </p:cNvSpPr>
          <p:nvPr>
            <p:ph type="ftr" sz="quarter" idx="11"/>
          </p:nvPr>
        </p:nvSpPr>
        <p:spPr>
          <a:xfrm>
            <a:off x="3035808" y="1170432"/>
            <a:ext cx="5193792" cy="201168"/>
          </a:xfrm>
        </p:spPr>
        <p:txBody>
          <a:bodyPr/>
          <a:lstStyle>
            <a:lvl1pPr>
              <a:defRPr>
                <a:solidFill>
                  <a:schemeClr val="bg1">
                    <a:shade val="50000"/>
                  </a:schemeClr>
                </a:solidFill>
              </a:defRPr>
            </a:lvl1pPr>
          </a:lstStyle>
          <a:p>
            <a:endParaRPr lang="en-US" dirty="0"/>
          </a:p>
        </p:txBody>
      </p:sp>
      <p:sp>
        <p:nvSpPr>
          <p:cNvPr id="7" name="Slide Number Placeholder 6"/>
          <p:cNvSpPr>
            <a:spLocks noGrp="1"/>
          </p:cNvSpPr>
          <p:nvPr>
            <p:ph type="sldNum" sz="quarter" idx="12"/>
          </p:nvPr>
        </p:nvSpPr>
        <p:spPr>
          <a:xfrm>
            <a:off x="8339328" y="1170432"/>
            <a:ext cx="733864" cy="201168"/>
          </a:xfrm>
        </p:spPr>
        <p:txBody>
          <a:bodyPr/>
          <a:lstStyle/>
          <a:p>
            <a:fld id="{1B5C5464-0A0C-4F4F-8948-B8BFCC70FC15}" type="slidenum">
              <a:rPr lang="en-US" smtClean="0"/>
              <a:pPr/>
              <a:t>‹#›</a:t>
            </a:fld>
            <a:endParaRPr lang="en-US" dirty="0"/>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p:nvPr/>
        </p:nvSpPr>
        <p:spPr bwMode="invGray">
          <a:xfrm>
            <a:off x="0" y="1435895"/>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7" name="Rectangle 6"/>
          <p:cNvSpPr/>
          <p:nvPr/>
        </p:nvSpPr>
        <p:spPr bwMode="ltGray">
          <a:xfrm>
            <a:off x="0" y="0"/>
            <a:ext cx="9143999" cy="1433733"/>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Placeholder 1"/>
          <p:cNvSpPr>
            <a:spLocks noGrp="1"/>
          </p:cNvSpPr>
          <p:nvPr>
            <p:ph type="title"/>
          </p:nvPr>
        </p:nvSpPr>
        <p:spPr>
          <a:xfrm>
            <a:off x="457200" y="152400"/>
            <a:ext cx="8229600" cy="1251062"/>
          </a:xfrm>
          <a:prstGeom prst="rect">
            <a:avLst/>
          </a:prstGeom>
        </p:spPr>
        <p:txBody>
          <a:bodyPr vert="horz" lIns="91440" rIns="45720" rtlCol="0" anchor="ctr">
            <a:normAutofit/>
            <a:scene3d>
              <a:camera prst="orthographicFront"/>
              <a:lightRig rig="threePt" dir="t">
                <a:rot lat="0" lon="0" rev="4800000"/>
              </a:lightRig>
            </a:scene3d>
            <a:sp3d prstMaterial="matte">
              <a:bevelT w="50800" h="10160"/>
            </a:sp3d>
          </a:bodyPr>
          <a:lstStyle/>
          <a:p>
            <a:r>
              <a:rPr kumimoji="0" lang="en-US"/>
              <a:t>Click to edit Master title style</a:t>
            </a:r>
          </a:p>
        </p:txBody>
      </p:sp>
      <p:sp>
        <p:nvSpPr>
          <p:cNvPr id="3" name="Text Placeholder 2"/>
          <p:cNvSpPr>
            <a:spLocks noGrp="1"/>
          </p:cNvSpPr>
          <p:nvPr>
            <p:ph type="body" idx="1"/>
          </p:nvPr>
        </p:nvSpPr>
        <p:spPr>
          <a:xfrm>
            <a:off x="457200" y="1775191"/>
            <a:ext cx="8229600" cy="4625609"/>
          </a:xfrm>
          <a:prstGeom prst="rect">
            <a:avLst/>
          </a:prstGeom>
        </p:spPr>
        <p:txBody>
          <a:bodyPr vert="horz" lIns="54864" tIns="91440" rtlCol="0">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4" name="Date Placeholder 3"/>
          <p:cNvSpPr>
            <a:spLocks noGrp="1"/>
          </p:cNvSpPr>
          <p:nvPr>
            <p:ph type="dt" sz="half" idx="2"/>
          </p:nvPr>
        </p:nvSpPr>
        <p:spPr>
          <a:xfrm>
            <a:off x="457200" y="6476999"/>
            <a:ext cx="2133600" cy="274320"/>
          </a:xfrm>
          <a:prstGeom prst="rect">
            <a:avLst/>
          </a:prstGeom>
        </p:spPr>
        <p:txBody>
          <a:bodyPr vert="horz" lIns="109728" rIns="45720" bIns="0" rtlCol="0" anchor="b"/>
          <a:lstStyle>
            <a:lvl1pPr algn="l" eaLnBrk="1" latinLnBrk="0" hangingPunct="1">
              <a:defRPr kumimoji="0" sz="1200">
                <a:solidFill>
                  <a:schemeClr val="tx1">
                    <a:tint val="95000"/>
                  </a:schemeClr>
                </a:solidFill>
              </a:defRPr>
            </a:lvl1pPr>
            <a:extLst/>
          </a:lstStyle>
          <a:p>
            <a:fld id="{FC7E5AB8-B810-4C21-B192-E2AFD199EC3C}" type="datetime1">
              <a:rPr lang="en-US" smtClean="0"/>
              <a:t>5/15/2026</a:t>
            </a:fld>
            <a:endParaRPr lang="en-US" dirty="0"/>
          </a:p>
        </p:txBody>
      </p:sp>
      <p:sp>
        <p:nvSpPr>
          <p:cNvPr id="5" name="Footer Placeholder 4"/>
          <p:cNvSpPr>
            <a:spLocks noGrp="1"/>
          </p:cNvSpPr>
          <p:nvPr>
            <p:ph type="ftr" sz="quarter" idx="3"/>
          </p:nvPr>
        </p:nvSpPr>
        <p:spPr>
          <a:xfrm>
            <a:off x="2640596" y="6476999"/>
            <a:ext cx="5507719" cy="274320"/>
          </a:xfrm>
          <a:prstGeom prst="rect">
            <a:avLst/>
          </a:prstGeom>
        </p:spPr>
        <p:txBody>
          <a:bodyPr vert="horz" lIns="45720" rIns="45720" bIns="0" rtlCol="0" anchor="b"/>
          <a:lstStyle>
            <a:lvl1pPr algn="l" eaLnBrk="1" latinLnBrk="0" hangingPunct="1">
              <a:defRPr kumimoji="0" sz="1200">
                <a:solidFill>
                  <a:schemeClr val="tx1">
                    <a:tint val="95000"/>
                  </a:schemeClr>
                </a:solidFill>
              </a:defRPr>
            </a:lvl1pPr>
            <a:extLst/>
          </a:lstStyle>
          <a:p>
            <a:endParaRPr lang="en-US" dirty="0"/>
          </a:p>
        </p:txBody>
      </p:sp>
      <p:sp>
        <p:nvSpPr>
          <p:cNvPr id="6" name="Slide Number Placeholder 5"/>
          <p:cNvSpPr>
            <a:spLocks noGrp="1"/>
          </p:cNvSpPr>
          <p:nvPr>
            <p:ph type="sldNum" sz="quarter" idx="4"/>
          </p:nvPr>
        </p:nvSpPr>
        <p:spPr>
          <a:xfrm>
            <a:off x="8204396" y="6476999"/>
            <a:ext cx="733864" cy="274320"/>
          </a:xfrm>
          <a:prstGeom prst="rect">
            <a:avLst/>
          </a:prstGeom>
        </p:spPr>
        <p:txBody>
          <a:bodyPr vert="horz" bIns="0" rtlCol="0" anchor="b"/>
          <a:lstStyle>
            <a:lvl1pPr algn="r" eaLnBrk="1" latinLnBrk="0" hangingPunct="1">
              <a:defRPr kumimoji="0" sz="1200">
                <a:solidFill>
                  <a:schemeClr val="tx1">
                    <a:tint val="95000"/>
                  </a:schemeClr>
                </a:solidFill>
              </a:defRPr>
            </a:lvl1pPr>
            <a:extLst/>
          </a:lstStyle>
          <a:p>
            <a:fld id="{1B5C5464-0A0C-4F4F-8948-B8BFCC70FC15}"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4734" r:id="rId1"/>
    <p:sldLayoutId id="2147484735" r:id="rId2"/>
    <p:sldLayoutId id="2147484736" r:id="rId3"/>
    <p:sldLayoutId id="2147484737" r:id="rId4"/>
    <p:sldLayoutId id="2147484738" r:id="rId5"/>
    <p:sldLayoutId id="2147484739" r:id="rId6"/>
    <p:sldLayoutId id="2147484740" r:id="rId7"/>
    <p:sldLayoutId id="2147484741" r:id="rId8"/>
    <p:sldLayoutId id="2147484742" r:id="rId9"/>
    <p:sldLayoutId id="2147484743" r:id="rId10"/>
    <p:sldLayoutId id="2147484744" r:id="rId11"/>
  </p:sldLayoutIdLst>
  <p:hf hdr="0" ftr="0" dt="0"/>
  <p:txStyles>
    <p:titleStyle>
      <a:lvl1pPr algn="l" rtl="0" eaLnBrk="1" latinLnBrk="0" hangingPunct="1">
        <a:spcBef>
          <a:spcPct val="0"/>
        </a:spcBef>
        <a:buNone/>
        <a:defRPr kumimoji="0" sz="4500" b="1" kern="1200">
          <a:solidFill>
            <a:schemeClr val="accent1">
              <a:satMod val="150000"/>
            </a:schemeClr>
          </a:solidFill>
          <a:effectLst/>
          <a:latin typeface="+mj-lt"/>
          <a:ea typeface="+mj-ea"/>
          <a:cs typeface="+mj-cs"/>
        </a:defRPr>
      </a:lvl1pPr>
      <a:extLst/>
    </p:titleStyle>
    <p:bodyStyle>
      <a:lvl1pPr marL="438912" indent="-320040" algn="l" rtl="0" eaLnBrk="1" latinLnBrk="0" hangingPunct="1">
        <a:spcBef>
          <a:spcPts val="0"/>
        </a:spcBef>
        <a:buClr>
          <a:schemeClr val="accent1"/>
        </a:buClr>
        <a:buSzPct val="80000"/>
        <a:buFont typeface="Wingdings 2"/>
        <a:buChar char=""/>
        <a:defRPr kumimoji="0" sz="3200" kern="1200">
          <a:solidFill>
            <a:schemeClr val="tx1"/>
          </a:solidFill>
          <a:latin typeface="+mn-lt"/>
          <a:ea typeface="+mn-ea"/>
          <a:cs typeface="+mn-cs"/>
        </a:defRPr>
      </a:lvl1pPr>
      <a:lvl2pPr marL="731520" indent="-274320" algn="l" rtl="0" eaLnBrk="1" latinLnBrk="0" hangingPunct="1">
        <a:spcBef>
          <a:spcPct val="20000"/>
        </a:spcBef>
        <a:buClr>
          <a:schemeClr val="accent2"/>
        </a:buClr>
        <a:buSzPct val="90000"/>
        <a:buFont typeface="Wingdings"/>
        <a:buChar char=""/>
        <a:defRPr kumimoji="0" sz="2800" kern="1200">
          <a:solidFill>
            <a:schemeClr val="tx1"/>
          </a:solidFill>
          <a:latin typeface="+mn-lt"/>
          <a:ea typeface="+mn-ea"/>
          <a:cs typeface="+mn-cs"/>
        </a:defRPr>
      </a:lvl2pPr>
      <a:lvl3pPr marL="996696" indent="-228600" algn="l" rtl="0" eaLnBrk="1" latinLnBrk="0" hangingPunct="1">
        <a:spcBef>
          <a:spcPct val="20000"/>
        </a:spcBef>
        <a:buClr>
          <a:schemeClr val="accent3"/>
        </a:buClr>
        <a:buFont typeface="Arial"/>
        <a:buChar char="▪"/>
        <a:defRPr kumimoji="0" sz="2400" kern="1200">
          <a:solidFill>
            <a:schemeClr val="tx1"/>
          </a:solidFill>
          <a:latin typeface="+mn-lt"/>
          <a:ea typeface="+mn-ea"/>
          <a:cs typeface="+mn-cs"/>
        </a:defRPr>
      </a:lvl3pPr>
      <a:lvl4pPr marL="1216152" indent="-182880" algn="l" rtl="0" eaLnBrk="1" latinLnBrk="0" hangingPunct="1">
        <a:spcBef>
          <a:spcPct val="20000"/>
        </a:spcBef>
        <a:buClr>
          <a:schemeClr val="accent4"/>
        </a:buClr>
        <a:buFont typeface="Arial"/>
        <a:buChar char="▪"/>
        <a:defRPr kumimoji="0" sz="2000" kern="1200">
          <a:solidFill>
            <a:schemeClr val="tx1"/>
          </a:solidFill>
          <a:latin typeface="+mn-lt"/>
          <a:ea typeface="+mn-ea"/>
          <a:cs typeface="+mn-cs"/>
        </a:defRPr>
      </a:lvl4pPr>
      <a:lvl5pPr marL="1426464" indent="-182880" algn="l" rtl="0" eaLnBrk="1" latinLnBrk="0" hangingPunct="1">
        <a:spcBef>
          <a:spcPct val="20000"/>
        </a:spcBef>
        <a:buClr>
          <a:schemeClr val="accent5"/>
        </a:buClr>
        <a:buFont typeface="Wingdings 3"/>
        <a:buChar char=""/>
        <a:defRPr kumimoji="0" lang="en-US" sz="2000" kern="1200" smtClean="0">
          <a:solidFill>
            <a:schemeClr val="tx1"/>
          </a:solidFill>
          <a:latin typeface="+mn-lt"/>
          <a:ea typeface="+mn-ea"/>
          <a:cs typeface="+mn-cs"/>
        </a:defRPr>
      </a:lvl5pPr>
      <a:lvl6pPr marL="1627632" indent="-182880" algn="l" rtl="0" eaLnBrk="1" latinLnBrk="0" hangingPunct="1">
        <a:spcBef>
          <a:spcPct val="20000"/>
        </a:spcBef>
        <a:buClr>
          <a:schemeClr val="accent6"/>
        </a:buClr>
        <a:buSzPct val="100000"/>
        <a:buFont typeface="Wingdings 2"/>
        <a:buChar char=""/>
        <a:defRPr kumimoji="0" sz="2000" kern="1200">
          <a:solidFill>
            <a:schemeClr val="tx1"/>
          </a:solidFill>
          <a:latin typeface="+mn-lt"/>
          <a:ea typeface="+mn-ea"/>
          <a:cs typeface="+mn-cs"/>
        </a:defRPr>
      </a:lvl6pPr>
      <a:lvl7pPr marL="1828800" indent="-182880" algn="l" rtl="0" eaLnBrk="1" latinLnBrk="0"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0"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0"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hyperlink" Target="mailto:CACVSO@eagleveteranslaw.com"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4392" y="4038600"/>
            <a:ext cx="9055216" cy="1167283"/>
          </a:xfrm>
        </p:spPr>
        <p:txBody>
          <a:bodyPr>
            <a:noAutofit/>
          </a:bodyPr>
          <a:lstStyle/>
          <a:p>
            <a:pPr algn="ctr"/>
            <a:r>
              <a:rPr lang="en-US" sz="3200" dirty="0">
                <a:solidFill>
                  <a:schemeClr val="accent1"/>
                </a:solidFill>
              </a:rPr>
              <a:t>Strategic Advocacy at the BVA: Choosing the Right Docket and Building a Winning Record</a:t>
            </a:r>
            <a:endParaRPr lang="en-US" sz="3200" dirty="0"/>
          </a:p>
        </p:txBody>
      </p:sp>
      <p:sp>
        <p:nvSpPr>
          <p:cNvPr id="3" name="Subtitle 2"/>
          <p:cNvSpPr>
            <a:spLocks noGrp="1"/>
          </p:cNvSpPr>
          <p:nvPr>
            <p:ph type="subTitle" idx="1"/>
          </p:nvPr>
        </p:nvSpPr>
        <p:spPr>
          <a:xfrm>
            <a:off x="12584" y="3872591"/>
            <a:ext cx="9131416" cy="699408"/>
          </a:xfrm>
        </p:spPr>
        <p:txBody>
          <a:bodyPr>
            <a:noAutofit/>
          </a:bodyPr>
          <a:lstStyle/>
          <a:p>
            <a:pPr algn="ctr"/>
            <a:endParaRPr lang="en-US" sz="3200" dirty="0"/>
          </a:p>
          <a:p>
            <a:pPr algn="ctr"/>
            <a:endParaRPr lang="en-US" sz="2200" dirty="0"/>
          </a:p>
          <a:p>
            <a:pPr algn="ctr"/>
            <a:endParaRPr lang="en-US" sz="2200" dirty="0"/>
          </a:p>
          <a:p>
            <a:pPr algn="ctr"/>
            <a:r>
              <a:rPr lang="en-US" sz="2400" b="1" dirty="0"/>
              <a:t>Spring 2023 Professional Training Conference</a:t>
            </a:r>
          </a:p>
          <a:p>
            <a:pPr algn="ctr"/>
            <a:r>
              <a:rPr lang="en-US" sz="2200" b="1" dirty="0"/>
              <a:t>Winter 2023 Professional Training Conference</a:t>
            </a:r>
          </a:p>
          <a:p>
            <a:pPr algn="ctr"/>
            <a:r>
              <a:rPr lang="en-US" sz="2200" b="1" dirty="0"/>
              <a:t>Winter 2023 Professional Training Conference</a:t>
            </a:r>
          </a:p>
          <a:p>
            <a:pPr algn="ctr"/>
            <a:r>
              <a:rPr lang="en-US" sz="2200" b="1" dirty="0"/>
              <a:t> June 2026 Training Conference</a:t>
            </a:r>
          </a:p>
          <a:p>
            <a:pPr algn="ctr"/>
            <a:endParaRPr lang="en-US" sz="2200" dirty="0"/>
          </a:p>
          <a:p>
            <a:pPr algn="ctr"/>
            <a:endParaRPr lang="en-US" sz="2200" dirty="0"/>
          </a:p>
          <a:p>
            <a:pPr algn="ctr"/>
            <a:endParaRPr lang="en-US" sz="2200" dirty="0"/>
          </a:p>
          <a:p>
            <a:pPr algn="ctr"/>
            <a:endParaRPr lang="en-US" sz="2200" dirty="0"/>
          </a:p>
          <a:p>
            <a:pPr algn="ctr"/>
            <a:endParaRPr lang="en-US" sz="2200" dirty="0"/>
          </a:p>
          <a:p>
            <a:pPr algn="ctr"/>
            <a:endParaRPr lang="en-US" sz="3200" dirty="0"/>
          </a:p>
          <a:p>
            <a:pPr algn="ctr"/>
            <a:endParaRPr lang="en-US" sz="3200" dirty="0"/>
          </a:p>
        </p:txBody>
      </p:sp>
      <p:sp>
        <p:nvSpPr>
          <p:cNvPr id="6" name="TextBox 5"/>
          <p:cNvSpPr txBox="1"/>
          <p:nvPr/>
        </p:nvSpPr>
        <p:spPr>
          <a:xfrm>
            <a:off x="44392" y="5371893"/>
            <a:ext cx="9055216" cy="1384995"/>
          </a:xfrm>
          <a:prstGeom prst="rect">
            <a:avLst/>
          </a:prstGeom>
          <a:noFill/>
        </p:spPr>
        <p:txBody>
          <a:bodyPr wrap="square" rtlCol="0">
            <a:spAutoFit/>
          </a:bodyPr>
          <a:lstStyle/>
          <a:p>
            <a:pPr algn="ctr"/>
            <a:r>
              <a:rPr lang="en-US" sz="2800" dirty="0"/>
              <a:t>Presenters: </a:t>
            </a:r>
          </a:p>
          <a:p>
            <a:pPr algn="ctr"/>
            <a:r>
              <a:rPr lang="en-US" sz="2800" dirty="0"/>
              <a:t>   Katrina J. Eagle, Esq.</a:t>
            </a:r>
          </a:p>
          <a:p>
            <a:pPr algn="ctr"/>
            <a:r>
              <a:rPr lang="en-US" sz="2800" dirty="0"/>
              <a:t>Jim Radogna, VA Accredited Agent</a:t>
            </a:r>
          </a:p>
        </p:txBody>
      </p:sp>
      <p:pic>
        <p:nvPicPr>
          <p:cNvPr id="9" name="Picture 8" descr="A picture containing screenshot&#10;&#10;Description automatically generated">
            <a:extLst>
              <a:ext uri="{FF2B5EF4-FFF2-40B4-BE49-F238E27FC236}">
                <a16:creationId xmlns:a16="http://schemas.microsoft.com/office/drawing/2014/main" id="{C22FB30C-E3D4-41D7-B971-94873A88E0B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76200"/>
            <a:ext cx="9144000" cy="1543050"/>
          </a:xfrm>
          <a:prstGeom prst="rect">
            <a:avLst/>
          </a:prstGeom>
        </p:spPr>
      </p:pic>
      <p:pic>
        <p:nvPicPr>
          <p:cNvPr id="5" name="Picture 4" descr="Logo, company name&#10;&#10;Description automatically generated">
            <a:extLst>
              <a:ext uri="{FF2B5EF4-FFF2-40B4-BE49-F238E27FC236}">
                <a16:creationId xmlns:a16="http://schemas.microsoft.com/office/drawing/2014/main" id="{33B5E080-E277-4777-8C00-A41AA8620EA0}"/>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548926" y="2255753"/>
            <a:ext cx="2046147" cy="1706647"/>
          </a:xfrm>
          <a:prstGeom prst="rect">
            <a:avLst/>
          </a:prstGeom>
        </p:spPr>
      </p:pic>
    </p:spTree>
    <p:extLst>
      <p:ext uri="{BB962C8B-B14F-4D97-AF65-F5344CB8AC3E}">
        <p14:creationId xmlns:p14="http://schemas.microsoft.com/office/powerpoint/2010/main" val="305234070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55448"/>
            <a:ext cx="9144000" cy="1139952"/>
          </a:xfrm>
        </p:spPr>
        <p:txBody>
          <a:bodyPr>
            <a:noAutofit/>
          </a:bodyPr>
          <a:lstStyle/>
          <a:p>
            <a:pPr marR="0" lvl="0" algn="ctr">
              <a:lnSpc>
                <a:spcPct val="107000"/>
              </a:lnSpc>
              <a:spcBef>
                <a:spcPts val="0"/>
              </a:spcBef>
              <a:spcAft>
                <a:spcPts val="800"/>
              </a:spcAft>
            </a:pPr>
            <a:r>
              <a:rPr lang="en-US" sz="3200" b="1" dirty="0">
                <a:solidFill>
                  <a:schemeClr val="accent1"/>
                </a:solidFill>
                <a:effectLst/>
                <a:latin typeface="+mn-lt"/>
                <a:ea typeface="Calibri" panose="020F0502020204030204" pitchFamily="34" charset="0"/>
                <a:cs typeface="Calibri" panose="020F0502020204030204" pitchFamily="34" charset="0"/>
              </a:rPr>
              <a:t>When a Hearing Helps</a:t>
            </a:r>
          </a:p>
        </p:txBody>
      </p:sp>
      <p:sp>
        <p:nvSpPr>
          <p:cNvPr id="3" name="Content Placeholder 2"/>
          <p:cNvSpPr>
            <a:spLocks noGrp="1"/>
          </p:cNvSpPr>
          <p:nvPr>
            <p:ph idx="1"/>
          </p:nvPr>
        </p:nvSpPr>
        <p:spPr>
          <a:xfrm>
            <a:off x="0" y="1447800"/>
            <a:ext cx="9144000" cy="5410199"/>
          </a:xfrm>
        </p:spPr>
        <p:txBody>
          <a:bodyPr>
            <a:noAutofit/>
          </a:bodyPr>
          <a:lstStyle/>
          <a:p>
            <a:pPr marL="118872" marR="0" lvl="0" indent="0">
              <a:lnSpc>
                <a:spcPct val="107000"/>
              </a:lnSpc>
              <a:spcBef>
                <a:spcPts val="800"/>
              </a:spcBef>
              <a:spcAft>
                <a:spcPts val="800"/>
              </a:spcAft>
              <a:buNone/>
            </a:pPr>
            <a:r>
              <a:rPr lang="en-US" sz="2500" b="1" dirty="0">
                <a:latin typeface="+mn-lt"/>
                <a:ea typeface="Calibri" panose="020F0502020204030204" pitchFamily="34" charset="0"/>
                <a:cs typeface="Times New Roman" panose="02020603050405020304" pitchFamily="18" charset="0"/>
              </a:rPr>
              <a:t>Hearing Pros:</a:t>
            </a:r>
            <a:endParaRPr lang="en-US" sz="2500" b="1" dirty="0">
              <a:effectLst/>
              <a:latin typeface="+mn-lt"/>
              <a:ea typeface="Calibri" panose="020F0502020204030204" pitchFamily="34" charset="0"/>
              <a:cs typeface="Times New Roman" panose="02020603050405020304" pitchFamily="18" charset="0"/>
            </a:endParaRPr>
          </a:p>
          <a:p>
            <a:pPr lvl="0">
              <a:spcBef>
                <a:spcPts val="800"/>
              </a:spcBef>
            </a:pPr>
            <a:r>
              <a:rPr lang="en-US" sz="2500" dirty="0"/>
              <a:t>Creates a fuller record: The veteran can give testimony directly to the VLJ, and additional evidence may be submitted.</a:t>
            </a:r>
          </a:p>
          <a:p>
            <a:pPr lvl="0">
              <a:spcBef>
                <a:spcPts val="800"/>
              </a:spcBef>
            </a:pPr>
            <a:r>
              <a:rPr lang="en-US" sz="2500" dirty="0"/>
              <a:t>Direct access to the decision-maker: The veteran speaks to the person who will sign the Board decision.</a:t>
            </a:r>
          </a:p>
          <a:p>
            <a:pPr lvl="0">
              <a:spcBef>
                <a:spcPts val="800"/>
              </a:spcBef>
            </a:pPr>
            <a:r>
              <a:rPr lang="en-US" sz="2500" dirty="0"/>
              <a:t>Real-time feedback: The advocate can learn what issues matter most to the VLJ and what evidence may still be needed.</a:t>
            </a:r>
          </a:p>
          <a:p>
            <a:pPr lvl="0">
              <a:spcBef>
                <a:spcPts val="800"/>
              </a:spcBef>
            </a:pPr>
            <a:r>
              <a:rPr lang="en-US" sz="2500" dirty="0"/>
              <a:t>Can help some cases: In the right case, a hearing can add context, credibility, and focus.</a:t>
            </a:r>
          </a:p>
        </p:txBody>
      </p:sp>
      <p:sp>
        <p:nvSpPr>
          <p:cNvPr id="4" name="Slide Number Placeholder 3">
            <a:extLst>
              <a:ext uri="{FF2B5EF4-FFF2-40B4-BE49-F238E27FC236}">
                <a16:creationId xmlns:a16="http://schemas.microsoft.com/office/drawing/2014/main" id="{2462001B-E5A9-E89A-2094-C6124524F3D5}"/>
              </a:ext>
            </a:extLst>
          </p:cNvPr>
          <p:cNvSpPr>
            <a:spLocks noGrp="1"/>
          </p:cNvSpPr>
          <p:nvPr>
            <p:ph type="sldNum" sz="quarter" idx="12"/>
          </p:nvPr>
        </p:nvSpPr>
        <p:spPr/>
        <p:txBody>
          <a:bodyPr/>
          <a:lstStyle/>
          <a:p>
            <a:fld id="{1B5C5464-0A0C-4F4F-8948-B8BFCC70FC15}" type="slidenum">
              <a:rPr lang="en-US" smtClean="0"/>
              <a:pPr/>
              <a:t>10</a:t>
            </a:fld>
            <a:endParaRPr lang="en-US" dirty="0"/>
          </a:p>
        </p:txBody>
      </p:sp>
    </p:spTree>
    <p:extLst>
      <p:ext uri="{BB962C8B-B14F-4D97-AF65-F5344CB8AC3E}">
        <p14:creationId xmlns:p14="http://schemas.microsoft.com/office/powerpoint/2010/main" val="98605158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55448"/>
            <a:ext cx="9144000" cy="1139952"/>
          </a:xfrm>
        </p:spPr>
        <p:txBody>
          <a:bodyPr>
            <a:noAutofit/>
          </a:bodyPr>
          <a:lstStyle/>
          <a:p>
            <a:pPr marR="0" lvl="0" algn="ctr">
              <a:lnSpc>
                <a:spcPct val="107000"/>
              </a:lnSpc>
              <a:spcBef>
                <a:spcPts val="0"/>
              </a:spcBef>
              <a:spcAft>
                <a:spcPts val="800"/>
              </a:spcAft>
            </a:pPr>
            <a:r>
              <a:rPr lang="en-US" sz="3200" b="1" dirty="0">
                <a:solidFill>
                  <a:schemeClr val="accent1"/>
                </a:solidFill>
                <a:effectLst/>
                <a:latin typeface="+mn-lt"/>
                <a:ea typeface="Calibri" panose="020F0502020204030204" pitchFamily="34" charset="0"/>
                <a:cs typeface="Calibri" panose="020F0502020204030204" pitchFamily="34" charset="0"/>
              </a:rPr>
              <a:t>When a Hearing Hurts</a:t>
            </a:r>
          </a:p>
        </p:txBody>
      </p:sp>
      <p:sp>
        <p:nvSpPr>
          <p:cNvPr id="3" name="Content Placeholder 2"/>
          <p:cNvSpPr>
            <a:spLocks noGrp="1"/>
          </p:cNvSpPr>
          <p:nvPr>
            <p:ph idx="1"/>
          </p:nvPr>
        </p:nvSpPr>
        <p:spPr>
          <a:xfrm>
            <a:off x="0" y="1447800"/>
            <a:ext cx="9144000" cy="5410199"/>
          </a:xfrm>
        </p:spPr>
        <p:txBody>
          <a:bodyPr>
            <a:noAutofit/>
          </a:bodyPr>
          <a:lstStyle/>
          <a:p>
            <a:pPr marL="118872" marR="0" lvl="0" indent="0">
              <a:lnSpc>
                <a:spcPct val="107000"/>
              </a:lnSpc>
              <a:spcBef>
                <a:spcPts val="800"/>
              </a:spcBef>
              <a:spcAft>
                <a:spcPts val="800"/>
              </a:spcAft>
              <a:buNone/>
            </a:pPr>
            <a:r>
              <a:rPr lang="en-US" sz="2500" b="1" dirty="0">
                <a:effectLst/>
                <a:latin typeface="+mn-lt"/>
                <a:ea typeface="Calibri" panose="020F0502020204030204" pitchFamily="34" charset="0"/>
                <a:cs typeface="Calibri" panose="020F0502020204030204" pitchFamily="34" charset="0"/>
              </a:rPr>
              <a:t>Hearing Cons:</a:t>
            </a:r>
          </a:p>
          <a:p>
            <a:pPr lvl="0">
              <a:spcBef>
                <a:spcPts val="800"/>
              </a:spcBef>
            </a:pPr>
            <a:r>
              <a:rPr lang="en-US" sz="2500" dirty="0"/>
              <a:t>Major delay: A hearing can add years to the appeal timeline.</a:t>
            </a:r>
          </a:p>
          <a:p>
            <a:pPr lvl="0">
              <a:spcBef>
                <a:spcPts val="800"/>
              </a:spcBef>
            </a:pPr>
            <a:r>
              <a:rPr lang="en-US" sz="2500" dirty="0"/>
              <a:t>Credibility risk: Inconsistent, confusing, or damaging testimony can hurt the case.</a:t>
            </a:r>
          </a:p>
          <a:p>
            <a:pPr lvl="0">
              <a:spcBef>
                <a:spcPts val="800"/>
              </a:spcBef>
            </a:pPr>
            <a:r>
              <a:rPr lang="en-US" sz="2500" dirty="0"/>
              <a:t>Limited value in some cases: If the issue is purely medical or purely legal, testimony may add very little.</a:t>
            </a:r>
          </a:p>
          <a:p>
            <a:pPr lvl="0">
              <a:spcBef>
                <a:spcPts val="800"/>
              </a:spcBef>
            </a:pPr>
            <a:r>
              <a:rPr lang="en-US" sz="2500" dirty="0"/>
              <a:t>Can weaken a strong record: A poorly prepared witness can undercut an otherwise grantable written case.</a:t>
            </a:r>
          </a:p>
        </p:txBody>
      </p:sp>
      <p:sp>
        <p:nvSpPr>
          <p:cNvPr id="4" name="Slide Number Placeholder 3">
            <a:extLst>
              <a:ext uri="{FF2B5EF4-FFF2-40B4-BE49-F238E27FC236}">
                <a16:creationId xmlns:a16="http://schemas.microsoft.com/office/drawing/2014/main" id="{2FC526A7-FBE0-C6D9-E91A-E2C93E43FCD0}"/>
              </a:ext>
            </a:extLst>
          </p:cNvPr>
          <p:cNvSpPr>
            <a:spLocks noGrp="1"/>
          </p:cNvSpPr>
          <p:nvPr>
            <p:ph type="sldNum" sz="quarter" idx="12"/>
          </p:nvPr>
        </p:nvSpPr>
        <p:spPr/>
        <p:txBody>
          <a:bodyPr/>
          <a:lstStyle/>
          <a:p>
            <a:fld id="{1B5C5464-0A0C-4F4F-8948-B8BFCC70FC15}" type="slidenum">
              <a:rPr lang="en-US" smtClean="0"/>
              <a:pPr/>
              <a:t>11</a:t>
            </a:fld>
            <a:endParaRPr lang="en-US" dirty="0"/>
          </a:p>
        </p:txBody>
      </p:sp>
    </p:spTree>
    <p:extLst>
      <p:ext uri="{BB962C8B-B14F-4D97-AF65-F5344CB8AC3E}">
        <p14:creationId xmlns:p14="http://schemas.microsoft.com/office/powerpoint/2010/main" val="30885569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6D0C6C5-2679-1B97-CDC8-A029FBD74FA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71CF311-B09F-3C1B-A391-A959FBDDF33C}"/>
              </a:ext>
            </a:extLst>
          </p:cNvPr>
          <p:cNvSpPr>
            <a:spLocks noGrp="1"/>
          </p:cNvSpPr>
          <p:nvPr>
            <p:ph type="title"/>
          </p:nvPr>
        </p:nvSpPr>
        <p:spPr>
          <a:xfrm>
            <a:off x="0" y="155448"/>
            <a:ext cx="9144000" cy="1139952"/>
          </a:xfrm>
        </p:spPr>
        <p:txBody>
          <a:bodyPr>
            <a:noAutofit/>
          </a:bodyPr>
          <a:lstStyle/>
          <a:p>
            <a:pPr marR="0" lvl="0" algn="ctr">
              <a:lnSpc>
                <a:spcPct val="107000"/>
              </a:lnSpc>
              <a:spcBef>
                <a:spcPts val="0"/>
              </a:spcBef>
              <a:spcAft>
                <a:spcPts val="800"/>
              </a:spcAft>
            </a:pPr>
            <a:r>
              <a:rPr lang="en-US" sz="3200" dirty="0">
                <a:solidFill>
                  <a:schemeClr val="accent1"/>
                </a:solidFill>
                <a:ea typeface="Calibri" panose="020F0502020204030204" pitchFamily="34" charset="0"/>
                <a:cs typeface="Calibri" panose="020F0502020204030204" pitchFamily="34" charset="0"/>
              </a:rPr>
              <a:t>Avoid a Hearing When Red Flags Are Present</a:t>
            </a:r>
            <a:endParaRPr lang="en-US" sz="3200" b="1" dirty="0">
              <a:solidFill>
                <a:schemeClr val="accent1"/>
              </a:solidFill>
              <a:effectLst/>
              <a:latin typeface="+mn-lt"/>
              <a:ea typeface="Calibri" panose="020F0502020204030204" pitchFamily="34" charset="0"/>
              <a:cs typeface="Calibri" panose="020F0502020204030204" pitchFamily="34" charset="0"/>
            </a:endParaRPr>
          </a:p>
        </p:txBody>
      </p:sp>
      <p:sp>
        <p:nvSpPr>
          <p:cNvPr id="3" name="Content Placeholder 2">
            <a:extLst>
              <a:ext uri="{FF2B5EF4-FFF2-40B4-BE49-F238E27FC236}">
                <a16:creationId xmlns:a16="http://schemas.microsoft.com/office/drawing/2014/main" id="{01334500-FD2E-FC9E-4C54-D07F54F50DED}"/>
              </a:ext>
            </a:extLst>
          </p:cNvPr>
          <p:cNvSpPr>
            <a:spLocks noGrp="1"/>
          </p:cNvSpPr>
          <p:nvPr>
            <p:ph idx="1"/>
          </p:nvPr>
        </p:nvSpPr>
        <p:spPr>
          <a:xfrm>
            <a:off x="0" y="1447800"/>
            <a:ext cx="9144000" cy="5410199"/>
          </a:xfrm>
        </p:spPr>
        <p:txBody>
          <a:bodyPr>
            <a:noAutofit/>
          </a:bodyPr>
          <a:lstStyle/>
          <a:p>
            <a:pPr marL="118872" lvl="0" indent="0">
              <a:lnSpc>
                <a:spcPct val="107000"/>
              </a:lnSpc>
              <a:spcAft>
                <a:spcPts val="800"/>
              </a:spcAft>
              <a:buNone/>
            </a:pPr>
            <a:r>
              <a:rPr lang="en-US" sz="2800" b="1" dirty="0"/>
              <a:t>Avoid a Hearing IF:</a:t>
            </a:r>
          </a:p>
          <a:p>
            <a:pPr lvl="0">
              <a:spcBef>
                <a:spcPts val="800"/>
              </a:spcBef>
            </a:pPr>
            <a:r>
              <a:rPr lang="en-US" sz="2500" dirty="0"/>
              <a:t>The veteran is likely to ramble, become agitated, or struggle to stay on point.</a:t>
            </a:r>
          </a:p>
          <a:p>
            <a:pPr lvl="0">
              <a:spcBef>
                <a:spcPts val="800"/>
              </a:spcBef>
            </a:pPr>
            <a:r>
              <a:rPr lang="en-US" sz="2500" dirty="0"/>
              <a:t>The issue is primarily medical and needs an opinion, or primarily legal and needs a brief.</a:t>
            </a:r>
          </a:p>
          <a:p>
            <a:pPr lvl="0">
              <a:spcBef>
                <a:spcPts val="800"/>
              </a:spcBef>
            </a:pPr>
            <a:r>
              <a:rPr lang="en-US" sz="2500" dirty="0"/>
              <a:t>Testimony could introduce harmful facts or create inconsistencies.</a:t>
            </a:r>
          </a:p>
          <a:p>
            <a:pPr lvl="0">
              <a:spcBef>
                <a:spcPts val="800"/>
              </a:spcBef>
            </a:pPr>
            <a:r>
              <a:rPr lang="en-US" sz="2500" dirty="0"/>
              <a:t>The veteran has passed away and the substitute claimant does not add meaningful testimony.</a:t>
            </a:r>
          </a:p>
          <a:p>
            <a:pPr lvl="0">
              <a:spcBef>
                <a:spcPts val="800"/>
              </a:spcBef>
            </a:pPr>
            <a:r>
              <a:rPr lang="en-US" sz="2500" dirty="0"/>
              <a:t>A concise written brief can present the case better than live testimony.</a:t>
            </a:r>
          </a:p>
        </p:txBody>
      </p:sp>
      <p:sp>
        <p:nvSpPr>
          <p:cNvPr id="4" name="Slide Number Placeholder 3">
            <a:extLst>
              <a:ext uri="{FF2B5EF4-FFF2-40B4-BE49-F238E27FC236}">
                <a16:creationId xmlns:a16="http://schemas.microsoft.com/office/drawing/2014/main" id="{445606E7-F941-3C78-537B-295881B20219}"/>
              </a:ext>
            </a:extLst>
          </p:cNvPr>
          <p:cNvSpPr>
            <a:spLocks noGrp="1"/>
          </p:cNvSpPr>
          <p:nvPr>
            <p:ph type="sldNum" sz="quarter" idx="12"/>
          </p:nvPr>
        </p:nvSpPr>
        <p:spPr/>
        <p:txBody>
          <a:bodyPr/>
          <a:lstStyle/>
          <a:p>
            <a:fld id="{1B5C5464-0A0C-4F4F-8948-B8BFCC70FC15}" type="slidenum">
              <a:rPr lang="en-US" smtClean="0"/>
              <a:pPr/>
              <a:t>12</a:t>
            </a:fld>
            <a:endParaRPr lang="en-US" dirty="0"/>
          </a:p>
        </p:txBody>
      </p:sp>
    </p:spTree>
    <p:extLst>
      <p:ext uri="{BB962C8B-B14F-4D97-AF65-F5344CB8AC3E}">
        <p14:creationId xmlns:p14="http://schemas.microsoft.com/office/powerpoint/2010/main" val="416914824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C41B83C-6A82-59A6-2B68-A0331E3347F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D03C5C1-2DD1-2709-AF0C-BB860FBC7DBF}"/>
              </a:ext>
            </a:extLst>
          </p:cNvPr>
          <p:cNvSpPr>
            <a:spLocks noGrp="1"/>
          </p:cNvSpPr>
          <p:nvPr>
            <p:ph type="title"/>
          </p:nvPr>
        </p:nvSpPr>
        <p:spPr>
          <a:xfrm>
            <a:off x="0" y="155448"/>
            <a:ext cx="9144000" cy="1139952"/>
          </a:xfrm>
        </p:spPr>
        <p:txBody>
          <a:bodyPr>
            <a:noAutofit/>
          </a:bodyPr>
          <a:lstStyle/>
          <a:p>
            <a:pPr marR="0" lvl="0" algn="ctr">
              <a:lnSpc>
                <a:spcPct val="107000"/>
              </a:lnSpc>
              <a:spcBef>
                <a:spcPts val="0"/>
              </a:spcBef>
              <a:spcAft>
                <a:spcPts val="800"/>
              </a:spcAft>
            </a:pPr>
            <a:r>
              <a:rPr lang="en-US" sz="3200" dirty="0">
                <a:solidFill>
                  <a:schemeClr val="accent1"/>
                </a:solidFill>
                <a:ea typeface="Calibri" panose="020F0502020204030204" pitchFamily="34" charset="0"/>
                <a:cs typeface="Calibri" panose="020F0502020204030204" pitchFamily="34" charset="0"/>
              </a:rPr>
              <a:t>Our Rule of Thumb on Hearings</a:t>
            </a:r>
            <a:endParaRPr lang="en-US" sz="3200" b="1" dirty="0">
              <a:solidFill>
                <a:schemeClr val="accent1"/>
              </a:solidFill>
              <a:effectLst/>
              <a:latin typeface="+mn-lt"/>
              <a:ea typeface="Calibri" panose="020F0502020204030204" pitchFamily="34" charset="0"/>
              <a:cs typeface="Calibri" panose="020F0502020204030204" pitchFamily="34" charset="0"/>
            </a:endParaRPr>
          </a:p>
        </p:txBody>
      </p:sp>
      <p:sp>
        <p:nvSpPr>
          <p:cNvPr id="3" name="Content Placeholder 2">
            <a:extLst>
              <a:ext uri="{FF2B5EF4-FFF2-40B4-BE49-F238E27FC236}">
                <a16:creationId xmlns:a16="http://schemas.microsoft.com/office/drawing/2014/main" id="{5A286168-9986-5B84-591D-DBECE6780BAE}"/>
              </a:ext>
            </a:extLst>
          </p:cNvPr>
          <p:cNvSpPr>
            <a:spLocks noGrp="1"/>
          </p:cNvSpPr>
          <p:nvPr>
            <p:ph idx="1"/>
          </p:nvPr>
        </p:nvSpPr>
        <p:spPr>
          <a:xfrm>
            <a:off x="0" y="1447800"/>
            <a:ext cx="9144000" cy="5410199"/>
          </a:xfrm>
        </p:spPr>
        <p:txBody>
          <a:bodyPr>
            <a:noAutofit/>
          </a:bodyPr>
          <a:lstStyle/>
          <a:p>
            <a:pPr lvl="0">
              <a:spcBef>
                <a:spcPts val="800"/>
              </a:spcBef>
            </a:pPr>
            <a:r>
              <a:rPr lang="en-US" sz="2500" dirty="0"/>
              <a:t>This is the decision matrix we use with every client.</a:t>
            </a:r>
          </a:p>
          <a:p>
            <a:pPr lvl="0">
              <a:spcBef>
                <a:spcPts val="800"/>
              </a:spcBef>
            </a:pPr>
            <a:r>
              <a:rPr lang="en-US" sz="2500" dirty="0"/>
              <a:t>The question is not what the client wants in theory; it is what the case actually needs.</a:t>
            </a:r>
          </a:p>
          <a:p>
            <a:pPr lvl="0">
              <a:spcBef>
                <a:spcPts val="800"/>
              </a:spcBef>
            </a:pPr>
            <a:r>
              <a:rPr lang="en-US" sz="2500" dirty="0"/>
              <a:t>If the “avoid hearing” factors are present, there should be a serious discussion about withdrawing the hearing request.</a:t>
            </a:r>
          </a:p>
          <a:p>
            <a:pPr lvl="0">
              <a:spcBef>
                <a:spcPts val="800"/>
              </a:spcBef>
            </a:pPr>
            <a:r>
              <a:rPr lang="en-US" sz="2500" dirty="0"/>
              <a:t>If a written brief can win the case, there is no reason to delay it with a hearing.</a:t>
            </a:r>
          </a:p>
          <a:p>
            <a:pPr lvl="0">
              <a:spcBef>
                <a:spcPts val="800"/>
              </a:spcBef>
            </a:pPr>
            <a:r>
              <a:rPr lang="en-US" sz="2500" dirty="0"/>
              <a:t>In our practice, the hearing docket is chosen in fewer than 5% of BVA cases.</a:t>
            </a:r>
          </a:p>
        </p:txBody>
      </p:sp>
      <p:sp>
        <p:nvSpPr>
          <p:cNvPr id="4" name="Slide Number Placeholder 3">
            <a:extLst>
              <a:ext uri="{FF2B5EF4-FFF2-40B4-BE49-F238E27FC236}">
                <a16:creationId xmlns:a16="http://schemas.microsoft.com/office/drawing/2014/main" id="{9CC53563-0A11-DFB6-14A9-BCF97068ED8E}"/>
              </a:ext>
            </a:extLst>
          </p:cNvPr>
          <p:cNvSpPr>
            <a:spLocks noGrp="1"/>
          </p:cNvSpPr>
          <p:nvPr>
            <p:ph type="sldNum" sz="quarter" idx="12"/>
          </p:nvPr>
        </p:nvSpPr>
        <p:spPr/>
        <p:txBody>
          <a:bodyPr/>
          <a:lstStyle/>
          <a:p>
            <a:fld id="{1B5C5464-0A0C-4F4F-8948-B8BFCC70FC15}" type="slidenum">
              <a:rPr lang="en-US" smtClean="0"/>
              <a:pPr/>
              <a:t>13</a:t>
            </a:fld>
            <a:endParaRPr lang="en-US" dirty="0"/>
          </a:p>
        </p:txBody>
      </p:sp>
    </p:spTree>
    <p:extLst>
      <p:ext uri="{BB962C8B-B14F-4D97-AF65-F5344CB8AC3E}">
        <p14:creationId xmlns:p14="http://schemas.microsoft.com/office/powerpoint/2010/main" val="260750738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 y="155448"/>
            <a:ext cx="8991600" cy="1252728"/>
          </a:xfrm>
        </p:spPr>
        <p:txBody>
          <a:bodyPr>
            <a:noAutofit/>
          </a:bodyPr>
          <a:lstStyle/>
          <a:p>
            <a:pPr marR="0" lvl="0" algn="ctr">
              <a:lnSpc>
                <a:spcPct val="107000"/>
              </a:lnSpc>
              <a:spcBef>
                <a:spcPts val="0"/>
              </a:spcBef>
              <a:spcAft>
                <a:spcPts val="800"/>
              </a:spcAft>
            </a:pPr>
            <a:r>
              <a:rPr lang="en-US" sz="3200" b="1" dirty="0">
                <a:solidFill>
                  <a:schemeClr val="accent1"/>
                </a:solidFill>
                <a:effectLst/>
                <a:latin typeface="Corbel" panose="020B0503020204020204" pitchFamily="34" charset="0"/>
                <a:ea typeface="Calibri" panose="020F0502020204030204" pitchFamily="34" charset="0"/>
                <a:cs typeface="Calibri" panose="020F0502020204030204" pitchFamily="34" charset="0"/>
              </a:rPr>
              <a:t>How the Board Weighs Credibility</a:t>
            </a:r>
          </a:p>
        </p:txBody>
      </p:sp>
      <p:sp>
        <p:nvSpPr>
          <p:cNvPr id="4" name="Content Placeholder 3">
            <a:extLst>
              <a:ext uri="{FF2B5EF4-FFF2-40B4-BE49-F238E27FC236}">
                <a16:creationId xmlns:a16="http://schemas.microsoft.com/office/drawing/2014/main" id="{1364CDD2-9403-44B9-87E1-961063ADF82C}"/>
              </a:ext>
            </a:extLst>
          </p:cNvPr>
          <p:cNvSpPr>
            <a:spLocks noGrp="1"/>
          </p:cNvSpPr>
          <p:nvPr>
            <p:ph idx="1"/>
          </p:nvPr>
        </p:nvSpPr>
        <p:spPr>
          <a:xfrm>
            <a:off x="22194" y="1408176"/>
            <a:ext cx="9121806" cy="5449824"/>
          </a:xfrm>
        </p:spPr>
        <p:txBody>
          <a:bodyPr>
            <a:noAutofit/>
          </a:bodyPr>
          <a:lstStyle/>
          <a:p>
            <a:pPr lvl="0">
              <a:spcBef>
                <a:spcPts val="800"/>
              </a:spcBef>
            </a:pPr>
            <a:r>
              <a:rPr lang="en-US" sz="2500" b="1" dirty="0"/>
              <a:t>Internal consistency and plausibility matter: </a:t>
            </a:r>
            <a:r>
              <a:rPr lang="en-US" sz="2500" dirty="0"/>
              <a:t>The Board looks at whether the veteran’s account is coherent, believable, and consistent with the rest of the record.</a:t>
            </a:r>
          </a:p>
          <a:p>
            <a:pPr lvl="0">
              <a:spcBef>
                <a:spcPts val="800"/>
              </a:spcBef>
            </a:pPr>
            <a:r>
              <a:rPr lang="en-US" sz="2500" b="1" dirty="0"/>
              <a:t>Contemporaneous medical records are helpful, but not required: </a:t>
            </a:r>
            <a:r>
              <a:rPr lang="en-US" sz="2500" dirty="0"/>
              <a:t>Credible lay evidence can stand on its own.</a:t>
            </a:r>
          </a:p>
          <a:p>
            <a:pPr lvl="0">
              <a:spcBef>
                <a:spcPts val="800"/>
              </a:spcBef>
            </a:pPr>
            <a:r>
              <a:rPr lang="en-US" sz="2500" b="1" dirty="0"/>
              <a:t>Documents created at the time usually carry more weight: </a:t>
            </a:r>
            <a:r>
              <a:rPr lang="en-US" sz="2500" dirty="0"/>
              <a:t>Records made during service or close in time to the events are often more persuasive than later recollections.</a:t>
            </a:r>
          </a:p>
          <a:p>
            <a:pPr lvl="0">
              <a:spcBef>
                <a:spcPts val="800"/>
              </a:spcBef>
            </a:pPr>
            <a:r>
              <a:rPr lang="en-US" sz="2500" b="1" dirty="0"/>
              <a:t>Statements made for medical treatment can be especially persuasive: </a:t>
            </a:r>
            <a:r>
              <a:rPr lang="en-US" sz="2500" dirty="0"/>
              <a:t>The Board often gives significant weight to what a veteran told a treating provider</a:t>
            </a:r>
            <a:r>
              <a:rPr lang="en-US" sz="2500" b="1" dirty="0"/>
              <a:t>.</a:t>
            </a:r>
            <a:endParaRPr lang="en-US" sz="2500" dirty="0"/>
          </a:p>
          <a:p>
            <a:pPr marL="118872" indent="0">
              <a:buNone/>
            </a:pPr>
            <a:endParaRPr lang="en-US" sz="2800" dirty="0"/>
          </a:p>
          <a:p>
            <a:pPr marL="118872" indent="0">
              <a:buNone/>
            </a:pPr>
            <a:endParaRPr lang="en-US" sz="2800" dirty="0"/>
          </a:p>
          <a:p>
            <a:pPr marL="118872" indent="0">
              <a:buNone/>
            </a:pPr>
            <a:endParaRPr lang="en-US" sz="2800" dirty="0"/>
          </a:p>
          <a:p>
            <a:pPr marL="118872" indent="0">
              <a:buNone/>
            </a:pPr>
            <a:endParaRPr lang="en-US" sz="2800" dirty="0"/>
          </a:p>
          <a:p>
            <a:pPr marL="118872" indent="0">
              <a:buNone/>
            </a:pPr>
            <a:endParaRPr lang="en-US" sz="2800" dirty="0"/>
          </a:p>
          <a:p>
            <a:pPr marL="118872" indent="0">
              <a:buNone/>
            </a:pPr>
            <a:endParaRPr lang="en-US" sz="2800" dirty="0"/>
          </a:p>
          <a:p>
            <a:pPr marL="118872" indent="0">
              <a:buNone/>
            </a:pPr>
            <a:endParaRPr lang="en-US" sz="2800" dirty="0"/>
          </a:p>
          <a:p>
            <a:pPr marL="118872" indent="0">
              <a:buNone/>
            </a:pPr>
            <a:endParaRPr lang="en-US" sz="2800" dirty="0"/>
          </a:p>
        </p:txBody>
      </p:sp>
      <p:sp>
        <p:nvSpPr>
          <p:cNvPr id="3" name="Slide Number Placeholder 2">
            <a:extLst>
              <a:ext uri="{FF2B5EF4-FFF2-40B4-BE49-F238E27FC236}">
                <a16:creationId xmlns:a16="http://schemas.microsoft.com/office/drawing/2014/main" id="{EF20DF13-8CB2-460C-A17D-EFE001F98976}"/>
              </a:ext>
            </a:extLst>
          </p:cNvPr>
          <p:cNvSpPr>
            <a:spLocks noGrp="1"/>
          </p:cNvSpPr>
          <p:nvPr>
            <p:ph type="sldNum" sz="quarter" idx="12"/>
          </p:nvPr>
        </p:nvSpPr>
        <p:spPr/>
        <p:txBody>
          <a:bodyPr/>
          <a:lstStyle/>
          <a:p>
            <a:fld id="{1B5C5464-0A0C-4F4F-8948-B8BFCC70FC15}" type="slidenum">
              <a:rPr lang="en-US" smtClean="0"/>
              <a:pPr/>
              <a:t>14</a:t>
            </a:fld>
            <a:endParaRPr lang="en-US" dirty="0"/>
          </a:p>
        </p:txBody>
      </p:sp>
    </p:spTree>
    <p:extLst>
      <p:ext uri="{BB962C8B-B14F-4D97-AF65-F5344CB8AC3E}">
        <p14:creationId xmlns:p14="http://schemas.microsoft.com/office/powerpoint/2010/main" val="357124307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 y="155448"/>
            <a:ext cx="8991600" cy="1252728"/>
          </a:xfrm>
        </p:spPr>
        <p:txBody>
          <a:bodyPr>
            <a:noAutofit/>
          </a:bodyPr>
          <a:lstStyle/>
          <a:p>
            <a:pPr marR="0" lvl="0" algn="ctr">
              <a:lnSpc>
                <a:spcPct val="107000"/>
              </a:lnSpc>
              <a:spcBef>
                <a:spcPts val="0"/>
              </a:spcBef>
              <a:spcAft>
                <a:spcPts val="800"/>
              </a:spcAft>
            </a:pPr>
            <a:r>
              <a:rPr lang="en-US" sz="3200" dirty="0">
                <a:solidFill>
                  <a:schemeClr val="accent1"/>
                </a:solidFill>
                <a:latin typeface="Corbel" panose="020B0503020204020204" pitchFamily="34" charset="0"/>
                <a:ea typeface="Calibri" panose="020F0502020204030204" pitchFamily="34" charset="0"/>
                <a:cs typeface="Calibri" panose="020F0502020204030204" pitchFamily="34" charset="0"/>
              </a:rPr>
              <a:t>How Lay Evidence is Weighed</a:t>
            </a:r>
            <a:endParaRPr lang="en-US" sz="3200" b="1" dirty="0">
              <a:solidFill>
                <a:schemeClr val="accent1"/>
              </a:solidFill>
              <a:effectLst/>
              <a:latin typeface="Corbel" panose="020B0503020204020204" pitchFamily="34" charset="0"/>
              <a:ea typeface="Calibri" panose="020F0502020204030204" pitchFamily="34" charset="0"/>
              <a:cs typeface="Calibri" panose="020F0502020204030204" pitchFamily="34" charset="0"/>
            </a:endParaRPr>
          </a:p>
        </p:txBody>
      </p:sp>
      <p:sp>
        <p:nvSpPr>
          <p:cNvPr id="4" name="Content Placeholder 3">
            <a:extLst>
              <a:ext uri="{FF2B5EF4-FFF2-40B4-BE49-F238E27FC236}">
                <a16:creationId xmlns:a16="http://schemas.microsoft.com/office/drawing/2014/main" id="{1364CDD2-9403-44B9-87E1-961063ADF82C}"/>
              </a:ext>
            </a:extLst>
          </p:cNvPr>
          <p:cNvSpPr>
            <a:spLocks noGrp="1"/>
          </p:cNvSpPr>
          <p:nvPr>
            <p:ph idx="1"/>
          </p:nvPr>
        </p:nvSpPr>
        <p:spPr>
          <a:xfrm>
            <a:off x="22194" y="1408176"/>
            <a:ext cx="9121806" cy="5449824"/>
          </a:xfrm>
        </p:spPr>
        <p:txBody>
          <a:bodyPr>
            <a:noAutofit/>
          </a:bodyPr>
          <a:lstStyle/>
          <a:p>
            <a:pPr lvl="0">
              <a:spcBef>
                <a:spcPts val="800"/>
              </a:spcBef>
            </a:pPr>
            <a:r>
              <a:rPr lang="en-US" sz="2500" dirty="0"/>
              <a:t>If lay evidence is competent but not credible, it has no probative value.</a:t>
            </a:r>
          </a:p>
          <a:p>
            <a:pPr lvl="0">
              <a:spcBef>
                <a:spcPts val="800"/>
              </a:spcBef>
            </a:pPr>
            <a:r>
              <a:rPr lang="en-US" sz="2500" dirty="0"/>
              <a:t>If lay evidence is competent, credible, and relevant, the Board decides how much weight to give it compared with the rest of the record.</a:t>
            </a:r>
          </a:p>
          <a:p>
            <a:pPr lvl="0">
              <a:spcBef>
                <a:spcPts val="800"/>
              </a:spcBef>
            </a:pPr>
            <a:r>
              <a:rPr lang="en-US" sz="2500" dirty="0"/>
              <a:t>When evidence conflicts, the Board weighs competent and credible lay evidence against the other evidence in the file.</a:t>
            </a:r>
          </a:p>
          <a:p>
            <a:pPr marL="118872" indent="0">
              <a:buNone/>
            </a:pPr>
            <a:endParaRPr lang="en-US" sz="2800" dirty="0"/>
          </a:p>
          <a:p>
            <a:pPr marL="118872" indent="0">
              <a:buNone/>
            </a:pPr>
            <a:endParaRPr lang="en-US" sz="2800" dirty="0"/>
          </a:p>
          <a:p>
            <a:pPr marL="118872" indent="0">
              <a:buNone/>
            </a:pPr>
            <a:endParaRPr lang="en-US" sz="2800" dirty="0"/>
          </a:p>
          <a:p>
            <a:pPr marL="118872" indent="0">
              <a:buNone/>
            </a:pPr>
            <a:endParaRPr lang="en-US" sz="2800" dirty="0"/>
          </a:p>
          <a:p>
            <a:pPr marL="118872" indent="0">
              <a:buNone/>
            </a:pPr>
            <a:endParaRPr lang="en-US" sz="2800" dirty="0"/>
          </a:p>
          <a:p>
            <a:pPr marL="118872" indent="0">
              <a:buNone/>
            </a:pPr>
            <a:endParaRPr lang="en-US" sz="2800" dirty="0"/>
          </a:p>
          <a:p>
            <a:pPr marL="118872" indent="0">
              <a:buNone/>
            </a:pPr>
            <a:endParaRPr lang="en-US" sz="2800" dirty="0"/>
          </a:p>
          <a:p>
            <a:pPr marL="118872" indent="0">
              <a:buNone/>
            </a:pPr>
            <a:endParaRPr lang="en-US" sz="2800" dirty="0"/>
          </a:p>
          <a:p>
            <a:pPr marL="118872" indent="0">
              <a:buNone/>
            </a:pPr>
            <a:endParaRPr lang="en-US" sz="2800" dirty="0"/>
          </a:p>
          <a:p>
            <a:pPr marL="118872" indent="0">
              <a:buNone/>
            </a:pPr>
            <a:endParaRPr lang="en-US" sz="2800" dirty="0"/>
          </a:p>
          <a:p>
            <a:pPr marL="118872" indent="0">
              <a:buNone/>
            </a:pPr>
            <a:endParaRPr lang="en-US" sz="2800" dirty="0"/>
          </a:p>
          <a:p>
            <a:pPr marL="118872" indent="0">
              <a:buNone/>
            </a:pPr>
            <a:endParaRPr lang="en-US" sz="2800" dirty="0"/>
          </a:p>
          <a:p>
            <a:pPr marL="118872" indent="0">
              <a:buNone/>
            </a:pPr>
            <a:endParaRPr lang="en-US" sz="2800" dirty="0"/>
          </a:p>
          <a:p>
            <a:pPr marL="118872" indent="0">
              <a:buNone/>
            </a:pPr>
            <a:endParaRPr lang="en-US" sz="2800" dirty="0"/>
          </a:p>
          <a:p>
            <a:pPr marL="118872" indent="0">
              <a:buNone/>
            </a:pPr>
            <a:endParaRPr lang="en-US" sz="2800" dirty="0"/>
          </a:p>
        </p:txBody>
      </p:sp>
      <p:sp>
        <p:nvSpPr>
          <p:cNvPr id="3" name="Slide Number Placeholder 2">
            <a:extLst>
              <a:ext uri="{FF2B5EF4-FFF2-40B4-BE49-F238E27FC236}">
                <a16:creationId xmlns:a16="http://schemas.microsoft.com/office/drawing/2014/main" id="{35BCE65E-65B7-4851-92A9-439A62AEA91E}"/>
              </a:ext>
            </a:extLst>
          </p:cNvPr>
          <p:cNvSpPr>
            <a:spLocks noGrp="1"/>
          </p:cNvSpPr>
          <p:nvPr>
            <p:ph type="sldNum" sz="quarter" idx="12"/>
          </p:nvPr>
        </p:nvSpPr>
        <p:spPr/>
        <p:txBody>
          <a:bodyPr/>
          <a:lstStyle/>
          <a:p>
            <a:fld id="{1B5C5464-0A0C-4F4F-8948-B8BFCC70FC15}" type="slidenum">
              <a:rPr lang="en-US" smtClean="0"/>
              <a:pPr/>
              <a:t>15</a:t>
            </a:fld>
            <a:endParaRPr lang="en-US" dirty="0"/>
          </a:p>
        </p:txBody>
      </p:sp>
    </p:spTree>
    <p:extLst>
      <p:ext uri="{BB962C8B-B14F-4D97-AF65-F5344CB8AC3E}">
        <p14:creationId xmlns:p14="http://schemas.microsoft.com/office/powerpoint/2010/main" val="213299846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 y="228601"/>
            <a:ext cx="8991600" cy="1139952"/>
          </a:xfrm>
        </p:spPr>
        <p:txBody>
          <a:bodyPr>
            <a:normAutofit/>
          </a:bodyPr>
          <a:lstStyle/>
          <a:p>
            <a:pPr algn="ctr"/>
            <a:r>
              <a:rPr lang="en-US" sz="3200" dirty="0">
                <a:solidFill>
                  <a:schemeClr val="accent1"/>
                </a:solidFill>
              </a:rPr>
              <a:t>How to Build a Stronger Record for the BVA</a:t>
            </a:r>
          </a:p>
        </p:txBody>
      </p:sp>
      <p:sp>
        <p:nvSpPr>
          <p:cNvPr id="3" name="Content Placeholder 2"/>
          <p:cNvSpPr>
            <a:spLocks noGrp="1"/>
          </p:cNvSpPr>
          <p:nvPr>
            <p:ph idx="1"/>
          </p:nvPr>
        </p:nvSpPr>
        <p:spPr>
          <a:xfrm>
            <a:off x="76200" y="1447800"/>
            <a:ext cx="8915400" cy="5181599"/>
          </a:xfrm>
        </p:spPr>
        <p:txBody>
          <a:bodyPr>
            <a:noAutofit/>
          </a:bodyPr>
          <a:lstStyle/>
          <a:p>
            <a:pPr lvl="0">
              <a:spcBef>
                <a:spcPts val="800"/>
              </a:spcBef>
            </a:pPr>
            <a:r>
              <a:rPr lang="en-US" sz="2500" dirty="0"/>
              <a:t>If military records are incomplete, push VA to obtain them under its duty to assist.</a:t>
            </a:r>
          </a:p>
          <a:p>
            <a:pPr lvl="0">
              <a:spcBef>
                <a:spcPts val="800"/>
              </a:spcBef>
            </a:pPr>
            <a:r>
              <a:rPr lang="en-US" sz="2500" dirty="0"/>
              <a:t>Service records still matter and often carry significant weight.</a:t>
            </a:r>
          </a:p>
          <a:p>
            <a:pPr lvl="0">
              <a:spcBef>
                <a:spcPts val="800"/>
              </a:spcBef>
            </a:pPr>
            <a:r>
              <a:rPr lang="en-US" sz="2500" dirty="0"/>
              <a:t>Submit a detailed personal statement describing the injury, event, or exposure.</a:t>
            </a:r>
          </a:p>
          <a:p>
            <a:pPr lvl="0">
              <a:spcBef>
                <a:spcPts val="800"/>
              </a:spcBef>
            </a:pPr>
            <a:r>
              <a:rPr lang="en-US" sz="2500" dirty="0"/>
              <a:t>Gather supporting materials such as letters home, photos, emails, texts, or other contemporaneous documents.</a:t>
            </a:r>
          </a:p>
          <a:p>
            <a:pPr marL="118872" indent="0">
              <a:buNone/>
              <a:defRPr/>
            </a:pPr>
            <a:endParaRPr lang="en-US" sz="2800" dirty="0"/>
          </a:p>
          <a:p>
            <a:pPr marL="118872" indent="0">
              <a:buNone/>
            </a:pPr>
            <a:endParaRPr lang="en-US" sz="2800" dirty="0"/>
          </a:p>
          <a:p>
            <a:pPr marL="118872" indent="0">
              <a:buNone/>
            </a:pPr>
            <a:endParaRPr lang="en-US" sz="2800" dirty="0"/>
          </a:p>
          <a:p>
            <a:pPr marL="118872" indent="0">
              <a:buNone/>
            </a:pPr>
            <a:endParaRPr lang="en-US" sz="2800" dirty="0"/>
          </a:p>
          <a:p>
            <a:pPr marL="118872" indent="0">
              <a:buNone/>
            </a:pPr>
            <a:endParaRPr lang="en-US" sz="2800" dirty="0"/>
          </a:p>
        </p:txBody>
      </p:sp>
    </p:spTree>
    <p:extLst>
      <p:ext uri="{BB962C8B-B14F-4D97-AF65-F5344CB8AC3E}">
        <p14:creationId xmlns:p14="http://schemas.microsoft.com/office/powerpoint/2010/main" val="301730874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55448"/>
            <a:ext cx="9144000" cy="1139952"/>
          </a:xfrm>
        </p:spPr>
        <p:txBody>
          <a:bodyPr>
            <a:noAutofit/>
          </a:bodyPr>
          <a:lstStyle/>
          <a:p>
            <a:pPr marR="0" lvl="0" algn="ctr">
              <a:lnSpc>
                <a:spcPct val="107000"/>
              </a:lnSpc>
              <a:spcBef>
                <a:spcPts val="0"/>
              </a:spcBef>
              <a:spcAft>
                <a:spcPts val="800"/>
              </a:spcAft>
            </a:pPr>
            <a:r>
              <a:rPr lang="en-US" sz="3200" b="1" dirty="0">
                <a:solidFill>
                  <a:schemeClr val="accent1"/>
                </a:solidFill>
                <a:effectLst/>
                <a:latin typeface="+mn-lt"/>
                <a:ea typeface="Calibri" panose="020F0502020204030204" pitchFamily="34" charset="0"/>
                <a:cs typeface="Calibri" panose="020F0502020204030204" pitchFamily="34" charset="0"/>
              </a:rPr>
              <a:t>Why a Remand is Not a Win</a:t>
            </a:r>
          </a:p>
        </p:txBody>
      </p:sp>
      <p:sp>
        <p:nvSpPr>
          <p:cNvPr id="3" name="Content Placeholder 2"/>
          <p:cNvSpPr>
            <a:spLocks noGrp="1"/>
          </p:cNvSpPr>
          <p:nvPr>
            <p:ph idx="1"/>
          </p:nvPr>
        </p:nvSpPr>
        <p:spPr>
          <a:xfrm>
            <a:off x="0" y="1447800"/>
            <a:ext cx="9144000" cy="5410199"/>
          </a:xfrm>
        </p:spPr>
        <p:txBody>
          <a:bodyPr>
            <a:noAutofit/>
          </a:bodyPr>
          <a:lstStyle/>
          <a:p>
            <a:pPr lvl="0">
              <a:spcBef>
                <a:spcPts val="800"/>
              </a:spcBef>
            </a:pPr>
            <a:r>
              <a:rPr lang="en-US" sz="2500" dirty="0"/>
              <a:t>A remand is not a grant: It only sends the case back to the AOJ to fix an error or develop more evidence.</a:t>
            </a:r>
          </a:p>
          <a:p>
            <a:pPr lvl="0">
              <a:spcBef>
                <a:spcPts val="800"/>
              </a:spcBef>
            </a:pPr>
            <a:r>
              <a:rPr lang="en-US" sz="2500" dirty="0"/>
              <a:t>A remand causes delay: Even when handled “expeditiously,” it can add many months to the case.</a:t>
            </a:r>
          </a:p>
          <a:p>
            <a:pPr lvl="0">
              <a:spcBef>
                <a:spcPts val="800"/>
              </a:spcBef>
            </a:pPr>
            <a:r>
              <a:rPr lang="en-US" sz="2500" dirty="0"/>
              <a:t>Cases can disappear into the system: The AOJ may delay, fail to comply fully, or simply do very little for too long.</a:t>
            </a:r>
          </a:p>
          <a:p>
            <a:pPr lvl="0">
              <a:spcBef>
                <a:spcPts val="800"/>
              </a:spcBef>
            </a:pPr>
            <a:r>
              <a:rPr lang="en-US" sz="2500" dirty="0"/>
              <a:t>Under AMA, a later denial means starting over at the Board: The case does not keep its old place in line.</a:t>
            </a:r>
          </a:p>
        </p:txBody>
      </p:sp>
      <p:sp>
        <p:nvSpPr>
          <p:cNvPr id="4" name="Slide Number Placeholder 3">
            <a:extLst>
              <a:ext uri="{FF2B5EF4-FFF2-40B4-BE49-F238E27FC236}">
                <a16:creationId xmlns:a16="http://schemas.microsoft.com/office/drawing/2014/main" id="{DF770B0E-B00C-775B-251B-07DDBA931BDF}"/>
              </a:ext>
            </a:extLst>
          </p:cNvPr>
          <p:cNvSpPr>
            <a:spLocks noGrp="1"/>
          </p:cNvSpPr>
          <p:nvPr>
            <p:ph type="sldNum" sz="quarter" idx="12"/>
          </p:nvPr>
        </p:nvSpPr>
        <p:spPr/>
        <p:txBody>
          <a:bodyPr/>
          <a:lstStyle/>
          <a:p>
            <a:fld id="{1B5C5464-0A0C-4F4F-8948-B8BFCC70FC15}" type="slidenum">
              <a:rPr lang="en-US" smtClean="0"/>
              <a:pPr/>
              <a:t>17</a:t>
            </a:fld>
            <a:endParaRPr lang="en-US" dirty="0"/>
          </a:p>
        </p:txBody>
      </p:sp>
    </p:spTree>
    <p:extLst>
      <p:ext uri="{BB962C8B-B14F-4D97-AF65-F5344CB8AC3E}">
        <p14:creationId xmlns:p14="http://schemas.microsoft.com/office/powerpoint/2010/main" val="109203479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66E1DE8-73B4-5B3B-B86C-0E893C39AB5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CEF3824-78C0-DB86-2F5F-3D344C657E69}"/>
              </a:ext>
            </a:extLst>
          </p:cNvPr>
          <p:cNvSpPr>
            <a:spLocks noGrp="1"/>
          </p:cNvSpPr>
          <p:nvPr>
            <p:ph type="title"/>
          </p:nvPr>
        </p:nvSpPr>
        <p:spPr>
          <a:xfrm>
            <a:off x="0" y="155448"/>
            <a:ext cx="9144000" cy="1139952"/>
          </a:xfrm>
        </p:spPr>
        <p:txBody>
          <a:bodyPr>
            <a:noAutofit/>
          </a:bodyPr>
          <a:lstStyle/>
          <a:p>
            <a:pPr marR="0" lvl="0" algn="ctr">
              <a:lnSpc>
                <a:spcPct val="107000"/>
              </a:lnSpc>
              <a:spcBef>
                <a:spcPts val="0"/>
              </a:spcBef>
              <a:spcAft>
                <a:spcPts val="800"/>
              </a:spcAft>
            </a:pPr>
            <a:r>
              <a:rPr lang="en-US" sz="3200" b="1" dirty="0">
                <a:solidFill>
                  <a:schemeClr val="accent1"/>
                </a:solidFill>
                <a:effectLst/>
                <a:latin typeface="+mn-lt"/>
                <a:ea typeface="Calibri" panose="020F0502020204030204" pitchFamily="34" charset="0"/>
                <a:cs typeface="Calibri" panose="020F0502020204030204" pitchFamily="34" charset="0"/>
              </a:rPr>
              <a:t>How to Avoid Remands and Improve Grant Odds</a:t>
            </a:r>
          </a:p>
        </p:txBody>
      </p:sp>
      <p:sp>
        <p:nvSpPr>
          <p:cNvPr id="3" name="Content Placeholder 2">
            <a:extLst>
              <a:ext uri="{FF2B5EF4-FFF2-40B4-BE49-F238E27FC236}">
                <a16:creationId xmlns:a16="http://schemas.microsoft.com/office/drawing/2014/main" id="{032B4E91-854A-BE98-3F6A-DF81B56523F4}"/>
              </a:ext>
            </a:extLst>
          </p:cNvPr>
          <p:cNvSpPr>
            <a:spLocks noGrp="1"/>
          </p:cNvSpPr>
          <p:nvPr>
            <p:ph idx="1"/>
          </p:nvPr>
        </p:nvSpPr>
        <p:spPr>
          <a:xfrm>
            <a:off x="0" y="1447800"/>
            <a:ext cx="9144000" cy="5410199"/>
          </a:xfrm>
        </p:spPr>
        <p:txBody>
          <a:bodyPr>
            <a:noAutofit/>
          </a:bodyPr>
          <a:lstStyle/>
          <a:p>
            <a:pPr lvl="0">
              <a:spcBef>
                <a:spcPts val="800"/>
              </a:spcBef>
            </a:pPr>
            <a:r>
              <a:rPr lang="en-US" sz="2500" dirty="0"/>
              <a:t>Build a decision-ready record before the case reaches the Board.</a:t>
            </a:r>
          </a:p>
          <a:p>
            <a:pPr lvl="0">
              <a:spcBef>
                <a:spcPts val="800"/>
              </a:spcBef>
            </a:pPr>
            <a:r>
              <a:rPr lang="en-US" sz="2500" dirty="0"/>
              <a:t>Identify and fix duty-to-assist problems early, especially missing federal records.</a:t>
            </a:r>
          </a:p>
          <a:p>
            <a:pPr lvl="0">
              <a:spcBef>
                <a:spcPts val="800"/>
              </a:spcBef>
            </a:pPr>
            <a:r>
              <a:rPr lang="en-US" sz="2500" dirty="0"/>
              <a:t>Obtain a strong nexus opinion with clear “at least as likely as not” language and detailed reasoning.</a:t>
            </a:r>
          </a:p>
          <a:p>
            <a:pPr lvl="0">
              <a:spcBef>
                <a:spcPts val="800"/>
              </a:spcBef>
            </a:pPr>
            <a:r>
              <a:rPr lang="en-US" sz="2500" dirty="0"/>
              <a:t>Challenge bad C&amp;P exams and replace them with better evidence.</a:t>
            </a:r>
          </a:p>
          <a:p>
            <a:pPr lvl="0">
              <a:spcBef>
                <a:spcPts val="800"/>
              </a:spcBef>
            </a:pPr>
            <a:r>
              <a:rPr lang="en-US" sz="2500" dirty="0"/>
              <a:t>Give the VLJ affirmative evidence to grant, not just arguments about why VA was wrong.</a:t>
            </a:r>
          </a:p>
        </p:txBody>
      </p:sp>
      <p:sp>
        <p:nvSpPr>
          <p:cNvPr id="4" name="Slide Number Placeholder 3">
            <a:extLst>
              <a:ext uri="{FF2B5EF4-FFF2-40B4-BE49-F238E27FC236}">
                <a16:creationId xmlns:a16="http://schemas.microsoft.com/office/drawing/2014/main" id="{E87531C7-CFC2-4677-F359-048409949469}"/>
              </a:ext>
            </a:extLst>
          </p:cNvPr>
          <p:cNvSpPr>
            <a:spLocks noGrp="1"/>
          </p:cNvSpPr>
          <p:nvPr>
            <p:ph type="sldNum" sz="quarter" idx="12"/>
          </p:nvPr>
        </p:nvSpPr>
        <p:spPr/>
        <p:txBody>
          <a:bodyPr/>
          <a:lstStyle/>
          <a:p>
            <a:fld id="{1B5C5464-0A0C-4F4F-8948-B8BFCC70FC15}" type="slidenum">
              <a:rPr lang="en-US" smtClean="0"/>
              <a:pPr/>
              <a:t>18</a:t>
            </a:fld>
            <a:endParaRPr lang="en-US" dirty="0"/>
          </a:p>
        </p:txBody>
      </p:sp>
    </p:spTree>
    <p:extLst>
      <p:ext uri="{BB962C8B-B14F-4D97-AF65-F5344CB8AC3E}">
        <p14:creationId xmlns:p14="http://schemas.microsoft.com/office/powerpoint/2010/main" val="126925290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55448"/>
            <a:ext cx="9067800" cy="1139952"/>
          </a:xfrm>
        </p:spPr>
        <p:txBody>
          <a:bodyPr>
            <a:normAutofit/>
          </a:bodyPr>
          <a:lstStyle/>
          <a:p>
            <a:pPr algn="ctr"/>
            <a:r>
              <a:rPr lang="en-US" sz="3200" dirty="0">
                <a:solidFill>
                  <a:schemeClr val="accent1"/>
                </a:solidFill>
              </a:rPr>
              <a:t>What a Strong Lay Statement Must Include</a:t>
            </a:r>
          </a:p>
        </p:txBody>
      </p:sp>
      <p:sp>
        <p:nvSpPr>
          <p:cNvPr id="3" name="Content Placeholder 2"/>
          <p:cNvSpPr>
            <a:spLocks noGrp="1"/>
          </p:cNvSpPr>
          <p:nvPr>
            <p:ph idx="1"/>
          </p:nvPr>
        </p:nvSpPr>
        <p:spPr>
          <a:xfrm>
            <a:off x="76200" y="1447800"/>
            <a:ext cx="9067800" cy="5410200"/>
          </a:xfrm>
        </p:spPr>
        <p:txBody>
          <a:bodyPr>
            <a:noAutofit/>
          </a:bodyPr>
          <a:lstStyle/>
          <a:p>
            <a:pPr marL="118872" indent="0">
              <a:spcBef>
                <a:spcPts val="800"/>
              </a:spcBef>
              <a:buNone/>
            </a:pPr>
            <a:r>
              <a:rPr lang="en-US" sz="2500" dirty="0"/>
              <a:t>If applicable:</a:t>
            </a:r>
          </a:p>
          <a:p>
            <a:pPr lvl="0">
              <a:spcBef>
                <a:spcPts val="800"/>
              </a:spcBef>
            </a:pPr>
            <a:r>
              <a:rPr lang="en-US" sz="2500" dirty="0"/>
              <a:t>A specific description of the injury, exposure, stressor, or event.</a:t>
            </a:r>
          </a:p>
          <a:p>
            <a:pPr lvl="0">
              <a:spcBef>
                <a:spcPts val="800"/>
              </a:spcBef>
            </a:pPr>
            <a:r>
              <a:rPr lang="en-US" sz="2500" dirty="0"/>
              <a:t>A clear account of ongoing symptoms showing continuity or chronicity.</a:t>
            </a:r>
          </a:p>
          <a:p>
            <a:pPr lvl="0">
              <a:spcBef>
                <a:spcPts val="800"/>
              </a:spcBef>
            </a:pPr>
            <a:r>
              <a:rPr lang="en-US" sz="2500" dirty="0"/>
              <a:t>Treatment history, including repeat care, self-treatment, or gaps in care.</a:t>
            </a:r>
          </a:p>
          <a:p>
            <a:pPr lvl="0">
              <a:spcBef>
                <a:spcPts val="800"/>
              </a:spcBef>
            </a:pPr>
            <a:r>
              <a:rPr lang="en-US" sz="2500" dirty="0"/>
              <a:t>An explanation if there was no treatment in service or after service.</a:t>
            </a:r>
          </a:p>
          <a:p>
            <a:pPr lvl="0">
              <a:spcBef>
                <a:spcPts val="800"/>
              </a:spcBef>
            </a:pPr>
            <a:r>
              <a:rPr lang="en-US" sz="2500" dirty="0"/>
              <a:t>A detailed description of flare-ups, frequency, severity, duration, and triggers.</a:t>
            </a:r>
          </a:p>
          <a:p>
            <a:endParaRPr lang="en-US" sz="2800" dirty="0"/>
          </a:p>
          <a:p>
            <a:endParaRPr lang="en-US" sz="2800" dirty="0"/>
          </a:p>
          <a:p>
            <a:endParaRPr lang="en-US" sz="2800" dirty="0"/>
          </a:p>
          <a:p>
            <a:endParaRPr lang="en-US" sz="2800" dirty="0"/>
          </a:p>
          <a:p>
            <a:pPr marL="118872" indent="0">
              <a:buNone/>
            </a:pPr>
            <a:endParaRPr lang="en-US" sz="2800" dirty="0"/>
          </a:p>
          <a:p>
            <a:pPr marL="118872" indent="0">
              <a:buNone/>
            </a:pPr>
            <a:endParaRPr lang="en-US" sz="2800" dirty="0"/>
          </a:p>
          <a:p>
            <a:pPr marL="118872" indent="0">
              <a:buNone/>
            </a:pPr>
            <a:endParaRPr lang="en-US" sz="2800" dirty="0"/>
          </a:p>
          <a:p>
            <a:pPr marL="118872" indent="0">
              <a:buNone/>
            </a:pPr>
            <a:endParaRPr lang="en-US" sz="2800" dirty="0"/>
          </a:p>
        </p:txBody>
      </p:sp>
      <p:sp>
        <p:nvSpPr>
          <p:cNvPr id="4" name="Slide Number Placeholder 3">
            <a:extLst>
              <a:ext uri="{FF2B5EF4-FFF2-40B4-BE49-F238E27FC236}">
                <a16:creationId xmlns:a16="http://schemas.microsoft.com/office/drawing/2014/main" id="{E1949A55-F0A7-D6A7-D846-BA223CF5D619}"/>
              </a:ext>
            </a:extLst>
          </p:cNvPr>
          <p:cNvSpPr>
            <a:spLocks noGrp="1"/>
          </p:cNvSpPr>
          <p:nvPr>
            <p:ph type="sldNum" sz="quarter" idx="12"/>
          </p:nvPr>
        </p:nvSpPr>
        <p:spPr/>
        <p:txBody>
          <a:bodyPr/>
          <a:lstStyle/>
          <a:p>
            <a:fld id="{1B5C5464-0A0C-4F4F-8948-B8BFCC70FC15}" type="slidenum">
              <a:rPr lang="en-US" smtClean="0"/>
              <a:pPr/>
              <a:t>19</a:t>
            </a:fld>
            <a:endParaRPr lang="en-US" dirty="0"/>
          </a:p>
        </p:txBody>
      </p:sp>
    </p:spTree>
    <p:extLst>
      <p:ext uri="{BB962C8B-B14F-4D97-AF65-F5344CB8AC3E}">
        <p14:creationId xmlns:p14="http://schemas.microsoft.com/office/powerpoint/2010/main" val="193361889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 y="155448"/>
            <a:ext cx="8991600" cy="1252728"/>
          </a:xfrm>
        </p:spPr>
        <p:txBody>
          <a:bodyPr>
            <a:noAutofit/>
          </a:bodyPr>
          <a:lstStyle/>
          <a:p>
            <a:pPr marR="0" lvl="0" algn="ctr">
              <a:lnSpc>
                <a:spcPct val="107000"/>
              </a:lnSpc>
              <a:spcBef>
                <a:spcPts val="0"/>
              </a:spcBef>
              <a:spcAft>
                <a:spcPts val="800"/>
              </a:spcAft>
            </a:pPr>
            <a:r>
              <a:rPr lang="en-US" sz="3200" b="1" dirty="0">
                <a:solidFill>
                  <a:schemeClr val="accent1"/>
                </a:solidFill>
                <a:effectLst/>
                <a:ea typeface="Calibri" panose="020F0502020204030204" pitchFamily="34" charset="0"/>
                <a:cs typeface="Calibri" panose="020F0502020204030204" pitchFamily="34" charset="0"/>
              </a:rPr>
              <a:t>When Taking the Case to the Board Makes Sense</a:t>
            </a:r>
          </a:p>
        </p:txBody>
      </p:sp>
      <p:sp>
        <p:nvSpPr>
          <p:cNvPr id="4" name="Content Placeholder 3">
            <a:extLst>
              <a:ext uri="{FF2B5EF4-FFF2-40B4-BE49-F238E27FC236}">
                <a16:creationId xmlns:a16="http://schemas.microsoft.com/office/drawing/2014/main" id="{1364CDD2-9403-44B9-87E1-961063ADF82C}"/>
              </a:ext>
            </a:extLst>
          </p:cNvPr>
          <p:cNvSpPr>
            <a:spLocks noGrp="1"/>
          </p:cNvSpPr>
          <p:nvPr>
            <p:ph idx="1"/>
          </p:nvPr>
        </p:nvSpPr>
        <p:spPr>
          <a:xfrm>
            <a:off x="22194" y="1408176"/>
            <a:ext cx="9121806" cy="5449824"/>
          </a:xfrm>
        </p:spPr>
        <p:txBody>
          <a:bodyPr>
            <a:noAutofit/>
          </a:bodyPr>
          <a:lstStyle/>
          <a:p>
            <a:pPr lvl="0">
              <a:spcBef>
                <a:spcPts val="800"/>
              </a:spcBef>
            </a:pPr>
            <a:r>
              <a:rPr lang="en-US" sz="2500" dirty="0"/>
              <a:t>The claim has already been denied by the AOJ and needs a fresh review.</a:t>
            </a:r>
          </a:p>
          <a:p>
            <a:pPr lvl="0">
              <a:spcBef>
                <a:spcPts val="800"/>
              </a:spcBef>
            </a:pPr>
            <a:r>
              <a:rPr lang="en-US" sz="2500" dirty="0"/>
              <a:t>The case involves legal or factual issues that are better addressed by a VLJ than by an AOJ adjudicator or higher-level reviewer.</a:t>
            </a:r>
          </a:p>
          <a:p>
            <a:pPr lvl="0">
              <a:spcBef>
                <a:spcPts val="800"/>
              </a:spcBef>
            </a:pPr>
            <a:r>
              <a:rPr lang="en-US" sz="2500" dirty="0"/>
              <a:t>The record that existed at the time of the AOJ decision was already strong enough to support a grant.</a:t>
            </a:r>
          </a:p>
          <a:p>
            <a:pPr lvl="0">
              <a:spcBef>
                <a:spcPts val="800"/>
              </a:spcBef>
            </a:pPr>
            <a:r>
              <a:rPr lang="en-US" sz="2500" dirty="0"/>
              <a:t>The case presents a legal issue that may need to be preserved for possible review by the Court.</a:t>
            </a:r>
          </a:p>
        </p:txBody>
      </p:sp>
      <p:sp>
        <p:nvSpPr>
          <p:cNvPr id="3" name="Slide Number Placeholder 2">
            <a:extLst>
              <a:ext uri="{FF2B5EF4-FFF2-40B4-BE49-F238E27FC236}">
                <a16:creationId xmlns:a16="http://schemas.microsoft.com/office/drawing/2014/main" id="{102E283E-7D3F-4011-9AC1-110D5001D5A4}"/>
              </a:ext>
            </a:extLst>
          </p:cNvPr>
          <p:cNvSpPr>
            <a:spLocks noGrp="1"/>
          </p:cNvSpPr>
          <p:nvPr>
            <p:ph type="sldNum" sz="quarter" idx="12"/>
          </p:nvPr>
        </p:nvSpPr>
        <p:spPr/>
        <p:txBody>
          <a:bodyPr/>
          <a:lstStyle/>
          <a:p>
            <a:fld id="{1B5C5464-0A0C-4F4F-8948-B8BFCC70FC15}" type="slidenum">
              <a:rPr lang="en-US" smtClean="0"/>
              <a:pPr/>
              <a:t>2</a:t>
            </a:fld>
            <a:endParaRPr lang="en-US" dirty="0"/>
          </a:p>
        </p:txBody>
      </p:sp>
    </p:spTree>
    <p:extLst>
      <p:ext uri="{BB962C8B-B14F-4D97-AF65-F5344CB8AC3E}">
        <p14:creationId xmlns:p14="http://schemas.microsoft.com/office/powerpoint/2010/main" val="38577411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55448"/>
            <a:ext cx="9144000" cy="1139952"/>
          </a:xfrm>
        </p:spPr>
        <p:txBody>
          <a:bodyPr>
            <a:noAutofit/>
          </a:bodyPr>
          <a:lstStyle/>
          <a:p>
            <a:pPr algn="ctr"/>
            <a:r>
              <a:rPr lang="en-US" sz="3200" dirty="0">
                <a:solidFill>
                  <a:schemeClr val="accent1"/>
                </a:solidFill>
              </a:rPr>
              <a:t>Weak vs. Strong Lay Statement:</a:t>
            </a:r>
            <a:br>
              <a:rPr lang="en-US" sz="3200" dirty="0">
                <a:solidFill>
                  <a:schemeClr val="accent1"/>
                </a:solidFill>
              </a:rPr>
            </a:br>
            <a:r>
              <a:rPr lang="en-US" sz="3200" dirty="0">
                <a:solidFill>
                  <a:schemeClr val="accent1"/>
                </a:solidFill>
              </a:rPr>
              <a:t>In-Service Injury</a:t>
            </a:r>
          </a:p>
        </p:txBody>
      </p:sp>
      <p:sp>
        <p:nvSpPr>
          <p:cNvPr id="3" name="Content Placeholder 2"/>
          <p:cNvSpPr>
            <a:spLocks noGrp="1"/>
          </p:cNvSpPr>
          <p:nvPr>
            <p:ph idx="1"/>
          </p:nvPr>
        </p:nvSpPr>
        <p:spPr>
          <a:xfrm>
            <a:off x="0" y="1447800"/>
            <a:ext cx="9144000" cy="5410200"/>
          </a:xfrm>
        </p:spPr>
        <p:txBody>
          <a:bodyPr>
            <a:noAutofit/>
          </a:bodyPr>
          <a:lstStyle/>
          <a:p>
            <a:pPr lvl="0">
              <a:spcBef>
                <a:spcPts val="800"/>
              </a:spcBef>
            </a:pPr>
            <a:r>
              <a:rPr lang="en-US" sz="2500" b="1" dirty="0"/>
              <a:t>Weak</a:t>
            </a:r>
            <a:r>
              <a:rPr lang="en-US" sz="2500" dirty="0"/>
              <a:t>: “I hurt my ankle in service.”</a:t>
            </a:r>
          </a:p>
          <a:p>
            <a:pPr lvl="0">
              <a:spcBef>
                <a:spcPts val="800"/>
              </a:spcBef>
            </a:pPr>
            <a:r>
              <a:rPr lang="en-US" sz="2500" b="1" dirty="0"/>
              <a:t>Strong</a:t>
            </a:r>
            <a:r>
              <a:rPr lang="en-US" sz="2500" dirty="0"/>
              <a:t>: “In May 1980, I jumped from a deuce-and-a-half in the field and rolled my ankle when I landed. I felt a sharp pop and immediate pain. Three days later, my ankle gave out while I was walking up steps. In 1984, I reinjured it playing basketball, and the ER diagnosed a severe ankle sprain with tendonitis.”</a:t>
            </a:r>
          </a:p>
          <a:p>
            <a:pPr marL="0" marR="0" indent="0">
              <a:lnSpc>
                <a:spcPct val="107000"/>
              </a:lnSpc>
              <a:spcBef>
                <a:spcPts val="0"/>
              </a:spcBef>
              <a:spcAft>
                <a:spcPts val="0"/>
              </a:spcAft>
              <a:buNone/>
            </a:pPr>
            <a:endParaRPr lang="en-US" sz="1600" dirty="0">
              <a:effectLst/>
              <a:latin typeface="Calibri" panose="020F0502020204030204" pitchFamily="34" charset="0"/>
              <a:ea typeface="Times New Roman" panose="02020603050405020304" pitchFamily="18" charset="0"/>
              <a:cs typeface="Calibri" panose="020F0502020204030204" pitchFamily="34" charset="0"/>
            </a:endParaRPr>
          </a:p>
          <a:p>
            <a:pPr marL="118872" indent="0">
              <a:buNone/>
            </a:pPr>
            <a:endParaRPr lang="en-US" sz="2800" dirty="0"/>
          </a:p>
          <a:p>
            <a:pPr marL="118872" indent="0">
              <a:buNone/>
            </a:pPr>
            <a:endParaRPr lang="en-US" sz="2800" dirty="0"/>
          </a:p>
          <a:p>
            <a:pPr marL="118872" indent="0">
              <a:buNone/>
            </a:pPr>
            <a:endParaRPr lang="en-US" sz="2800" dirty="0"/>
          </a:p>
          <a:p>
            <a:pPr marL="118872" indent="0">
              <a:buNone/>
            </a:pPr>
            <a:endParaRPr lang="en-US" sz="2600" dirty="0"/>
          </a:p>
        </p:txBody>
      </p:sp>
    </p:spTree>
    <p:extLst>
      <p:ext uri="{BB962C8B-B14F-4D97-AF65-F5344CB8AC3E}">
        <p14:creationId xmlns:p14="http://schemas.microsoft.com/office/powerpoint/2010/main" val="203017715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55448"/>
            <a:ext cx="9067800" cy="1139952"/>
          </a:xfrm>
        </p:spPr>
        <p:txBody>
          <a:bodyPr>
            <a:normAutofit/>
          </a:bodyPr>
          <a:lstStyle/>
          <a:p>
            <a:pPr algn="ctr"/>
            <a:r>
              <a:rPr lang="en-US" sz="3200" dirty="0">
                <a:solidFill>
                  <a:schemeClr val="accent1"/>
                </a:solidFill>
              </a:rPr>
              <a:t>How to Describe Toxic Exposure</a:t>
            </a:r>
          </a:p>
        </p:txBody>
      </p:sp>
      <p:sp>
        <p:nvSpPr>
          <p:cNvPr id="3" name="Content Placeholder 2"/>
          <p:cNvSpPr>
            <a:spLocks noGrp="1"/>
          </p:cNvSpPr>
          <p:nvPr>
            <p:ph idx="1"/>
          </p:nvPr>
        </p:nvSpPr>
        <p:spPr>
          <a:xfrm>
            <a:off x="76200" y="1447800"/>
            <a:ext cx="9067800" cy="5410200"/>
          </a:xfrm>
        </p:spPr>
        <p:txBody>
          <a:bodyPr>
            <a:noAutofit/>
          </a:bodyPr>
          <a:lstStyle/>
          <a:p>
            <a:pPr lvl="0">
              <a:spcBef>
                <a:spcPts val="800"/>
              </a:spcBef>
            </a:pPr>
            <a:r>
              <a:rPr lang="en-US" sz="2500" dirty="0"/>
              <a:t>Identify the exact location: base, country, ship, DMZ, or other site.</a:t>
            </a:r>
          </a:p>
          <a:p>
            <a:pPr lvl="0">
              <a:spcBef>
                <a:spcPts val="800"/>
              </a:spcBef>
            </a:pPr>
            <a:r>
              <a:rPr lang="en-US" sz="2500" dirty="0"/>
              <a:t>Explain where on the installation or site the exposure happened.</a:t>
            </a:r>
          </a:p>
          <a:p>
            <a:pPr lvl="0">
              <a:spcBef>
                <a:spcPts val="800"/>
              </a:spcBef>
            </a:pPr>
            <a:r>
              <a:rPr lang="en-US" sz="2500" dirty="0"/>
              <a:t>Describe the source of exposure as specifically as possible.</a:t>
            </a:r>
          </a:p>
          <a:p>
            <a:pPr lvl="0">
              <a:spcBef>
                <a:spcPts val="800"/>
              </a:spcBef>
            </a:pPr>
            <a:r>
              <a:rPr lang="en-US" sz="2500" dirty="0"/>
              <a:t>Include maps, photos, or other corroborating materials when available.</a:t>
            </a:r>
          </a:p>
          <a:p>
            <a:pPr lvl="0">
              <a:spcBef>
                <a:spcPts val="800"/>
              </a:spcBef>
            </a:pPr>
            <a:r>
              <a:rPr lang="en-US" sz="2500" dirty="0"/>
              <a:t>Identify MOS-related exposures such as solvents, fuels, asbestos, lead, exhaust, or similar hazards.</a:t>
            </a:r>
          </a:p>
          <a:p>
            <a:pPr marL="292608" lvl="1" indent="0">
              <a:spcBef>
                <a:spcPts val="10"/>
              </a:spcBef>
              <a:spcAft>
                <a:spcPts val="10"/>
              </a:spcAft>
              <a:buNone/>
            </a:pPr>
            <a:endParaRPr lang="en-US" dirty="0">
              <a:ea typeface="MS Mincho" panose="02020609040205080304" pitchFamily="49" charset="-128"/>
              <a:cs typeface="Times New Roman" panose="02020603050405020304" pitchFamily="18" charset="0"/>
            </a:endParaRPr>
          </a:p>
          <a:p>
            <a:pPr marL="635508" lvl="1" indent="-342900">
              <a:lnSpc>
                <a:spcPct val="107000"/>
              </a:lnSpc>
            </a:pPr>
            <a:endParaRPr lang="en-US" dirty="0"/>
          </a:p>
          <a:p>
            <a:pPr marL="342900" indent="-342900">
              <a:lnSpc>
                <a:spcPct val="107000"/>
              </a:lnSpc>
            </a:pPr>
            <a:endParaRPr lang="en-US" sz="2800" dirty="0">
              <a:effectLst/>
              <a:ea typeface="Times New Roman" panose="02020603050405020304" pitchFamily="18" charset="0"/>
              <a:cs typeface="Calibri" panose="020F0502020204030204" pitchFamily="34" charset="0"/>
            </a:endParaRPr>
          </a:p>
          <a:p>
            <a:pPr marL="342900" indent="-342900">
              <a:lnSpc>
                <a:spcPct val="107000"/>
              </a:lnSpc>
            </a:pPr>
            <a:endParaRPr lang="en-US" sz="2800" dirty="0">
              <a:effectLst/>
              <a:ea typeface="Times New Roman" panose="02020603050405020304" pitchFamily="18" charset="0"/>
              <a:cs typeface="Calibri" panose="020F0502020204030204" pitchFamily="34" charset="0"/>
            </a:endParaRPr>
          </a:p>
          <a:p>
            <a:pPr marL="342900" indent="-342900">
              <a:lnSpc>
                <a:spcPct val="107000"/>
              </a:lnSpc>
            </a:pPr>
            <a:endParaRPr lang="en-US" sz="2800" dirty="0">
              <a:cs typeface="Calibri" panose="020F0502020204030204" pitchFamily="34" charset="0"/>
            </a:endParaRPr>
          </a:p>
          <a:p>
            <a:pPr marL="342900" indent="-342900">
              <a:lnSpc>
                <a:spcPct val="107000"/>
              </a:lnSpc>
            </a:pPr>
            <a:endParaRPr lang="en-US" sz="2800" dirty="0"/>
          </a:p>
          <a:p>
            <a:endParaRPr lang="en-US" sz="2800" dirty="0"/>
          </a:p>
          <a:p>
            <a:pPr marL="118872" indent="0">
              <a:buNone/>
            </a:pPr>
            <a:endParaRPr lang="en-US" sz="2800" dirty="0"/>
          </a:p>
          <a:p>
            <a:pPr marL="118872" indent="0">
              <a:buNone/>
            </a:pPr>
            <a:endParaRPr lang="en-US" sz="2800" dirty="0"/>
          </a:p>
          <a:p>
            <a:pPr marL="118872" indent="0">
              <a:buNone/>
            </a:pPr>
            <a:endParaRPr lang="en-US" sz="2800" dirty="0"/>
          </a:p>
          <a:p>
            <a:pPr marL="118872" indent="0">
              <a:buNone/>
            </a:pPr>
            <a:endParaRPr lang="en-US" sz="2800" dirty="0"/>
          </a:p>
        </p:txBody>
      </p:sp>
      <p:sp>
        <p:nvSpPr>
          <p:cNvPr id="4" name="Slide Number Placeholder 3">
            <a:extLst>
              <a:ext uri="{FF2B5EF4-FFF2-40B4-BE49-F238E27FC236}">
                <a16:creationId xmlns:a16="http://schemas.microsoft.com/office/drawing/2014/main" id="{6C0CEA43-0641-FEC7-C182-3D54405CEBF8}"/>
              </a:ext>
            </a:extLst>
          </p:cNvPr>
          <p:cNvSpPr>
            <a:spLocks noGrp="1"/>
          </p:cNvSpPr>
          <p:nvPr>
            <p:ph type="sldNum" sz="quarter" idx="12"/>
          </p:nvPr>
        </p:nvSpPr>
        <p:spPr/>
        <p:txBody>
          <a:bodyPr/>
          <a:lstStyle/>
          <a:p>
            <a:fld id="{1B5C5464-0A0C-4F4F-8948-B8BFCC70FC15}" type="slidenum">
              <a:rPr lang="en-US" smtClean="0"/>
              <a:pPr/>
              <a:t>21</a:t>
            </a:fld>
            <a:endParaRPr lang="en-US" dirty="0"/>
          </a:p>
        </p:txBody>
      </p:sp>
    </p:spTree>
    <p:extLst>
      <p:ext uri="{BB962C8B-B14F-4D97-AF65-F5344CB8AC3E}">
        <p14:creationId xmlns:p14="http://schemas.microsoft.com/office/powerpoint/2010/main" val="53358867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55448"/>
            <a:ext cx="9067800" cy="1139952"/>
          </a:xfrm>
        </p:spPr>
        <p:txBody>
          <a:bodyPr>
            <a:normAutofit/>
          </a:bodyPr>
          <a:lstStyle/>
          <a:p>
            <a:pPr algn="ctr"/>
            <a:r>
              <a:rPr lang="en-US" sz="3200" dirty="0">
                <a:solidFill>
                  <a:schemeClr val="accent1"/>
                </a:solidFill>
              </a:rPr>
              <a:t>How to Describe Functional Impact</a:t>
            </a:r>
          </a:p>
        </p:txBody>
      </p:sp>
      <p:sp>
        <p:nvSpPr>
          <p:cNvPr id="3" name="Content Placeholder 2"/>
          <p:cNvSpPr>
            <a:spLocks noGrp="1"/>
          </p:cNvSpPr>
          <p:nvPr>
            <p:ph idx="1"/>
          </p:nvPr>
        </p:nvSpPr>
        <p:spPr>
          <a:xfrm>
            <a:off x="76200" y="1447800"/>
            <a:ext cx="9067800" cy="5410200"/>
          </a:xfrm>
        </p:spPr>
        <p:txBody>
          <a:bodyPr>
            <a:noAutofit/>
          </a:bodyPr>
          <a:lstStyle/>
          <a:p>
            <a:pPr lvl="0">
              <a:spcBef>
                <a:spcPts val="800"/>
              </a:spcBef>
            </a:pPr>
            <a:r>
              <a:rPr lang="en-US" sz="2500" dirty="0"/>
              <a:t>Be specific about how the condition changes daily life.</a:t>
            </a:r>
          </a:p>
          <a:p>
            <a:pPr lvl="0">
              <a:spcBef>
                <a:spcPts val="800"/>
              </a:spcBef>
            </a:pPr>
            <a:r>
              <a:rPr lang="en-US" sz="2500" b="1" dirty="0"/>
              <a:t>Physical impact:</a:t>
            </a:r>
            <a:r>
              <a:rPr lang="en-US" sz="2500" dirty="0"/>
              <a:t> walking, sleeping, lifting, driving, exercise, chores, or personal care.</a:t>
            </a:r>
          </a:p>
          <a:p>
            <a:pPr lvl="0">
              <a:spcBef>
                <a:spcPts val="800"/>
              </a:spcBef>
            </a:pPr>
            <a:r>
              <a:rPr lang="en-US" sz="2500" b="1" dirty="0"/>
              <a:t>Mental impact: </a:t>
            </a:r>
            <a:r>
              <a:rPr lang="en-US" sz="2500" dirty="0"/>
              <a:t>relationships, concentration, irritability, memory, motivation, or coping.</a:t>
            </a:r>
          </a:p>
          <a:p>
            <a:pPr lvl="0">
              <a:spcBef>
                <a:spcPts val="800"/>
              </a:spcBef>
            </a:pPr>
            <a:r>
              <a:rPr lang="en-US" sz="2500" b="1" dirty="0"/>
              <a:t>Work impact: </a:t>
            </a:r>
            <a:r>
              <a:rPr lang="en-US" sz="2500" dirty="0"/>
              <a:t>attendance, productivity, discipline, accommodations, missed duties, or inability to continue in the job.</a:t>
            </a:r>
          </a:p>
          <a:p>
            <a:pPr marL="342900" indent="-342900">
              <a:lnSpc>
                <a:spcPct val="107000"/>
              </a:lnSpc>
            </a:pPr>
            <a:endParaRPr lang="en-US" sz="2400" dirty="0">
              <a:effectLst/>
              <a:ea typeface="Times New Roman" panose="02020603050405020304" pitchFamily="18" charset="0"/>
              <a:cs typeface="Calibri" panose="020F0502020204030204" pitchFamily="34" charset="0"/>
            </a:endParaRPr>
          </a:p>
          <a:p>
            <a:pPr marL="0" indent="0">
              <a:lnSpc>
                <a:spcPct val="107000"/>
              </a:lnSpc>
              <a:buNone/>
            </a:pPr>
            <a:endParaRPr lang="en-US" sz="2400" dirty="0">
              <a:effectLst/>
              <a:ea typeface="Times New Roman" panose="02020603050405020304" pitchFamily="18" charset="0"/>
              <a:cs typeface="Calibri" panose="020F0502020204030204" pitchFamily="34" charset="0"/>
            </a:endParaRPr>
          </a:p>
          <a:p>
            <a:pPr marL="342900" indent="-342900">
              <a:lnSpc>
                <a:spcPct val="107000"/>
              </a:lnSpc>
            </a:pPr>
            <a:endParaRPr lang="en-US" sz="3200" dirty="0">
              <a:cs typeface="Calibri" panose="020F0502020204030204" pitchFamily="34" charset="0"/>
            </a:endParaRPr>
          </a:p>
          <a:p>
            <a:pPr marL="342900" indent="-342900">
              <a:lnSpc>
                <a:spcPct val="107000"/>
              </a:lnSpc>
            </a:pPr>
            <a:endParaRPr lang="en-US" sz="3200" dirty="0"/>
          </a:p>
          <a:p>
            <a:endParaRPr lang="en-US" sz="1600" dirty="0"/>
          </a:p>
          <a:p>
            <a:pPr marL="118872" indent="0">
              <a:buNone/>
            </a:pPr>
            <a:endParaRPr lang="en-US" sz="2800" dirty="0"/>
          </a:p>
          <a:p>
            <a:pPr marL="118872" indent="0">
              <a:buNone/>
            </a:pPr>
            <a:endParaRPr lang="en-US" sz="2800" dirty="0"/>
          </a:p>
          <a:p>
            <a:pPr marL="118872" indent="0">
              <a:buNone/>
            </a:pPr>
            <a:endParaRPr lang="en-US" sz="2800" dirty="0"/>
          </a:p>
          <a:p>
            <a:pPr marL="118872" indent="0">
              <a:buNone/>
            </a:pPr>
            <a:endParaRPr lang="en-US" sz="2600" dirty="0"/>
          </a:p>
        </p:txBody>
      </p:sp>
      <p:sp>
        <p:nvSpPr>
          <p:cNvPr id="4" name="Slide Number Placeholder 3">
            <a:extLst>
              <a:ext uri="{FF2B5EF4-FFF2-40B4-BE49-F238E27FC236}">
                <a16:creationId xmlns:a16="http://schemas.microsoft.com/office/drawing/2014/main" id="{6C0CEA43-0641-FEC7-C182-3D54405CEBF8}"/>
              </a:ext>
            </a:extLst>
          </p:cNvPr>
          <p:cNvSpPr>
            <a:spLocks noGrp="1"/>
          </p:cNvSpPr>
          <p:nvPr>
            <p:ph type="sldNum" sz="quarter" idx="12"/>
          </p:nvPr>
        </p:nvSpPr>
        <p:spPr/>
        <p:txBody>
          <a:bodyPr/>
          <a:lstStyle/>
          <a:p>
            <a:fld id="{1B5C5464-0A0C-4F4F-8948-B8BFCC70FC15}" type="slidenum">
              <a:rPr lang="en-US" smtClean="0"/>
              <a:pPr/>
              <a:t>22</a:t>
            </a:fld>
            <a:endParaRPr lang="en-US" dirty="0"/>
          </a:p>
        </p:txBody>
      </p:sp>
    </p:spTree>
    <p:extLst>
      <p:ext uri="{BB962C8B-B14F-4D97-AF65-F5344CB8AC3E}">
        <p14:creationId xmlns:p14="http://schemas.microsoft.com/office/powerpoint/2010/main" val="380229029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55448"/>
            <a:ext cx="9067800" cy="1139952"/>
          </a:xfrm>
        </p:spPr>
        <p:txBody>
          <a:bodyPr>
            <a:normAutofit/>
          </a:bodyPr>
          <a:lstStyle/>
          <a:p>
            <a:pPr algn="ctr"/>
            <a:r>
              <a:rPr lang="en-US" sz="3200" dirty="0">
                <a:solidFill>
                  <a:schemeClr val="accent1"/>
                </a:solidFill>
              </a:rPr>
              <a:t>Example: Strong Korea DMZ Lay Statement  </a:t>
            </a:r>
          </a:p>
        </p:txBody>
      </p:sp>
      <p:sp>
        <p:nvSpPr>
          <p:cNvPr id="3" name="Content Placeholder 2"/>
          <p:cNvSpPr>
            <a:spLocks noGrp="1"/>
          </p:cNvSpPr>
          <p:nvPr>
            <p:ph idx="1"/>
          </p:nvPr>
        </p:nvSpPr>
        <p:spPr>
          <a:xfrm>
            <a:off x="76200" y="1447800"/>
            <a:ext cx="9067800" cy="5410200"/>
          </a:xfrm>
        </p:spPr>
        <p:txBody>
          <a:bodyPr>
            <a:noAutofit/>
          </a:bodyPr>
          <a:lstStyle/>
          <a:p>
            <a:pPr marL="0" marR="0" indent="0">
              <a:lnSpc>
                <a:spcPct val="107000"/>
              </a:lnSpc>
              <a:spcBef>
                <a:spcPts val="0"/>
              </a:spcBef>
              <a:spcAft>
                <a:spcPts val="0"/>
              </a:spcAft>
              <a:buNone/>
            </a:pPr>
            <a:r>
              <a:rPr lang="en-US" sz="2070" dirty="0">
                <a:effectLst/>
                <a:ea typeface="Calibri" panose="020F0502020204030204" pitchFamily="34" charset="0"/>
                <a:cs typeface="Calibri" panose="020F0502020204030204" pitchFamily="34" charset="0"/>
              </a:rPr>
              <a:t>“Although VA claims</a:t>
            </a:r>
            <a:r>
              <a:rPr lang="en-US" sz="2070" dirty="0">
                <a:ea typeface="Calibri" panose="020F0502020204030204" pitchFamily="34" charset="0"/>
                <a:cs typeface="Times New Roman" panose="02020603050405020304" pitchFamily="18" charset="0"/>
              </a:rPr>
              <a:t> </a:t>
            </a:r>
            <a:r>
              <a:rPr lang="en-US" sz="2070" dirty="0">
                <a:effectLst/>
                <a:ea typeface="Calibri" panose="020F0502020204030204" pitchFamily="34" charset="0"/>
                <a:cs typeface="Calibri" panose="020F0502020204030204" pitchFamily="34" charset="0"/>
              </a:rPr>
              <a:t>that there are no documented records of duties performed by my unit along</a:t>
            </a:r>
            <a:r>
              <a:rPr lang="en-US" sz="2070" dirty="0">
                <a:ea typeface="Calibri" panose="020F0502020204030204" pitchFamily="34" charset="0"/>
                <a:cs typeface="Times New Roman" panose="02020603050405020304" pitchFamily="18" charset="0"/>
              </a:rPr>
              <a:t> </a:t>
            </a:r>
            <a:r>
              <a:rPr lang="en-US" sz="2070" dirty="0">
                <a:effectLst/>
                <a:ea typeface="Calibri" panose="020F0502020204030204" pitchFamily="34" charset="0"/>
                <a:cs typeface="Calibri" panose="020F0502020204030204" pitchFamily="34" charset="0"/>
              </a:rPr>
              <a:t>the DMZ, I personally spent a great deal of time there. Along with this</a:t>
            </a:r>
            <a:r>
              <a:rPr lang="en-US" sz="2070" dirty="0">
                <a:ea typeface="Calibri" panose="020F0502020204030204" pitchFamily="34" charset="0"/>
                <a:cs typeface="Times New Roman" panose="02020603050405020304" pitchFamily="18" charset="0"/>
              </a:rPr>
              <a:t> </a:t>
            </a:r>
            <a:r>
              <a:rPr lang="en-US" sz="2070" dirty="0">
                <a:effectLst/>
                <a:ea typeface="Calibri" panose="020F0502020204030204" pitchFamily="34" charset="0"/>
                <a:cs typeface="Calibri" panose="020F0502020204030204" pitchFamily="34" charset="0"/>
              </a:rPr>
              <a:t>statement, I am providing maps and other documents to prove that I was in</a:t>
            </a:r>
            <a:r>
              <a:rPr lang="en-US" sz="2070" dirty="0">
                <a:ea typeface="Calibri" panose="020F0502020204030204" pitchFamily="34" charset="0"/>
                <a:cs typeface="Times New Roman" panose="02020603050405020304" pitchFamily="18" charset="0"/>
              </a:rPr>
              <a:t> </a:t>
            </a:r>
            <a:r>
              <a:rPr lang="en-US" sz="2070" dirty="0">
                <a:effectLst/>
                <a:ea typeface="Calibri" panose="020F0502020204030204" pitchFamily="34" charset="0"/>
                <a:cs typeface="Calibri" panose="020F0502020204030204" pitchFamily="34" charset="0"/>
              </a:rPr>
              <a:t>areas where herbicides were sprayed on a regular basis.</a:t>
            </a:r>
            <a:r>
              <a:rPr lang="en-US" sz="2070" dirty="0">
                <a:ea typeface="Calibri" panose="020F0502020204030204" pitchFamily="34" charset="0"/>
                <a:cs typeface="Times New Roman" panose="02020603050405020304" pitchFamily="18" charset="0"/>
              </a:rPr>
              <a:t> </a:t>
            </a:r>
            <a:r>
              <a:rPr lang="en-US" sz="2070" dirty="0">
                <a:effectLst/>
                <a:ea typeface="Calibri" panose="020F0502020204030204" pitchFamily="34" charset="0"/>
                <a:cs typeface="Calibri" panose="020F0502020204030204" pitchFamily="34" charset="0"/>
              </a:rPr>
              <a:t>I was a wrecker operator, driving a 5-ton wrecker and also</a:t>
            </a:r>
            <a:r>
              <a:rPr lang="en-US" sz="2070" dirty="0">
                <a:ea typeface="Calibri" panose="020F0502020204030204" pitchFamily="34" charset="0"/>
                <a:cs typeface="Times New Roman" panose="02020603050405020304" pitchFamily="18" charset="0"/>
              </a:rPr>
              <a:t> </a:t>
            </a:r>
            <a:r>
              <a:rPr lang="en-US" sz="2070" dirty="0">
                <a:effectLst/>
                <a:ea typeface="Calibri" panose="020F0502020204030204" pitchFamily="34" charset="0"/>
                <a:cs typeface="Calibri" panose="020F0502020204030204" pitchFamily="34" charset="0"/>
              </a:rPr>
              <a:t>worked as a mechanic. I traveled most of the time alone and went to many</a:t>
            </a:r>
            <a:r>
              <a:rPr lang="en-US" sz="2070" dirty="0">
                <a:ea typeface="Calibri" panose="020F0502020204030204" pitchFamily="34" charset="0"/>
                <a:cs typeface="Times New Roman" panose="02020603050405020304" pitchFamily="18" charset="0"/>
              </a:rPr>
              <a:t> </a:t>
            </a:r>
            <a:r>
              <a:rPr lang="en-US" sz="2070" dirty="0">
                <a:effectLst/>
                <a:ea typeface="Calibri" panose="020F0502020204030204" pitchFamily="34" charset="0"/>
                <a:cs typeface="Calibri" panose="020F0502020204030204" pitchFamily="34" charset="0"/>
              </a:rPr>
              <a:t>places where the rest of my unit did not go. I went to Panmunjom on the DMZ several times by Freedom Bridge to recover and</a:t>
            </a:r>
            <a:r>
              <a:rPr lang="en-US" sz="2070" dirty="0">
                <a:ea typeface="Calibri" panose="020F0502020204030204" pitchFamily="34" charset="0"/>
                <a:cs typeface="Times New Roman" panose="02020603050405020304" pitchFamily="18" charset="0"/>
              </a:rPr>
              <a:t> </a:t>
            </a:r>
            <a:r>
              <a:rPr lang="en-US" sz="2070" dirty="0">
                <a:effectLst/>
                <a:ea typeface="Calibri" panose="020F0502020204030204" pitchFamily="34" charset="0"/>
                <a:cs typeface="Calibri" panose="020F0502020204030204" pitchFamily="34" charset="0"/>
              </a:rPr>
              <a:t>work on vehicles.</a:t>
            </a:r>
            <a:r>
              <a:rPr lang="en-US" sz="2070" dirty="0">
                <a:ea typeface="Calibri" panose="020F0502020204030204" pitchFamily="34" charset="0"/>
                <a:cs typeface="Times New Roman" panose="02020603050405020304" pitchFamily="18" charset="0"/>
              </a:rPr>
              <a:t> </a:t>
            </a:r>
            <a:r>
              <a:rPr lang="en-US" sz="2070" dirty="0">
                <a:effectLst/>
                <a:ea typeface="Calibri" panose="020F0502020204030204" pitchFamily="34" charset="0"/>
                <a:cs typeface="Calibri" panose="020F0502020204030204" pitchFamily="34" charset="0"/>
              </a:rPr>
              <a:t>In one instance, I was repairing a jeep there when a couple of guys were</a:t>
            </a:r>
            <a:r>
              <a:rPr lang="en-US" sz="2070" dirty="0">
                <a:effectLst/>
                <a:ea typeface="Calibri" panose="020F0502020204030204" pitchFamily="34" charset="0"/>
                <a:cs typeface="Times New Roman" panose="02020603050405020304" pitchFamily="18" charset="0"/>
              </a:rPr>
              <a:t> </a:t>
            </a:r>
            <a:r>
              <a:rPr lang="en-US" sz="2070" dirty="0">
                <a:effectLst/>
                <a:ea typeface="Calibri" panose="020F0502020204030204" pitchFamily="34" charset="0"/>
                <a:cs typeface="Calibri" panose="020F0502020204030204" pitchFamily="34" charset="0"/>
              </a:rPr>
              <a:t>spraying something close to me that drifted in my direction. I continued to</a:t>
            </a:r>
            <a:r>
              <a:rPr lang="en-US" sz="2070" dirty="0">
                <a:ea typeface="Calibri" panose="020F0502020204030204" pitchFamily="34" charset="0"/>
                <a:cs typeface="Times New Roman" panose="02020603050405020304" pitchFamily="18" charset="0"/>
              </a:rPr>
              <a:t> </a:t>
            </a:r>
            <a:r>
              <a:rPr lang="en-US" sz="2070" dirty="0">
                <a:effectLst/>
                <a:ea typeface="Calibri" panose="020F0502020204030204" pitchFamily="34" charset="0"/>
                <a:cs typeface="Calibri" panose="020F0502020204030204" pitchFamily="34" charset="0"/>
              </a:rPr>
              <a:t>work on the jeep for 4 to 5 hours until the unit was repaired. Again, in July or</a:t>
            </a:r>
            <a:r>
              <a:rPr lang="en-US" sz="2070" dirty="0">
                <a:ea typeface="Calibri" panose="020F0502020204030204" pitchFamily="34" charset="0"/>
                <a:cs typeface="Times New Roman" panose="02020603050405020304" pitchFamily="18" charset="0"/>
              </a:rPr>
              <a:t> </a:t>
            </a:r>
            <a:r>
              <a:rPr lang="en-US" sz="2070" dirty="0">
                <a:effectLst/>
                <a:ea typeface="Calibri" panose="020F0502020204030204" pitchFamily="34" charset="0"/>
                <a:cs typeface="Calibri" panose="020F0502020204030204" pitchFamily="34" charset="0"/>
              </a:rPr>
              <a:t>August of 1969, I went to Panmunjom to work on a jeep. A wheel was</a:t>
            </a:r>
            <a:r>
              <a:rPr lang="en-US" sz="2070" dirty="0">
                <a:ea typeface="Calibri" panose="020F0502020204030204" pitchFamily="34" charset="0"/>
                <a:cs typeface="Times New Roman" panose="02020603050405020304" pitchFamily="18" charset="0"/>
              </a:rPr>
              <a:t> </a:t>
            </a:r>
            <a:r>
              <a:rPr lang="en-US" sz="2070" dirty="0">
                <a:effectLst/>
                <a:ea typeface="Calibri" panose="020F0502020204030204" pitchFamily="34" charset="0"/>
                <a:cs typeface="Calibri" panose="020F0502020204030204" pitchFamily="34" charset="0"/>
              </a:rPr>
              <a:t>sliding, a drive shaft U joint was bad, and I laid on the wet ground while it</a:t>
            </a:r>
            <a:r>
              <a:rPr lang="en-US" sz="2070" dirty="0">
                <a:ea typeface="Calibri" panose="020F0502020204030204" pitchFamily="34" charset="0"/>
                <a:cs typeface="Times New Roman" panose="02020603050405020304" pitchFamily="18" charset="0"/>
              </a:rPr>
              <a:t> </a:t>
            </a:r>
            <a:r>
              <a:rPr lang="en-US" sz="2070" dirty="0">
                <a:effectLst/>
                <a:ea typeface="Calibri" panose="020F0502020204030204" pitchFamily="34" charset="0"/>
                <a:cs typeface="Calibri" panose="020F0502020204030204" pitchFamily="34" charset="0"/>
              </a:rPr>
              <a:t>was raining to remove it. I was also called all along the DMZ many times, to</a:t>
            </a:r>
            <a:r>
              <a:rPr lang="en-US" sz="2070" dirty="0">
                <a:ea typeface="Calibri" panose="020F0502020204030204" pitchFamily="34" charset="0"/>
                <a:cs typeface="Times New Roman" panose="02020603050405020304" pitchFamily="18" charset="0"/>
              </a:rPr>
              <a:t> </a:t>
            </a:r>
            <a:r>
              <a:rPr lang="en-US" sz="2070" dirty="0">
                <a:effectLst/>
                <a:ea typeface="Calibri" panose="020F0502020204030204" pitchFamily="34" charset="0"/>
                <a:cs typeface="Calibri" panose="020F0502020204030204" pitchFamily="34" charset="0"/>
              </a:rPr>
              <a:t>get broken-down vehicles, one call being for a clergy Jeep. I often worked</a:t>
            </a:r>
            <a:r>
              <a:rPr lang="en-US" sz="2070" dirty="0">
                <a:ea typeface="Calibri" panose="020F0502020204030204" pitchFamily="34" charset="0"/>
                <a:cs typeface="Times New Roman" panose="02020603050405020304" pitchFamily="18" charset="0"/>
              </a:rPr>
              <a:t> </a:t>
            </a:r>
            <a:r>
              <a:rPr lang="en-US" sz="2070" dirty="0">
                <a:effectLst/>
                <a:ea typeface="Calibri" panose="020F0502020204030204" pitchFamily="34" charset="0"/>
                <a:cs typeface="Calibri" panose="020F0502020204030204" pitchFamily="34" charset="0"/>
              </a:rPr>
              <a:t>in worked in rice patties, streams and rivers hooking up cables and chains</a:t>
            </a:r>
            <a:r>
              <a:rPr lang="en-US" sz="2070" dirty="0">
                <a:ea typeface="Calibri" panose="020F0502020204030204" pitchFamily="34" charset="0"/>
                <a:cs typeface="Times New Roman" panose="02020603050405020304" pitchFamily="18" charset="0"/>
              </a:rPr>
              <a:t> </a:t>
            </a:r>
            <a:r>
              <a:rPr lang="en-US" sz="2070" dirty="0">
                <a:effectLst/>
                <a:ea typeface="Calibri" panose="020F0502020204030204" pitchFamily="34" charset="0"/>
                <a:cs typeface="Calibri" panose="020F0502020204030204" pitchFamily="34" charset="0"/>
              </a:rPr>
              <a:t>to pull out stranded jeeps and vehicles.”</a:t>
            </a:r>
            <a:endParaRPr lang="en-US" sz="2070" dirty="0">
              <a:effectLst/>
              <a:ea typeface="Calibri" panose="020F0502020204030204" pitchFamily="34" charset="0"/>
              <a:cs typeface="Times New Roman" panose="02020603050405020304" pitchFamily="18" charset="0"/>
            </a:endParaRPr>
          </a:p>
          <a:p>
            <a:pPr marL="292608" lvl="1" indent="0">
              <a:spcBef>
                <a:spcPts val="10"/>
              </a:spcBef>
              <a:spcAft>
                <a:spcPts val="10"/>
              </a:spcAft>
              <a:buNone/>
            </a:pPr>
            <a:endParaRPr lang="en-US" sz="2000" dirty="0">
              <a:ea typeface="MS Mincho" panose="02020609040205080304" pitchFamily="49" charset="-128"/>
              <a:cs typeface="Times New Roman" panose="02020603050405020304" pitchFamily="18" charset="0"/>
            </a:endParaRPr>
          </a:p>
          <a:p>
            <a:pPr marL="635508" lvl="1" indent="-342900">
              <a:lnSpc>
                <a:spcPct val="107000"/>
              </a:lnSpc>
            </a:pPr>
            <a:endParaRPr lang="en-US" sz="2000" dirty="0"/>
          </a:p>
          <a:p>
            <a:pPr marL="342900" indent="-342900">
              <a:lnSpc>
                <a:spcPct val="107000"/>
              </a:lnSpc>
            </a:pPr>
            <a:endParaRPr lang="en-US" sz="2000" dirty="0">
              <a:effectLst/>
              <a:ea typeface="Times New Roman" panose="02020603050405020304" pitchFamily="18" charset="0"/>
              <a:cs typeface="Calibri" panose="020F0502020204030204" pitchFamily="34" charset="0"/>
            </a:endParaRPr>
          </a:p>
          <a:p>
            <a:pPr marL="342900" indent="-342900">
              <a:lnSpc>
                <a:spcPct val="107000"/>
              </a:lnSpc>
            </a:pPr>
            <a:endParaRPr lang="en-US" sz="2000" dirty="0">
              <a:effectLst/>
              <a:ea typeface="Times New Roman" panose="02020603050405020304" pitchFamily="18" charset="0"/>
              <a:cs typeface="Calibri" panose="020F0502020204030204" pitchFamily="34" charset="0"/>
            </a:endParaRPr>
          </a:p>
          <a:p>
            <a:pPr marL="342900" indent="-342900">
              <a:lnSpc>
                <a:spcPct val="107000"/>
              </a:lnSpc>
            </a:pPr>
            <a:endParaRPr lang="en-US" sz="2000" dirty="0">
              <a:cs typeface="Calibri" panose="020F0502020204030204" pitchFamily="34" charset="0"/>
            </a:endParaRPr>
          </a:p>
          <a:p>
            <a:pPr marL="342900" indent="-342900">
              <a:lnSpc>
                <a:spcPct val="107000"/>
              </a:lnSpc>
            </a:pPr>
            <a:endParaRPr lang="en-US" sz="2000" dirty="0"/>
          </a:p>
          <a:p>
            <a:endParaRPr lang="en-US" sz="2000" dirty="0"/>
          </a:p>
          <a:p>
            <a:pPr marL="118872" indent="0">
              <a:buNone/>
            </a:pPr>
            <a:endParaRPr lang="en-US" sz="2000" dirty="0"/>
          </a:p>
          <a:p>
            <a:pPr marL="118872" indent="0">
              <a:buNone/>
            </a:pPr>
            <a:endParaRPr lang="en-US" sz="2000" dirty="0"/>
          </a:p>
          <a:p>
            <a:pPr marL="118872" indent="0">
              <a:buNone/>
            </a:pPr>
            <a:endParaRPr lang="en-US" sz="2000" dirty="0"/>
          </a:p>
          <a:p>
            <a:pPr marL="118872" indent="0">
              <a:buNone/>
            </a:pPr>
            <a:endParaRPr lang="en-US" sz="2000" dirty="0"/>
          </a:p>
        </p:txBody>
      </p:sp>
      <p:sp>
        <p:nvSpPr>
          <p:cNvPr id="4" name="Slide Number Placeholder 3">
            <a:extLst>
              <a:ext uri="{FF2B5EF4-FFF2-40B4-BE49-F238E27FC236}">
                <a16:creationId xmlns:a16="http://schemas.microsoft.com/office/drawing/2014/main" id="{6C0CEA43-0641-FEC7-C182-3D54405CEBF8}"/>
              </a:ext>
            </a:extLst>
          </p:cNvPr>
          <p:cNvSpPr>
            <a:spLocks noGrp="1"/>
          </p:cNvSpPr>
          <p:nvPr>
            <p:ph type="sldNum" sz="quarter" idx="12"/>
          </p:nvPr>
        </p:nvSpPr>
        <p:spPr/>
        <p:txBody>
          <a:bodyPr/>
          <a:lstStyle/>
          <a:p>
            <a:fld id="{1B5C5464-0A0C-4F4F-8948-B8BFCC70FC15}" type="slidenum">
              <a:rPr lang="en-US" smtClean="0"/>
              <a:pPr/>
              <a:t>23</a:t>
            </a:fld>
            <a:endParaRPr lang="en-US" dirty="0"/>
          </a:p>
        </p:txBody>
      </p:sp>
    </p:spTree>
    <p:extLst>
      <p:ext uri="{BB962C8B-B14F-4D97-AF65-F5344CB8AC3E}">
        <p14:creationId xmlns:p14="http://schemas.microsoft.com/office/powerpoint/2010/main" val="193869106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5448"/>
            <a:ext cx="8229600" cy="1139952"/>
          </a:xfrm>
        </p:spPr>
        <p:txBody>
          <a:bodyPr>
            <a:normAutofit/>
          </a:bodyPr>
          <a:lstStyle/>
          <a:p>
            <a:pPr algn="ctr"/>
            <a:r>
              <a:rPr lang="en-US" sz="3200" dirty="0">
                <a:solidFill>
                  <a:schemeClr val="accent1"/>
                </a:solidFill>
              </a:rPr>
              <a:t>Buddy Statements: What to Include</a:t>
            </a:r>
          </a:p>
        </p:txBody>
      </p:sp>
      <p:sp>
        <p:nvSpPr>
          <p:cNvPr id="3" name="Content Placeholder 2"/>
          <p:cNvSpPr>
            <a:spLocks noGrp="1"/>
          </p:cNvSpPr>
          <p:nvPr>
            <p:ph idx="1"/>
          </p:nvPr>
        </p:nvSpPr>
        <p:spPr>
          <a:xfrm>
            <a:off x="76200" y="1447800"/>
            <a:ext cx="8915400" cy="5410200"/>
          </a:xfrm>
        </p:spPr>
        <p:txBody>
          <a:bodyPr>
            <a:noAutofit/>
          </a:bodyPr>
          <a:lstStyle/>
          <a:p>
            <a:pPr marL="118872" indent="0">
              <a:spcBef>
                <a:spcPts val="800"/>
              </a:spcBef>
              <a:buNone/>
            </a:pPr>
            <a:r>
              <a:rPr lang="en-US" sz="1950" b="1" dirty="0"/>
              <a:t>From a fellow service member:</a:t>
            </a:r>
            <a:endParaRPr lang="en-US" sz="1950" dirty="0"/>
          </a:p>
          <a:p>
            <a:pPr lvl="0">
              <a:spcBef>
                <a:spcPts val="800"/>
              </a:spcBef>
            </a:pPr>
            <a:r>
              <a:rPr lang="en-US" sz="1950" dirty="0"/>
              <a:t>How do you know the veteran?</a:t>
            </a:r>
          </a:p>
          <a:p>
            <a:pPr lvl="0">
              <a:spcBef>
                <a:spcPts val="800"/>
              </a:spcBef>
            </a:pPr>
            <a:r>
              <a:rPr lang="en-US" sz="1950" dirty="0"/>
              <a:t>When and where did you serve together?</a:t>
            </a:r>
          </a:p>
          <a:p>
            <a:pPr lvl="0">
              <a:spcBef>
                <a:spcPts val="800"/>
              </a:spcBef>
            </a:pPr>
            <a:r>
              <a:rPr lang="en-US" sz="1950" dirty="0"/>
              <a:t>What did you personally witness that relates to the claimed injury, event, or exposure?</a:t>
            </a:r>
          </a:p>
          <a:p>
            <a:pPr marL="118872" indent="0">
              <a:spcBef>
                <a:spcPts val="800"/>
              </a:spcBef>
              <a:buNone/>
            </a:pPr>
            <a:r>
              <a:rPr lang="en-US" sz="1950" b="1" dirty="0"/>
              <a:t>From a spouse, friend, co-worker, boss, adult child, or other credible witness:</a:t>
            </a:r>
            <a:endParaRPr lang="en-US" sz="1950" dirty="0"/>
          </a:p>
          <a:p>
            <a:pPr lvl="0">
              <a:spcBef>
                <a:spcPts val="800"/>
              </a:spcBef>
            </a:pPr>
            <a:r>
              <a:rPr lang="en-US" sz="1950" dirty="0"/>
              <a:t>What have you personally observed?</a:t>
            </a:r>
          </a:p>
          <a:p>
            <a:pPr lvl="0">
              <a:spcBef>
                <a:spcPts val="800"/>
              </a:spcBef>
            </a:pPr>
            <a:r>
              <a:rPr lang="en-US" sz="1950" dirty="0"/>
              <a:t>What symptoms have you seen?</a:t>
            </a:r>
          </a:p>
          <a:p>
            <a:pPr lvl="0">
              <a:spcBef>
                <a:spcPts val="800"/>
              </a:spcBef>
            </a:pPr>
            <a:r>
              <a:rPr lang="en-US" sz="1950" dirty="0"/>
              <a:t>How have those symptoms changed or worsened over time?</a:t>
            </a:r>
          </a:p>
          <a:p>
            <a:pPr marL="118872" indent="0">
              <a:spcBef>
                <a:spcPts val="800"/>
              </a:spcBef>
              <a:buNone/>
            </a:pPr>
            <a:r>
              <a:rPr lang="en-US" sz="1950" b="1" dirty="0"/>
              <a:t>Important:</a:t>
            </a:r>
            <a:endParaRPr lang="en-US" sz="1950" dirty="0"/>
          </a:p>
          <a:p>
            <a:pPr lvl="0">
              <a:spcBef>
                <a:spcPts val="800"/>
              </a:spcBef>
            </a:pPr>
            <a:r>
              <a:rPr lang="en-US" sz="1950" dirty="0"/>
              <a:t>The statement should be in the witness’s own words.</a:t>
            </a:r>
          </a:p>
          <a:p>
            <a:pPr lvl="0">
              <a:spcBef>
                <a:spcPts val="800"/>
              </a:spcBef>
            </a:pPr>
            <a:r>
              <a:rPr lang="en-US" sz="1950" dirty="0"/>
              <a:t>It should not copy the veteran’s statement.</a:t>
            </a:r>
          </a:p>
          <a:p>
            <a:pPr lvl="0">
              <a:spcBef>
                <a:spcPts val="800"/>
              </a:spcBef>
            </a:pPr>
            <a:r>
              <a:rPr lang="en-US" sz="1950" dirty="0"/>
              <a:t>If there is more than one buddy statement, each one should add something different.</a:t>
            </a:r>
          </a:p>
          <a:p>
            <a:pPr marL="118872" indent="0" algn="l">
              <a:buNone/>
            </a:pPr>
            <a:endParaRPr lang="en-US" sz="2000" b="0" i="0" u="none" strike="noStrike" baseline="0" dirty="0"/>
          </a:p>
          <a:p>
            <a:pPr marL="118872" indent="0" algn="l">
              <a:buNone/>
            </a:pPr>
            <a:endParaRPr lang="en-US" sz="2000" b="0" i="0" u="none" strike="noStrike" baseline="0" dirty="0"/>
          </a:p>
          <a:p>
            <a:pPr marL="118872" indent="0">
              <a:buNone/>
            </a:pPr>
            <a:endParaRPr lang="en-US" sz="2000" dirty="0"/>
          </a:p>
          <a:p>
            <a:pPr marL="118872" indent="0">
              <a:buNone/>
            </a:pPr>
            <a:endParaRPr lang="en-US" sz="2000" dirty="0"/>
          </a:p>
          <a:p>
            <a:pPr marL="118872" indent="0">
              <a:buNone/>
            </a:pPr>
            <a:endParaRPr lang="en-US" sz="2000" dirty="0"/>
          </a:p>
          <a:p>
            <a:pPr marL="118872" indent="0">
              <a:buNone/>
            </a:pPr>
            <a:endParaRPr lang="en-US" sz="2000" dirty="0"/>
          </a:p>
        </p:txBody>
      </p:sp>
    </p:spTree>
    <p:extLst>
      <p:ext uri="{BB962C8B-B14F-4D97-AF65-F5344CB8AC3E}">
        <p14:creationId xmlns:p14="http://schemas.microsoft.com/office/powerpoint/2010/main" val="371540799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 y="155448"/>
            <a:ext cx="8991600" cy="1252728"/>
          </a:xfrm>
        </p:spPr>
        <p:txBody>
          <a:bodyPr>
            <a:noAutofit/>
          </a:bodyPr>
          <a:lstStyle/>
          <a:p>
            <a:pPr algn="ctr"/>
            <a:r>
              <a:rPr lang="en-US" sz="3200" b="1" dirty="0">
                <a:solidFill>
                  <a:schemeClr val="accent1"/>
                </a:solidFill>
              </a:rPr>
              <a:t>Benefit of the Doubt</a:t>
            </a:r>
            <a:r>
              <a:rPr lang="en-US" sz="3200" dirty="0">
                <a:solidFill>
                  <a:schemeClr val="accent1"/>
                </a:solidFill>
              </a:rPr>
              <a:t> Applies Only When the Evidence is Even</a:t>
            </a:r>
            <a:endParaRPr lang="en-US" sz="3200" b="1" dirty="0">
              <a:solidFill>
                <a:schemeClr val="accent1"/>
              </a:solidFill>
            </a:endParaRPr>
          </a:p>
        </p:txBody>
      </p:sp>
      <p:sp>
        <p:nvSpPr>
          <p:cNvPr id="4" name="Content Placeholder 3">
            <a:extLst>
              <a:ext uri="{FF2B5EF4-FFF2-40B4-BE49-F238E27FC236}">
                <a16:creationId xmlns:a16="http://schemas.microsoft.com/office/drawing/2014/main" id="{1364CDD2-9403-44B9-87E1-961063ADF82C}"/>
              </a:ext>
            </a:extLst>
          </p:cNvPr>
          <p:cNvSpPr>
            <a:spLocks noGrp="1"/>
          </p:cNvSpPr>
          <p:nvPr>
            <p:ph idx="1"/>
          </p:nvPr>
        </p:nvSpPr>
        <p:spPr>
          <a:xfrm>
            <a:off x="22194" y="1408176"/>
            <a:ext cx="9121806" cy="5449824"/>
          </a:xfrm>
        </p:spPr>
        <p:txBody>
          <a:bodyPr>
            <a:noAutofit/>
          </a:bodyPr>
          <a:lstStyle/>
          <a:p>
            <a:pPr>
              <a:spcBef>
                <a:spcPts val="800"/>
              </a:spcBef>
            </a:pPr>
            <a:r>
              <a:rPr lang="en-US" sz="2500" dirty="0"/>
              <a:t>38 U.S.C. § 5107(b) provides that when the positive and negative evidence are in approximate balance, the claimant receives the benefit of the doubt.</a:t>
            </a:r>
          </a:p>
          <a:p>
            <a:pPr>
              <a:spcBef>
                <a:spcPts val="800"/>
              </a:spcBef>
            </a:pPr>
            <a:r>
              <a:rPr lang="en-US" sz="2500" dirty="0"/>
              <a:t>Judges cannot grant claims based on sympathy or personal belief. They must decide cases based on the evidence. The benefit of the doubt applies only when the evidence is truly in equipoise.</a:t>
            </a:r>
          </a:p>
          <a:p>
            <a:pPr marL="118872" indent="0">
              <a:buNone/>
            </a:pPr>
            <a:endParaRPr lang="en-US" sz="2800" dirty="0"/>
          </a:p>
          <a:p>
            <a:pPr marL="118872" indent="0">
              <a:buNone/>
            </a:pPr>
            <a:endParaRPr lang="en-US" sz="2800" dirty="0"/>
          </a:p>
          <a:p>
            <a:pPr marL="118872" indent="0">
              <a:buNone/>
            </a:pPr>
            <a:endParaRPr lang="en-US" sz="2800" dirty="0"/>
          </a:p>
          <a:p>
            <a:pPr marL="118872" indent="0">
              <a:buNone/>
            </a:pPr>
            <a:endParaRPr lang="en-US" sz="2800" dirty="0"/>
          </a:p>
          <a:p>
            <a:pPr marL="118872" indent="0">
              <a:buNone/>
            </a:pPr>
            <a:endParaRPr lang="en-US" sz="2800" dirty="0"/>
          </a:p>
          <a:p>
            <a:pPr marL="118872" indent="0">
              <a:buNone/>
            </a:pPr>
            <a:endParaRPr lang="en-US" sz="2800" dirty="0"/>
          </a:p>
          <a:p>
            <a:pPr marL="118872" indent="0">
              <a:buNone/>
            </a:pPr>
            <a:endParaRPr lang="en-US" sz="2800" dirty="0"/>
          </a:p>
          <a:p>
            <a:pPr marL="118872" indent="0">
              <a:buNone/>
            </a:pPr>
            <a:endParaRPr lang="en-US" sz="2800" dirty="0"/>
          </a:p>
          <a:p>
            <a:pPr marL="118872" indent="0">
              <a:buNone/>
            </a:pPr>
            <a:endParaRPr lang="en-US" sz="2800" dirty="0"/>
          </a:p>
          <a:p>
            <a:pPr marL="118872" indent="0">
              <a:buNone/>
            </a:pPr>
            <a:endParaRPr lang="en-US" sz="2800" dirty="0"/>
          </a:p>
          <a:p>
            <a:pPr marL="118872" indent="0">
              <a:buNone/>
            </a:pPr>
            <a:endParaRPr lang="en-US" sz="2800" dirty="0"/>
          </a:p>
          <a:p>
            <a:pPr marL="118872" indent="0">
              <a:buNone/>
            </a:pPr>
            <a:endParaRPr lang="en-US" sz="2800" dirty="0"/>
          </a:p>
          <a:p>
            <a:pPr marL="118872" indent="0">
              <a:buNone/>
            </a:pPr>
            <a:endParaRPr lang="en-US" sz="2800" dirty="0"/>
          </a:p>
          <a:p>
            <a:pPr marL="118872" indent="0">
              <a:buNone/>
            </a:pPr>
            <a:endParaRPr lang="en-US" sz="2800" dirty="0"/>
          </a:p>
        </p:txBody>
      </p:sp>
      <p:sp>
        <p:nvSpPr>
          <p:cNvPr id="3" name="Slide Number Placeholder 2">
            <a:extLst>
              <a:ext uri="{FF2B5EF4-FFF2-40B4-BE49-F238E27FC236}">
                <a16:creationId xmlns:a16="http://schemas.microsoft.com/office/drawing/2014/main" id="{BAC8D348-0CB7-4EA5-8AA4-A3AE86DA1701}"/>
              </a:ext>
            </a:extLst>
          </p:cNvPr>
          <p:cNvSpPr>
            <a:spLocks noGrp="1"/>
          </p:cNvSpPr>
          <p:nvPr>
            <p:ph type="sldNum" sz="quarter" idx="12"/>
          </p:nvPr>
        </p:nvSpPr>
        <p:spPr/>
        <p:txBody>
          <a:bodyPr/>
          <a:lstStyle/>
          <a:p>
            <a:fld id="{1B5C5464-0A0C-4F4F-8948-B8BFCC70FC15}" type="slidenum">
              <a:rPr lang="en-US" smtClean="0"/>
              <a:pPr/>
              <a:t>25</a:t>
            </a:fld>
            <a:endParaRPr lang="en-US" dirty="0"/>
          </a:p>
        </p:txBody>
      </p:sp>
    </p:spTree>
    <p:extLst>
      <p:ext uri="{BB962C8B-B14F-4D97-AF65-F5344CB8AC3E}">
        <p14:creationId xmlns:p14="http://schemas.microsoft.com/office/powerpoint/2010/main" val="243092733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 y="155448"/>
            <a:ext cx="8991600" cy="1252728"/>
          </a:xfrm>
        </p:spPr>
        <p:txBody>
          <a:bodyPr>
            <a:noAutofit/>
          </a:bodyPr>
          <a:lstStyle/>
          <a:p>
            <a:pPr marR="0" lvl="0" algn="ctr">
              <a:lnSpc>
                <a:spcPct val="107000"/>
              </a:lnSpc>
              <a:spcBef>
                <a:spcPts val="0"/>
              </a:spcBef>
              <a:spcAft>
                <a:spcPts val="800"/>
              </a:spcAft>
            </a:pPr>
            <a:r>
              <a:rPr lang="en-US" sz="3200" b="1" dirty="0">
                <a:solidFill>
                  <a:schemeClr val="accent1"/>
                </a:solidFill>
                <a:effectLst/>
                <a:latin typeface="Corbel" panose="020B0503020204020204" pitchFamily="34" charset="0"/>
                <a:ea typeface="Calibri" panose="020F0502020204030204" pitchFamily="34" charset="0"/>
                <a:cs typeface="Calibri" panose="020F0502020204030204" pitchFamily="34" charset="0"/>
              </a:rPr>
              <a:t>Why Independent Medical Opinions Matter</a:t>
            </a:r>
          </a:p>
        </p:txBody>
      </p:sp>
      <p:sp>
        <p:nvSpPr>
          <p:cNvPr id="4" name="Content Placeholder 3">
            <a:extLst>
              <a:ext uri="{FF2B5EF4-FFF2-40B4-BE49-F238E27FC236}">
                <a16:creationId xmlns:a16="http://schemas.microsoft.com/office/drawing/2014/main" id="{1364CDD2-9403-44B9-87E1-961063ADF82C}"/>
              </a:ext>
            </a:extLst>
          </p:cNvPr>
          <p:cNvSpPr>
            <a:spLocks noGrp="1"/>
          </p:cNvSpPr>
          <p:nvPr>
            <p:ph idx="1"/>
          </p:nvPr>
        </p:nvSpPr>
        <p:spPr>
          <a:xfrm>
            <a:off x="22194" y="1408176"/>
            <a:ext cx="9121806" cy="5449824"/>
          </a:xfrm>
        </p:spPr>
        <p:txBody>
          <a:bodyPr>
            <a:noAutofit/>
          </a:bodyPr>
          <a:lstStyle/>
          <a:p>
            <a:pPr lvl="0">
              <a:spcBef>
                <a:spcPts val="800"/>
              </a:spcBef>
            </a:pPr>
            <a:r>
              <a:rPr lang="en-US" sz="2500" dirty="0"/>
              <a:t>The weight of a medical opinion depends on the expert’s qualifications, the facts relied on, the method used, and the strength of the reasoning.</a:t>
            </a:r>
          </a:p>
          <a:p>
            <a:pPr lvl="0">
              <a:spcBef>
                <a:spcPts val="800"/>
              </a:spcBef>
            </a:pPr>
            <a:r>
              <a:rPr lang="en-US" sz="2500" dirty="0"/>
              <a:t>If the negative medical evidence is stronger than the positive medical evidence, the claim will likely be denied.</a:t>
            </a:r>
          </a:p>
          <a:p>
            <a:pPr lvl="0">
              <a:spcBef>
                <a:spcPts val="800"/>
              </a:spcBef>
            </a:pPr>
            <a:r>
              <a:rPr lang="en-US" sz="2500" dirty="0"/>
              <a:t>If the positive medical evidence is stronger, or if the evidence is evenly balanced, the service-connection element can be satisfied.</a:t>
            </a:r>
          </a:p>
          <a:p>
            <a:pPr lvl="0">
              <a:spcBef>
                <a:spcPts val="800"/>
              </a:spcBef>
            </a:pPr>
            <a:r>
              <a:rPr lang="en-US" sz="2500" dirty="0"/>
              <a:t>The key is not the label “IMO.” The key is a factually accurate, fully explained opinion with sound reasoning. </a:t>
            </a:r>
            <a:r>
              <a:rPr lang="en-US" sz="2500" i="1" dirty="0"/>
              <a:t>Nieves-Rodriguez v. Peake</a:t>
            </a:r>
            <a:r>
              <a:rPr lang="en-US" sz="2500" dirty="0"/>
              <a:t>, 22 </a:t>
            </a:r>
            <a:r>
              <a:rPr lang="en-US" sz="2500" dirty="0" err="1"/>
              <a:t>Vet.App</a:t>
            </a:r>
            <a:r>
              <a:rPr lang="en-US" sz="2500" dirty="0"/>
              <a:t>. 295, 304 (2008).</a:t>
            </a:r>
          </a:p>
        </p:txBody>
      </p:sp>
      <p:sp>
        <p:nvSpPr>
          <p:cNvPr id="3" name="Slide Number Placeholder 2">
            <a:extLst>
              <a:ext uri="{FF2B5EF4-FFF2-40B4-BE49-F238E27FC236}">
                <a16:creationId xmlns:a16="http://schemas.microsoft.com/office/drawing/2014/main" id="{ADB99C59-8A0F-4194-822E-44D4BC3E2E70}"/>
              </a:ext>
            </a:extLst>
          </p:cNvPr>
          <p:cNvSpPr>
            <a:spLocks noGrp="1"/>
          </p:cNvSpPr>
          <p:nvPr>
            <p:ph type="sldNum" sz="quarter" idx="12"/>
          </p:nvPr>
        </p:nvSpPr>
        <p:spPr/>
        <p:txBody>
          <a:bodyPr/>
          <a:lstStyle/>
          <a:p>
            <a:fld id="{1B5C5464-0A0C-4F4F-8948-B8BFCC70FC15}" type="slidenum">
              <a:rPr lang="en-US" smtClean="0"/>
              <a:pPr/>
              <a:t>26</a:t>
            </a:fld>
            <a:endParaRPr lang="en-US" dirty="0"/>
          </a:p>
        </p:txBody>
      </p:sp>
    </p:spTree>
    <p:extLst>
      <p:ext uri="{BB962C8B-B14F-4D97-AF65-F5344CB8AC3E}">
        <p14:creationId xmlns:p14="http://schemas.microsoft.com/office/powerpoint/2010/main" val="358361459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AC50EA3-F12C-E188-BFB5-5360A00DE73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112170F-C2C0-D777-0061-C7EE8EEA77FE}"/>
              </a:ext>
            </a:extLst>
          </p:cNvPr>
          <p:cNvSpPr>
            <a:spLocks noGrp="1"/>
          </p:cNvSpPr>
          <p:nvPr>
            <p:ph type="title"/>
          </p:nvPr>
        </p:nvSpPr>
        <p:spPr>
          <a:xfrm>
            <a:off x="0" y="155448"/>
            <a:ext cx="9144000" cy="1252728"/>
          </a:xfrm>
        </p:spPr>
        <p:txBody>
          <a:bodyPr>
            <a:normAutofit/>
          </a:bodyPr>
          <a:lstStyle/>
          <a:p>
            <a:pPr algn="ctr"/>
            <a:r>
              <a:rPr lang="en-US" sz="3200" b="1" dirty="0">
                <a:solidFill>
                  <a:schemeClr val="accent1"/>
                </a:solidFill>
              </a:rPr>
              <a:t>Who Reads Your Argument at the BVA?</a:t>
            </a:r>
          </a:p>
        </p:txBody>
      </p:sp>
      <p:sp>
        <p:nvSpPr>
          <p:cNvPr id="3" name="Content Placeholder 2">
            <a:extLst>
              <a:ext uri="{FF2B5EF4-FFF2-40B4-BE49-F238E27FC236}">
                <a16:creationId xmlns:a16="http://schemas.microsoft.com/office/drawing/2014/main" id="{FA2DD9C1-0549-C903-C48E-CC6AA5A567C1}"/>
              </a:ext>
            </a:extLst>
          </p:cNvPr>
          <p:cNvSpPr>
            <a:spLocks noGrp="1"/>
          </p:cNvSpPr>
          <p:nvPr>
            <p:ph idx="1"/>
          </p:nvPr>
        </p:nvSpPr>
        <p:spPr>
          <a:xfrm>
            <a:off x="0" y="1524000"/>
            <a:ext cx="8991600" cy="5333999"/>
          </a:xfrm>
        </p:spPr>
        <p:txBody>
          <a:bodyPr>
            <a:normAutofit/>
          </a:bodyPr>
          <a:lstStyle/>
          <a:p>
            <a:pPr lvl="0">
              <a:spcBef>
                <a:spcPts val="800"/>
              </a:spcBef>
            </a:pPr>
            <a:r>
              <a:rPr lang="en-US" sz="2500" b="1" dirty="0"/>
              <a:t>Staff attorney:</a:t>
            </a:r>
            <a:r>
              <a:rPr lang="en-US" sz="2500" dirty="0"/>
              <a:t> Reviews the file, researches the issues, identifies evidentiary gaps, and prepares the draft decision.</a:t>
            </a:r>
          </a:p>
          <a:p>
            <a:pPr lvl="0">
              <a:spcBef>
                <a:spcPts val="800"/>
              </a:spcBef>
            </a:pPr>
            <a:r>
              <a:rPr lang="en-US" sz="2500" b="1" dirty="0"/>
              <a:t>Veterans Law Judge (VLJ): </a:t>
            </a:r>
            <a:r>
              <a:rPr lang="en-US" sz="2500" dirty="0"/>
              <a:t>Reviews the draft, revises it as needed, and signs the final decision.</a:t>
            </a:r>
          </a:p>
          <a:p>
            <a:pPr lvl="0">
              <a:spcBef>
                <a:spcPts val="800"/>
              </a:spcBef>
            </a:pPr>
            <a:r>
              <a:rPr lang="en-US" sz="2500" dirty="0"/>
              <a:t>Why this matters: Your argument must work for both readers. It must be clear enough for the staff attorney to use and strong enough for the VLJ to adopt.</a:t>
            </a:r>
          </a:p>
          <a:p>
            <a:pPr lvl="0">
              <a:spcBef>
                <a:spcPts val="800"/>
              </a:spcBef>
            </a:pPr>
            <a:r>
              <a:rPr lang="en-US" sz="2500" dirty="0"/>
              <a:t>Also remember: The veteran may read the brief too, so clarity matters for everyone.</a:t>
            </a:r>
          </a:p>
          <a:p>
            <a:pPr marL="118872" indent="0">
              <a:spcBef>
                <a:spcPts val="800"/>
              </a:spcBef>
              <a:buNone/>
            </a:pPr>
            <a:endParaRPr lang="en-US" sz="2800" dirty="0"/>
          </a:p>
        </p:txBody>
      </p:sp>
      <p:sp>
        <p:nvSpPr>
          <p:cNvPr id="4" name="Slide Number Placeholder 3">
            <a:extLst>
              <a:ext uri="{FF2B5EF4-FFF2-40B4-BE49-F238E27FC236}">
                <a16:creationId xmlns:a16="http://schemas.microsoft.com/office/drawing/2014/main" id="{C93B605B-6846-5473-6A97-7E554C152CA1}"/>
              </a:ext>
            </a:extLst>
          </p:cNvPr>
          <p:cNvSpPr>
            <a:spLocks noGrp="1"/>
          </p:cNvSpPr>
          <p:nvPr>
            <p:ph type="sldNum" sz="quarter" idx="12"/>
          </p:nvPr>
        </p:nvSpPr>
        <p:spPr/>
        <p:txBody>
          <a:bodyPr/>
          <a:lstStyle/>
          <a:p>
            <a:fld id="{1B5C5464-0A0C-4F4F-8948-B8BFCC70FC15}" type="slidenum">
              <a:rPr lang="en-US" smtClean="0"/>
              <a:pPr/>
              <a:t>27</a:t>
            </a:fld>
            <a:endParaRPr lang="en-US" dirty="0"/>
          </a:p>
        </p:txBody>
      </p:sp>
    </p:spTree>
    <p:extLst>
      <p:ext uri="{BB962C8B-B14F-4D97-AF65-F5344CB8AC3E}">
        <p14:creationId xmlns:p14="http://schemas.microsoft.com/office/powerpoint/2010/main" val="387327184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1745A3-97A0-7A4B-966B-868B08B6F96B}"/>
              </a:ext>
            </a:extLst>
          </p:cNvPr>
          <p:cNvSpPr>
            <a:spLocks noGrp="1"/>
          </p:cNvSpPr>
          <p:nvPr>
            <p:ph type="title"/>
          </p:nvPr>
        </p:nvSpPr>
        <p:spPr>
          <a:xfrm>
            <a:off x="0" y="155448"/>
            <a:ext cx="9144000" cy="1252728"/>
          </a:xfrm>
        </p:spPr>
        <p:txBody>
          <a:bodyPr>
            <a:normAutofit/>
          </a:bodyPr>
          <a:lstStyle/>
          <a:p>
            <a:pPr algn="ctr"/>
            <a:r>
              <a:rPr lang="en-US" sz="3200" b="1" dirty="0">
                <a:solidFill>
                  <a:schemeClr val="accent1"/>
                </a:solidFill>
              </a:rPr>
              <a:t>Organize the Argument So the Board Can Follow It</a:t>
            </a:r>
          </a:p>
        </p:txBody>
      </p:sp>
      <p:sp>
        <p:nvSpPr>
          <p:cNvPr id="3" name="Content Placeholder 2">
            <a:extLst>
              <a:ext uri="{FF2B5EF4-FFF2-40B4-BE49-F238E27FC236}">
                <a16:creationId xmlns:a16="http://schemas.microsoft.com/office/drawing/2014/main" id="{43E168C2-67CD-A24B-8A25-E93B354EB287}"/>
              </a:ext>
            </a:extLst>
          </p:cNvPr>
          <p:cNvSpPr>
            <a:spLocks noGrp="1"/>
          </p:cNvSpPr>
          <p:nvPr>
            <p:ph idx="1"/>
          </p:nvPr>
        </p:nvSpPr>
        <p:spPr>
          <a:xfrm>
            <a:off x="0" y="1524000"/>
            <a:ext cx="8991600" cy="5333999"/>
          </a:xfrm>
        </p:spPr>
        <p:txBody>
          <a:bodyPr>
            <a:normAutofit/>
          </a:bodyPr>
          <a:lstStyle/>
          <a:p>
            <a:pPr lvl="0">
              <a:spcBef>
                <a:spcPts val="800"/>
              </a:spcBef>
            </a:pPr>
            <a:r>
              <a:rPr lang="en-US" sz="2500" dirty="0"/>
              <a:t>Do not make Board staff reorganize your argument to understand it.</a:t>
            </a:r>
          </a:p>
          <a:p>
            <a:pPr lvl="0">
              <a:spcBef>
                <a:spcPts val="800"/>
              </a:spcBef>
            </a:pPr>
            <a:r>
              <a:rPr lang="en-US" sz="2500" dirty="0"/>
              <a:t>Use one point per paragraph.</a:t>
            </a:r>
          </a:p>
          <a:p>
            <a:pPr lvl="0">
              <a:spcBef>
                <a:spcPts val="800"/>
              </a:spcBef>
            </a:pPr>
            <a:r>
              <a:rPr lang="en-US" sz="2500" dirty="0"/>
              <a:t>Use headings when there are multiple issues.</a:t>
            </a:r>
          </a:p>
          <a:p>
            <a:pPr lvl="0">
              <a:spcBef>
                <a:spcPts val="800"/>
              </a:spcBef>
            </a:pPr>
            <a:r>
              <a:rPr lang="en-US" sz="2500" dirty="0"/>
              <a:t>Cite evidence already in the file by document date or exhibit.</a:t>
            </a:r>
          </a:p>
          <a:p>
            <a:pPr lvl="0">
              <a:spcBef>
                <a:spcPts val="800"/>
              </a:spcBef>
            </a:pPr>
            <a:r>
              <a:rPr lang="en-US" sz="2500" dirty="0"/>
              <a:t>Attach any new evidence clearly as an exhibit.</a:t>
            </a:r>
          </a:p>
          <a:p>
            <a:pPr lvl="0">
              <a:spcBef>
                <a:spcPts val="800"/>
              </a:spcBef>
            </a:pPr>
            <a:r>
              <a:rPr lang="en-US" sz="2500" dirty="0"/>
              <a:t>End with a clean list of enclosures.</a:t>
            </a:r>
          </a:p>
        </p:txBody>
      </p:sp>
      <p:sp>
        <p:nvSpPr>
          <p:cNvPr id="4" name="Slide Number Placeholder 3">
            <a:extLst>
              <a:ext uri="{FF2B5EF4-FFF2-40B4-BE49-F238E27FC236}">
                <a16:creationId xmlns:a16="http://schemas.microsoft.com/office/drawing/2014/main" id="{21946234-A8FF-18EB-CCA6-A8B63CC7C0BE}"/>
              </a:ext>
            </a:extLst>
          </p:cNvPr>
          <p:cNvSpPr>
            <a:spLocks noGrp="1"/>
          </p:cNvSpPr>
          <p:nvPr>
            <p:ph type="sldNum" sz="quarter" idx="12"/>
          </p:nvPr>
        </p:nvSpPr>
        <p:spPr/>
        <p:txBody>
          <a:bodyPr/>
          <a:lstStyle/>
          <a:p>
            <a:fld id="{1B5C5464-0A0C-4F4F-8948-B8BFCC70FC15}" type="slidenum">
              <a:rPr lang="en-US" smtClean="0"/>
              <a:pPr/>
              <a:t>28</a:t>
            </a:fld>
            <a:endParaRPr lang="en-US" dirty="0"/>
          </a:p>
        </p:txBody>
      </p:sp>
    </p:spTree>
    <p:extLst>
      <p:ext uri="{BB962C8B-B14F-4D97-AF65-F5344CB8AC3E}">
        <p14:creationId xmlns:p14="http://schemas.microsoft.com/office/powerpoint/2010/main" val="320178619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F36091E-1C68-DEF7-9395-5FDE1EC4691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D56022E-1D2A-8F13-01FE-FC4008336198}"/>
              </a:ext>
            </a:extLst>
          </p:cNvPr>
          <p:cNvSpPr>
            <a:spLocks noGrp="1"/>
          </p:cNvSpPr>
          <p:nvPr>
            <p:ph type="title"/>
          </p:nvPr>
        </p:nvSpPr>
        <p:spPr>
          <a:xfrm>
            <a:off x="0" y="155448"/>
            <a:ext cx="9144000" cy="1252728"/>
          </a:xfrm>
        </p:spPr>
        <p:txBody>
          <a:bodyPr>
            <a:normAutofit/>
          </a:bodyPr>
          <a:lstStyle/>
          <a:p>
            <a:pPr algn="ctr"/>
            <a:r>
              <a:rPr lang="en-US" sz="3200" dirty="0">
                <a:solidFill>
                  <a:schemeClr val="accent1"/>
                </a:solidFill>
              </a:rPr>
              <a:t>Two Rules For a Well-Written Argument</a:t>
            </a:r>
          </a:p>
        </p:txBody>
      </p:sp>
      <p:sp>
        <p:nvSpPr>
          <p:cNvPr id="3" name="Content Placeholder 2">
            <a:extLst>
              <a:ext uri="{FF2B5EF4-FFF2-40B4-BE49-F238E27FC236}">
                <a16:creationId xmlns:a16="http://schemas.microsoft.com/office/drawing/2014/main" id="{AC75C092-2B1C-07F8-6979-15A405350E3C}"/>
              </a:ext>
            </a:extLst>
          </p:cNvPr>
          <p:cNvSpPr>
            <a:spLocks noGrp="1"/>
          </p:cNvSpPr>
          <p:nvPr>
            <p:ph idx="1"/>
          </p:nvPr>
        </p:nvSpPr>
        <p:spPr>
          <a:xfrm>
            <a:off x="0" y="1524000"/>
            <a:ext cx="8991600" cy="5333999"/>
          </a:xfrm>
        </p:spPr>
        <p:txBody>
          <a:bodyPr>
            <a:normAutofit lnSpcReduction="10000"/>
          </a:bodyPr>
          <a:lstStyle/>
          <a:p>
            <a:pPr marL="118872" indent="0">
              <a:spcBef>
                <a:spcPts val="800"/>
              </a:spcBef>
              <a:buNone/>
            </a:pPr>
            <a:r>
              <a:rPr lang="en-US" sz="2500" b="1" dirty="0"/>
              <a:t>Be Honest</a:t>
            </a:r>
            <a:endParaRPr lang="en-US" sz="2500" dirty="0"/>
          </a:p>
          <a:p>
            <a:pPr lvl="0">
              <a:spcBef>
                <a:spcPts val="800"/>
              </a:spcBef>
            </a:pPr>
            <a:r>
              <a:rPr lang="en-US" sz="2500" dirty="0"/>
              <a:t>Address negative evidence directly.</a:t>
            </a:r>
          </a:p>
          <a:p>
            <a:pPr lvl="0">
              <a:spcBef>
                <a:spcPts val="800"/>
              </a:spcBef>
            </a:pPr>
            <a:r>
              <a:rPr lang="en-US" sz="2500" dirty="0"/>
              <a:t>Do not ignore unfavorable facts.</a:t>
            </a:r>
          </a:p>
          <a:p>
            <a:pPr lvl="0">
              <a:spcBef>
                <a:spcPts val="800"/>
              </a:spcBef>
            </a:pPr>
            <a:r>
              <a:rPr lang="en-US" sz="2500" dirty="0"/>
              <a:t>Concede what must be conceded, then explain why it is not dispositive.</a:t>
            </a:r>
          </a:p>
          <a:p>
            <a:pPr lvl="0">
              <a:spcBef>
                <a:spcPts val="800"/>
              </a:spcBef>
            </a:pPr>
            <a:r>
              <a:rPr lang="en-US" sz="2500" dirty="0"/>
              <a:t>Show that you have evaluated the entire record.</a:t>
            </a:r>
          </a:p>
          <a:p>
            <a:pPr marL="118872" indent="0">
              <a:spcBef>
                <a:spcPts val="800"/>
              </a:spcBef>
              <a:buNone/>
            </a:pPr>
            <a:r>
              <a:rPr lang="en-US" sz="2500" b="1" dirty="0"/>
              <a:t>Be Specific</a:t>
            </a:r>
            <a:endParaRPr lang="en-US" sz="2500" dirty="0"/>
          </a:p>
          <a:p>
            <a:pPr lvl="0">
              <a:spcBef>
                <a:spcPts val="800"/>
              </a:spcBef>
            </a:pPr>
            <a:r>
              <a:rPr lang="en-US" sz="2500" dirty="0"/>
              <a:t>Cite evidence by date, document, or exhibit number.</a:t>
            </a:r>
          </a:p>
          <a:p>
            <a:pPr lvl="0">
              <a:spcBef>
                <a:spcPts val="800"/>
              </a:spcBef>
            </a:pPr>
            <a:r>
              <a:rPr lang="en-US" sz="2500" dirty="0"/>
              <a:t>Example: “See Veteran’s Statement dated March 15, 2020, Exhibit A at p. 3.”</a:t>
            </a:r>
          </a:p>
          <a:p>
            <a:pPr lvl="0">
              <a:spcBef>
                <a:spcPts val="800"/>
              </a:spcBef>
            </a:pPr>
            <a:r>
              <a:rPr lang="en-US" sz="2500" dirty="0"/>
              <a:t>Example: “See Service Treatment Records dated February 10, 1991, Exhibit 5 at pp. 12–13.”</a:t>
            </a:r>
          </a:p>
          <a:p>
            <a:endParaRPr lang="en-US" sz="2800" dirty="0"/>
          </a:p>
        </p:txBody>
      </p:sp>
      <p:sp>
        <p:nvSpPr>
          <p:cNvPr id="4" name="Slide Number Placeholder 3">
            <a:extLst>
              <a:ext uri="{FF2B5EF4-FFF2-40B4-BE49-F238E27FC236}">
                <a16:creationId xmlns:a16="http://schemas.microsoft.com/office/drawing/2014/main" id="{38E8FABB-BC26-2412-02B2-09E6F5DCD759}"/>
              </a:ext>
            </a:extLst>
          </p:cNvPr>
          <p:cNvSpPr>
            <a:spLocks noGrp="1"/>
          </p:cNvSpPr>
          <p:nvPr>
            <p:ph type="sldNum" sz="quarter" idx="12"/>
          </p:nvPr>
        </p:nvSpPr>
        <p:spPr/>
        <p:txBody>
          <a:bodyPr/>
          <a:lstStyle/>
          <a:p>
            <a:fld id="{1B5C5464-0A0C-4F4F-8948-B8BFCC70FC15}" type="slidenum">
              <a:rPr lang="en-US" smtClean="0"/>
              <a:pPr/>
              <a:t>29</a:t>
            </a:fld>
            <a:endParaRPr lang="en-US" dirty="0"/>
          </a:p>
        </p:txBody>
      </p:sp>
    </p:spTree>
    <p:extLst>
      <p:ext uri="{BB962C8B-B14F-4D97-AF65-F5344CB8AC3E}">
        <p14:creationId xmlns:p14="http://schemas.microsoft.com/office/powerpoint/2010/main" val="365276785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 y="155448"/>
            <a:ext cx="8991600" cy="1252728"/>
          </a:xfrm>
        </p:spPr>
        <p:txBody>
          <a:bodyPr>
            <a:noAutofit/>
          </a:bodyPr>
          <a:lstStyle/>
          <a:p>
            <a:pPr marR="0" lvl="0" algn="ctr">
              <a:lnSpc>
                <a:spcPct val="107000"/>
              </a:lnSpc>
              <a:spcBef>
                <a:spcPts val="0"/>
              </a:spcBef>
              <a:spcAft>
                <a:spcPts val="800"/>
              </a:spcAft>
            </a:pPr>
            <a:r>
              <a:rPr lang="en-US" sz="3200" b="1" dirty="0">
                <a:solidFill>
                  <a:schemeClr val="accent1"/>
                </a:solidFill>
                <a:effectLst/>
                <a:ea typeface="Calibri" panose="020F0502020204030204" pitchFamily="34" charset="0"/>
                <a:cs typeface="Calibri" panose="020F0502020204030204" pitchFamily="34" charset="0"/>
              </a:rPr>
              <a:t>What the Board Must Do on Appeal</a:t>
            </a:r>
          </a:p>
        </p:txBody>
      </p:sp>
      <p:sp>
        <p:nvSpPr>
          <p:cNvPr id="4" name="Content Placeholder 3">
            <a:extLst>
              <a:ext uri="{FF2B5EF4-FFF2-40B4-BE49-F238E27FC236}">
                <a16:creationId xmlns:a16="http://schemas.microsoft.com/office/drawing/2014/main" id="{1364CDD2-9403-44B9-87E1-961063ADF82C}"/>
              </a:ext>
            </a:extLst>
          </p:cNvPr>
          <p:cNvSpPr>
            <a:spLocks noGrp="1"/>
          </p:cNvSpPr>
          <p:nvPr>
            <p:ph idx="1"/>
          </p:nvPr>
        </p:nvSpPr>
        <p:spPr>
          <a:xfrm>
            <a:off x="22194" y="1408176"/>
            <a:ext cx="9121806" cy="5449824"/>
          </a:xfrm>
        </p:spPr>
        <p:txBody>
          <a:bodyPr>
            <a:noAutofit/>
          </a:bodyPr>
          <a:lstStyle/>
          <a:p>
            <a:pPr lvl="0">
              <a:spcBef>
                <a:spcPts val="800"/>
              </a:spcBef>
            </a:pPr>
            <a:r>
              <a:rPr lang="en-US" sz="2500" dirty="0"/>
              <a:t>The Board must consider all relevant evidence of record and all potentially applicable provisions of law and regulation. </a:t>
            </a:r>
            <a:r>
              <a:rPr lang="en-US" sz="2500" i="1" dirty="0"/>
              <a:t>Majeed v. Principi</a:t>
            </a:r>
            <a:r>
              <a:rPr lang="en-US" sz="2500" dirty="0"/>
              <a:t>, 16 </a:t>
            </a:r>
            <a:r>
              <a:rPr lang="en-US" sz="2500" dirty="0" err="1"/>
              <a:t>Vet.App</a:t>
            </a:r>
            <a:r>
              <a:rPr lang="en-US" sz="2500" dirty="0"/>
              <a:t>. 421, 431 (2002).</a:t>
            </a:r>
          </a:p>
          <a:p>
            <a:pPr lvl="0">
              <a:spcBef>
                <a:spcPts val="800"/>
              </a:spcBef>
            </a:pPr>
            <a:r>
              <a:rPr lang="en-US" sz="2500" dirty="0"/>
              <a:t>The Board must explain what evidence it finds persuasive or unpersuasive.</a:t>
            </a:r>
          </a:p>
          <a:p>
            <a:pPr lvl="0">
              <a:spcBef>
                <a:spcPts val="800"/>
              </a:spcBef>
            </a:pPr>
            <a:r>
              <a:rPr lang="en-US" sz="2500" dirty="0"/>
              <a:t>The Board must explain why it rejects any material evidence favorable to the veteran. </a:t>
            </a:r>
            <a:r>
              <a:rPr lang="en-US" sz="2500" i="1" dirty="0"/>
              <a:t>Cohen v. Brown</a:t>
            </a:r>
            <a:r>
              <a:rPr lang="en-US" sz="2500" dirty="0"/>
              <a:t>, 10 </a:t>
            </a:r>
            <a:r>
              <a:rPr lang="en-US" sz="2500" dirty="0" err="1"/>
              <a:t>Vet.App</a:t>
            </a:r>
            <a:r>
              <a:rPr lang="en-US" sz="2500" dirty="0"/>
              <a:t>. 128, 143 (1997). </a:t>
            </a:r>
            <a:r>
              <a:rPr lang="en-US" sz="2500" b="1" dirty="0"/>
              <a:t>​</a:t>
            </a:r>
            <a:endParaRPr lang="en-US" sz="2500" dirty="0"/>
          </a:p>
        </p:txBody>
      </p:sp>
      <p:sp>
        <p:nvSpPr>
          <p:cNvPr id="3" name="Slide Number Placeholder 2">
            <a:extLst>
              <a:ext uri="{FF2B5EF4-FFF2-40B4-BE49-F238E27FC236}">
                <a16:creationId xmlns:a16="http://schemas.microsoft.com/office/drawing/2014/main" id="{A9A2154C-A10F-4EF1-B56F-5E74175FCAB9}"/>
              </a:ext>
            </a:extLst>
          </p:cNvPr>
          <p:cNvSpPr>
            <a:spLocks noGrp="1"/>
          </p:cNvSpPr>
          <p:nvPr>
            <p:ph type="sldNum" sz="quarter" idx="12"/>
          </p:nvPr>
        </p:nvSpPr>
        <p:spPr/>
        <p:txBody>
          <a:bodyPr/>
          <a:lstStyle/>
          <a:p>
            <a:fld id="{1B5C5464-0A0C-4F4F-8948-B8BFCC70FC15}" type="slidenum">
              <a:rPr lang="en-US" smtClean="0"/>
              <a:pPr/>
              <a:t>3</a:t>
            </a:fld>
            <a:endParaRPr lang="en-US" dirty="0"/>
          </a:p>
        </p:txBody>
      </p:sp>
    </p:spTree>
    <p:extLst>
      <p:ext uri="{BB962C8B-B14F-4D97-AF65-F5344CB8AC3E}">
        <p14:creationId xmlns:p14="http://schemas.microsoft.com/office/powerpoint/2010/main" val="333296500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 y="155448"/>
            <a:ext cx="8991600" cy="1252728"/>
          </a:xfrm>
        </p:spPr>
        <p:txBody>
          <a:bodyPr>
            <a:noAutofit/>
          </a:bodyPr>
          <a:lstStyle/>
          <a:p>
            <a:pPr marR="0" lvl="0" algn="ctr">
              <a:lnSpc>
                <a:spcPct val="107000"/>
              </a:lnSpc>
              <a:spcBef>
                <a:spcPts val="0"/>
              </a:spcBef>
              <a:spcAft>
                <a:spcPts val="800"/>
              </a:spcAft>
            </a:pPr>
            <a:r>
              <a:rPr lang="en-US" sz="3200" b="1" dirty="0">
                <a:solidFill>
                  <a:schemeClr val="accent1"/>
                </a:solidFill>
                <a:effectLst/>
                <a:latin typeface="Corbel" panose="020B0503020204020204" pitchFamily="34" charset="0"/>
                <a:ea typeface="Calibri" panose="020F0502020204030204" pitchFamily="34" charset="0"/>
                <a:cs typeface="Calibri" panose="020F0502020204030204" pitchFamily="34" charset="0"/>
              </a:rPr>
              <a:t>What Makes an IMO Persuasive, Part 1</a:t>
            </a:r>
          </a:p>
        </p:txBody>
      </p:sp>
      <p:sp>
        <p:nvSpPr>
          <p:cNvPr id="4" name="Content Placeholder 3">
            <a:extLst>
              <a:ext uri="{FF2B5EF4-FFF2-40B4-BE49-F238E27FC236}">
                <a16:creationId xmlns:a16="http://schemas.microsoft.com/office/drawing/2014/main" id="{1364CDD2-9403-44B9-87E1-961063ADF82C}"/>
              </a:ext>
            </a:extLst>
          </p:cNvPr>
          <p:cNvSpPr>
            <a:spLocks noGrp="1"/>
          </p:cNvSpPr>
          <p:nvPr>
            <p:ph idx="1"/>
          </p:nvPr>
        </p:nvSpPr>
        <p:spPr>
          <a:xfrm>
            <a:off x="22194" y="1408176"/>
            <a:ext cx="9121806" cy="5449824"/>
          </a:xfrm>
        </p:spPr>
        <p:txBody>
          <a:bodyPr>
            <a:noAutofit/>
          </a:bodyPr>
          <a:lstStyle/>
          <a:p>
            <a:pPr lvl="0">
              <a:spcBef>
                <a:spcPts val="800"/>
              </a:spcBef>
            </a:pPr>
            <a:r>
              <a:rPr lang="en-US" sz="2500" dirty="0"/>
              <a:t>The opinion should be based on an accurate understanding of the veteran’s history and, ideally, a review of the claims file.</a:t>
            </a:r>
          </a:p>
          <a:p>
            <a:pPr lvl="0">
              <a:spcBef>
                <a:spcPts val="800"/>
              </a:spcBef>
            </a:pPr>
            <a:r>
              <a:rPr lang="en-US" sz="2500" dirty="0"/>
              <a:t>It should not rely only on the veteran’s unsupported account of medical history.</a:t>
            </a:r>
          </a:p>
          <a:p>
            <a:pPr lvl="0">
              <a:spcBef>
                <a:spcPts val="800"/>
              </a:spcBef>
            </a:pPr>
            <a:r>
              <a:rPr lang="en-US" sz="2500" dirty="0"/>
              <a:t>It should provide detailed reasoning for the conclusion reached.</a:t>
            </a:r>
          </a:p>
          <a:p>
            <a:pPr lvl="0">
              <a:spcBef>
                <a:spcPts val="800"/>
              </a:spcBef>
            </a:pPr>
            <a:r>
              <a:rPr lang="en-US" sz="2500" dirty="0"/>
              <a:t>It should avoid speculative language such as “could be” or “may be.”</a:t>
            </a:r>
          </a:p>
          <a:p>
            <a:pPr lvl="0">
              <a:spcBef>
                <a:spcPts val="800"/>
              </a:spcBef>
            </a:pPr>
            <a:r>
              <a:rPr lang="en-US" sz="2500" dirty="0"/>
              <a:t>It should rely on quality medical support where appropriate.</a:t>
            </a:r>
          </a:p>
          <a:p>
            <a:pPr lvl="0">
              <a:spcBef>
                <a:spcPts val="800"/>
              </a:spcBef>
            </a:pPr>
            <a:r>
              <a:rPr lang="en-US" sz="2500" dirty="0"/>
              <a:t>Include the expert’s CV when possible.</a:t>
            </a:r>
          </a:p>
          <a:p>
            <a:pPr marL="118872" indent="0">
              <a:buNone/>
            </a:pPr>
            <a:endParaRPr lang="en-US" sz="2800" dirty="0"/>
          </a:p>
          <a:p>
            <a:pPr marL="118872" indent="0">
              <a:buNone/>
            </a:pPr>
            <a:endParaRPr lang="en-US" sz="2800" dirty="0"/>
          </a:p>
          <a:p>
            <a:pPr marL="118872" indent="0">
              <a:buNone/>
            </a:pPr>
            <a:endParaRPr lang="en-US" sz="2800" dirty="0"/>
          </a:p>
          <a:p>
            <a:pPr marL="118872" indent="0">
              <a:buNone/>
            </a:pPr>
            <a:endParaRPr lang="en-US" sz="2800" dirty="0"/>
          </a:p>
          <a:p>
            <a:pPr marL="118872" indent="0">
              <a:buNone/>
            </a:pPr>
            <a:endParaRPr lang="en-US" sz="2800" dirty="0"/>
          </a:p>
          <a:p>
            <a:pPr marL="118872" indent="0">
              <a:buNone/>
            </a:pPr>
            <a:endParaRPr lang="en-US" sz="2800" dirty="0"/>
          </a:p>
          <a:p>
            <a:pPr marL="118872" indent="0">
              <a:buNone/>
            </a:pPr>
            <a:endParaRPr lang="en-US" sz="2800" dirty="0"/>
          </a:p>
          <a:p>
            <a:pPr marL="118872" indent="0">
              <a:buNone/>
            </a:pPr>
            <a:endParaRPr lang="en-US" sz="2800" dirty="0"/>
          </a:p>
          <a:p>
            <a:pPr marL="118872" indent="0">
              <a:buNone/>
            </a:pPr>
            <a:endParaRPr lang="en-US" sz="2800" dirty="0"/>
          </a:p>
          <a:p>
            <a:pPr marL="118872" indent="0">
              <a:buNone/>
            </a:pPr>
            <a:endParaRPr lang="en-US" sz="2800" dirty="0"/>
          </a:p>
          <a:p>
            <a:pPr marL="118872" indent="0">
              <a:buNone/>
            </a:pPr>
            <a:endParaRPr lang="en-US" sz="2800" dirty="0"/>
          </a:p>
          <a:p>
            <a:pPr marL="118872" indent="0">
              <a:buNone/>
            </a:pPr>
            <a:endParaRPr lang="en-US" sz="2800" dirty="0"/>
          </a:p>
          <a:p>
            <a:pPr marL="118872" indent="0">
              <a:buNone/>
            </a:pPr>
            <a:endParaRPr lang="en-US" sz="2800" dirty="0"/>
          </a:p>
          <a:p>
            <a:pPr marL="118872" indent="0">
              <a:buNone/>
            </a:pPr>
            <a:endParaRPr lang="en-US" sz="2800" dirty="0"/>
          </a:p>
        </p:txBody>
      </p:sp>
      <p:sp>
        <p:nvSpPr>
          <p:cNvPr id="3" name="Slide Number Placeholder 2">
            <a:extLst>
              <a:ext uri="{FF2B5EF4-FFF2-40B4-BE49-F238E27FC236}">
                <a16:creationId xmlns:a16="http://schemas.microsoft.com/office/drawing/2014/main" id="{0EC03496-2810-44B7-AD3C-0B266C3A05D4}"/>
              </a:ext>
            </a:extLst>
          </p:cNvPr>
          <p:cNvSpPr>
            <a:spLocks noGrp="1"/>
          </p:cNvSpPr>
          <p:nvPr>
            <p:ph type="sldNum" sz="quarter" idx="12"/>
          </p:nvPr>
        </p:nvSpPr>
        <p:spPr/>
        <p:txBody>
          <a:bodyPr/>
          <a:lstStyle/>
          <a:p>
            <a:fld id="{1B5C5464-0A0C-4F4F-8948-B8BFCC70FC15}" type="slidenum">
              <a:rPr lang="en-US" smtClean="0"/>
              <a:pPr/>
              <a:t>30</a:t>
            </a:fld>
            <a:endParaRPr lang="en-US" dirty="0"/>
          </a:p>
        </p:txBody>
      </p:sp>
    </p:spTree>
    <p:extLst>
      <p:ext uri="{BB962C8B-B14F-4D97-AF65-F5344CB8AC3E}">
        <p14:creationId xmlns:p14="http://schemas.microsoft.com/office/powerpoint/2010/main" val="317656671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 y="155448"/>
            <a:ext cx="8991600" cy="1252728"/>
          </a:xfrm>
        </p:spPr>
        <p:txBody>
          <a:bodyPr>
            <a:noAutofit/>
          </a:bodyPr>
          <a:lstStyle/>
          <a:p>
            <a:pPr marR="0" lvl="0" algn="ctr">
              <a:lnSpc>
                <a:spcPct val="107000"/>
              </a:lnSpc>
              <a:spcBef>
                <a:spcPts val="0"/>
              </a:spcBef>
              <a:spcAft>
                <a:spcPts val="800"/>
              </a:spcAft>
            </a:pPr>
            <a:r>
              <a:rPr lang="en-US" sz="3200" dirty="0">
                <a:solidFill>
                  <a:schemeClr val="accent1"/>
                </a:solidFill>
                <a:latin typeface="Corbel" panose="020B0503020204020204" pitchFamily="34" charset="0"/>
                <a:ea typeface="Calibri" panose="020F0502020204030204" pitchFamily="34" charset="0"/>
                <a:cs typeface="Calibri" panose="020F0502020204030204" pitchFamily="34" charset="0"/>
              </a:rPr>
              <a:t>What Makes an IMO Persuasive, Part 2</a:t>
            </a:r>
            <a:endParaRPr lang="en-US" sz="3200" b="1" dirty="0">
              <a:solidFill>
                <a:schemeClr val="accent1"/>
              </a:solidFill>
              <a:effectLst/>
              <a:latin typeface="Corbel" panose="020B0503020204020204" pitchFamily="34" charset="0"/>
              <a:ea typeface="Calibri" panose="020F0502020204030204" pitchFamily="34" charset="0"/>
              <a:cs typeface="Calibri" panose="020F0502020204030204" pitchFamily="34" charset="0"/>
            </a:endParaRPr>
          </a:p>
        </p:txBody>
      </p:sp>
      <p:sp>
        <p:nvSpPr>
          <p:cNvPr id="4" name="Content Placeholder 3">
            <a:extLst>
              <a:ext uri="{FF2B5EF4-FFF2-40B4-BE49-F238E27FC236}">
                <a16:creationId xmlns:a16="http://schemas.microsoft.com/office/drawing/2014/main" id="{1364CDD2-9403-44B9-87E1-961063ADF82C}"/>
              </a:ext>
            </a:extLst>
          </p:cNvPr>
          <p:cNvSpPr>
            <a:spLocks noGrp="1"/>
          </p:cNvSpPr>
          <p:nvPr>
            <p:ph idx="1"/>
          </p:nvPr>
        </p:nvSpPr>
        <p:spPr>
          <a:xfrm>
            <a:off x="22194" y="1408176"/>
            <a:ext cx="9121806" cy="5449824"/>
          </a:xfrm>
        </p:spPr>
        <p:txBody>
          <a:bodyPr>
            <a:noAutofit/>
          </a:bodyPr>
          <a:lstStyle/>
          <a:p>
            <a:pPr lvl="0">
              <a:spcBef>
                <a:spcPts val="800"/>
              </a:spcBef>
            </a:pPr>
            <a:r>
              <a:rPr lang="en-US" sz="2500" dirty="0"/>
              <a:t>The opinion should address unfavorable evidence and explain why it does not change the conclusion.</a:t>
            </a:r>
          </a:p>
          <a:p>
            <a:pPr lvl="0">
              <a:spcBef>
                <a:spcPts val="800"/>
              </a:spcBef>
            </a:pPr>
            <a:r>
              <a:rPr lang="en-US" sz="2500" dirty="0"/>
              <a:t>It should account for long gaps between service and diagnosis when those gaps matter.</a:t>
            </a:r>
          </a:p>
          <a:p>
            <a:pPr lvl="0">
              <a:spcBef>
                <a:spcPts val="800"/>
              </a:spcBef>
            </a:pPr>
            <a:r>
              <a:rPr lang="en-US" sz="2500" dirty="0"/>
              <a:t>It must be based on accurate facts.</a:t>
            </a:r>
          </a:p>
          <a:p>
            <a:pPr lvl="0">
              <a:spcBef>
                <a:spcPts val="800"/>
              </a:spcBef>
            </a:pPr>
            <a:r>
              <a:rPr lang="en-US" sz="2500" dirty="0"/>
              <a:t>When appropriate, it should address alternative causes and explain why they are less likely than service.</a:t>
            </a:r>
          </a:p>
          <a:p>
            <a:pPr lvl="0">
              <a:spcBef>
                <a:spcPts val="800"/>
              </a:spcBef>
            </a:pPr>
            <a:r>
              <a:rPr lang="en-US" sz="2500" dirty="0"/>
              <a:t>Internet articles alone are not a substitute for a real medical opinion.</a:t>
            </a:r>
          </a:p>
          <a:p>
            <a:pPr marL="118872" indent="0">
              <a:buNone/>
            </a:pPr>
            <a:endParaRPr lang="en-US" sz="2000" dirty="0"/>
          </a:p>
          <a:p>
            <a:pPr marL="118872" indent="0">
              <a:buNone/>
            </a:pPr>
            <a:endParaRPr lang="en-US" sz="2000" dirty="0"/>
          </a:p>
          <a:p>
            <a:pPr marL="118872" indent="0">
              <a:buNone/>
            </a:pPr>
            <a:endParaRPr lang="en-US" sz="2000" dirty="0"/>
          </a:p>
          <a:p>
            <a:pPr marL="118872" indent="0">
              <a:buNone/>
            </a:pPr>
            <a:endParaRPr lang="en-US" sz="2000" dirty="0"/>
          </a:p>
          <a:p>
            <a:pPr marL="118872" indent="0">
              <a:buNone/>
            </a:pPr>
            <a:endParaRPr lang="en-US" sz="2000" dirty="0"/>
          </a:p>
          <a:p>
            <a:pPr marL="118872" indent="0">
              <a:buNone/>
            </a:pPr>
            <a:endParaRPr lang="en-US" sz="2000" dirty="0"/>
          </a:p>
          <a:p>
            <a:pPr marL="118872" indent="0">
              <a:buNone/>
            </a:pPr>
            <a:endParaRPr lang="en-US" sz="2000" dirty="0"/>
          </a:p>
          <a:p>
            <a:pPr marL="118872" indent="0">
              <a:buNone/>
            </a:pPr>
            <a:endParaRPr lang="en-US" sz="2000" dirty="0"/>
          </a:p>
          <a:p>
            <a:pPr marL="118872" indent="0">
              <a:buNone/>
            </a:pPr>
            <a:endParaRPr lang="en-US" sz="2000" dirty="0"/>
          </a:p>
          <a:p>
            <a:pPr marL="118872" indent="0">
              <a:buNone/>
            </a:pPr>
            <a:endParaRPr lang="en-US" sz="2000" dirty="0"/>
          </a:p>
          <a:p>
            <a:pPr marL="118872" indent="0">
              <a:buNone/>
            </a:pPr>
            <a:endParaRPr lang="en-US" sz="2000" dirty="0"/>
          </a:p>
          <a:p>
            <a:pPr marL="118872" indent="0">
              <a:buNone/>
            </a:pPr>
            <a:endParaRPr lang="en-US" sz="2000" dirty="0"/>
          </a:p>
          <a:p>
            <a:pPr marL="118872" indent="0">
              <a:buNone/>
            </a:pPr>
            <a:endParaRPr lang="en-US" sz="2000" dirty="0"/>
          </a:p>
        </p:txBody>
      </p:sp>
      <p:sp>
        <p:nvSpPr>
          <p:cNvPr id="3" name="Slide Number Placeholder 2">
            <a:extLst>
              <a:ext uri="{FF2B5EF4-FFF2-40B4-BE49-F238E27FC236}">
                <a16:creationId xmlns:a16="http://schemas.microsoft.com/office/drawing/2014/main" id="{B142B1DA-595B-48F3-B882-EC77C4AF7F45}"/>
              </a:ext>
            </a:extLst>
          </p:cNvPr>
          <p:cNvSpPr>
            <a:spLocks noGrp="1"/>
          </p:cNvSpPr>
          <p:nvPr>
            <p:ph type="sldNum" sz="quarter" idx="12"/>
          </p:nvPr>
        </p:nvSpPr>
        <p:spPr/>
        <p:txBody>
          <a:bodyPr/>
          <a:lstStyle/>
          <a:p>
            <a:fld id="{1B5C5464-0A0C-4F4F-8948-B8BFCC70FC15}" type="slidenum">
              <a:rPr lang="en-US" smtClean="0"/>
              <a:pPr/>
              <a:t>31</a:t>
            </a:fld>
            <a:endParaRPr lang="en-US" dirty="0"/>
          </a:p>
        </p:txBody>
      </p:sp>
    </p:spTree>
    <p:extLst>
      <p:ext uri="{BB962C8B-B14F-4D97-AF65-F5344CB8AC3E}">
        <p14:creationId xmlns:p14="http://schemas.microsoft.com/office/powerpoint/2010/main" val="369807041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55448"/>
            <a:ext cx="9144000" cy="1139952"/>
          </a:xfrm>
        </p:spPr>
        <p:txBody>
          <a:bodyPr>
            <a:normAutofit/>
          </a:bodyPr>
          <a:lstStyle/>
          <a:p>
            <a:pPr algn="ctr"/>
            <a:r>
              <a:rPr lang="en-US" sz="3200" dirty="0">
                <a:solidFill>
                  <a:schemeClr val="accent1"/>
                </a:solidFill>
              </a:rPr>
              <a:t>Can Your Claimant Afford NOT to Get an IMO?</a:t>
            </a:r>
          </a:p>
        </p:txBody>
      </p:sp>
      <p:sp>
        <p:nvSpPr>
          <p:cNvPr id="3" name="Content Placeholder 2"/>
          <p:cNvSpPr>
            <a:spLocks noGrp="1"/>
          </p:cNvSpPr>
          <p:nvPr>
            <p:ph idx="1"/>
          </p:nvPr>
        </p:nvSpPr>
        <p:spPr>
          <a:xfrm>
            <a:off x="0" y="1447800"/>
            <a:ext cx="9144000" cy="5410200"/>
          </a:xfrm>
        </p:spPr>
        <p:txBody>
          <a:bodyPr>
            <a:noAutofit/>
          </a:bodyPr>
          <a:lstStyle/>
          <a:p>
            <a:pPr lvl="0">
              <a:spcBef>
                <a:spcPts val="800"/>
              </a:spcBef>
            </a:pPr>
            <a:r>
              <a:rPr lang="en-US" sz="2500" dirty="0"/>
              <a:t>In many cases, there comes a point where the only realistic way forward is to obtain a strong independent medical opinion.</a:t>
            </a:r>
          </a:p>
          <a:p>
            <a:pPr lvl="0">
              <a:spcBef>
                <a:spcPts val="800"/>
              </a:spcBef>
            </a:pPr>
            <a:r>
              <a:rPr lang="en-US" sz="2500" dirty="0"/>
              <a:t>This is especially true when the record contains substantial negative VA medical evidence.</a:t>
            </a:r>
          </a:p>
          <a:p>
            <a:pPr lvl="0">
              <a:spcBef>
                <a:spcPts val="800"/>
              </a:spcBef>
            </a:pPr>
            <a:r>
              <a:rPr lang="en-US" sz="2500" dirty="0"/>
              <a:t>In those cases, an IMO may be the difference between a grant and a denial.</a:t>
            </a:r>
          </a:p>
          <a:p>
            <a:pPr lvl="0">
              <a:spcBef>
                <a:spcPts val="800"/>
              </a:spcBef>
            </a:pPr>
            <a:r>
              <a:rPr lang="en-US" sz="2500" dirty="0"/>
              <a:t>The real question is not whether an IMO costs money, but whether the claimant can afford to lose without the evidence needed to win.</a:t>
            </a:r>
          </a:p>
          <a:p>
            <a:endParaRPr lang="en-US" sz="2800" b="1" dirty="0"/>
          </a:p>
          <a:p>
            <a:pPr marL="118872" indent="0">
              <a:buNone/>
            </a:pPr>
            <a:endParaRPr lang="en-US" sz="3100" b="1" dirty="0"/>
          </a:p>
          <a:p>
            <a:pPr marL="633222" indent="-514350">
              <a:buFont typeface="+mj-lt"/>
              <a:buAutoNum type="arabicPeriod"/>
            </a:pPr>
            <a:endParaRPr lang="en-US" sz="2800" dirty="0"/>
          </a:p>
          <a:p>
            <a:pPr marL="118872" indent="0">
              <a:buNone/>
            </a:pPr>
            <a:endParaRPr lang="en-US" sz="2800" b="1" i="1" dirty="0"/>
          </a:p>
        </p:txBody>
      </p:sp>
      <p:sp>
        <p:nvSpPr>
          <p:cNvPr id="4" name="Slide Number Placeholder 3">
            <a:extLst>
              <a:ext uri="{FF2B5EF4-FFF2-40B4-BE49-F238E27FC236}">
                <a16:creationId xmlns:a16="http://schemas.microsoft.com/office/drawing/2014/main" id="{25EF955B-AC33-041D-54BE-EDA7EC992069}"/>
              </a:ext>
            </a:extLst>
          </p:cNvPr>
          <p:cNvSpPr>
            <a:spLocks noGrp="1"/>
          </p:cNvSpPr>
          <p:nvPr>
            <p:ph type="sldNum" sz="quarter" idx="12"/>
          </p:nvPr>
        </p:nvSpPr>
        <p:spPr/>
        <p:txBody>
          <a:bodyPr/>
          <a:lstStyle/>
          <a:p>
            <a:fld id="{1B5C5464-0A0C-4F4F-8948-B8BFCC70FC15}" type="slidenum">
              <a:rPr lang="en-US" smtClean="0"/>
              <a:pPr/>
              <a:t>32</a:t>
            </a:fld>
            <a:endParaRPr lang="en-US" dirty="0"/>
          </a:p>
        </p:txBody>
      </p:sp>
    </p:spTree>
    <p:extLst>
      <p:ext uri="{BB962C8B-B14F-4D97-AF65-F5344CB8AC3E}">
        <p14:creationId xmlns:p14="http://schemas.microsoft.com/office/powerpoint/2010/main" val="3414685059"/>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E413938-F33D-EF1A-A03D-73FD1E800D9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BFEBF75-7DD8-16F7-6DD6-ECA2B0ABD74A}"/>
              </a:ext>
            </a:extLst>
          </p:cNvPr>
          <p:cNvSpPr>
            <a:spLocks noGrp="1"/>
          </p:cNvSpPr>
          <p:nvPr>
            <p:ph type="title"/>
          </p:nvPr>
        </p:nvSpPr>
        <p:spPr>
          <a:xfrm>
            <a:off x="0" y="155448"/>
            <a:ext cx="9144000" cy="1139952"/>
          </a:xfrm>
        </p:spPr>
        <p:txBody>
          <a:bodyPr>
            <a:normAutofit/>
          </a:bodyPr>
          <a:lstStyle/>
          <a:p>
            <a:pPr algn="ctr"/>
            <a:r>
              <a:rPr lang="en-US" sz="3200" dirty="0">
                <a:solidFill>
                  <a:schemeClr val="accent1"/>
                </a:solidFill>
              </a:rPr>
              <a:t>When the Existing Record Is Not Enough</a:t>
            </a:r>
          </a:p>
        </p:txBody>
      </p:sp>
      <p:sp>
        <p:nvSpPr>
          <p:cNvPr id="3" name="Content Placeholder 2">
            <a:extLst>
              <a:ext uri="{FF2B5EF4-FFF2-40B4-BE49-F238E27FC236}">
                <a16:creationId xmlns:a16="http://schemas.microsoft.com/office/drawing/2014/main" id="{58CE53F9-D0C0-C956-6C37-18E1082A61AA}"/>
              </a:ext>
            </a:extLst>
          </p:cNvPr>
          <p:cNvSpPr>
            <a:spLocks noGrp="1"/>
          </p:cNvSpPr>
          <p:nvPr>
            <p:ph idx="1"/>
          </p:nvPr>
        </p:nvSpPr>
        <p:spPr>
          <a:xfrm>
            <a:off x="0" y="1447800"/>
            <a:ext cx="9144000" cy="5410200"/>
          </a:xfrm>
        </p:spPr>
        <p:txBody>
          <a:bodyPr>
            <a:noAutofit/>
          </a:bodyPr>
          <a:lstStyle/>
          <a:p>
            <a:pPr lvl="0">
              <a:spcBef>
                <a:spcPts val="800"/>
              </a:spcBef>
            </a:pPr>
            <a:r>
              <a:rPr lang="en-US" sz="2500" dirty="0"/>
              <a:t>Some claims already contain multiple negative VA examinations or medical opinions.</a:t>
            </a:r>
          </a:p>
          <a:p>
            <a:pPr lvl="0">
              <a:spcBef>
                <a:spcPts val="800"/>
              </a:spcBef>
            </a:pPr>
            <a:r>
              <a:rPr lang="en-US" sz="2500" dirty="0"/>
              <a:t>When that happens, argument alone may not overcome the problem.</a:t>
            </a:r>
          </a:p>
          <a:p>
            <a:pPr lvl="0">
              <a:spcBef>
                <a:spcPts val="800"/>
              </a:spcBef>
            </a:pPr>
            <a:r>
              <a:rPr lang="en-US" sz="2500" dirty="0"/>
              <a:t>A strong IMO can directly address the weakness in the record by reviewing the file, identifying the medical issue, and explaining the conclusion with a reasoned rationale.</a:t>
            </a:r>
          </a:p>
          <a:p>
            <a:pPr lvl="0">
              <a:spcBef>
                <a:spcPts val="800"/>
              </a:spcBef>
            </a:pPr>
            <a:r>
              <a:rPr lang="en-US" sz="2500" dirty="0"/>
              <a:t>The most persuasive opinions are tied to the actual facts of the case, not general statements or unsupported conclusions.</a:t>
            </a:r>
          </a:p>
          <a:p>
            <a:endParaRPr lang="en-US" sz="2800" b="1" dirty="0"/>
          </a:p>
          <a:p>
            <a:pPr marL="118872" indent="0">
              <a:buNone/>
            </a:pPr>
            <a:endParaRPr lang="en-US" sz="3100" b="1" dirty="0"/>
          </a:p>
          <a:p>
            <a:pPr marL="633222" indent="-514350">
              <a:buFont typeface="+mj-lt"/>
              <a:buAutoNum type="arabicPeriod"/>
            </a:pPr>
            <a:endParaRPr lang="en-US" sz="2800" dirty="0"/>
          </a:p>
          <a:p>
            <a:pPr marL="118872" indent="0">
              <a:buNone/>
            </a:pPr>
            <a:endParaRPr lang="en-US" sz="2800" b="1" i="1" dirty="0"/>
          </a:p>
        </p:txBody>
      </p:sp>
      <p:sp>
        <p:nvSpPr>
          <p:cNvPr id="4" name="Slide Number Placeholder 3">
            <a:extLst>
              <a:ext uri="{FF2B5EF4-FFF2-40B4-BE49-F238E27FC236}">
                <a16:creationId xmlns:a16="http://schemas.microsoft.com/office/drawing/2014/main" id="{595CEE8D-181B-BC42-41C2-34F7020BF5AB}"/>
              </a:ext>
            </a:extLst>
          </p:cNvPr>
          <p:cNvSpPr>
            <a:spLocks noGrp="1"/>
          </p:cNvSpPr>
          <p:nvPr>
            <p:ph type="sldNum" sz="quarter" idx="12"/>
          </p:nvPr>
        </p:nvSpPr>
        <p:spPr/>
        <p:txBody>
          <a:bodyPr/>
          <a:lstStyle/>
          <a:p>
            <a:fld id="{1B5C5464-0A0C-4F4F-8948-B8BFCC70FC15}" type="slidenum">
              <a:rPr lang="en-US" smtClean="0"/>
              <a:pPr/>
              <a:t>33</a:t>
            </a:fld>
            <a:endParaRPr lang="en-US" dirty="0"/>
          </a:p>
        </p:txBody>
      </p:sp>
    </p:spTree>
    <p:extLst>
      <p:ext uri="{BB962C8B-B14F-4D97-AF65-F5344CB8AC3E}">
        <p14:creationId xmlns:p14="http://schemas.microsoft.com/office/powerpoint/2010/main" val="620121975"/>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EF256E9-C382-9C74-F306-1FC8A04488C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116B13D-5BA8-3381-7B97-8C1856339421}"/>
              </a:ext>
            </a:extLst>
          </p:cNvPr>
          <p:cNvSpPr>
            <a:spLocks noGrp="1"/>
          </p:cNvSpPr>
          <p:nvPr>
            <p:ph type="title"/>
          </p:nvPr>
        </p:nvSpPr>
        <p:spPr>
          <a:xfrm>
            <a:off x="0" y="155448"/>
            <a:ext cx="9144000" cy="1139952"/>
          </a:xfrm>
        </p:spPr>
        <p:txBody>
          <a:bodyPr>
            <a:normAutofit/>
          </a:bodyPr>
          <a:lstStyle/>
          <a:p>
            <a:pPr algn="ctr"/>
            <a:r>
              <a:rPr lang="en-US" sz="3200" dirty="0">
                <a:solidFill>
                  <a:schemeClr val="accent1"/>
                </a:solidFill>
              </a:rPr>
              <a:t>Do Not Assume the Claimant Can't Afford It</a:t>
            </a:r>
          </a:p>
        </p:txBody>
      </p:sp>
      <p:sp>
        <p:nvSpPr>
          <p:cNvPr id="3" name="Content Placeholder 2">
            <a:extLst>
              <a:ext uri="{FF2B5EF4-FFF2-40B4-BE49-F238E27FC236}">
                <a16:creationId xmlns:a16="http://schemas.microsoft.com/office/drawing/2014/main" id="{EE8D2A3A-30C2-19F6-43F0-EBBEBE611D77}"/>
              </a:ext>
            </a:extLst>
          </p:cNvPr>
          <p:cNvSpPr>
            <a:spLocks noGrp="1"/>
          </p:cNvSpPr>
          <p:nvPr>
            <p:ph idx="1"/>
          </p:nvPr>
        </p:nvSpPr>
        <p:spPr>
          <a:xfrm>
            <a:off x="0" y="1447800"/>
            <a:ext cx="9144000" cy="5410200"/>
          </a:xfrm>
        </p:spPr>
        <p:txBody>
          <a:bodyPr>
            <a:noAutofit/>
          </a:bodyPr>
          <a:lstStyle/>
          <a:p>
            <a:pPr lvl="0">
              <a:spcBef>
                <a:spcPts val="800"/>
              </a:spcBef>
            </a:pPr>
            <a:r>
              <a:rPr lang="en-US" sz="2500" dirty="0"/>
              <a:t>Advocates should not decide in advance that the claimant cannot obtain the evidence needed to win.</a:t>
            </a:r>
          </a:p>
          <a:p>
            <a:pPr lvl="0">
              <a:spcBef>
                <a:spcPts val="800"/>
              </a:spcBef>
            </a:pPr>
            <a:r>
              <a:rPr lang="en-US" sz="2500" dirty="0"/>
              <a:t>Some claimants may be able to pay for an opinion if they understand how important it is.</a:t>
            </a:r>
          </a:p>
          <a:p>
            <a:pPr lvl="0">
              <a:spcBef>
                <a:spcPts val="800"/>
              </a:spcBef>
            </a:pPr>
            <a:r>
              <a:rPr lang="en-US" sz="2500" dirty="0"/>
              <a:t>Others may need a different path to obtain that opinion.</a:t>
            </a:r>
          </a:p>
          <a:p>
            <a:pPr lvl="0">
              <a:spcBef>
                <a:spcPts val="800"/>
              </a:spcBef>
            </a:pPr>
            <a:r>
              <a:rPr lang="en-US" sz="2500" dirty="0"/>
              <a:t>Cost concerns should not automatically end the development discussion.</a:t>
            </a:r>
          </a:p>
          <a:p>
            <a:pPr lvl="0">
              <a:spcBef>
                <a:spcPts val="800"/>
              </a:spcBef>
            </a:pPr>
            <a:r>
              <a:rPr lang="en-US" sz="2500" dirty="0"/>
              <a:t>We see far too many veterans and survivors lose years of retroactive benefits because they give up, then reopen the claim years later and finally prevail with a strong IMO. Please don't let this happen!</a:t>
            </a:r>
          </a:p>
          <a:p>
            <a:endParaRPr lang="en-US" sz="2800" b="1" dirty="0"/>
          </a:p>
          <a:p>
            <a:pPr marL="118872" indent="0">
              <a:buNone/>
            </a:pPr>
            <a:endParaRPr lang="en-US" sz="3100" b="1" dirty="0"/>
          </a:p>
          <a:p>
            <a:pPr marL="633222" indent="-514350">
              <a:buFont typeface="+mj-lt"/>
              <a:buAutoNum type="arabicPeriod"/>
            </a:pPr>
            <a:endParaRPr lang="en-US" sz="2800" dirty="0"/>
          </a:p>
          <a:p>
            <a:pPr marL="118872" indent="0">
              <a:buNone/>
            </a:pPr>
            <a:endParaRPr lang="en-US" sz="2800" b="1" i="1" dirty="0"/>
          </a:p>
        </p:txBody>
      </p:sp>
      <p:sp>
        <p:nvSpPr>
          <p:cNvPr id="4" name="Slide Number Placeholder 3">
            <a:extLst>
              <a:ext uri="{FF2B5EF4-FFF2-40B4-BE49-F238E27FC236}">
                <a16:creationId xmlns:a16="http://schemas.microsoft.com/office/drawing/2014/main" id="{AAE0FFF6-47C7-2DA0-295D-B4CF8E107030}"/>
              </a:ext>
            </a:extLst>
          </p:cNvPr>
          <p:cNvSpPr>
            <a:spLocks noGrp="1"/>
          </p:cNvSpPr>
          <p:nvPr>
            <p:ph type="sldNum" sz="quarter" idx="12"/>
          </p:nvPr>
        </p:nvSpPr>
        <p:spPr/>
        <p:txBody>
          <a:bodyPr/>
          <a:lstStyle/>
          <a:p>
            <a:fld id="{1B5C5464-0A0C-4F4F-8948-B8BFCC70FC15}" type="slidenum">
              <a:rPr lang="en-US" smtClean="0"/>
              <a:pPr/>
              <a:t>34</a:t>
            </a:fld>
            <a:endParaRPr lang="en-US" dirty="0"/>
          </a:p>
        </p:txBody>
      </p:sp>
    </p:spTree>
    <p:extLst>
      <p:ext uri="{BB962C8B-B14F-4D97-AF65-F5344CB8AC3E}">
        <p14:creationId xmlns:p14="http://schemas.microsoft.com/office/powerpoint/2010/main" val="453732273"/>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64D24CB-A5D3-2AA1-8513-4A0A0D8C6F4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B2764E9-8A64-E867-3F39-29A5C4277B45}"/>
              </a:ext>
            </a:extLst>
          </p:cNvPr>
          <p:cNvSpPr>
            <a:spLocks noGrp="1"/>
          </p:cNvSpPr>
          <p:nvPr>
            <p:ph type="title"/>
          </p:nvPr>
        </p:nvSpPr>
        <p:spPr>
          <a:xfrm>
            <a:off x="0" y="155448"/>
            <a:ext cx="9144000" cy="1139952"/>
          </a:xfrm>
        </p:spPr>
        <p:txBody>
          <a:bodyPr>
            <a:normAutofit/>
          </a:bodyPr>
          <a:lstStyle/>
          <a:p>
            <a:pPr algn="ctr"/>
            <a:r>
              <a:rPr lang="en-US" sz="3200" dirty="0">
                <a:solidFill>
                  <a:schemeClr val="accent1"/>
                </a:solidFill>
              </a:rPr>
              <a:t>The Four Main Paths</a:t>
            </a:r>
          </a:p>
        </p:txBody>
      </p:sp>
      <p:sp>
        <p:nvSpPr>
          <p:cNvPr id="3" name="Content Placeholder 2">
            <a:extLst>
              <a:ext uri="{FF2B5EF4-FFF2-40B4-BE49-F238E27FC236}">
                <a16:creationId xmlns:a16="http://schemas.microsoft.com/office/drawing/2014/main" id="{D57D158F-3B43-1CD7-A6CC-0450FAAEC9B9}"/>
              </a:ext>
            </a:extLst>
          </p:cNvPr>
          <p:cNvSpPr>
            <a:spLocks noGrp="1"/>
          </p:cNvSpPr>
          <p:nvPr>
            <p:ph idx="1"/>
          </p:nvPr>
        </p:nvSpPr>
        <p:spPr>
          <a:xfrm>
            <a:off x="0" y="1447800"/>
            <a:ext cx="9144000" cy="5410200"/>
          </a:xfrm>
        </p:spPr>
        <p:txBody>
          <a:bodyPr>
            <a:noAutofit/>
          </a:bodyPr>
          <a:lstStyle/>
          <a:p>
            <a:pPr lvl="0">
              <a:spcBef>
                <a:spcPts val="800"/>
              </a:spcBef>
            </a:pPr>
            <a:r>
              <a:rPr lang="en-US" sz="2500" b="1" dirty="0"/>
              <a:t>Treating provider opinion:</a:t>
            </a:r>
            <a:r>
              <a:rPr lang="en-US" sz="2500" dirty="0"/>
              <a:t> Often the easiest starting point, but quality and VA adequacy vary.</a:t>
            </a:r>
          </a:p>
          <a:p>
            <a:pPr lvl="0">
              <a:spcBef>
                <a:spcPts val="800"/>
              </a:spcBef>
            </a:pPr>
            <a:r>
              <a:rPr lang="en-US" sz="2500" b="1" dirty="0"/>
              <a:t>Direct private IMO purchase:</a:t>
            </a:r>
            <a:r>
              <a:rPr lang="en-US" sz="2500" dirty="0"/>
              <a:t> May provide specialized expertise, but often requires significant upfront cost.</a:t>
            </a:r>
          </a:p>
          <a:p>
            <a:pPr lvl="0">
              <a:spcBef>
                <a:spcPts val="800"/>
              </a:spcBef>
            </a:pPr>
            <a:r>
              <a:rPr lang="en-US" sz="2500" b="1" dirty="0"/>
              <a:t>Unaccredited company:</a:t>
            </a:r>
            <a:r>
              <a:rPr lang="en-US" sz="2500" dirty="0"/>
              <a:t> May seem convenient, but important questions remain about file access, quality, and business model.</a:t>
            </a:r>
          </a:p>
          <a:p>
            <a:pPr lvl="0">
              <a:spcBef>
                <a:spcPts val="800"/>
              </a:spcBef>
            </a:pPr>
            <a:r>
              <a:rPr lang="en-US" sz="2500" b="1" dirty="0"/>
              <a:t>Accredited attorney or agent:</a:t>
            </a:r>
            <a:r>
              <a:rPr lang="en-US" sz="2500" dirty="0"/>
              <a:t> May combine file access, expert development, and legal advocacy in one strategy.</a:t>
            </a:r>
          </a:p>
          <a:p>
            <a:endParaRPr lang="en-US" sz="2800" b="1" dirty="0"/>
          </a:p>
          <a:p>
            <a:pPr marL="118872" indent="0">
              <a:buNone/>
            </a:pPr>
            <a:endParaRPr lang="en-US" sz="3100" b="1" dirty="0"/>
          </a:p>
          <a:p>
            <a:pPr marL="633222" indent="-514350">
              <a:buFont typeface="+mj-lt"/>
              <a:buAutoNum type="arabicPeriod"/>
            </a:pPr>
            <a:endParaRPr lang="en-US" sz="2800" dirty="0"/>
          </a:p>
          <a:p>
            <a:pPr marL="118872" indent="0">
              <a:buNone/>
            </a:pPr>
            <a:endParaRPr lang="en-US" sz="2800" b="1" i="1" dirty="0"/>
          </a:p>
        </p:txBody>
      </p:sp>
      <p:sp>
        <p:nvSpPr>
          <p:cNvPr id="4" name="Slide Number Placeholder 3">
            <a:extLst>
              <a:ext uri="{FF2B5EF4-FFF2-40B4-BE49-F238E27FC236}">
                <a16:creationId xmlns:a16="http://schemas.microsoft.com/office/drawing/2014/main" id="{0387D541-5C9E-0CEF-A5E6-146282972830}"/>
              </a:ext>
            </a:extLst>
          </p:cNvPr>
          <p:cNvSpPr>
            <a:spLocks noGrp="1"/>
          </p:cNvSpPr>
          <p:nvPr>
            <p:ph type="sldNum" sz="quarter" idx="12"/>
          </p:nvPr>
        </p:nvSpPr>
        <p:spPr/>
        <p:txBody>
          <a:bodyPr/>
          <a:lstStyle/>
          <a:p>
            <a:fld id="{1B5C5464-0A0C-4F4F-8948-B8BFCC70FC15}" type="slidenum">
              <a:rPr lang="en-US" smtClean="0"/>
              <a:pPr/>
              <a:t>35</a:t>
            </a:fld>
            <a:endParaRPr lang="en-US" dirty="0"/>
          </a:p>
        </p:txBody>
      </p:sp>
    </p:spTree>
    <p:extLst>
      <p:ext uri="{BB962C8B-B14F-4D97-AF65-F5344CB8AC3E}">
        <p14:creationId xmlns:p14="http://schemas.microsoft.com/office/powerpoint/2010/main" val="1885377745"/>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161C738-1C23-346E-B843-13F7BA74FB7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5AEEDA6-08CC-8191-C3F2-1C2B0F6101BC}"/>
              </a:ext>
            </a:extLst>
          </p:cNvPr>
          <p:cNvSpPr>
            <a:spLocks noGrp="1"/>
          </p:cNvSpPr>
          <p:nvPr>
            <p:ph type="title"/>
          </p:nvPr>
        </p:nvSpPr>
        <p:spPr>
          <a:xfrm>
            <a:off x="0" y="155448"/>
            <a:ext cx="9144000" cy="1139952"/>
          </a:xfrm>
        </p:spPr>
        <p:txBody>
          <a:bodyPr>
            <a:normAutofit/>
          </a:bodyPr>
          <a:lstStyle/>
          <a:p>
            <a:pPr algn="ctr"/>
            <a:r>
              <a:rPr lang="en-US" sz="3200" dirty="0">
                <a:solidFill>
                  <a:schemeClr val="accent1"/>
                </a:solidFill>
              </a:rPr>
              <a:t>Treating Providers: Valuable But Often Limited</a:t>
            </a:r>
          </a:p>
        </p:txBody>
      </p:sp>
      <p:sp>
        <p:nvSpPr>
          <p:cNvPr id="3" name="Content Placeholder 2">
            <a:extLst>
              <a:ext uri="{FF2B5EF4-FFF2-40B4-BE49-F238E27FC236}">
                <a16:creationId xmlns:a16="http://schemas.microsoft.com/office/drawing/2014/main" id="{21FC62F1-BEA2-2CC2-948B-383EF76C691E}"/>
              </a:ext>
            </a:extLst>
          </p:cNvPr>
          <p:cNvSpPr>
            <a:spLocks noGrp="1"/>
          </p:cNvSpPr>
          <p:nvPr>
            <p:ph idx="1"/>
          </p:nvPr>
        </p:nvSpPr>
        <p:spPr>
          <a:xfrm>
            <a:off x="0" y="1447800"/>
            <a:ext cx="9144000" cy="5410200"/>
          </a:xfrm>
        </p:spPr>
        <p:txBody>
          <a:bodyPr>
            <a:noAutofit/>
          </a:bodyPr>
          <a:lstStyle/>
          <a:p>
            <a:pPr lvl="0">
              <a:spcBef>
                <a:spcPts val="800"/>
              </a:spcBef>
            </a:pPr>
            <a:r>
              <a:rPr lang="en-US" sz="2500" dirty="0"/>
              <a:t>Many treating clinicians are excellent at treatment but are not trained in what gives a VA opinion strong probative value.</a:t>
            </a:r>
          </a:p>
          <a:p>
            <a:pPr lvl="0">
              <a:spcBef>
                <a:spcPts val="800"/>
              </a:spcBef>
            </a:pPr>
            <a:r>
              <a:rPr lang="en-US" sz="2500" dirty="0"/>
              <a:t>A supportive provider may write a short note that lacks discussion of the file, competing evidence, or the specific rationale needed to overcome a negative VA opinion.</a:t>
            </a:r>
          </a:p>
          <a:p>
            <a:pPr lvl="0">
              <a:spcBef>
                <a:spcPts val="800"/>
              </a:spcBef>
            </a:pPr>
            <a:r>
              <a:rPr lang="en-US" sz="2500" dirty="0"/>
              <a:t>If the opinion does not explain </a:t>
            </a:r>
            <a:r>
              <a:rPr lang="en-US" sz="2500" i="1" dirty="0"/>
              <a:t>why</a:t>
            </a:r>
            <a:r>
              <a:rPr lang="en-US" sz="2500" dirty="0"/>
              <a:t> the conclusion is supported, VA may assign it reduced weight.</a:t>
            </a:r>
          </a:p>
          <a:p>
            <a:pPr lvl="0">
              <a:spcBef>
                <a:spcPts val="800"/>
              </a:spcBef>
            </a:pPr>
            <a:r>
              <a:rPr lang="en-US" sz="2500" dirty="0"/>
              <a:t>A well-meaning opinion is not always a winning opinion.</a:t>
            </a:r>
          </a:p>
          <a:p>
            <a:endParaRPr lang="en-US" sz="2800" b="1" dirty="0"/>
          </a:p>
          <a:p>
            <a:pPr marL="118872" indent="0">
              <a:buNone/>
            </a:pPr>
            <a:endParaRPr lang="en-US" sz="3100" b="1" dirty="0"/>
          </a:p>
          <a:p>
            <a:pPr marL="633222" indent="-514350">
              <a:buFont typeface="+mj-lt"/>
              <a:buAutoNum type="arabicPeriod"/>
            </a:pPr>
            <a:endParaRPr lang="en-US" sz="2800" dirty="0"/>
          </a:p>
          <a:p>
            <a:pPr marL="118872" indent="0">
              <a:buNone/>
            </a:pPr>
            <a:endParaRPr lang="en-US" sz="2800" b="1" i="1" dirty="0"/>
          </a:p>
        </p:txBody>
      </p:sp>
      <p:sp>
        <p:nvSpPr>
          <p:cNvPr id="4" name="Slide Number Placeholder 3">
            <a:extLst>
              <a:ext uri="{FF2B5EF4-FFF2-40B4-BE49-F238E27FC236}">
                <a16:creationId xmlns:a16="http://schemas.microsoft.com/office/drawing/2014/main" id="{AE350F09-D5E9-5C96-C754-0766AA28ACEC}"/>
              </a:ext>
            </a:extLst>
          </p:cNvPr>
          <p:cNvSpPr>
            <a:spLocks noGrp="1"/>
          </p:cNvSpPr>
          <p:nvPr>
            <p:ph type="sldNum" sz="quarter" idx="12"/>
          </p:nvPr>
        </p:nvSpPr>
        <p:spPr/>
        <p:txBody>
          <a:bodyPr/>
          <a:lstStyle/>
          <a:p>
            <a:fld id="{1B5C5464-0A0C-4F4F-8948-B8BFCC70FC15}" type="slidenum">
              <a:rPr lang="en-US" smtClean="0"/>
              <a:pPr/>
              <a:t>36</a:t>
            </a:fld>
            <a:endParaRPr lang="en-US" dirty="0"/>
          </a:p>
        </p:txBody>
      </p:sp>
    </p:spTree>
    <p:extLst>
      <p:ext uri="{BB962C8B-B14F-4D97-AF65-F5344CB8AC3E}">
        <p14:creationId xmlns:p14="http://schemas.microsoft.com/office/powerpoint/2010/main" val="1767318928"/>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0D17C2F-0956-B0E0-28A3-11F5DF9CACD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37E3B60-266D-CEE4-23DA-5BFB47B2C47C}"/>
              </a:ext>
            </a:extLst>
          </p:cNvPr>
          <p:cNvSpPr>
            <a:spLocks noGrp="1"/>
          </p:cNvSpPr>
          <p:nvPr>
            <p:ph type="title"/>
          </p:nvPr>
        </p:nvSpPr>
        <p:spPr>
          <a:xfrm>
            <a:off x="0" y="155448"/>
            <a:ext cx="9144000" cy="1139952"/>
          </a:xfrm>
        </p:spPr>
        <p:txBody>
          <a:bodyPr>
            <a:normAutofit/>
          </a:bodyPr>
          <a:lstStyle/>
          <a:p>
            <a:pPr algn="ctr"/>
            <a:r>
              <a:rPr lang="en-US" sz="3200" dirty="0">
                <a:solidFill>
                  <a:schemeClr val="accent1"/>
                </a:solidFill>
              </a:rPr>
              <a:t>Unaccredited Companies: Important Cautions</a:t>
            </a:r>
          </a:p>
        </p:txBody>
      </p:sp>
      <p:sp>
        <p:nvSpPr>
          <p:cNvPr id="3" name="Content Placeholder 2">
            <a:extLst>
              <a:ext uri="{FF2B5EF4-FFF2-40B4-BE49-F238E27FC236}">
                <a16:creationId xmlns:a16="http://schemas.microsoft.com/office/drawing/2014/main" id="{8E7F2E54-2DC6-3EE4-54BD-19C057AA9665}"/>
              </a:ext>
            </a:extLst>
          </p:cNvPr>
          <p:cNvSpPr>
            <a:spLocks noGrp="1"/>
          </p:cNvSpPr>
          <p:nvPr>
            <p:ph idx="1"/>
          </p:nvPr>
        </p:nvSpPr>
        <p:spPr>
          <a:xfrm>
            <a:off x="0" y="1447800"/>
            <a:ext cx="9144000" cy="5410200"/>
          </a:xfrm>
        </p:spPr>
        <p:txBody>
          <a:bodyPr>
            <a:noAutofit/>
          </a:bodyPr>
          <a:lstStyle/>
          <a:p>
            <a:pPr lvl="0">
              <a:spcBef>
                <a:spcPts val="800"/>
              </a:spcBef>
            </a:pPr>
            <a:r>
              <a:rPr lang="en-US" sz="2500" dirty="0"/>
              <a:t>Some unaccredited companies market a simple path to an IMO and may charge upfront fees or other substantial amounts tied to future benefits.</a:t>
            </a:r>
          </a:p>
          <a:p>
            <a:pPr lvl="0">
              <a:spcBef>
                <a:spcPts val="800"/>
              </a:spcBef>
            </a:pPr>
            <a:r>
              <a:rPr lang="en-US" sz="2500" dirty="0"/>
              <a:t>But they do not offer the same accredited-representative access to VBMS for direct review of the claimant’s digital file.</a:t>
            </a:r>
          </a:p>
          <a:p>
            <a:pPr lvl="0">
              <a:spcBef>
                <a:spcPts val="800"/>
              </a:spcBef>
            </a:pPr>
            <a:r>
              <a:rPr lang="en-US" sz="2500" dirty="0"/>
              <a:t>Without full access to the actual claims record, the medical provider may be working from an incomplete picture.</a:t>
            </a:r>
          </a:p>
          <a:p>
            <a:pPr lvl="0">
              <a:spcBef>
                <a:spcPts val="800"/>
              </a:spcBef>
            </a:pPr>
            <a:r>
              <a:rPr lang="en-US" sz="2500" dirty="0"/>
              <a:t>If the resulting opinion is generic, boilerplate, or poorly anchored to the file, it may carry little persuasive force.</a:t>
            </a:r>
          </a:p>
          <a:p>
            <a:endParaRPr lang="en-US" sz="2800" b="1" dirty="0"/>
          </a:p>
          <a:p>
            <a:pPr marL="118872" indent="0">
              <a:buNone/>
            </a:pPr>
            <a:endParaRPr lang="en-US" sz="3100" b="1" dirty="0"/>
          </a:p>
          <a:p>
            <a:pPr marL="633222" indent="-514350">
              <a:buFont typeface="+mj-lt"/>
              <a:buAutoNum type="arabicPeriod"/>
            </a:pPr>
            <a:endParaRPr lang="en-US" sz="2800" dirty="0"/>
          </a:p>
          <a:p>
            <a:pPr marL="118872" indent="0">
              <a:buNone/>
            </a:pPr>
            <a:endParaRPr lang="en-US" sz="2800" b="1" i="1" dirty="0"/>
          </a:p>
        </p:txBody>
      </p:sp>
      <p:sp>
        <p:nvSpPr>
          <p:cNvPr id="4" name="Slide Number Placeholder 3">
            <a:extLst>
              <a:ext uri="{FF2B5EF4-FFF2-40B4-BE49-F238E27FC236}">
                <a16:creationId xmlns:a16="http://schemas.microsoft.com/office/drawing/2014/main" id="{29BD14E8-C0CA-8039-721E-EBDCAC0CD6BF}"/>
              </a:ext>
            </a:extLst>
          </p:cNvPr>
          <p:cNvSpPr>
            <a:spLocks noGrp="1"/>
          </p:cNvSpPr>
          <p:nvPr>
            <p:ph type="sldNum" sz="quarter" idx="12"/>
          </p:nvPr>
        </p:nvSpPr>
        <p:spPr/>
        <p:txBody>
          <a:bodyPr/>
          <a:lstStyle/>
          <a:p>
            <a:fld id="{1B5C5464-0A0C-4F4F-8948-B8BFCC70FC15}" type="slidenum">
              <a:rPr lang="en-US" smtClean="0"/>
              <a:pPr/>
              <a:t>37</a:t>
            </a:fld>
            <a:endParaRPr lang="en-US" dirty="0"/>
          </a:p>
        </p:txBody>
      </p:sp>
    </p:spTree>
    <p:extLst>
      <p:ext uri="{BB962C8B-B14F-4D97-AF65-F5344CB8AC3E}">
        <p14:creationId xmlns:p14="http://schemas.microsoft.com/office/powerpoint/2010/main" val="2944426461"/>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E4F9762-03B3-4039-ABB9-BCE79323084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B79B8E5-8E24-9F35-4C6D-C337E7E2187F}"/>
              </a:ext>
            </a:extLst>
          </p:cNvPr>
          <p:cNvSpPr>
            <a:spLocks noGrp="1"/>
          </p:cNvSpPr>
          <p:nvPr>
            <p:ph type="title"/>
          </p:nvPr>
        </p:nvSpPr>
        <p:spPr>
          <a:xfrm>
            <a:off x="0" y="155448"/>
            <a:ext cx="9144000" cy="1139952"/>
          </a:xfrm>
        </p:spPr>
        <p:txBody>
          <a:bodyPr>
            <a:normAutofit/>
          </a:bodyPr>
          <a:lstStyle/>
          <a:p>
            <a:pPr algn="ctr"/>
            <a:r>
              <a:rPr lang="en-US" sz="2900" dirty="0">
                <a:solidFill>
                  <a:schemeClr val="accent1"/>
                </a:solidFill>
              </a:rPr>
              <a:t>Why Accredited Attorneys and Agents may Be Different</a:t>
            </a:r>
          </a:p>
        </p:txBody>
      </p:sp>
      <p:sp>
        <p:nvSpPr>
          <p:cNvPr id="3" name="Content Placeholder 2">
            <a:extLst>
              <a:ext uri="{FF2B5EF4-FFF2-40B4-BE49-F238E27FC236}">
                <a16:creationId xmlns:a16="http://schemas.microsoft.com/office/drawing/2014/main" id="{FB6C2663-ADD8-F419-943D-CF766E061111}"/>
              </a:ext>
            </a:extLst>
          </p:cNvPr>
          <p:cNvSpPr>
            <a:spLocks noGrp="1"/>
          </p:cNvSpPr>
          <p:nvPr>
            <p:ph idx="1"/>
          </p:nvPr>
        </p:nvSpPr>
        <p:spPr>
          <a:xfrm>
            <a:off x="0" y="1447800"/>
            <a:ext cx="9144000" cy="5410200"/>
          </a:xfrm>
        </p:spPr>
        <p:txBody>
          <a:bodyPr>
            <a:noAutofit/>
          </a:bodyPr>
          <a:lstStyle/>
          <a:p>
            <a:pPr lvl="0">
              <a:spcBef>
                <a:spcPts val="800"/>
              </a:spcBef>
            </a:pPr>
            <a:r>
              <a:rPr lang="en-US" sz="2200" dirty="0"/>
              <a:t>Accredited representatives have direct access to VBMS, allowing real-time review of decisions, examinations, correspondence, and all claim documents.</a:t>
            </a:r>
          </a:p>
          <a:p>
            <a:pPr lvl="0">
              <a:spcBef>
                <a:spcPts val="800"/>
              </a:spcBef>
            </a:pPr>
            <a:r>
              <a:rPr lang="en-US" sz="2200" dirty="0"/>
              <a:t>This access enables them to </a:t>
            </a:r>
            <a:r>
              <a:rPr lang="en-US" sz="2200" b="1" dirty="0"/>
              <a:t>identify the precise evidentiary gap </a:t>
            </a:r>
            <a:r>
              <a:rPr lang="en-US" sz="2200" dirty="0"/>
              <a:t>before seeking a medical opinion.</a:t>
            </a:r>
          </a:p>
          <a:p>
            <a:pPr lvl="0">
              <a:spcBef>
                <a:spcPts val="800"/>
              </a:spcBef>
            </a:pPr>
            <a:r>
              <a:rPr lang="en-US" sz="2200" dirty="0"/>
              <a:t>They work with </a:t>
            </a:r>
            <a:r>
              <a:rPr lang="en-US" sz="2200" b="1" dirty="0"/>
              <a:t>highly qualified, board-certified physicians </a:t>
            </a:r>
            <a:r>
              <a:rPr lang="en-US" sz="2200" dirty="0"/>
              <a:t>to obtain expert medical opinions.</a:t>
            </a:r>
          </a:p>
          <a:p>
            <a:pPr lvl="0">
              <a:spcBef>
                <a:spcPts val="800"/>
              </a:spcBef>
            </a:pPr>
            <a:r>
              <a:rPr lang="en-US" sz="2200" dirty="0"/>
              <a:t>These opinions are integrated into a broader, </a:t>
            </a:r>
            <a:r>
              <a:rPr lang="en-US" sz="2200" b="1" dirty="0"/>
              <a:t>strategically developed legal framework</a:t>
            </a:r>
            <a:r>
              <a:rPr lang="en-US" sz="2200" dirty="0"/>
              <a:t>.</a:t>
            </a:r>
          </a:p>
          <a:p>
            <a:pPr lvl="0">
              <a:spcBef>
                <a:spcPts val="800"/>
              </a:spcBef>
            </a:pPr>
            <a:r>
              <a:rPr lang="en-US" sz="2200" dirty="0"/>
              <a:t>Many firms </a:t>
            </a:r>
            <a:r>
              <a:rPr lang="en-US" sz="2200" b="1" dirty="0"/>
              <a:t>advance the full cost </a:t>
            </a:r>
            <a:r>
              <a:rPr lang="en-US" sz="2200" dirty="0"/>
              <a:t>of obtaining medical opinions upfront.</a:t>
            </a:r>
          </a:p>
          <a:p>
            <a:pPr lvl="0">
              <a:spcBef>
                <a:spcPts val="800"/>
              </a:spcBef>
            </a:pPr>
            <a:r>
              <a:rPr lang="en-US" sz="2200" dirty="0"/>
              <a:t>Fees are recovered only if the claim is successful and retroactive benefits are awarded.</a:t>
            </a:r>
          </a:p>
          <a:p>
            <a:pPr lvl="0">
              <a:spcBef>
                <a:spcPts val="800"/>
              </a:spcBef>
            </a:pPr>
            <a:r>
              <a:rPr lang="en-US" sz="2200" dirty="0"/>
              <a:t>No grant, no cost—there is </a:t>
            </a:r>
            <a:r>
              <a:rPr lang="en-US" sz="2200" b="1" dirty="0"/>
              <a:t>no financial risk </a:t>
            </a:r>
            <a:r>
              <a:rPr lang="en-US" sz="2200" dirty="0"/>
              <a:t>to the claimant.</a:t>
            </a:r>
            <a:endParaRPr lang="en-US" sz="2200" b="1" dirty="0"/>
          </a:p>
          <a:p>
            <a:pPr marL="118872" indent="0">
              <a:buNone/>
            </a:pPr>
            <a:endParaRPr lang="en-US" sz="2200" b="1" dirty="0"/>
          </a:p>
          <a:p>
            <a:pPr marL="633222" indent="-514350">
              <a:buFont typeface="+mj-lt"/>
              <a:buAutoNum type="arabicPeriod"/>
            </a:pPr>
            <a:endParaRPr lang="en-US" sz="2200" dirty="0"/>
          </a:p>
          <a:p>
            <a:pPr marL="118872" indent="0">
              <a:buNone/>
            </a:pPr>
            <a:endParaRPr lang="en-US" sz="2200" b="1" i="1" dirty="0"/>
          </a:p>
        </p:txBody>
      </p:sp>
      <p:sp>
        <p:nvSpPr>
          <p:cNvPr id="4" name="Slide Number Placeholder 3">
            <a:extLst>
              <a:ext uri="{FF2B5EF4-FFF2-40B4-BE49-F238E27FC236}">
                <a16:creationId xmlns:a16="http://schemas.microsoft.com/office/drawing/2014/main" id="{08FC9DB5-DE9E-BA96-4584-E3EA306EC987}"/>
              </a:ext>
            </a:extLst>
          </p:cNvPr>
          <p:cNvSpPr>
            <a:spLocks noGrp="1"/>
          </p:cNvSpPr>
          <p:nvPr>
            <p:ph type="sldNum" sz="quarter" idx="12"/>
          </p:nvPr>
        </p:nvSpPr>
        <p:spPr/>
        <p:txBody>
          <a:bodyPr/>
          <a:lstStyle/>
          <a:p>
            <a:fld id="{1B5C5464-0A0C-4F4F-8948-B8BFCC70FC15}" type="slidenum">
              <a:rPr lang="en-US" smtClean="0"/>
              <a:pPr/>
              <a:t>38</a:t>
            </a:fld>
            <a:endParaRPr lang="en-US" dirty="0"/>
          </a:p>
        </p:txBody>
      </p:sp>
    </p:spTree>
    <p:extLst>
      <p:ext uri="{BB962C8B-B14F-4D97-AF65-F5344CB8AC3E}">
        <p14:creationId xmlns:p14="http://schemas.microsoft.com/office/powerpoint/2010/main" val="2919249969"/>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AA6DFB1-35B9-DA18-7AE7-FA71442CC6D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29EF186-8ECF-1FE2-9AB2-A444239CE2E5}"/>
              </a:ext>
            </a:extLst>
          </p:cNvPr>
          <p:cNvSpPr>
            <a:spLocks noGrp="1"/>
          </p:cNvSpPr>
          <p:nvPr>
            <p:ph type="title"/>
          </p:nvPr>
        </p:nvSpPr>
        <p:spPr>
          <a:xfrm>
            <a:off x="0" y="155448"/>
            <a:ext cx="9144000" cy="1139952"/>
          </a:xfrm>
        </p:spPr>
        <p:txBody>
          <a:bodyPr>
            <a:normAutofit/>
          </a:bodyPr>
          <a:lstStyle/>
          <a:p>
            <a:pPr algn="ctr"/>
            <a:r>
              <a:rPr lang="en-US" sz="2900" dirty="0">
                <a:solidFill>
                  <a:schemeClr val="accent1"/>
                </a:solidFill>
              </a:rPr>
              <a:t>Especially Critical In a Board Appeal</a:t>
            </a:r>
          </a:p>
        </p:txBody>
      </p:sp>
      <p:sp>
        <p:nvSpPr>
          <p:cNvPr id="3" name="Content Placeholder 2">
            <a:extLst>
              <a:ext uri="{FF2B5EF4-FFF2-40B4-BE49-F238E27FC236}">
                <a16:creationId xmlns:a16="http://schemas.microsoft.com/office/drawing/2014/main" id="{8F4B11A7-84D6-447C-4B9C-8E2E53C846B7}"/>
              </a:ext>
            </a:extLst>
          </p:cNvPr>
          <p:cNvSpPr>
            <a:spLocks noGrp="1"/>
          </p:cNvSpPr>
          <p:nvPr>
            <p:ph idx="1"/>
          </p:nvPr>
        </p:nvSpPr>
        <p:spPr>
          <a:xfrm>
            <a:off x="0" y="1447800"/>
            <a:ext cx="9144000" cy="5410200"/>
          </a:xfrm>
        </p:spPr>
        <p:txBody>
          <a:bodyPr>
            <a:noAutofit/>
          </a:bodyPr>
          <a:lstStyle/>
          <a:p>
            <a:pPr lvl="0">
              <a:spcBef>
                <a:spcPts val="800"/>
              </a:spcBef>
            </a:pPr>
            <a:r>
              <a:rPr lang="en-US" sz="2500" dirty="0"/>
              <a:t>In a Board appeal, new medical evidence is often critical when it directly addresses the specific reason for the prior denial.</a:t>
            </a:r>
          </a:p>
          <a:p>
            <a:pPr lvl="0">
              <a:spcBef>
                <a:spcPts val="800"/>
              </a:spcBef>
            </a:pPr>
            <a:r>
              <a:rPr lang="en-US" sz="2500" dirty="0"/>
              <a:t>Board appeals allow an evidentiary strategy that can include expert opinions targeted to the disputed issue, depending on the docket selected.</a:t>
            </a:r>
          </a:p>
          <a:p>
            <a:pPr lvl="0">
              <a:spcBef>
                <a:spcPts val="800"/>
              </a:spcBef>
            </a:pPr>
            <a:r>
              <a:rPr lang="en-US" sz="2500" dirty="0"/>
              <a:t>A strong IMO paired with a focused legal theory may substantially improve the claimant’s position.</a:t>
            </a:r>
          </a:p>
          <a:p>
            <a:pPr lvl="0">
              <a:spcBef>
                <a:spcPts val="800"/>
              </a:spcBef>
            </a:pPr>
            <a:r>
              <a:rPr lang="en-US" sz="2500" dirty="0"/>
              <a:t>Many successful Board grants are achieved with strong, well-supported IMOs, often overcoming multiple prior AOJ denials.</a:t>
            </a:r>
          </a:p>
          <a:p>
            <a:pPr marL="118872" indent="0">
              <a:buNone/>
            </a:pPr>
            <a:endParaRPr lang="en-US" sz="2200" b="1" i="1" dirty="0"/>
          </a:p>
        </p:txBody>
      </p:sp>
      <p:sp>
        <p:nvSpPr>
          <p:cNvPr id="4" name="Slide Number Placeholder 3">
            <a:extLst>
              <a:ext uri="{FF2B5EF4-FFF2-40B4-BE49-F238E27FC236}">
                <a16:creationId xmlns:a16="http://schemas.microsoft.com/office/drawing/2014/main" id="{5DA2C1A6-6412-BBB7-BD32-9A90540FBD1B}"/>
              </a:ext>
            </a:extLst>
          </p:cNvPr>
          <p:cNvSpPr>
            <a:spLocks noGrp="1"/>
          </p:cNvSpPr>
          <p:nvPr>
            <p:ph type="sldNum" sz="quarter" idx="12"/>
          </p:nvPr>
        </p:nvSpPr>
        <p:spPr/>
        <p:txBody>
          <a:bodyPr/>
          <a:lstStyle/>
          <a:p>
            <a:fld id="{1B5C5464-0A0C-4F4F-8948-B8BFCC70FC15}" type="slidenum">
              <a:rPr lang="en-US" smtClean="0"/>
              <a:pPr/>
              <a:t>39</a:t>
            </a:fld>
            <a:endParaRPr lang="en-US" dirty="0"/>
          </a:p>
        </p:txBody>
      </p:sp>
    </p:spTree>
    <p:extLst>
      <p:ext uri="{BB962C8B-B14F-4D97-AF65-F5344CB8AC3E}">
        <p14:creationId xmlns:p14="http://schemas.microsoft.com/office/powerpoint/2010/main" val="283992566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 y="155448"/>
            <a:ext cx="8991600" cy="1252728"/>
          </a:xfrm>
        </p:spPr>
        <p:txBody>
          <a:bodyPr>
            <a:noAutofit/>
          </a:bodyPr>
          <a:lstStyle/>
          <a:p>
            <a:pPr marR="0" lvl="0" algn="ctr">
              <a:lnSpc>
                <a:spcPct val="107000"/>
              </a:lnSpc>
              <a:spcBef>
                <a:spcPts val="0"/>
              </a:spcBef>
              <a:spcAft>
                <a:spcPts val="800"/>
              </a:spcAft>
            </a:pPr>
            <a:r>
              <a:rPr lang="en-US" sz="2800" b="1" dirty="0">
                <a:solidFill>
                  <a:schemeClr val="accent1"/>
                </a:solidFill>
                <a:effectLst/>
                <a:ea typeface="Calibri" panose="020F0502020204030204" pitchFamily="34" charset="0"/>
                <a:cs typeface="Calibri" panose="020F0502020204030204" pitchFamily="34" charset="0"/>
              </a:rPr>
              <a:t>Why the Board Often Decides Differently Than the AOJ</a:t>
            </a:r>
          </a:p>
        </p:txBody>
      </p:sp>
      <p:sp>
        <p:nvSpPr>
          <p:cNvPr id="4" name="Content Placeholder 3">
            <a:extLst>
              <a:ext uri="{FF2B5EF4-FFF2-40B4-BE49-F238E27FC236}">
                <a16:creationId xmlns:a16="http://schemas.microsoft.com/office/drawing/2014/main" id="{1364CDD2-9403-44B9-87E1-961063ADF82C}"/>
              </a:ext>
            </a:extLst>
          </p:cNvPr>
          <p:cNvSpPr>
            <a:spLocks noGrp="1"/>
          </p:cNvSpPr>
          <p:nvPr>
            <p:ph idx="1"/>
          </p:nvPr>
        </p:nvSpPr>
        <p:spPr>
          <a:xfrm>
            <a:off x="22194" y="1408176"/>
            <a:ext cx="9121806" cy="5449824"/>
          </a:xfrm>
        </p:spPr>
        <p:txBody>
          <a:bodyPr>
            <a:noAutofit/>
          </a:bodyPr>
          <a:lstStyle/>
          <a:p>
            <a:pPr lvl="0">
              <a:spcBef>
                <a:spcPts val="800"/>
              </a:spcBef>
            </a:pPr>
            <a:r>
              <a:rPr lang="en-US" sz="2500" dirty="0"/>
              <a:t>VLJs are generally more likely to follow VA law correctly and consistently than AOJ personnel.</a:t>
            </a:r>
          </a:p>
          <a:p>
            <a:pPr lvl="0">
              <a:spcBef>
                <a:spcPts val="800"/>
              </a:spcBef>
            </a:pPr>
            <a:r>
              <a:rPr lang="en-US" sz="2500" dirty="0"/>
              <a:t>VLJs are supported by staff attorneys, so more than one set of eyes reviews the appeal.</a:t>
            </a:r>
          </a:p>
          <a:p>
            <a:pPr lvl="0">
              <a:spcBef>
                <a:spcPts val="800"/>
              </a:spcBef>
            </a:pPr>
            <a:r>
              <a:rPr lang="en-US" sz="2500" dirty="0"/>
              <a:t>The Board usually has more time to evaluate the case than AOJ adjudicators do.</a:t>
            </a:r>
          </a:p>
          <a:p>
            <a:pPr lvl="0">
              <a:spcBef>
                <a:spcPts val="800"/>
              </a:spcBef>
            </a:pPr>
            <a:r>
              <a:rPr lang="en-US" sz="2500" dirty="0"/>
              <a:t>VLJs have greater freedom to evaluate the case independently.</a:t>
            </a:r>
          </a:p>
        </p:txBody>
      </p:sp>
      <p:sp>
        <p:nvSpPr>
          <p:cNvPr id="3" name="Slide Number Placeholder 2">
            <a:extLst>
              <a:ext uri="{FF2B5EF4-FFF2-40B4-BE49-F238E27FC236}">
                <a16:creationId xmlns:a16="http://schemas.microsoft.com/office/drawing/2014/main" id="{64C1C017-DC2D-4402-BA8E-C6DEC0DC2F39}"/>
              </a:ext>
            </a:extLst>
          </p:cNvPr>
          <p:cNvSpPr>
            <a:spLocks noGrp="1"/>
          </p:cNvSpPr>
          <p:nvPr>
            <p:ph type="sldNum" sz="quarter" idx="12"/>
          </p:nvPr>
        </p:nvSpPr>
        <p:spPr/>
        <p:txBody>
          <a:bodyPr/>
          <a:lstStyle/>
          <a:p>
            <a:fld id="{1B5C5464-0A0C-4F4F-8948-B8BFCC70FC15}" type="slidenum">
              <a:rPr lang="en-US" smtClean="0"/>
              <a:pPr/>
              <a:t>4</a:t>
            </a:fld>
            <a:endParaRPr lang="en-US" dirty="0"/>
          </a:p>
        </p:txBody>
      </p:sp>
    </p:spTree>
    <p:extLst>
      <p:ext uri="{BB962C8B-B14F-4D97-AF65-F5344CB8AC3E}">
        <p14:creationId xmlns:p14="http://schemas.microsoft.com/office/powerpoint/2010/main" val="359065189"/>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411BA93-BCCC-A6CF-B17D-893C4EBD6DB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FE9DCA4-AC14-106D-654F-E044F7EAB579}"/>
              </a:ext>
            </a:extLst>
          </p:cNvPr>
          <p:cNvSpPr>
            <a:spLocks noGrp="1"/>
          </p:cNvSpPr>
          <p:nvPr>
            <p:ph type="title"/>
          </p:nvPr>
        </p:nvSpPr>
        <p:spPr>
          <a:xfrm>
            <a:off x="0" y="155448"/>
            <a:ext cx="9144000" cy="1139952"/>
          </a:xfrm>
        </p:spPr>
        <p:txBody>
          <a:bodyPr>
            <a:normAutofit/>
          </a:bodyPr>
          <a:lstStyle/>
          <a:p>
            <a:pPr algn="ctr"/>
            <a:r>
              <a:rPr lang="en-US" sz="2900" dirty="0">
                <a:solidFill>
                  <a:schemeClr val="accent1"/>
                </a:solidFill>
              </a:rPr>
              <a:t>Advocacy Takeaway</a:t>
            </a:r>
          </a:p>
        </p:txBody>
      </p:sp>
      <p:sp>
        <p:nvSpPr>
          <p:cNvPr id="3" name="Content Placeholder 2">
            <a:extLst>
              <a:ext uri="{FF2B5EF4-FFF2-40B4-BE49-F238E27FC236}">
                <a16:creationId xmlns:a16="http://schemas.microsoft.com/office/drawing/2014/main" id="{1D67F25F-C32E-4474-2D90-5F4C2E711F9A}"/>
              </a:ext>
            </a:extLst>
          </p:cNvPr>
          <p:cNvSpPr>
            <a:spLocks noGrp="1"/>
          </p:cNvSpPr>
          <p:nvPr>
            <p:ph idx="1"/>
          </p:nvPr>
        </p:nvSpPr>
        <p:spPr>
          <a:xfrm>
            <a:off x="0" y="1447800"/>
            <a:ext cx="9144000" cy="5410200"/>
          </a:xfrm>
        </p:spPr>
        <p:txBody>
          <a:bodyPr>
            <a:noAutofit/>
          </a:bodyPr>
          <a:lstStyle/>
          <a:p>
            <a:pPr lvl="0">
              <a:spcBef>
                <a:spcPts val="800"/>
              </a:spcBef>
            </a:pPr>
            <a:r>
              <a:rPr lang="en-US" sz="2500" dirty="0"/>
              <a:t>Do not assume the claimant cannot afford a path forward.</a:t>
            </a:r>
          </a:p>
          <a:p>
            <a:pPr lvl="0">
              <a:spcBef>
                <a:spcPts val="800"/>
              </a:spcBef>
            </a:pPr>
            <a:r>
              <a:rPr lang="en-US" sz="2500" dirty="0"/>
              <a:t>First identify the evidence needed to win.</a:t>
            </a:r>
          </a:p>
          <a:p>
            <a:pPr lvl="0">
              <a:spcBef>
                <a:spcPts val="800"/>
              </a:spcBef>
            </a:pPr>
            <a:r>
              <a:rPr lang="en-US" sz="2500" dirty="0"/>
              <a:t>Then determine the best way to obtain that evidence.</a:t>
            </a:r>
          </a:p>
          <a:p>
            <a:pPr lvl="0">
              <a:spcBef>
                <a:spcPts val="800"/>
              </a:spcBef>
            </a:pPr>
            <a:r>
              <a:rPr lang="en-US" sz="2500" dirty="0"/>
              <a:t>In hard cases, the IMO is not a luxury; it is often the turning point.</a:t>
            </a:r>
          </a:p>
          <a:p>
            <a:pPr marL="118872" indent="0">
              <a:buNone/>
            </a:pPr>
            <a:endParaRPr lang="en-US" sz="2200" b="1" i="1" dirty="0"/>
          </a:p>
        </p:txBody>
      </p:sp>
      <p:sp>
        <p:nvSpPr>
          <p:cNvPr id="4" name="Slide Number Placeholder 3">
            <a:extLst>
              <a:ext uri="{FF2B5EF4-FFF2-40B4-BE49-F238E27FC236}">
                <a16:creationId xmlns:a16="http://schemas.microsoft.com/office/drawing/2014/main" id="{94EF06EC-724F-D80E-B943-E74B48CA4358}"/>
              </a:ext>
            </a:extLst>
          </p:cNvPr>
          <p:cNvSpPr>
            <a:spLocks noGrp="1"/>
          </p:cNvSpPr>
          <p:nvPr>
            <p:ph type="sldNum" sz="quarter" idx="12"/>
          </p:nvPr>
        </p:nvSpPr>
        <p:spPr/>
        <p:txBody>
          <a:bodyPr/>
          <a:lstStyle/>
          <a:p>
            <a:fld id="{1B5C5464-0A0C-4F4F-8948-B8BFCC70FC15}" type="slidenum">
              <a:rPr lang="en-US" smtClean="0"/>
              <a:pPr/>
              <a:t>40</a:t>
            </a:fld>
            <a:endParaRPr lang="en-US" dirty="0"/>
          </a:p>
        </p:txBody>
      </p:sp>
    </p:spTree>
    <p:extLst>
      <p:ext uri="{BB962C8B-B14F-4D97-AF65-F5344CB8AC3E}">
        <p14:creationId xmlns:p14="http://schemas.microsoft.com/office/powerpoint/2010/main" val="3558581071"/>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24F0A1-A00A-42C9-A2EC-49952D658211}"/>
              </a:ext>
            </a:extLst>
          </p:cNvPr>
          <p:cNvSpPr>
            <a:spLocks noGrp="1"/>
          </p:cNvSpPr>
          <p:nvPr>
            <p:ph type="title"/>
          </p:nvPr>
        </p:nvSpPr>
        <p:spPr/>
        <p:txBody>
          <a:bodyPr>
            <a:normAutofit/>
          </a:bodyPr>
          <a:lstStyle/>
          <a:p>
            <a:r>
              <a:rPr lang="en-US" sz="3600" dirty="0">
                <a:solidFill>
                  <a:schemeClr val="accent1"/>
                </a:solidFill>
              </a:rPr>
              <a:t>QUESTIONS?</a:t>
            </a:r>
          </a:p>
        </p:txBody>
      </p:sp>
      <p:pic>
        <p:nvPicPr>
          <p:cNvPr id="8" name="Picture 7" descr="A picture containing drawing&#10;&#10;Description automatically generated">
            <a:extLst>
              <a:ext uri="{FF2B5EF4-FFF2-40B4-BE49-F238E27FC236}">
                <a16:creationId xmlns:a16="http://schemas.microsoft.com/office/drawing/2014/main" id="{958FFFF2-5064-4D60-86C7-E39FD7DFFC2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1600200"/>
            <a:ext cx="9144000" cy="5143500"/>
          </a:xfrm>
          <a:prstGeom prst="rect">
            <a:avLst/>
          </a:prstGeom>
        </p:spPr>
      </p:pic>
      <p:sp>
        <p:nvSpPr>
          <p:cNvPr id="3" name="Slide Number Placeholder 2">
            <a:extLst>
              <a:ext uri="{FF2B5EF4-FFF2-40B4-BE49-F238E27FC236}">
                <a16:creationId xmlns:a16="http://schemas.microsoft.com/office/drawing/2014/main" id="{BC80CCA9-C587-418A-90A1-BD4299638024}"/>
              </a:ext>
            </a:extLst>
          </p:cNvPr>
          <p:cNvSpPr>
            <a:spLocks noGrp="1"/>
          </p:cNvSpPr>
          <p:nvPr>
            <p:ph type="sldNum" sz="quarter" idx="12"/>
          </p:nvPr>
        </p:nvSpPr>
        <p:spPr/>
        <p:txBody>
          <a:bodyPr/>
          <a:lstStyle/>
          <a:p>
            <a:fld id="{1B5C5464-0A0C-4F4F-8948-B8BFCC70FC15}" type="slidenum">
              <a:rPr lang="en-US" smtClean="0"/>
              <a:pPr/>
              <a:t>41</a:t>
            </a:fld>
            <a:endParaRPr lang="en-US" dirty="0"/>
          </a:p>
        </p:txBody>
      </p:sp>
    </p:spTree>
    <p:extLst>
      <p:ext uri="{BB962C8B-B14F-4D97-AF65-F5344CB8AC3E}">
        <p14:creationId xmlns:p14="http://schemas.microsoft.com/office/powerpoint/2010/main" val="2252688919"/>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1"/>
                </a:solidFill>
              </a:rPr>
              <a:t>More Questions? </a:t>
            </a:r>
          </a:p>
        </p:txBody>
      </p:sp>
      <p:sp>
        <p:nvSpPr>
          <p:cNvPr id="3" name="Content Placeholder 2"/>
          <p:cNvSpPr>
            <a:spLocks noGrp="1"/>
          </p:cNvSpPr>
          <p:nvPr>
            <p:ph idx="1"/>
          </p:nvPr>
        </p:nvSpPr>
        <p:spPr>
          <a:xfrm>
            <a:off x="76200" y="1408176"/>
            <a:ext cx="9067800" cy="5449823"/>
          </a:xfrm>
        </p:spPr>
        <p:txBody>
          <a:bodyPr>
            <a:normAutofit/>
          </a:bodyPr>
          <a:lstStyle/>
          <a:p>
            <a:pPr marL="118872" indent="0" algn="ctr">
              <a:buNone/>
            </a:pPr>
            <a:endParaRPr lang="en-US" sz="3400" b="1" dirty="0"/>
          </a:p>
          <a:p>
            <a:pPr marL="118872" indent="0" algn="ctr">
              <a:buNone/>
            </a:pPr>
            <a:r>
              <a:rPr lang="en-US" sz="3400" b="1" dirty="0"/>
              <a:t>Feel free to contact us about questions from this training or ANYTIME you have a question about a claim: </a:t>
            </a:r>
          </a:p>
          <a:p>
            <a:pPr marL="118872" indent="0" algn="ctr">
              <a:buNone/>
            </a:pPr>
            <a:endParaRPr lang="en-US" sz="3400" b="1" dirty="0"/>
          </a:p>
          <a:p>
            <a:pPr marL="118872" indent="0" algn="ctr">
              <a:buNone/>
            </a:pPr>
            <a:r>
              <a:rPr lang="en-US" sz="3400" b="1" dirty="0">
                <a:hlinkClick r:id="rId2"/>
              </a:rPr>
              <a:t>CACVSO@eagleveteranslaw.com</a:t>
            </a:r>
            <a:endParaRPr lang="en-US" sz="3400" b="1" dirty="0"/>
          </a:p>
          <a:p>
            <a:pPr marL="118872" indent="0" algn="ctr">
              <a:buNone/>
            </a:pPr>
            <a:endParaRPr lang="en-US" dirty="0"/>
          </a:p>
          <a:p>
            <a:pPr marL="118872" indent="0" algn="ctr">
              <a:buNone/>
            </a:pPr>
            <a:endParaRPr lang="en-US" dirty="0"/>
          </a:p>
          <a:p>
            <a:pPr marL="118872" indent="0" algn="ctr">
              <a:buNone/>
            </a:pPr>
            <a:endParaRPr lang="is-IS" dirty="0"/>
          </a:p>
        </p:txBody>
      </p:sp>
      <p:pic>
        <p:nvPicPr>
          <p:cNvPr id="5" name="Picture 4" descr="Logo, company name&#10;&#10;Description automatically generated">
            <a:extLst>
              <a:ext uri="{FF2B5EF4-FFF2-40B4-BE49-F238E27FC236}">
                <a16:creationId xmlns:a16="http://schemas.microsoft.com/office/drawing/2014/main" id="{DD7BEFD8-F200-4705-AA28-97BAF9793B19}"/>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548926" y="4846553"/>
            <a:ext cx="2046147" cy="1706647"/>
          </a:xfrm>
          <a:prstGeom prst="rect">
            <a:avLst/>
          </a:prstGeom>
        </p:spPr>
      </p:pic>
      <p:sp>
        <p:nvSpPr>
          <p:cNvPr id="4" name="Slide Number Placeholder 3">
            <a:extLst>
              <a:ext uri="{FF2B5EF4-FFF2-40B4-BE49-F238E27FC236}">
                <a16:creationId xmlns:a16="http://schemas.microsoft.com/office/drawing/2014/main" id="{C5E31012-0361-4ABF-8211-AEA4E578934E}"/>
              </a:ext>
            </a:extLst>
          </p:cNvPr>
          <p:cNvSpPr>
            <a:spLocks noGrp="1"/>
          </p:cNvSpPr>
          <p:nvPr>
            <p:ph type="sldNum" sz="quarter" idx="12"/>
          </p:nvPr>
        </p:nvSpPr>
        <p:spPr/>
        <p:txBody>
          <a:bodyPr/>
          <a:lstStyle/>
          <a:p>
            <a:fld id="{1B5C5464-0A0C-4F4F-8948-B8BFCC70FC15}" type="slidenum">
              <a:rPr lang="en-US" smtClean="0"/>
              <a:pPr/>
              <a:t>42</a:t>
            </a:fld>
            <a:endParaRPr lang="en-US" dirty="0"/>
          </a:p>
        </p:txBody>
      </p:sp>
    </p:spTree>
    <p:extLst>
      <p:ext uri="{BB962C8B-B14F-4D97-AF65-F5344CB8AC3E}">
        <p14:creationId xmlns:p14="http://schemas.microsoft.com/office/powerpoint/2010/main" val="146721142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 y="155448"/>
            <a:ext cx="8991600" cy="1252728"/>
          </a:xfrm>
        </p:spPr>
        <p:txBody>
          <a:bodyPr>
            <a:noAutofit/>
          </a:bodyPr>
          <a:lstStyle/>
          <a:p>
            <a:pPr marR="0" lvl="0" algn="ctr">
              <a:lnSpc>
                <a:spcPct val="107000"/>
              </a:lnSpc>
              <a:spcBef>
                <a:spcPts val="0"/>
              </a:spcBef>
              <a:spcAft>
                <a:spcPts val="800"/>
              </a:spcAft>
            </a:pPr>
            <a:r>
              <a:rPr lang="en-US" sz="2900" b="1" dirty="0">
                <a:solidFill>
                  <a:schemeClr val="accent1"/>
                </a:solidFill>
                <a:effectLst/>
                <a:latin typeface="Corbel" panose="020B0503020204020204" pitchFamily="34" charset="0"/>
                <a:ea typeface="Calibri" panose="020F0502020204030204" pitchFamily="34" charset="0"/>
                <a:cs typeface="Calibri" panose="020F0502020204030204" pitchFamily="34" charset="0"/>
              </a:rPr>
              <a:t>How the Board Must Evaluate Credibility and Evidence</a:t>
            </a:r>
          </a:p>
        </p:txBody>
      </p:sp>
      <p:sp>
        <p:nvSpPr>
          <p:cNvPr id="4" name="Content Placeholder 3">
            <a:extLst>
              <a:ext uri="{FF2B5EF4-FFF2-40B4-BE49-F238E27FC236}">
                <a16:creationId xmlns:a16="http://schemas.microsoft.com/office/drawing/2014/main" id="{1364CDD2-9403-44B9-87E1-961063ADF82C}"/>
              </a:ext>
            </a:extLst>
          </p:cNvPr>
          <p:cNvSpPr>
            <a:spLocks noGrp="1"/>
          </p:cNvSpPr>
          <p:nvPr>
            <p:ph idx="1"/>
          </p:nvPr>
        </p:nvSpPr>
        <p:spPr>
          <a:xfrm>
            <a:off x="22194" y="1408176"/>
            <a:ext cx="9121806" cy="5449824"/>
          </a:xfrm>
        </p:spPr>
        <p:txBody>
          <a:bodyPr>
            <a:noAutofit/>
          </a:bodyPr>
          <a:lstStyle/>
          <a:p>
            <a:pPr lvl="0">
              <a:spcBef>
                <a:spcPts val="800"/>
              </a:spcBef>
            </a:pPr>
            <a:r>
              <a:rPr lang="en-US" sz="2500" dirty="0"/>
              <a:t>The Board must analyze both credibility and probative value. </a:t>
            </a:r>
            <a:r>
              <a:rPr lang="en-US" sz="2500" i="1" dirty="0"/>
              <a:t>Caluza v. Brown</a:t>
            </a:r>
            <a:r>
              <a:rPr lang="en-US" sz="2500" dirty="0"/>
              <a:t>, 7 Vet. App. 498, 506 (1995).</a:t>
            </a:r>
          </a:p>
          <a:p>
            <a:pPr lvl="0">
              <a:spcBef>
                <a:spcPts val="800"/>
              </a:spcBef>
            </a:pPr>
            <a:r>
              <a:rPr lang="en-US" sz="2500" dirty="0"/>
              <a:t>The Board must explain why evidence is persuasive or unpersuasive.</a:t>
            </a:r>
          </a:p>
          <a:p>
            <a:pPr lvl="0">
              <a:spcBef>
                <a:spcPts val="800"/>
              </a:spcBef>
            </a:pPr>
            <a:r>
              <a:rPr lang="en-US" sz="2500" dirty="0"/>
              <a:t>The Board must give reasons for rejecting favorable evidence.</a:t>
            </a:r>
          </a:p>
          <a:p>
            <a:pPr lvl="0">
              <a:spcBef>
                <a:spcPts val="800"/>
              </a:spcBef>
            </a:pPr>
            <a:r>
              <a:rPr lang="en-US" sz="2500" dirty="0"/>
              <a:t>The Board cannot reverse a prior favorable credibility finding without notice and an opportunity to respond. </a:t>
            </a:r>
            <a:r>
              <a:rPr lang="en-US" sz="2500" i="1" dirty="0"/>
              <a:t>Smith v. Wilkie</a:t>
            </a:r>
            <a:r>
              <a:rPr lang="en-US" sz="2500" dirty="0"/>
              <a:t>, 32 Vet. App. 332 (2020).</a:t>
            </a:r>
          </a:p>
          <a:p>
            <a:pPr marL="118872" indent="0">
              <a:spcBef>
                <a:spcPts val="800"/>
              </a:spcBef>
              <a:buNone/>
            </a:pPr>
            <a:br>
              <a:rPr lang="en-US" sz="2500" dirty="0"/>
            </a:br>
            <a:endParaRPr lang="en-US" sz="2500" dirty="0"/>
          </a:p>
          <a:p>
            <a:pPr marL="118872" indent="0">
              <a:buNone/>
            </a:pPr>
            <a:endParaRPr lang="en-US" sz="2800" dirty="0"/>
          </a:p>
          <a:p>
            <a:pPr marL="118872" indent="0">
              <a:buNone/>
            </a:pPr>
            <a:endParaRPr lang="en-US" sz="2800" dirty="0"/>
          </a:p>
          <a:p>
            <a:pPr marL="118872" indent="0">
              <a:buNone/>
            </a:pPr>
            <a:endParaRPr lang="en-US" sz="2800" dirty="0"/>
          </a:p>
          <a:p>
            <a:pPr marL="118872" indent="0">
              <a:buNone/>
            </a:pPr>
            <a:endParaRPr lang="en-US" sz="2800" dirty="0"/>
          </a:p>
          <a:p>
            <a:pPr marL="118872" indent="0">
              <a:buNone/>
            </a:pPr>
            <a:endParaRPr lang="en-US" sz="2800" dirty="0"/>
          </a:p>
          <a:p>
            <a:pPr marL="118872" indent="0">
              <a:buNone/>
            </a:pPr>
            <a:endParaRPr lang="en-US" sz="2800" dirty="0"/>
          </a:p>
          <a:p>
            <a:pPr marL="118872" indent="0">
              <a:buNone/>
            </a:pPr>
            <a:endParaRPr lang="en-US" sz="2800" dirty="0"/>
          </a:p>
          <a:p>
            <a:pPr marL="118872" indent="0">
              <a:buNone/>
            </a:pPr>
            <a:endParaRPr lang="en-US" sz="2800" dirty="0"/>
          </a:p>
          <a:p>
            <a:pPr marL="118872" indent="0">
              <a:buNone/>
            </a:pPr>
            <a:endParaRPr lang="en-US" sz="2800" dirty="0"/>
          </a:p>
          <a:p>
            <a:pPr marL="118872" indent="0">
              <a:buNone/>
            </a:pPr>
            <a:endParaRPr lang="en-US" sz="2800" dirty="0"/>
          </a:p>
          <a:p>
            <a:pPr marL="118872" indent="0">
              <a:buNone/>
            </a:pPr>
            <a:endParaRPr lang="en-US" sz="2800" dirty="0"/>
          </a:p>
          <a:p>
            <a:pPr marL="118872" indent="0">
              <a:buNone/>
            </a:pPr>
            <a:endParaRPr lang="en-US" sz="2800" dirty="0"/>
          </a:p>
          <a:p>
            <a:pPr marL="118872" indent="0">
              <a:buNone/>
            </a:pPr>
            <a:endParaRPr lang="en-US" sz="2800" dirty="0"/>
          </a:p>
          <a:p>
            <a:pPr marL="118872" indent="0">
              <a:buNone/>
            </a:pPr>
            <a:endParaRPr lang="en-US" sz="2800" dirty="0"/>
          </a:p>
          <a:p>
            <a:pPr marL="118872" indent="0">
              <a:buNone/>
            </a:pPr>
            <a:endParaRPr lang="en-US" sz="2800" dirty="0"/>
          </a:p>
        </p:txBody>
      </p:sp>
      <p:sp>
        <p:nvSpPr>
          <p:cNvPr id="3" name="Slide Number Placeholder 2">
            <a:extLst>
              <a:ext uri="{FF2B5EF4-FFF2-40B4-BE49-F238E27FC236}">
                <a16:creationId xmlns:a16="http://schemas.microsoft.com/office/drawing/2014/main" id="{CC8FF9AD-3EB9-466D-A24B-C33D7E3A963C}"/>
              </a:ext>
            </a:extLst>
          </p:cNvPr>
          <p:cNvSpPr>
            <a:spLocks noGrp="1"/>
          </p:cNvSpPr>
          <p:nvPr>
            <p:ph type="sldNum" sz="quarter" idx="12"/>
          </p:nvPr>
        </p:nvSpPr>
        <p:spPr/>
        <p:txBody>
          <a:bodyPr/>
          <a:lstStyle/>
          <a:p>
            <a:fld id="{1B5C5464-0A0C-4F4F-8948-B8BFCC70FC15}" type="slidenum">
              <a:rPr lang="en-US" smtClean="0"/>
              <a:pPr/>
              <a:t>5</a:t>
            </a:fld>
            <a:endParaRPr lang="en-US" dirty="0"/>
          </a:p>
        </p:txBody>
      </p:sp>
    </p:spTree>
    <p:extLst>
      <p:ext uri="{BB962C8B-B14F-4D97-AF65-F5344CB8AC3E}">
        <p14:creationId xmlns:p14="http://schemas.microsoft.com/office/powerpoint/2010/main" val="233356460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 y="155448"/>
            <a:ext cx="8991600" cy="1252728"/>
          </a:xfrm>
        </p:spPr>
        <p:txBody>
          <a:bodyPr>
            <a:noAutofit/>
          </a:bodyPr>
          <a:lstStyle/>
          <a:p>
            <a:pPr marR="0" lvl="0" algn="ctr">
              <a:lnSpc>
                <a:spcPct val="107000"/>
              </a:lnSpc>
              <a:spcBef>
                <a:spcPts val="0"/>
              </a:spcBef>
              <a:spcAft>
                <a:spcPts val="800"/>
              </a:spcAft>
            </a:pPr>
            <a:r>
              <a:rPr lang="en-US" sz="3200" dirty="0">
                <a:solidFill>
                  <a:schemeClr val="accent1"/>
                </a:solidFill>
                <a:ea typeface="Calibri" panose="020F0502020204030204" pitchFamily="34" charset="0"/>
                <a:cs typeface="Calibri" panose="020F0502020204030204" pitchFamily="34" charset="0"/>
              </a:rPr>
              <a:t>Five</a:t>
            </a:r>
            <a:r>
              <a:rPr lang="en-US" sz="3200" b="1" dirty="0">
                <a:solidFill>
                  <a:schemeClr val="accent1"/>
                </a:solidFill>
                <a:effectLst/>
                <a:ea typeface="Calibri" panose="020F0502020204030204" pitchFamily="34" charset="0"/>
                <a:cs typeface="Calibri" panose="020F0502020204030204" pitchFamily="34" charset="0"/>
              </a:rPr>
              <a:t> Questions Before You Choose a BVA Docket</a:t>
            </a:r>
          </a:p>
        </p:txBody>
      </p:sp>
      <p:sp>
        <p:nvSpPr>
          <p:cNvPr id="4" name="Content Placeholder 3">
            <a:extLst>
              <a:ext uri="{FF2B5EF4-FFF2-40B4-BE49-F238E27FC236}">
                <a16:creationId xmlns:a16="http://schemas.microsoft.com/office/drawing/2014/main" id="{1364CDD2-9403-44B9-87E1-961063ADF82C}"/>
              </a:ext>
            </a:extLst>
          </p:cNvPr>
          <p:cNvSpPr>
            <a:spLocks noGrp="1"/>
          </p:cNvSpPr>
          <p:nvPr>
            <p:ph idx="1"/>
          </p:nvPr>
        </p:nvSpPr>
        <p:spPr>
          <a:xfrm>
            <a:off x="22194" y="1408176"/>
            <a:ext cx="9121806" cy="5449824"/>
          </a:xfrm>
        </p:spPr>
        <p:txBody>
          <a:bodyPr>
            <a:noAutofit/>
          </a:bodyPr>
          <a:lstStyle/>
          <a:p>
            <a:pPr lvl="0">
              <a:spcBef>
                <a:spcPts val="800"/>
              </a:spcBef>
            </a:pPr>
            <a:r>
              <a:rPr lang="en-US" sz="2500" dirty="0"/>
              <a:t>Have you fully analyzed the AOJ decision?</a:t>
            </a:r>
          </a:p>
          <a:p>
            <a:pPr lvl="0">
              <a:spcBef>
                <a:spcPts val="800"/>
              </a:spcBef>
            </a:pPr>
            <a:r>
              <a:rPr lang="en-US" sz="2500" dirty="0"/>
              <a:t>Have you identified errors of fact or law?</a:t>
            </a:r>
          </a:p>
          <a:p>
            <a:pPr lvl="0">
              <a:spcBef>
                <a:spcPts val="800"/>
              </a:spcBef>
            </a:pPr>
            <a:r>
              <a:rPr lang="en-US" sz="2500" dirty="0"/>
              <a:t>Is your evidence as strong as you think it is?</a:t>
            </a:r>
          </a:p>
          <a:p>
            <a:pPr lvl="0">
              <a:spcBef>
                <a:spcPts val="800"/>
              </a:spcBef>
            </a:pPr>
            <a:r>
              <a:rPr lang="en-US" sz="2500" dirty="0"/>
              <a:t>Does your lay evidence pass the 4Cs test?</a:t>
            </a:r>
          </a:p>
          <a:p>
            <a:pPr lvl="0">
              <a:spcBef>
                <a:spcPts val="800"/>
              </a:spcBef>
            </a:pPr>
            <a:r>
              <a:rPr lang="en-US" sz="2500" dirty="0"/>
              <a:t>After reviewing the negative evidence, is the record at least in equipoise?</a:t>
            </a:r>
          </a:p>
        </p:txBody>
      </p:sp>
      <p:sp>
        <p:nvSpPr>
          <p:cNvPr id="3" name="Slide Number Placeholder 2">
            <a:extLst>
              <a:ext uri="{FF2B5EF4-FFF2-40B4-BE49-F238E27FC236}">
                <a16:creationId xmlns:a16="http://schemas.microsoft.com/office/drawing/2014/main" id="{FDA7CF85-728D-4CCA-B858-BF4B31C7E1F9}"/>
              </a:ext>
            </a:extLst>
          </p:cNvPr>
          <p:cNvSpPr>
            <a:spLocks noGrp="1"/>
          </p:cNvSpPr>
          <p:nvPr>
            <p:ph type="sldNum" sz="quarter" idx="12"/>
          </p:nvPr>
        </p:nvSpPr>
        <p:spPr/>
        <p:txBody>
          <a:bodyPr/>
          <a:lstStyle/>
          <a:p>
            <a:fld id="{1B5C5464-0A0C-4F4F-8948-B8BFCC70FC15}" type="slidenum">
              <a:rPr lang="en-US" smtClean="0"/>
              <a:pPr/>
              <a:t>6</a:t>
            </a:fld>
            <a:endParaRPr lang="en-US" dirty="0"/>
          </a:p>
        </p:txBody>
      </p:sp>
    </p:spTree>
    <p:extLst>
      <p:ext uri="{BB962C8B-B14F-4D97-AF65-F5344CB8AC3E}">
        <p14:creationId xmlns:p14="http://schemas.microsoft.com/office/powerpoint/2010/main" val="351960140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86DF094-A1C1-38BE-EAEA-AEE71AD0831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A545544-3463-E8AF-72CC-7C0A711D7725}"/>
              </a:ext>
            </a:extLst>
          </p:cNvPr>
          <p:cNvSpPr>
            <a:spLocks noGrp="1"/>
          </p:cNvSpPr>
          <p:nvPr>
            <p:ph type="title"/>
          </p:nvPr>
        </p:nvSpPr>
        <p:spPr>
          <a:xfrm>
            <a:off x="76200" y="155448"/>
            <a:ext cx="8991600" cy="1252728"/>
          </a:xfrm>
        </p:spPr>
        <p:txBody>
          <a:bodyPr>
            <a:noAutofit/>
          </a:bodyPr>
          <a:lstStyle/>
          <a:p>
            <a:pPr marR="0" lvl="0" algn="ctr">
              <a:lnSpc>
                <a:spcPct val="107000"/>
              </a:lnSpc>
              <a:spcBef>
                <a:spcPts val="0"/>
              </a:spcBef>
              <a:spcAft>
                <a:spcPts val="800"/>
              </a:spcAft>
            </a:pPr>
            <a:r>
              <a:rPr lang="en-US" sz="3200" b="1" dirty="0">
                <a:solidFill>
                  <a:schemeClr val="accent1"/>
                </a:solidFill>
                <a:effectLst/>
                <a:latin typeface="Corbel" panose="020B0503020204020204" pitchFamily="34" charset="0"/>
                <a:ea typeface="Calibri" panose="020F0502020204030204" pitchFamily="34" charset="0"/>
                <a:cs typeface="Calibri" panose="020F0502020204030204" pitchFamily="34" charset="0"/>
              </a:rPr>
              <a:t>Direct Review: Key Practice Points</a:t>
            </a:r>
          </a:p>
        </p:txBody>
      </p:sp>
      <p:sp>
        <p:nvSpPr>
          <p:cNvPr id="4" name="Content Placeholder 3">
            <a:extLst>
              <a:ext uri="{FF2B5EF4-FFF2-40B4-BE49-F238E27FC236}">
                <a16:creationId xmlns:a16="http://schemas.microsoft.com/office/drawing/2014/main" id="{93BC96C2-5CE6-CCF4-802D-A2E3644C112A}"/>
              </a:ext>
            </a:extLst>
          </p:cNvPr>
          <p:cNvSpPr>
            <a:spLocks noGrp="1"/>
          </p:cNvSpPr>
          <p:nvPr>
            <p:ph idx="1"/>
          </p:nvPr>
        </p:nvSpPr>
        <p:spPr>
          <a:xfrm>
            <a:off x="22194" y="1408176"/>
            <a:ext cx="9121806" cy="5449824"/>
          </a:xfrm>
        </p:spPr>
        <p:txBody>
          <a:bodyPr>
            <a:noAutofit/>
          </a:bodyPr>
          <a:lstStyle/>
          <a:p>
            <a:pPr lvl="0">
              <a:spcBef>
                <a:spcPts val="800"/>
              </a:spcBef>
            </a:pPr>
            <a:r>
              <a:rPr lang="en-US" sz="2500" dirty="0"/>
              <a:t>Choosing the right docket requires a careful review of the whole record.</a:t>
            </a:r>
          </a:p>
          <a:p>
            <a:pPr lvl="0">
              <a:spcBef>
                <a:spcPts val="800"/>
              </a:spcBef>
            </a:pPr>
            <a:r>
              <a:rPr lang="en-US" sz="2500" dirty="0"/>
              <a:t>In Direct Review, the record closes on the date of the AOJ decision. No new evidence can be added.</a:t>
            </a:r>
          </a:p>
          <a:p>
            <a:pPr lvl="0">
              <a:spcBef>
                <a:spcPts val="800"/>
              </a:spcBef>
            </a:pPr>
            <a:r>
              <a:rPr lang="en-US" sz="2500" dirty="0"/>
              <a:t>A written brief is argument, not evidence.</a:t>
            </a:r>
          </a:p>
          <a:p>
            <a:pPr lvl="0">
              <a:spcBef>
                <a:spcPts val="800"/>
              </a:spcBef>
            </a:pPr>
            <a:r>
              <a:rPr lang="en-US" sz="2500" dirty="0"/>
              <a:t>If you choose Direct Review, submit a concise written argument explaining why the Board should grant.</a:t>
            </a:r>
          </a:p>
          <a:p>
            <a:pPr marL="118872" indent="0">
              <a:buNone/>
            </a:pPr>
            <a:endParaRPr lang="en-US" sz="2800" dirty="0"/>
          </a:p>
          <a:p>
            <a:pPr marL="118872" indent="0">
              <a:buNone/>
            </a:pPr>
            <a:endParaRPr lang="en-US" sz="2800" dirty="0"/>
          </a:p>
          <a:p>
            <a:pPr marL="118872" indent="0">
              <a:buNone/>
            </a:pPr>
            <a:endParaRPr lang="en-US" sz="2800" dirty="0"/>
          </a:p>
          <a:p>
            <a:pPr marL="118872" indent="0">
              <a:buNone/>
            </a:pPr>
            <a:endParaRPr lang="en-US" sz="2800" dirty="0"/>
          </a:p>
          <a:p>
            <a:pPr marL="118872" indent="0">
              <a:buNone/>
            </a:pPr>
            <a:endParaRPr lang="en-US" sz="2800" dirty="0"/>
          </a:p>
          <a:p>
            <a:pPr marL="118872" indent="0">
              <a:buNone/>
            </a:pPr>
            <a:endParaRPr lang="en-US" sz="2800" dirty="0"/>
          </a:p>
          <a:p>
            <a:pPr marL="118872" indent="0">
              <a:buNone/>
            </a:pPr>
            <a:endParaRPr lang="en-US" sz="2800" dirty="0"/>
          </a:p>
          <a:p>
            <a:pPr marL="118872" indent="0">
              <a:buNone/>
            </a:pPr>
            <a:endParaRPr lang="en-US" sz="2800" dirty="0"/>
          </a:p>
          <a:p>
            <a:pPr marL="118872" indent="0">
              <a:buNone/>
            </a:pPr>
            <a:endParaRPr lang="en-US" sz="2800" dirty="0"/>
          </a:p>
          <a:p>
            <a:pPr marL="118872" indent="0">
              <a:buNone/>
            </a:pPr>
            <a:endParaRPr lang="en-US" sz="2800" dirty="0"/>
          </a:p>
          <a:p>
            <a:pPr marL="118872" indent="0">
              <a:buNone/>
            </a:pPr>
            <a:endParaRPr lang="en-US" sz="2800" dirty="0"/>
          </a:p>
          <a:p>
            <a:pPr marL="118872" indent="0">
              <a:buNone/>
            </a:pPr>
            <a:endParaRPr lang="en-US" sz="2800" dirty="0"/>
          </a:p>
          <a:p>
            <a:pPr marL="118872" indent="0">
              <a:buNone/>
            </a:pPr>
            <a:endParaRPr lang="en-US" sz="2800" dirty="0"/>
          </a:p>
        </p:txBody>
      </p:sp>
      <p:sp>
        <p:nvSpPr>
          <p:cNvPr id="3" name="Slide Number Placeholder 2">
            <a:extLst>
              <a:ext uri="{FF2B5EF4-FFF2-40B4-BE49-F238E27FC236}">
                <a16:creationId xmlns:a16="http://schemas.microsoft.com/office/drawing/2014/main" id="{79457323-979C-1242-FE8F-D2E8ED9AD128}"/>
              </a:ext>
            </a:extLst>
          </p:cNvPr>
          <p:cNvSpPr>
            <a:spLocks noGrp="1"/>
          </p:cNvSpPr>
          <p:nvPr>
            <p:ph type="sldNum" sz="quarter" idx="12"/>
          </p:nvPr>
        </p:nvSpPr>
        <p:spPr/>
        <p:txBody>
          <a:bodyPr/>
          <a:lstStyle/>
          <a:p>
            <a:fld id="{1B5C5464-0A0C-4F4F-8948-B8BFCC70FC15}" type="slidenum">
              <a:rPr lang="en-US" smtClean="0"/>
              <a:pPr/>
              <a:t>7</a:t>
            </a:fld>
            <a:endParaRPr lang="en-US" dirty="0"/>
          </a:p>
        </p:txBody>
      </p:sp>
    </p:spTree>
    <p:extLst>
      <p:ext uri="{BB962C8B-B14F-4D97-AF65-F5344CB8AC3E}">
        <p14:creationId xmlns:p14="http://schemas.microsoft.com/office/powerpoint/2010/main" val="81884659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 y="155448"/>
            <a:ext cx="8991600" cy="1252728"/>
          </a:xfrm>
        </p:spPr>
        <p:txBody>
          <a:bodyPr>
            <a:noAutofit/>
          </a:bodyPr>
          <a:lstStyle/>
          <a:p>
            <a:pPr marR="0" lvl="0" algn="ctr">
              <a:lnSpc>
                <a:spcPct val="107000"/>
              </a:lnSpc>
              <a:spcBef>
                <a:spcPts val="0"/>
              </a:spcBef>
              <a:spcAft>
                <a:spcPts val="800"/>
              </a:spcAft>
            </a:pPr>
            <a:r>
              <a:rPr lang="en-US" sz="3200" dirty="0">
                <a:solidFill>
                  <a:schemeClr val="accent1"/>
                </a:solidFill>
                <a:latin typeface="Corbel" panose="020B0503020204020204" pitchFamily="34" charset="0"/>
                <a:ea typeface="Calibri" panose="020F0502020204030204" pitchFamily="34" charset="0"/>
                <a:cs typeface="Calibri" panose="020F0502020204030204" pitchFamily="34" charset="0"/>
              </a:rPr>
              <a:t>Evidence Submission: Key Practice Points</a:t>
            </a:r>
            <a:endParaRPr lang="en-US" sz="3200" b="1" dirty="0">
              <a:solidFill>
                <a:schemeClr val="accent1"/>
              </a:solidFill>
              <a:effectLst/>
              <a:latin typeface="Corbel" panose="020B0503020204020204" pitchFamily="34" charset="0"/>
              <a:ea typeface="Calibri" panose="020F0502020204030204" pitchFamily="34" charset="0"/>
              <a:cs typeface="Calibri" panose="020F0502020204030204" pitchFamily="34" charset="0"/>
            </a:endParaRPr>
          </a:p>
        </p:txBody>
      </p:sp>
      <p:sp>
        <p:nvSpPr>
          <p:cNvPr id="4" name="Content Placeholder 3">
            <a:extLst>
              <a:ext uri="{FF2B5EF4-FFF2-40B4-BE49-F238E27FC236}">
                <a16:creationId xmlns:a16="http://schemas.microsoft.com/office/drawing/2014/main" id="{1364CDD2-9403-44B9-87E1-961063ADF82C}"/>
              </a:ext>
            </a:extLst>
          </p:cNvPr>
          <p:cNvSpPr>
            <a:spLocks noGrp="1"/>
          </p:cNvSpPr>
          <p:nvPr>
            <p:ph idx="1"/>
          </p:nvPr>
        </p:nvSpPr>
        <p:spPr>
          <a:xfrm>
            <a:off x="22194" y="1408176"/>
            <a:ext cx="9121806" cy="5449824"/>
          </a:xfrm>
        </p:spPr>
        <p:txBody>
          <a:bodyPr>
            <a:noAutofit/>
          </a:bodyPr>
          <a:lstStyle/>
          <a:p>
            <a:pPr lvl="0">
              <a:spcBef>
                <a:spcPts val="800"/>
              </a:spcBef>
            </a:pPr>
            <a:r>
              <a:rPr lang="en-US" sz="2800" dirty="0"/>
              <a:t>In the Evidence Submission docket, you have 90 days from the filing of VA Form 10182 to submit additional evidence.</a:t>
            </a:r>
          </a:p>
          <a:p>
            <a:pPr lvl="0">
              <a:spcBef>
                <a:spcPts val="800"/>
              </a:spcBef>
            </a:pPr>
            <a:r>
              <a:rPr lang="en-US" sz="2800" dirty="0"/>
              <a:t>You do not need to have the evidence in hand on the day you file the 10182.</a:t>
            </a:r>
          </a:p>
          <a:p>
            <a:pPr lvl="0">
              <a:spcBef>
                <a:spcPts val="800"/>
              </a:spcBef>
            </a:pPr>
            <a:r>
              <a:rPr lang="en-US" sz="2800" dirty="0"/>
              <a:t>The Board’s acknowledgment letter does not start the 90-day clock. The clock starts on the date the 10182 is filed.</a:t>
            </a:r>
          </a:p>
          <a:p>
            <a:pPr lvl="0">
              <a:spcBef>
                <a:spcPts val="800"/>
              </a:spcBef>
            </a:pPr>
            <a:r>
              <a:rPr lang="en-US" sz="2800" dirty="0"/>
              <a:t>If no acknowledgment letter is received within roughly 60 to 90 days, follow up.</a:t>
            </a:r>
          </a:p>
          <a:p>
            <a:pPr marL="118872" indent="0">
              <a:buNone/>
            </a:pPr>
            <a:endParaRPr lang="en-US" sz="2800" dirty="0"/>
          </a:p>
          <a:p>
            <a:pPr marL="118872" indent="0">
              <a:buNone/>
            </a:pPr>
            <a:endParaRPr lang="en-US" sz="2800" dirty="0"/>
          </a:p>
          <a:p>
            <a:pPr marL="118872" indent="0">
              <a:buNone/>
            </a:pPr>
            <a:endParaRPr lang="en-US" sz="2800" dirty="0"/>
          </a:p>
          <a:p>
            <a:pPr marL="118872" indent="0">
              <a:buNone/>
            </a:pPr>
            <a:endParaRPr lang="en-US" sz="2800" dirty="0"/>
          </a:p>
          <a:p>
            <a:pPr marL="118872" indent="0">
              <a:buNone/>
            </a:pPr>
            <a:endParaRPr lang="en-US" sz="2800" dirty="0"/>
          </a:p>
          <a:p>
            <a:pPr marL="118872" indent="0">
              <a:buNone/>
            </a:pPr>
            <a:endParaRPr lang="en-US" sz="2800" dirty="0"/>
          </a:p>
          <a:p>
            <a:pPr marL="118872" indent="0">
              <a:buNone/>
            </a:pPr>
            <a:endParaRPr lang="en-US" sz="2800" dirty="0"/>
          </a:p>
          <a:p>
            <a:pPr marL="118872" indent="0">
              <a:buNone/>
            </a:pPr>
            <a:endParaRPr lang="en-US" sz="2800" dirty="0"/>
          </a:p>
          <a:p>
            <a:pPr marL="118872" indent="0">
              <a:buNone/>
            </a:pPr>
            <a:endParaRPr lang="en-US" sz="2800" dirty="0"/>
          </a:p>
          <a:p>
            <a:pPr marL="118872" indent="0">
              <a:buNone/>
            </a:pPr>
            <a:endParaRPr lang="en-US" sz="2800" dirty="0"/>
          </a:p>
          <a:p>
            <a:pPr marL="118872" indent="0">
              <a:buNone/>
            </a:pPr>
            <a:endParaRPr lang="en-US" sz="2800" dirty="0"/>
          </a:p>
          <a:p>
            <a:pPr marL="118872" indent="0">
              <a:buNone/>
            </a:pPr>
            <a:endParaRPr lang="en-US" sz="2800" dirty="0"/>
          </a:p>
        </p:txBody>
      </p:sp>
      <p:sp>
        <p:nvSpPr>
          <p:cNvPr id="3" name="Slide Number Placeholder 2">
            <a:extLst>
              <a:ext uri="{FF2B5EF4-FFF2-40B4-BE49-F238E27FC236}">
                <a16:creationId xmlns:a16="http://schemas.microsoft.com/office/drawing/2014/main" id="{36E7BAE8-146D-49AB-95F8-CE42A6C660DD}"/>
              </a:ext>
            </a:extLst>
          </p:cNvPr>
          <p:cNvSpPr>
            <a:spLocks noGrp="1"/>
          </p:cNvSpPr>
          <p:nvPr>
            <p:ph type="sldNum" sz="quarter" idx="12"/>
          </p:nvPr>
        </p:nvSpPr>
        <p:spPr/>
        <p:txBody>
          <a:bodyPr/>
          <a:lstStyle/>
          <a:p>
            <a:fld id="{1B5C5464-0A0C-4F4F-8948-B8BFCC70FC15}" type="slidenum">
              <a:rPr lang="en-US" smtClean="0"/>
              <a:pPr/>
              <a:t>8</a:t>
            </a:fld>
            <a:endParaRPr lang="en-US" dirty="0"/>
          </a:p>
        </p:txBody>
      </p:sp>
    </p:spTree>
    <p:extLst>
      <p:ext uri="{BB962C8B-B14F-4D97-AF65-F5344CB8AC3E}">
        <p14:creationId xmlns:p14="http://schemas.microsoft.com/office/powerpoint/2010/main" val="35129250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 y="155448"/>
            <a:ext cx="8991600" cy="1252728"/>
          </a:xfrm>
        </p:spPr>
        <p:txBody>
          <a:bodyPr>
            <a:noAutofit/>
          </a:bodyPr>
          <a:lstStyle/>
          <a:p>
            <a:pPr marR="0" lvl="0" algn="ctr">
              <a:lnSpc>
                <a:spcPct val="107000"/>
              </a:lnSpc>
              <a:spcBef>
                <a:spcPts val="0"/>
              </a:spcBef>
              <a:spcAft>
                <a:spcPts val="800"/>
              </a:spcAft>
            </a:pPr>
            <a:r>
              <a:rPr lang="en-US" sz="3200" b="1" dirty="0">
                <a:solidFill>
                  <a:schemeClr val="accent1"/>
                </a:solidFill>
                <a:effectLst/>
                <a:latin typeface="Corbel" panose="020B0503020204020204" pitchFamily="34" charset="0"/>
                <a:ea typeface="Calibri" panose="020F0502020204030204" pitchFamily="34" charset="0"/>
                <a:cs typeface="Calibri" panose="020F0502020204030204" pitchFamily="34" charset="0"/>
              </a:rPr>
              <a:t>No New &amp; Relevant Evidence?</a:t>
            </a:r>
            <a:br>
              <a:rPr lang="en-US" sz="3200" b="1" dirty="0">
                <a:solidFill>
                  <a:schemeClr val="accent1"/>
                </a:solidFill>
                <a:effectLst/>
                <a:latin typeface="Corbel" panose="020B0503020204020204" pitchFamily="34" charset="0"/>
                <a:ea typeface="Calibri" panose="020F0502020204030204" pitchFamily="34" charset="0"/>
                <a:cs typeface="Calibri" panose="020F0502020204030204" pitchFamily="34" charset="0"/>
              </a:rPr>
            </a:br>
            <a:r>
              <a:rPr lang="en-US" sz="3200" b="1" dirty="0">
                <a:solidFill>
                  <a:schemeClr val="accent1"/>
                </a:solidFill>
                <a:effectLst/>
                <a:latin typeface="Corbel" panose="020B0503020204020204" pitchFamily="34" charset="0"/>
                <a:ea typeface="Calibri" panose="020F0502020204030204" pitchFamily="34" charset="0"/>
                <a:cs typeface="Calibri" panose="020F0502020204030204" pitchFamily="34" charset="0"/>
              </a:rPr>
              <a:t> The BVA Can't Help You</a:t>
            </a:r>
          </a:p>
        </p:txBody>
      </p:sp>
      <p:sp>
        <p:nvSpPr>
          <p:cNvPr id="4" name="Content Placeholder 3">
            <a:extLst>
              <a:ext uri="{FF2B5EF4-FFF2-40B4-BE49-F238E27FC236}">
                <a16:creationId xmlns:a16="http://schemas.microsoft.com/office/drawing/2014/main" id="{1364CDD2-9403-44B9-87E1-961063ADF82C}"/>
              </a:ext>
            </a:extLst>
          </p:cNvPr>
          <p:cNvSpPr>
            <a:spLocks noGrp="1"/>
          </p:cNvSpPr>
          <p:nvPr>
            <p:ph idx="1"/>
          </p:nvPr>
        </p:nvSpPr>
        <p:spPr>
          <a:xfrm>
            <a:off x="22194" y="1408176"/>
            <a:ext cx="9121806" cy="5449824"/>
          </a:xfrm>
        </p:spPr>
        <p:txBody>
          <a:bodyPr>
            <a:noAutofit/>
          </a:bodyPr>
          <a:lstStyle/>
          <a:p>
            <a:pPr lvl="0">
              <a:spcBef>
                <a:spcPts val="800"/>
              </a:spcBef>
            </a:pPr>
            <a:r>
              <a:rPr lang="en-US" sz="2500" dirty="0"/>
              <a:t>After a supplemental claim, the Board does not automatically get to the merits.</a:t>
            </a:r>
          </a:p>
          <a:p>
            <a:pPr lvl="0">
              <a:spcBef>
                <a:spcPts val="800"/>
              </a:spcBef>
            </a:pPr>
            <a:r>
              <a:rPr lang="en-US" sz="2500" dirty="0"/>
              <a:t>If there is no </a:t>
            </a:r>
            <a:r>
              <a:rPr lang="en-US" sz="2500" b="1" dirty="0"/>
              <a:t>new and relevant evidence</a:t>
            </a:r>
            <a:r>
              <a:rPr lang="en-US" sz="2500" dirty="0"/>
              <a:t>, the Board cannot help you win the case.</a:t>
            </a:r>
          </a:p>
          <a:p>
            <a:pPr lvl="0">
              <a:spcBef>
                <a:spcPts val="800"/>
              </a:spcBef>
            </a:pPr>
            <a:r>
              <a:rPr lang="en-US" sz="2500" dirty="0"/>
              <a:t>The Board can stop at whether the evidence was new and relevant, and if the Board says it was not, it will not address the merits of the case.</a:t>
            </a:r>
          </a:p>
          <a:p>
            <a:pPr lvl="0">
              <a:spcBef>
                <a:spcPts val="800"/>
              </a:spcBef>
            </a:pPr>
            <a:r>
              <a:rPr lang="en-US" sz="2500" dirty="0"/>
              <a:t>So, if the AOJ denies the supplemental claim for no new and relevant evidence, check your evidence before you appeal.</a:t>
            </a:r>
          </a:p>
          <a:p>
            <a:pPr lvl="0">
              <a:spcBef>
                <a:spcPts val="800"/>
              </a:spcBef>
            </a:pPr>
            <a:r>
              <a:rPr lang="en-US" sz="2500" dirty="0"/>
              <a:t>If you're not sure if it is really new and relevant, add more evidence first.</a:t>
            </a:r>
          </a:p>
          <a:p>
            <a:pPr marL="118872" indent="0">
              <a:spcBef>
                <a:spcPts val="800"/>
              </a:spcBef>
              <a:buNone/>
            </a:pPr>
            <a:r>
              <a:rPr lang="en-US" sz="2500" i="1" dirty="0"/>
              <a:t>Loyd v. Collins</a:t>
            </a:r>
            <a:r>
              <a:rPr lang="en-US" sz="2500" dirty="0"/>
              <a:t>, No. 22-5998 (Vet. App. May 8, 2025).</a:t>
            </a:r>
          </a:p>
          <a:p>
            <a:pPr marL="118872" indent="0">
              <a:buNone/>
            </a:pPr>
            <a:endParaRPr lang="en-US" sz="2800" dirty="0"/>
          </a:p>
          <a:p>
            <a:pPr marL="118872" indent="0">
              <a:buNone/>
            </a:pPr>
            <a:endParaRPr lang="en-US" sz="2800" dirty="0"/>
          </a:p>
          <a:p>
            <a:pPr marL="118872" indent="0">
              <a:buNone/>
            </a:pPr>
            <a:endParaRPr lang="en-US" sz="2800" dirty="0"/>
          </a:p>
          <a:p>
            <a:pPr marL="118872" indent="0">
              <a:buNone/>
            </a:pPr>
            <a:endParaRPr lang="en-US" sz="2800" dirty="0"/>
          </a:p>
          <a:p>
            <a:pPr marL="118872" indent="0">
              <a:buNone/>
            </a:pPr>
            <a:endParaRPr lang="en-US" sz="2800" dirty="0"/>
          </a:p>
          <a:p>
            <a:pPr marL="118872" indent="0">
              <a:buNone/>
            </a:pPr>
            <a:endParaRPr lang="en-US" sz="2800" dirty="0"/>
          </a:p>
          <a:p>
            <a:pPr marL="118872" indent="0">
              <a:buNone/>
            </a:pPr>
            <a:endParaRPr lang="en-US" sz="2800" dirty="0"/>
          </a:p>
          <a:p>
            <a:pPr marL="118872" indent="0">
              <a:buNone/>
            </a:pPr>
            <a:endParaRPr lang="en-US" sz="2800" dirty="0"/>
          </a:p>
          <a:p>
            <a:pPr marL="118872" indent="0">
              <a:buNone/>
            </a:pPr>
            <a:endParaRPr lang="en-US" sz="2800" dirty="0"/>
          </a:p>
        </p:txBody>
      </p:sp>
      <p:sp>
        <p:nvSpPr>
          <p:cNvPr id="3" name="Slide Number Placeholder 2">
            <a:extLst>
              <a:ext uri="{FF2B5EF4-FFF2-40B4-BE49-F238E27FC236}">
                <a16:creationId xmlns:a16="http://schemas.microsoft.com/office/drawing/2014/main" id="{AD296897-8D7C-4093-82DE-485C96C12A5F}"/>
              </a:ext>
            </a:extLst>
          </p:cNvPr>
          <p:cNvSpPr>
            <a:spLocks noGrp="1"/>
          </p:cNvSpPr>
          <p:nvPr>
            <p:ph type="sldNum" sz="quarter" idx="12"/>
          </p:nvPr>
        </p:nvSpPr>
        <p:spPr/>
        <p:txBody>
          <a:bodyPr/>
          <a:lstStyle/>
          <a:p>
            <a:fld id="{1B5C5464-0A0C-4F4F-8948-B8BFCC70FC15}" type="slidenum">
              <a:rPr lang="en-US" smtClean="0"/>
              <a:pPr/>
              <a:t>9</a:t>
            </a:fld>
            <a:endParaRPr lang="en-US" dirty="0"/>
          </a:p>
        </p:txBody>
      </p:sp>
    </p:spTree>
    <p:extLst>
      <p:ext uri="{BB962C8B-B14F-4D97-AF65-F5344CB8AC3E}">
        <p14:creationId xmlns:p14="http://schemas.microsoft.com/office/powerpoint/2010/main" val="349282269"/>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Module">
  <a:themeElements>
    <a:clrScheme name="Module">
      <a:dk1>
        <a:sysClr val="windowText" lastClr="000000"/>
      </a:dk1>
      <a:lt1>
        <a:sysClr val="window" lastClr="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fontScheme name="Module">
      <a:majorFont>
        <a:latin typeface="Corbel"/>
        <a:ea typeface=""/>
        <a:cs typeface=""/>
        <a:font script="Jpan" typeface="ＭＳ ゴシック"/>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rbel"/>
        <a:ea typeface=""/>
        <a:cs typeface=""/>
        <a:font script="Jpan" typeface="ＭＳ ゴシック"/>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Modul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47500"/>
                <a:satMod val="137000"/>
              </a:schemeClr>
            </a:gs>
            <a:gs pos="55000">
              <a:schemeClr val="phClr">
                <a:shade val="69000"/>
                <a:satMod val="137000"/>
              </a:schemeClr>
            </a:gs>
            <a:gs pos="100000">
              <a:schemeClr val="phClr">
                <a:shade val="98000"/>
                <a:satMod val="137000"/>
              </a:schemeClr>
            </a:gs>
          </a:gsLst>
          <a:lin ang="16200000" scaled="0"/>
        </a:gradFill>
      </a:fillStyleLst>
      <a:lnStyleLst>
        <a:ln w="6350" cap="rnd" cmpd="sng" algn="ctr">
          <a:solidFill>
            <a:schemeClr val="phClr">
              <a:shade val="95000"/>
              <a:satMod val="105000"/>
            </a:schemeClr>
          </a:solidFill>
          <a:prstDash val="solid"/>
        </a:ln>
        <a:ln w="48000" cap="flat" cmpd="thickThin" algn="ctr">
          <a:solidFill>
            <a:schemeClr val="phClr"/>
          </a:solidFill>
          <a:prstDash val="solid"/>
        </a:ln>
        <a:ln w="48500" cap="flat" cmpd="thickThin" algn="ctr">
          <a:solidFill>
            <a:schemeClr val="phClr"/>
          </a:solidFill>
          <a:prstDash val="solid"/>
        </a:ln>
      </a:lnStyleLst>
      <a:effectStyleLst>
        <a:effectStyle>
          <a:effectLst>
            <a:outerShdw blurRad="45000" dist="25000" dir="5400000" rotWithShape="0">
              <a:srgbClr val="000000">
                <a:alpha val="38000"/>
              </a:srgbClr>
            </a:outerShdw>
          </a:effectLst>
        </a:effectStyle>
        <a:effectStyle>
          <a:effectLst>
            <a:outerShdw blurRad="39000" dist="25400" dir="5400000" rotWithShape="0">
              <a:srgbClr val="000000">
                <a:alpha val="38000"/>
              </a:srgbClr>
            </a:outerShdw>
          </a:effectLst>
        </a:effectStyle>
        <a:effectStyle>
          <a:effectLst>
            <a:outerShdw blurRad="39000" dist="25400" dir="5400000" rotWithShape="0">
              <a:srgbClr val="000000">
                <a:alpha val="38000"/>
              </a:srgbClr>
            </a:outerShdw>
          </a:effectLst>
          <a:scene3d>
            <a:camera prst="orthographicFront" fov="0">
              <a:rot lat="0" lon="0" rev="0"/>
            </a:camera>
            <a:lightRig rig="threePt" dir="t">
              <a:rot lat="0" lon="0" rev="1800000"/>
            </a:lightRig>
          </a:scene3d>
          <a:sp3d prstMaterial="matte">
            <a:bevelT h="20000"/>
          </a:sp3d>
        </a:effectStyle>
      </a:effectStyleLst>
      <a:bgFillStyleLst>
        <a:solidFill>
          <a:schemeClr val="phClr"/>
        </a:solidFill>
        <a:gradFill rotWithShape="1">
          <a:gsLst>
            <a:gs pos="0">
              <a:schemeClr val="phClr">
                <a:tint val="48000"/>
                <a:satMod val="300000"/>
              </a:schemeClr>
            </a:gs>
            <a:gs pos="12000">
              <a:schemeClr val="phClr">
                <a:tint val="48000"/>
                <a:satMod val="300000"/>
              </a:schemeClr>
            </a:gs>
            <a:gs pos="20000">
              <a:schemeClr val="phClr">
                <a:tint val="49000"/>
                <a:satMod val="300000"/>
              </a:schemeClr>
            </a:gs>
            <a:gs pos="100000">
              <a:schemeClr val="phClr">
                <a:shade val="30000"/>
              </a:schemeClr>
            </a:gs>
          </a:gsLst>
          <a:path path="circle">
            <a:fillToRect l="10000" t="-25000" r="10000" b="125000"/>
          </a:path>
        </a:gradFill>
        <a:blipFill>
          <a:blip xmlns:r="http://schemas.openxmlformats.org/officeDocument/2006/relationships" r:embed="rId1">
            <a:duotone>
              <a:schemeClr val="phClr">
                <a:shade val="75000"/>
                <a:satMod val="105000"/>
              </a:schemeClr>
              <a:schemeClr val="phClr">
                <a:tint val="95000"/>
                <a:satMod val="105000"/>
              </a:schemeClr>
            </a:duotone>
          </a:blip>
          <a:tile tx="0" ty="0" sx="38000" sy="38000" flip="none" algn="tl"/>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Black .thmx</Template>
  <TotalTime>26615</TotalTime>
  <Words>4790</Words>
  <Application>Microsoft Office PowerPoint</Application>
  <PresentationFormat>On-screen Show (4:3)</PresentationFormat>
  <Paragraphs>470</Paragraphs>
  <Slides>42</Slides>
  <Notes>23</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42</vt:i4>
      </vt:variant>
    </vt:vector>
  </HeadingPairs>
  <TitlesOfParts>
    <vt:vector size="51" baseType="lpstr">
      <vt:lpstr>MS Mincho</vt:lpstr>
      <vt:lpstr>Arial</vt:lpstr>
      <vt:lpstr>Calibri</vt:lpstr>
      <vt:lpstr>Corbel</vt:lpstr>
      <vt:lpstr>Times New Roman</vt:lpstr>
      <vt:lpstr>Wingdings</vt:lpstr>
      <vt:lpstr>Wingdings 2</vt:lpstr>
      <vt:lpstr>Wingdings 3</vt:lpstr>
      <vt:lpstr>Module</vt:lpstr>
      <vt:lpstr>Strategic Advocacy at the BVA: Choosing the Right Docket and Building a Winning Record</vt:lpstr>
      <vt:lpstr>When Taking the Case to the Board Makes Sense</vt:lpstr>
      <vt:lpstr>What the Board Must Do on Appeal</vt:lpstr>
      <vt:lpstr>Why the Board Often Decides Differently Than the AOJ</vt:lpstr>
      <vt:lpstr>How the Board Must Evaluate Credibility and Evidence</vt:lpstr>
      <vt:lpstr>Five Questions Before You Choose a BVA Docket</vt:lpstr>
      <vt:lpstr>Direct Review: Key Practice Points</vt:lpstr>
      <vt:lpstr>Evidence Submission: Key Practice Points</vt:lpstr>
      <vt:lpstr>No New &amp; Relevant Evidence?  The BVA Can't Help You</vt:lpstr>
      <vt:lpstr>When a Hearing Helps</vt:lpstr>
      <vt:lpstr>When a Hearing Hurts</vt:lpstr>
      <vt:lpstr>Avoid a Hearing When Red Flags Are Present</vt:lpstr>
      <vt:lpstr>Our Rule of Thumb on Hearings</vt:lpstr>
      <vt:lpstr>How the Board Weighs Credibility</vt:lpstr>
      <vt:lpstr>How Lay Evidence is Weighed</vt:lpstr>
      <vt:lpstr>How to Build a Stronger Record for the BVA</vt:lpstr>
      <vt:lpstr>Why a Remand is Not a Win</vt:lpstr>
      <vt:lpstr>How to Avoid Remands and Improve Grant Odds</vt:lpstr>
      <vt:lpstr>What a Strong Lay Statement Must Include</vt:lpstr>
      <vt:lpstr>Weak vs. Strong Lay Statement: In-Service Injury</vt:lpstr>
      <vt:lpstr>How to Describe Toxic Exposure</vt:lpstr>
      <vt:lpstr>How to Describe Functional Impact</vt:lpstr>
      <vt:lpstr>Example: Strong Korea DMZ Lay Statement  </vt:lpstr>
      <vt:lpstr>Buddy Statements: What to Include</vt:lpstr>
      <vt:lpstr>Benefit of the Doubt Applies Only When the Evidence is Even</vt:lpstr>
      <vt:lpstr>Why Independent Medical Opinions Matter</vt:lpstr>
      <vt:lpstr>Who Reads Your Argument at the BVA?</vt:lpstr>
      <vt:lpstr>Organize the Argument So the Board Can Follow It</vt:lpstr>
      <vt:lpstr>Two Rules For a Well-Written Argument</vt:lpstr>
      <vt:lpstr>What Makes an IMO Persuasive, Part 1</vt:lpstr>
      <vt:lpstr>What Makes an IMO Persuasive, Part 2</vt:lpstr>
      <vt:lpstr>Can Your Claimant Afford NOT to Get an IMO?</vt:lpstr>
      <vt:lpstr>When the Existing Record Is Not Enough</vt:lpstr>
      <vt:lpstr>Do Not Assume the Claimant Can't Afford It</vt:lpstr>
      <vt:lpstr>The Four Main Paths</vt:lpstr>
      <vt:lpstr>Treating Providers: Valuable But Often Limited</vt:lpstr>
      <vt:lpstr>Unaccredited Companies: Important Cautions</vt:lpstr>
      <vt:lpstr>Why Accredited Attorneys and Agents may Be Different</vt:lpstr>
      <vt:lpstr>Especially Critical In a Board Appeal</vt:lpstr>
      <vt:lpstr>Advocacy Takeaway</vt:lpstr>
      <vt:lpstr>QUESTIONS?</vt:lpstr>
      <vt:lpstr>More Questions? </vt:lpstr>
    </vt:vector>
  </TitlesOfParts>
  <Company>United States Court of Veteran Affairs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U.S. Court of Appeals for Veterans Claims</dc:title>
  <dc:creator>anne stygles</dc:creator>
  <cp:lastModifiedBy>Jim Radogna</cp:lastModifiedBy>
  <cp:revision>1204</cp:revision>
  <cp:lastPrinted>2021-11-02T18:42:23Z</cp:lastPrinted>
  <dcterms:created xsi:type="dcterms:W3CDTF">2011-03-11T21:47:51Z</dcterms:created>
  <dcterms:modified xsi:type="dcterms:W3CDTF">2026-05-15T14:52:44Z</dcterms:modified>
</cp:coreProperties>
</file>