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36"/>
    <p:restoredTop sz="94610"/>
  </p:normalViewPr>
  <p:slideViewPr>
    <p:cSldViewPr snapToGrid="0" snapToObjects="1">
      <p:cViewPr varScale="1">
        <p:scale>
          <a:sx n="184" d="100"/>
          <a:sy n="184" d="100"/>
        </p:scale>
        <p:origin x="151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36012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afternoon, everyone, and thank you for having us. My name is Doctor Jeremy Ramirez. I am an Assistant Professor at Cal State Long Beach, and I am the lead investigator on a CalVet funded project focused on improving how we identify and report veteran suicide across California. I want to thank Morgan Boyd for inviting us to share a quick update with you today. I know your time is valuable, so I will keep this to about ten minutes and leave room for questions. My goal is simple. I want to tell you what this project is, where we are, and how your office can be part of it.</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me start with why this work matters. California is home to one of the largest veteran populations in the country, nearly one point three million people. These are our neighbors, our coworkers, and in many cases the very people your offices serve every day. As people often say, as California goes, so goes the nation, so getting this right here matters well beyond our borders. Veteran suicide remains a serious public health concern. In 2023, the veteran suicide rate was about thirty five per one hundred thousand, more than double the rate for other American adults. Behind every one of those numbers is a person and a family. Now here is the challenge, and it is the reason for this project. Back in 2010, the VA reported that we were losing about eighteen veterans a day to suicide. By 2013, that figure had risen to twenty two a day. And today, depending on who you ask, the estimate runs anywhere from about seventeen a day in the VA's own count to as high as forty four a day in studies that account for overlooked deaths tied to suicidal behavior. The VA's annual reports are genuinely helpful, but they face real limits in data consistency and completeness. So a question that sounds simple turns out to be remarkably hard to answer. What is the actual number? We cannot fully address a problem we cannot accurately measure, and that is exactly what we are here to help fix.</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understand the challenge, it helps to look at where this data actually comes from. The statewide picture is not held in one place. It is assembled from many local sources, and each one holds a piece. Coroners and medical examiners determine and record cause of death, and that is often where veteran status is, or is not, noted. County Veteran Service Officers, all of you, know the veterans and families behind the data in your communities in a way no database does. And local and state records systems store the information, but the fields and definitions are not always aligned from one county to the next. I want to be very clear about one thing. Our focus is learning from counties, not auditing them. We are not here to assign blame or to grade anyone. We are here to understand how things actually work on the ground, so we can build a more accurate picture together.</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are we actually trying to achieve? The project has three objectives. First, improve data accuracy. Accurate data is the foundation. We want veteran suicide data to be more accurate and more consistent across counties, and reliable enough to track whether our efforts are actually working over time. Second, understand the drivers. We want to identify the specific factors behind higher suicide rates among certain groups of veterans, looking closely at demographic, psychological, and socio-economic variables to find the patterns and risk factors that matter most. And third, inform real action. The point of better data is not data for its own sake. We will use what we learn to develop targeted interventions that address those risk factors directly, and to shape policy recommendations aimed at strengthening statewide veteran support. Better information leads to better decisions, and better decisions save lives.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where we are right now. Our work has only just begun, and it will continue through the end of 2027. The plan is rigorous and comprehensive, and it has three parts. First, we listen. We are setting out to visit coroners and county partners across all fifty eight California counties, including CVSOs and local agencies, to learn exactly how they identify and report veteran status. Second, we learn. We document the real practices, the real barriers, and the things that are already working well, because there is a lot of good work happening that we can build on. And third, we translate. We take what we learn and turn it into a clearer statewide picture and into recommendations that are grounded in your reality, not in assumptions. These conversations are already underway, and the perspectives counties are sharing are genuinely shaping what we are finding. The more offices we hear from, the more complete and accurate that picture becomes.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that brings me to where you come in. We are especially hoping to connect with CVSO offices that have not yet participated in an interview. Your frontline experience is essential to getting this right, and this project is not complete without your voice in it. Let me tell you what participating looks like, because I know you are busy. It is brief and flexible. It is a short virtual conversation, scheduled at a time that works for you. It is practitioner focused. We want your real experience and your honest perspective, not extra paperwork or preparation. And your voice counts directly. What you share shapes the statewide findings and the recommendations that come out of this work. This is a partnership, and we have a lot of respect for the role you play serving veterans and their families.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here is how to take the next step. I hope this gives you a clearer sense of who we are, what we are trying to achieve, and why your expertise is so central to getting it right. On the screen is a QR code. If you open your phone camera and scan it, it will take you straight to my calendar, where you can pick a time that works for you. It really is that quick. If you would rather reach out by email, that information is on the slide as well, and I am glad to coordinate directly. I want to close by saying thank you. Thank you for the time today, and thank you for the work you do every day for California's veterans and their families. We would be honored to learn from your office. With that, I am happy to take any questions or provide any clarification.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6335A"/>
        </a:solidFill>
        <a:effectLst/>
      </p:bgPr>
    </p:bg>
    <p:spTree>
      <p:nvGrpSpPr>
        <p:cNvPr id="1" name=""/>
        <p:cNvGrpSpPr/>
        <p:nvPr/>
      </p:nvGrpSpPr>
      <p:grpSpPr>
        <a:xfrm>
          <a:off x="0" y="0"/>
          <a:ext cx="0" cy="0"/>
          <a:chOff x="0" y="0"/>
          <a:chExt cx="0" cy="0"/>
        </a:xfrm>
      </p:grpSpPr>
      <p:sp>
        <p:nvSpPr>
          <p:cNvPr id="2" name="Shape 0"/>
          <p:cNvSpPr/>
          <p:nvPr/>
        </p:nvSpPr>
        <p:spPr>
          <a:xfrm>
            <a:off x="8869680" y="-2468880"/>
            <a:ext cx="6583680" cy="6583680"/>
          </a:xfrm>
          <a:prstGeom prst="ellipse">
            <a:avLst/>
          </a:prstGeom>
          <a:solidFill>
            <a:srgbClr val="E0A526">
              <a:alpha val="12000"/>
            </a:srgbClr>
          </a:solidFill>
          <a:ln/>
        </p:spPr>
        <p:txBody>
          <a:bodyPr/>
          <a:lstStyle/>
          <a:p>
            <a:endParaRPr lang="en-US"/>
          </a:p>
        </p:txBody>
      </p:sp>
      <p:sp>
        <p:nvSpPr>
          <p:cNvPr id="5" name="Text 3"/>
          <p:cNvSpPr/>
          <p:nvPr/>
        </p:nvSpPr>
        <p:spPr>
          <a:xfrm>
            <a:off x="731520" y="1783080"/>
            <a:ext cx="10607040" cy="2377440"/>
          </a:xfrm>
          <a:prstGeom prst="rect">
            <a:avLst/>
          </a:prstGeom>
          <a:noFill/>
          <a:ln/>
        </p:spPr>
        <p:txBody>
          <a:bodyPr wrap="square" lIns="0" tIns="0" rIns="0" bIns="0" rtlCol="0" anchor="t"/>
          <a:lstStyle/>
          <a:p>
            <a:pPr marL="0" indent="0" algn="l">
              <a:lnSpc>
                <a:spcPct val="102000"/>
              </a:lnSpc>
              <a:spcAft>
                <a:spcPts val="800"/>
              </a:spcAft>
              <a:buNone/>
            </a:pPr>
            <a:r>
              <a:rPr lang="en-US" sz="3700" b="1" dirty="0">
                <a:solidFill>
                  <a:srgbClr val="FFFFFF"/>
                </a:solidFill>
                <a:latin typeface="Calibri" pitchFamily="34" charset="0"/>
                <a:ea typeface="Calibri" pitchFamily="34" charset="-122"/>
                <a:cs typeface="Calibri" pitchFamily="34" charset="-120"/>
              </a:rPr>
              <a:t>Comprehensive Investigation into Veteran Suicide</a:t>
            </a:r>
            <a:endParaRPr lang="en-US" sz="3700" dirty="0"/>
          </a:p>
          <a:p>
            <a:pPr marL="0" indent="0" algn="l">
              <a:lnSpc>
                <a:spcPct val="102000"/>
              </a:lnSpc>
              <a:buNone/>
            </a:pPr>
            <a:r>
              <a:rPr lang="en-US" sz="2400" b="1" dirty="0">
                <a:solidFill>
                  <a:srgbClr val="EFC04E"/>
                </a:solidFill>
                <a:latin typeface="Calibri" pitchFamily="34" charset="0"/>
                <a:ea typeface="Calibri" pitchFamily="34" charset="-122"/>
                <a:cs typeface="Calibri" pitchFamily="34" charset="-120"/>
              </a:rPr>
              <a:t>Identification and Reporting</a:t>
            </a:r>
            <a:endParaRPr lang="en-US" sz="3700" dirty="0"/>
          </a:p>
        </p:txBody>
      </p:sp>
      <p:sp>
        <p:nvSpPr>
          <p:cNvPr id="6" name="Text 4"/>
          <p:cNvSpPr/>
          <p:nvPr/>
        </p:nvSpPr>
        <p:spPr>
          <a:xfrm>
            <a:off x="731520" y="4343400"/>
            <a:ext cx="10241280" cy="457200"/>
          </a:xfrm>
          <a:prstGeom prst="rect">
            <a:avLst/>
          </a:prstGeom>
          <a:noFill/>
          <a:ln/>
        </p:spPr>
        <p:txBody>
          <a:bodyPr wrap="square" lIns="0" tIns="0" rIns="0" bIns="0" rtlCol="0" anchor="ctr"/>
          <a:lstStyle/>
          <a:p>
            <a:pPr marL="0" indent="0">
              <a:buNone/>
            </a:pPr>
            <a:r>
              <a:rPr lang="en-US" sz="1700" dirty="0">
                <a:solidFill>
                  <a:srgbClr val="C2CEDC"/>
                </a:solidFill>
                <a:latin typeface="Calibri" pitchFamily="34" charset="0"/>
                <a:ea typeface="Calibri" pitchFamily="34" charset="-122"/>
                <a:cs typeface="Calibri" pitchFamily="34" charset="-120"/>
              </a:rPr>
              <a:t>A CalVet-funded statewide initiative to measure veteran suicide more accurately.</a:t>
            </a:r>
            <a:endParaRPr lang="en-US" sz="1700" dirty="0"/>
          </a:p>
        </p:txBody>
      </p:sp>
      <p:sp>
        <p:nvSpPr>
          <p:cNvPr id="7" name="Text 5"/>
          <p:cNvSpPr/>
          <p:nvPr/>
        </p:nvSpPr>
        <p:spPr>
          <a:xfrm>
            <a:off x="731520" y="5532120"/>
            <a:ext cx="10515600" cy="914400"/>
          </a:xfrm>
          <a:prstGeom prst="rect">
            <a:avLst/>
          </a:prstGeom>
          <a:noFill/>
          <a:ln/>
        </p:spPr>
        <p:txBody>
          <a:bodyPr wrap="square" lIns="0" tIns="0" rIns="0" bIns="0" rtlCol="0" anchor="t"/>
          <a:lstStyle/>
          <a:p>
            <a:pPr marL="0" indent="0">
              <a:spcAft>
                <a:spcPts val="400"/>
              </a:spcAft>
              <a:buNone/>
            </a:pPr>
            <a:r>
              <a:rPr lang="en-US" sz="1700" b="1" dirty="0">
                <a:solidFill>
                  <a:srgbClr val="FFFFFF"/>
                </a:solidFill>
                <a:latin typeface="Calibri" pitchFamily="34" charset="0"/>
                <a:ea typeface="Calibri" pitchFamily="34" charset="-122"/>
                <a:cs typeface="Calibri" pitchFamily="34" charset="-120"/>
              </a:rPr>
              <a:t>Jeremy Ramirez, DrPH</a:t>
            </a:r>
            <a:endParaRPr lang="en-US" sz="1700" dirty="0"/>
          </a:p>
          <a:p>
            <a:pPr marL="0" indent="0">
              <a:buNone/>
            </a:pPr>
            <a:r>
              <a:rPr lang="en-US" sz="1400" dirty="0">
                <a:solidFill>
                  <a:srgbClr val="C2CEDC"/>
                </a:solidFill>
                <a:latin typeface="Calibri" pitchFamily="34" charset="0"/>
                <a:ea typeface="Calibri" pitchFamily="34" charset="-122"/>
                <a:cs typeface="Calibri" pitchFamily="34" charset="-120"/>
              </a:rPr>
              <a:t>California State University, Long Beach</a:t>
            </a:r>
            <a:endParaRPr lang="en-US" sz="1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731520" y="530352"/>
            <a:ext cx="10698480" cy="320040"/>
          </a:xfrm>
          <a:prstGeom prst="rect">
            <a:avLst/>
          </a:prstGeom>
          <a:noFill/>
          <a:ln/>
        </p:spPr>
        <p:txBody>
          <a:bodyPr wrap="square" lIns="0" tIns="0" rIns="0" bIns="0" rtlCol="0" anchor="ctr"/>
          <a:lstStyle/>
          <a:p>
            <a:pPr marL="0" indent="0" algn="l">
              <a:buNone/>
            </a:pPr>
            <a:r>
              <a:rPr lang="en-US" sz="1300" b="1" kern="0" spc="300" dirty="0">
                <a:solidFill>
                  <a:srgbClr val="B5821C"/>
                </a:solidFill>
                <a:latin typeface="Calibri" pitchFamily="34" charset="0"/>
                <a:ea typeface="Calibri" pitchFamily="34" charset="-122"/>
                <a:cs typeface="Calibri" pitchFamily="34" charset="-120"/>
              </a:rPr>
              <a:t>BACKGROUND</a:t>
            </a:r>
            <a:endParaRPr lang="en-US" sz="1300" dirty="0"/>
          </a:p>
        </p:txBody>
      </p:sp>
      <p:sp>
        <p:nvSpPr>
          <p:cNvPr id="3" name="Text 1"/>
          <p:cNvSpPr/>
          <p:nvPr/>
        </p:nvSpPr>
        <p:spPr>
          <a:xfrm>
            <a:off x="731520" y="877824"/>
            <a:ext cx="10698480" cy="731520"/>
          </a:xfrm>
          <a:prstGeom prst="rect">
            <a:avLst/>
          </a:prstGeom>
          <a:noFill/>
          <a:ln/>
        </p:spPr>
        <p:txBody>
          <a:bodyPr wrap="square" lIns="0" tIns="0" rIns="0" bIns="0" rtlCol="0" anchor="ctr"/>
          <a:lstStyle/>
          <a:p>
            <a:pPr marL="0" indent="0" algn="l">
              <a:buNone/>
            </a:pPr>
            <a:r>
              <a:rPr lang="en-US" sz="3300" b="1" dirty="0">
                <a:solidFill>
                  <a:srgbClr val="16335A"/>
                </a:solidFill>
                <a:latin typeface="Calibri" pitchFamily="34" charset="0"/>
                <a:ea typeface="Calibri" pitchFamily="34" charset="-122"/>
                <a:cs typeface="Calibri" pitchFamily="34" charset="-120"/>
              </a:rPr>
              <a:t>Why This Work Matters</a:t>
            </a:r>
            <a:endParaRPr lang="en-US" sz="3300" dirty="0"/>
          </a:p>
        </p:txBody>
      </p:sp>
      <p:sp>
        <p:nvSpPr>
          <p:cNvPr id="4" name="Text 2"/>
          <p:cNvSpPr/>
          <p:nvPr/>
        </p:nvSpPr>
        <p:spPr>
          <a:xfrm>
            <a:off x="731520" y="2011680"/>
            <a:ext cx="6583680" cy="3108960"/>
          </a:xfrm>
          <a:prstGeom prst="rect">
            <a:avLst/>
          </a:prstGeom>
          <a:noFill/>
          <a:ln/>
        </p:spPr>
        <p:txBody>
          <a:bodyPr wrap="square" lIns="0" tIns="0" rIns="0" bIns="0" rtlCol="0" anchor="t"/>
          <a:lstStyle/>
          <a:p>
            <a:pPr marL="228600" indent="-228600">
              <a:lnSpc>
                <a:spcPct val="105000"/>
              </a:lnSpc>
              <a:spcAft>
                <a:spcPts val="1800"/>
              </a:spcAft>
              <a:buSzPct val="100000"/>
              <a:buChar char="•"/>
            </a:pPr>
            <a:r>
              <a:rPr lang="en-US" sz="2200" dirty="0">
                <a:solidFill>
                  <a:srgbClr val="26303D"/>
                </a:solidFill>
                <a:latin typeface="Calibri" pitchFamily="34" charset="0"/>
                <a:ea typeface="Calibri" pitchFamily="34" charset="-122"/>
                <a:cs typeface="Calibri" pitchFamily="34" charset="-120"/>
              </a:rPr>
              <a:t>California is home to nearly 1.3 million veterans, one of the largest populations in the nation.</a:t>
            </a:r>
            <a:endParaRPr lang="en-US" sz="2200" dirty="0"/>
          </a:p>
          <a:p>
            <a:pPr marL="228600" indent="-228600">
              <a:lnSpc>
                <a:spcPct val="105000"/>
              </a:lnSpc>
              <a:spcAft>
                <a:spcPts val="1800"/>
              </a:spcAft>
              <a:buSzPct val="100000"/>
              <a:buChar char="•"/>
            </a:pPr>
            <a:r>
              <a:rPr lang="en-US" sz="2200" dirty="0">
                <a:solidFill>
                  <a:srgbClr val="26303D"/>
                </a:solidFill>
                <a:latin typeface="Calibri" pitchFamily="34" charset="0"/>
                <a:ea typeface="Calibri" pitchFamily="34" charset="-122"/>
                <a:cs typeface="Calibri" pitchFamily="34" charset="-120"/>
              </a:rPr>
              <a:t>Veterans die by suicide at far higher rates than other U.S. adults.</a:t>
            </a:r>
            <a:endParaRPr lang="en-US" sz="2200" dirty="0"/>
          </a:p>
          <a:p>
            <a:pPr marL="228600" indent="-228600">
              <a:lnSpc>
                <a:spcPct val="105000"/>
              </a:lnSpc>
              <a:buSzPct val="100000"/>
              <a:buChar char="•"/>
            </a:pPr>
            <a:r>
              <a:rPr lang="en-US" sz="2200" dirty="0">
                <a:solidFill>
                  <a:srgbClr val="26303D"/>
                </a:solidFill>
                <a:latin typeface="Calibri" pitchFamily="34" charset="0"/>
                <a:ea typeface="Calibri" pitchFamily="34" charset="-122"/>
                <a:cs typeface="Calibri" pitchFamily="34" charset="-120"/>
              </a:rPr>
              <a:t>Yet the daily toll is counted very differently depending on the source.</a:t>
            </a:r>
            <a:endParaRPr lang="en-US" sz="2200" dirty="0"/>
          </a:p>
        </p:txBody>
      </p:sp>
      <p:sp>
        <p:nvSpPr>
          <p:cNvPr id="5" name="Shape 3"/>
          <p:cNvSpPr/>
          <p:nvPr/>
        </p:nvSpPr>
        <p:spPr>
          <a:xfrm>
            <a:off x="7772400" y="1463040"/>
            <a:ext cx="3703320" cy="4069080"/>
          </a:xfrm>
          <a:prstGeom prst="roundRect">
            <a:avLst>
              <a:gd name="adj" fmla="val 1975"/>
            </a:avLst>
          </a:prstGeom>
          <a:solidFill>
            <a:srgbClr val="1E3F66"/>
          </a:solidFill>
          <a:ln/>
          <a:effectLst>
            <a:outerShdw blurRad="101600" dist="38100" dir="5400000" algn="bl" rotWithShape="0">
              <a:srgbClr val="1A2A40">
                <a:alpha val="16000"/>
              </a:srgbClr>
            </a:outerShdw>
          </a:effectLst>
        </p:spPr>
        <p:txBody>
          <a:bodyPr/>
          <a:lstStyle/>
          <a:p>
            <a:endParaRPr lang="en-US"/>
          </a:p>
        </p:txBody>
      </p:sp>
      <p:sp>
        <p:nvSpPr>
          <p:cNvPr id="6" name="Text 4"/>
          <p:cNvSpPr/>
          <p:nvPr/>
        </p:nvSpPr>
        <p:spPr>
          <a:xfrm>
            <a:off x="7772400" y="1691640"/>
            <a:ext cx="3703320" cy="320040"/>
          </a:xfrm>
          <a:prstGeom prst="rect">
            <a:avLst/>
          </a:prstGeom>
          <a:noFill/>
          <a:ln/>
        </p:spPr>
        <p:txBody>
          <a:bodyPr wrap="square" lIns="0" tIns="0" rIns="0" bIns="0" rtlCol="0" anchor="ctr"/>
          <a:lstStyle/>
          <a:p>
            <a:pPr marL="0" indent="0" algn="ctr">
              <a:buNone/>
            </a:pPr>
            <a:r>
              <a:rPr lang="en-US" sz="1250" b="1" kern="0" spc="200" dirty="0">
                <a:solidFill>
                  <a:srgbClr val="EFC04E"/>
                </a:solidFill>
                <a:latin typeface="Calibri" pitchFamily="34" charset="0"/>
                <a:ea typeface="Calibri" pitchFamily="34" charset="-122"/>
                <a:cs typeface="Calibri" pitchFamily="34" charset="-120"/>
              </a:rPr>
              <a:t>VETERANS LOST PER DAY</a:t>
            </a:r>
            <a:endParaRPr lang="en-US" sz="1250" dirty="0"/>
          </a:p>
        </p:txBody>
      </p:sp>
      <p:sp>
        <p:nvSpPr>
          <p:cNvPr id="7" name="Text 5"/>
          <p:cNvSpPr/>
          <p:nvPr/>
        </p:nvSpPr>
        <p:spPr>
          <a:xfrm>
            <a:off x="8092440" y="2194560"/>
            <a:ext cx="1463040" cy="54864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2010</a:t>
            </a:r>
            <a:endParaRPr lang="en-US" sz="1500" dirty="0"/>
          </a:p>
        </p:txBody>
      </p:sp>
      <p:sp>
        <p:nvSpPr>
          <p:cNvPr id="8" name="Text 6"/>
          <p:cNvSpPr/>
          <p:nvPr/>
        </p:nvSpPr>
        <p:spPr>
          <a:xfrm>
            <a:off x="9052560" y="2194560"/>
            <a:ext cx="2148840" cy="548640"/>
          </a:xfrm>
          <a:prstGeom prst="rect">
            <a:avLst/>
          </a:prstGeom>
          <a:noFill/>
          <a:ln/>
        </p:spPr>
        <p:txBody>
          <a:bodyPr wrap="square" lIns="0" tIns="0" rIns="0" bIns="0" rtlCol="0" anchor="ctr"/>
          <a:lstStyle/>
          <a:p>
            <a:pPr marL="0" indent="0" algn="r">
              <a:buNone/>
            </a:pPr>
            <a:r>
              <a:rPr lang="en-US" sz="3000" b="1" dirty="0">
                <a:solidFill>
                  <a:srgbClr val="EFC04E"/>
                </a:solidFill>
                <a:latin typeface="Calibri" pitchFamily="34" charset="0"/>
                <a:ea typeface="Calibri" pitchFamily="34" charset="-122"/>
                <a:cs typeface="Calibri" pitchFamily="34" charset="-120"/>
              </a:rPr>
              <a:t>18</a:t>
            </a:r>
            <a:endParaRPr lang="en-US" sz="3000" dirty="0"/>
          </a:p>
        </p:txBody>
      </p:sp>
      <p:sp>
        <p:nvSpPr>
          <p:cNvPr id="9" name="Text 7"/>
          <p:cNvSpPr/>
          <p:nvPr/>
        </p:nvSpPr>
        <p:spPr>
          <a:xfrm>
            <a:off x="8092440" y="2852928"/>
            <a:ext cx="1463040" cy="54864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2013</a:t>
            </a:r>
            <a:endParaRPr lang="en-US" sz="1500" dirty="0"/>
          </a:p>
        </p:txBody>
      </p:sp>
      <p:sp>
        <p:nvSpPr>
          <p:cNvPr id="10" name="Text 8"/>
          <p:cNvSpPr/>
          <p:nvPr/>
        </p:nvSpPr>
        <p:spPr>
          <a:xfrm>
            <a:off x="9052560" y="2852928"/>
            <a:ext cx="2148840" cy="548640"/>
          </a:xfrm>
          <a:prstGeom prst="rect">
            <a:avLst/>
          </a:prstGeom>
          <a:noFill/>
          <a:ln/>
        </p:spPr>
        <p:txBody>
          <a:bodyPr wrap="square" lIns="0" tIns="0" rIns="0" bIns="0" rtlCol="0" anchor="ctr"/>
          <a:lstStyle/>
          <a:p>
            <a:pPr marL="0" indent="0" algn="r">
              <a:buNone/>
            </a:pPr>
            <a:r>
              <a:rPr lang="en-US" sz="3000" b="1" dirty="0">
                <a:solidFill>
                  <a:srgbClr val="EFC04E"/>
                </a:solidFill>
                <a:latin typeface="Calibri" pitchFamily="34" charset="0"/>
                <a:ea typeface="Calibri" pitchFamily="34" charset="-122"/>
                <a:cs typeface="Calibri" pitchFamily="34" charset="-120"/>
              </a:rPr>
              <a:t>22</a:t>
            </a:r>
            <a:endParaRPr lang="en-US" sz="3000" dirty="0"/>
          </a:p>
        </p:txBody>
      </p:sp>
      <p:sp>
        <p:nvSpPr>
          <p:cNvPr id="11" name="Text 9"/>
          <p:cNvSpPr/>
          <p:nvPr/>
        </p:nvSpPr>
        <p:spPr>
          <a:xfrm>
            <a:off x="8092440" y="3511296"/>
            <a:ext cx="1463040" cy="54864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Today</a:t>
            </a:r>
            <a:endParaRPr lang="en-US" sz="1500" dirty="0"/>
          </a:p>
        </p:txBody>
      </p:sp>
      <p:sp>
        <p:nvSpPr>
          <p:cNvPr id="12" name="Text 10"/>
          <p:cNvSpPr/>
          <p:nvPr/>
        </p:nvSpPr>
        <p:spPr>
          <a:xfrm>
            <a:off x="9052560" y="3511296"/>
            <a:ext cx="2148840" cy="548640"/>
          </a:xfrm>
          <a:prstGeom prst="rect">
            <a:avLst/>
          </a:prstGeom>
          <a:noFill/>
          <a:ln/>
        </p:spPr>
        <p:txBody>
          <a:bodyPr wrap="square" lIns="0" tIns="0" rIns="0" bIns="0" rtlCol="0" anchor="ctr"/>
          <a:lstStyle/>
          <a:p>
            <a:pPr marL="0" indent="0" algn="r">
              <a:buNone/>
            </a:pPr>
            <a:r>
              <a:rPr lang="en-US" sz="2200" b="1" dirty="0">
                <a:solidFill>
                  <a:srgbClr val="EFC04E"/>
                </a:solidFill>
                <a:latin typeface="Calibri" pitchFamily="34" charset="0"/>
                <a:ea typeface="Calibri" pitchFamily="34" charset="-122"/>
                <a:cs typeface="Calibri" pitchFamily="34" charset="-120"/>
              </a:rPr>
              <a:t>17 to 44</a:t>
            </a:r>
            <a:endParaRPr lang="en-US" sz="2200" dirty="0"/>
          </a:p>
        </p:txBody>
      </p:sp>
      <p:sp>
        <p:nvSpPr>
          <p:cNvPr id="13" name="Text 11"/>
          <p:cNvSpPr/>
          <p:nvPr/>
        </p:nvSpPr>
        <p:spPr>
          <a:xfrm>
            <a:off x="7955280" y="4526280"/>
            <a:ext cx="3337560" cy="822960"/>
          </a:xfrm>
          <a:prstGeom prst="rect">
            <a:avLst/>
          </a:prstGeom>
          <a:noFill/>
          <a:ln/>
        </p:spPr>
        <p:txBody>
          <a:bodyPr wrap="square" lIns="0" tIns="0" rIns="0" bIns="0" rtlCol="0" anchor="ctr"/>
          <a:lstStyle/>
          <a:p>
            <a:pPr marL="0" indent="0" algn="ctr">
              <a:buNone/>
            </a:pPr>
            <a:r>
              <a:rPr lang="en-US" sz="1600" b="1" i="1" dirty="0">
                <a:solidFill>
                  <a:srgbClr val="FFFFFF"/>
                </a:solidFill>
                <a:latin typeface="Calibri" pitchFamily="34" charset="0"/>
                <a:ea typeface="Calibri" pitchFamily="34" charset="-122"/>
                <a:cs typeface="Calibri" pitchFamily="34" charset="-120"/>
              </a:rPr>
              <a:t>So, what is the actual number?</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731520" y="530352"/>
            <a:ext cx="10698480" cy="320040"/>
          </a:xfrm>
          <a:prstGeom prst="rect">
            <a:avLst/>
          </a:prstGeom>
          <a:noFill/>
          <a:ln/>
        </p:spPr>
        <p:txBody>
          <a:bodyPr wrap="square" lIns="0" tIns="0" rIns="0" bIns="0" rtlCol="0" anchor="ctr"/>
          <a:lstStyle/>
          <a:p>
            <a:pPr marL="0" indent="0" algn="l">
              <a:buNone/>
            </a:pPr>
            <a:r>
              <a:rPr lang="en-US" sz="1300" b="1" kern="0" spc="300" dirty="0">
                <a:solidFill>
                  <a:srgbClr val="B5821C"/>
                </a:solidFill>
                <a:latin typeface="Calibri" pitchFamily="34" charset="0"/>
                <a:ea typeface="Calibri" pitchFamily="34" charset="-122"/>
                <a:cs typeface="Calibri" pitchFamily="34" charset="-120"/>
              </a:rPr>
              <a:t>THE DATA CHALLENGE</a:t>
            </a:r>
            <a:endParaRPr lang="en-US" sz="1300" dirty="0"/>
          </a:p>
        </p:txBody>
      </p:sp>
      <p:sp>
        <p:nvSpPr>
          <p:cNvPr id="3" name="Text 1"/>
          <p:cNvSpPr/>
          <p:nvPr/>
        </p:nvSpPr>
        <p:spPr>
          <a:xfrm>
            <a:off x="731520" y="877824"/>
            <a:ext cx="10698480" cy="731520"/>
          </a:xfrm>
          <a:prstGeom prst="rect">
            <a:avLst/>
          </a:prstGeom>
          <a:noFill/>
          <a:ln/>
        </p:spPr>
        <p:txBody>
          <a:bodyPr wrap="square" lIns="0" tIns="0" rIns="0" bIns="0" rtlCol="0" anchor="ctr"/>
          <a:lstStyle/>
          <a:p>
            <a:pPr marL="0" indent="0" algn="l">
              <a:buNone/>
            </a:pPr>
            <a:r>
              <a:rPr lang="en-US" sz="3300" b="1" dirty="0">
                <a:solidFill>
                  <a:srgbClr val="16335A"/>
                </a:solidFill>
                <a:latin typeface="Calibri" pitchFamily="34" charset="0"/>
                <a:ea typeface="Calibri" pitchFamily="34" charset="-122"/>
                <a:cs typeface="Calibri" pitchFamily="34" charset="-120"/>
              </a:rPr>
              <a:t>Where the Data Comes From</a:t>
            </a:r>
            <a:endParaRPr lang="en-US" sz="3300" dirty="0"/>
          </a:p>
        </p:txBody>
      </p:sp>
      <p:sp>
        <p:nvSpPr>
          <p:cNvPr id="4" name="Text 2"/>
          <p:cNvSpPr/>
          <p:nvPr/>
        </p:nvSpPr>
        <p:spPr>
          <a:xfrm>
            <a:off x="731520" y="1664208"/>
            <a:ext cx="10698480" cy="502920"/>
          </a:xfrm>
          <a:prstGeom prst="rect">
            <a:avLst/>
          </a:prstGeom>
          <a:noFill/>
          <a:ln/>
        </p:spPr>
        <p:txBody>
          <a:bodyPr wrap="square" lIns="0" tIns="0" rIns="0" bIns="0" rtlCol="0" anchor="ctr"/>
          <a:lstStyle/>
          <a:p>
            <a:pPr marL="0" indent="0">
              <a:buNone/>
            </a:pPr>
            <a:r>
              <a:rPr lang="en-US" sz="1600" dirty="0">
                <a:solidFill>
                  <a:srgbClr val="5B6675"/>
                </a:solidFill>
                <a:latin typeface="Calibri" pitchFamily="34" charset="0"/>
                <a:ea typeface="Calibri" pitchFamily="34" charset="-122"/>
                <a:cs typeface="Calibri" pitchFamily="34" charset="-120"/>
              </a:rPr>
              <a:t>An accurate statewide picture is assembled from many local sources. Each one holds a piece.</a:t>
            </a:r>
            <a:endParaRPr lang="en-US" sz="1600" dirty="0"/>
          </a:p>
        </p:txBody>
      </p:sp>
      <p:sp>
        <p:nvSpPr>
          <p:cNvPr id="5" name="Shape 3"/>
          <p:cNvSpPr/>
          <p:nvPr/>
        </p:nvSpPr>
        <p:spPr>
          <a:xfrm>
            <a:off x="731520" y="2468880"/>
            <a:ext cx="3362249" cy="2331720"/>
          </a:xfrm>
          <a:prstGeom prst="roundRect">
            <a:avLst>
              <a:gd name="adj" fmla="val 3137"/>
            </a:avLst>
          </a:prstGeom>
          <a:solidFill>
            <a:srgbClr val="FFFFFF"/>
          </a:solidFill>
          <a:ln/>
          <a:effectLst>
            <a:outerShdw blurRad="101600" dist="38100" dir="5400000" algn="bl" rotWithShape="0">
              <a:srgbClr val="1A2A40">
                <a:alpha val="16000"/>
              </a:srgbClr>
            </a:outerShdw>
          </a:effectLst>
        </p:spPr>
        <p:txBody>
          <a:bodyPr/>
          <a:lstStyle/>
          <a:p>
            <a:endParaRPr lang="en-US"/>
          </a:p>
        </p:txBody>
      </p:sp>
      <p:sp>
        <p:nvSpPr>
          <p:cNvPr id="6" name="Shape 4"/>
          <p:cNvSpPr/>
          <p:nvPr/>
        </p:nvSpPr>
        <p:spPr>
          <a:xfrm>
            <a:off x="2001164" y="2743200"/>
            <a:ext cx="822960" cy="822960"/>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pic>
        <p:nvPicPr>
          <p:cNvPr id="7" name="Image 0" descr="preencoded.png"/>
          <p:cNvPicPr>
            <a:picLocks noChangeAspect="1"/>
          </p:cNvPicPr>
          <p:nvPr/>
        </p:nvPicPr>
        <p:blipFill>
          <a:blip r:embed="rId3"/>
          <a:stretch>
            <a:fillRect/>
          </a:stretch>
        </p:blipFill>
        <p:spPr>
          <a:xfrm>
            <a:off x="2215134" y="2957170"/>
            <a:ext cx="395021" cy="395021"/>
          </a:xfrm>
          <a:prstGeom prst="rect">
            <a:avLst/>
          </a:prstGeom>
        </p:spPr>
      </p:pic>
      <p:sp>
        <p:nvSpPr>
          <p:cNvPr id="8" name="Text 5"/>
          <p:cNvSpPr/>
          <p:nvPr/>
        </p:nvSpPr>
        <p:spPr>
          <a:xfrm>
            <a:off x="914400" y="3675888"/>
            <a:ext cx="2996489" cy="502920"/>
          </a:xfrm>
          <a:prstGeom prst="rect">
            <a:avLst/>
          </a:prstGeom>
          <a:noFill/>
          <a:ln/>
        </p:spPr>
        <p:txBody>
          <a:bodyPr wrap="square" lIns="0" tIns="0" rIns="0" bIns="0" rtlCol="0" anchor="t"/>
          <a:lstStyle/>
          <a:p>
            <a:pPr marL="0" indent="0" algn="ctr">
              <a:buNone/>
            </a:pPr>
            <a:r>
              <a:rPr lang="en-US" sz="1600" b="1" dirty="0">
                <a:solidFill>
                  <a:srgbClr val="16335A"/>
                </a:solidFill>
                <a:latin typeface="Calibri" pitchFamily="34" charset="0"/>
                <a:ea typeface="Calibri" pitchFamily="34" charset="-122"/>
                <a:cs typeface="Calibri" pitchFamily="34" charset="-120"/>
              </a:rPr>
              <a:t>Coroners &amp; Medical Examiners</a:t>
            </a:r>
            <a:endParaRPr lang="en-US" sz="1600" dirty="0"/>
          </a:p>
        </p:txBody>
      </p:sp>
      <p:sp>
        <p:nvSpPr>
          <p:cNvPr id="9" name="Text 6"/>
          <p:cNvSpPr/>
          <p:nvPr/>
        </p:nvSpPr>
        <p:spPr>
          <a:xfrm>
            <a:off x="960120" y="4160520"/>
            <a:ext cx="2905049" cy="548640"/>
          </a:xfrm>
          <a:prstGeom prst="rect">
            <a:avLst/>
          </a:prstGeom>
          <a:noFill/>
          <a:ln/>
        </p:spPr>
        <p:txBody>
          <a:bodyPr wrap="square" lIns="0" tIns="0" rIns="0" bIns="0" rtlCol="0" anchor="t"/>
          <a:lstStyle/>
          <a:p>
            <a:pPr marL="0" indent="0" algn="ctr">
              <a:buNone/>
            </a:pPr>
            <a:r>
              <a:rPr lang="en-US" sz="1300" dirty="0">
                <a:solidFill>
                  <a:srgbClr val="5B6675"/>
                </a:solidFill>
                <a:latin typeface="Calibri" pitchFamily="34" charset="0"/>
                <a:ea typeface="Calibri" pitchFamily="34" charset="-122"/>
                <a:cs typeface="Calibri" pitchFamily="34" charset="-120"/>
              </a:rPr>
              <a:t>Record cause of death, where veteran status may or may not be noted.</a:t>
            </a:r>
            <a:endParaRPr lang="en-US" sz="1300" dirty="0"/>
          </a:p>
        </p:txBody>
      </p:sp>
      <p:sp>
        <p:nvSpPr>
          <p:cNvPr id="10" name="Shape 7"/>
          <p:cNvSpPr/>
          <p:nvPr/>
        </p:nvSpPr>
        <p:spPr>
          <a:xfrm>
            <a:off x="4413809" y="2468880"/>
            <a:ext cx="3362249" cy="2331720"/>
          </a:xfrm>
          <a:prstGeom prst="roundRect">
            <a:avLst>
              <a:gd name="adj" fmla="val 3137"/>
            </a:avLst>
          </a:prstGeom>
          <a:solidFill>
            <a:srgbClr val="FFFFFF"/>
          </a:solidFill>
          <a:ln/>
          <a:effectLst>
            <a:outerShdw blurRad="101600" dist="38100" dir="5400000" algn="bl" rotWithShape="0">
              <a:srgbClr val="1A2A40">
                <a:alpha val="16000"/>
              </a:srgbClr>
            </a:outerShdw>
          </a:effectLst>
        </p:spPr>
        <p:txBody>
          <a:bodyPr/>
          <a:lstStyle/>
          <a:p>
            <a:endParaRPr lang="en-US"/>
          </a:p>
        </p:txBody>
      </p:sp>
      <p:sp>
        <p:nvSpPr>
          <p:cNvPr id="11" name="Shape 8"/>
          <p:cNvSpPr/>
          <p:nvPr/>
        </p:nvSpPr>
        <p:spPr>
          <a:xfrm>
            <a:off x="5683453" y="2743200"/>
            <a:ext cx="822960" cy="822960"/>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pic>
        <p:nvPicPr>
          <p:cNvPr id="12" name="Image 1" descr="preencoded.png"/>
          <p:cNvPicPr>
            <a:picLocks noChangeAspect="1"/>
          </p:cNvPicPr>
          <p:nvPr/>
        </p:nvPicPr>
        <p:blipFill>
          <a:blip r:embed="rId4"/>
          <a:stretch>
            <a:fillRect/>
          </a:stretch>
        </p:blipFill>
        <p:spPr>
          <a:xfrm>
            <a:off x="5897423" y="2957170"/>
            <a:ext cx="395021" cy="395021"/>
          </a:xfrm>
          <a:prstGeom prst="rect">
            <a:avLst/>
          </a:prstGeom>
        </p:spPr>
      </p:pic>
      <p:sp>
        <p:nvSpPr>
          <p:cNvPr id="13" name="Text 9"/>
          <p:cNvSpPr/>
          <p:nvPr/>
        </p:nvSpPr>
        <p:spPr>
          <a:xfrm>
            <a:off x="4596689" y="3675888"/>
            <a:ext cx="2996489" cy="502920"/>
          </a:xfrm>
          <a:prstGeom prst="rect">
            <a:avLst/>
          </a:prstGeom>
          <a:noFill/>
          <a:ln/>
        </p:spPr>
        <p:txBody>
          <a:bodyPr wrap="square" lIns="0" tIns="0" rIns="0" bIns="0" rtlCol="0" anchor="t"/>
          <a:lstStyle/>
          <a:p>
            <a:pPr marL="0" indent="0" algn="ctr">
              <a:buNone/>
            </a:pPr>
            <a:r>
              <a:rPr lang="en-US" sz="1600" b="1" dirty="0">
                <a:solidFill>
                  <a:srgbClr val="16335A"/>
                </a:solidFill>
                <a:latin typeface="Calibri" pitchFamily="34" charset="0"/>
                <a:ea typeface="Calibri" pitchFamily="34" charset="-122"/>
                <a:cs typeface="Calibri" pitchFamily="34" charset="-120"/>
              </a:rPr>
              <a:t>County Veteran Service Officers</a:t>
            </a:r>
            <a:endParaRPr lang="en-US" sz="1600" dirty="0"/>
          </a:p>
        </p:txBody>
      </p:sp>
      <p:sp>
        <p:nvSpPr>
          <p:cNvPr id="14" name="Text 10"/>
          <p:cNvSpPr/>
          <p:nvPr/>
        </p:nvSpPr>
        <p:spPr>
          <a:xfrm>
            <a:off x="4642409" y="4160520"/>
            <a:ext cx="2905049" cy="548640"/>
          </a:xfrm>
          <a:prstGeom prst="rect">
            <a:avLst/>
          </a:prstGeom>
          <a:noFill/>
          <a:ln/>
        </p:spPr>
        <p:txBody>
          <a:bodyPr wrap="square" lIns="0" tIns="0" rIns="0" bIns="0" rtlCol="0" anchor="t"/>
          <a:lstStyle/>
          <a:p>
            <a:pPr marL="0" indent="0" algn="ctr">
              <a:buNone/>
            </a:pPr>
            <a:r>
              <a:rPr lang="en-US" sz="1300" dirty="0">
                <a:solidFill>
                  <a:srgbClr val="5B6675"/>
                </a:solidFill>
                <a:latin typeface="Calibri" pitchFamily="34" charset="0"/>
                <a:ea typeface="Calibri" pitchFamily="34" charset="-122"/>
                <a:cs typeface="Calibri" pitchFamily="34" charset="-120"/>
              </a:rPr>
              <a:t>Know the veterans and families behind the data in their communities.</a:t>
            </a:r>
            <a:endParaRPr lang="en-US" sz="1300" dirty="0"/>
          </a:p>
        </p:txBody>
      </p:sp>
      <p:sp>
        <p:nvSpPr>
          <p:cNvPr id="15" name="Shape 11"/>
          <p:cNvSpPr/>
          <p:nvPr/>
        </p:nvSpPr>
        <p:spPr>
          <a:xfrm>
            <a:off x="8096098" y="2468880"/>
            <a:ext cx="3362249" cy="2331720"/>
          </a:xfrm>
          <a:prstGeom prst="roundRect">
            <a:avLst>
              <a:gd name="adj" fmla="val 3137"/>
            </a:avLst>
          </a:prstGeom>
          <a:solidFill>
            <a:srgbClr val="FFFFFF"/>
          </a:solidFill>
          <a:ln/>
          <a:effectLst>
            <a:outerShdw blurRad="101600" dist="38100" dir="5400000" algn="bl" rotWithShape="0">
              <a:srgbClr val="1A2A40">
                <a:alpha val="16000"/>
              </a:srgbClr>
            </a:outerShdw>
          </a:effectLst>
        </p:spPr>
        <p:txBody>
          <a:bodyPr/>
          <a:lstStyle/>
          <a:p>
            <a:endParaRPr lang="en-US"/>
          </a:p>
        </p:txBody>
      </p:sp>
      <p:sp>
        <p:nvSpPr>
          <p:cNvPr id="16" name="Shape 12"/>
          <p:cNvSpPr/>
          <p:nvPr/>
        </p:nvSpPr>
        <p:spPr>
          <a:xfrm>
            <a:off x="9365742" y="2743200"/>
            <a:ext cx="822960" cy="822960"/>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pic>
        <p:nvPicPr>
          <p:cNvPr id="17" name="Image 2" descr="preencoded.png"/>
          <p:cNvPicPr>
            <a:picLocks noChangeAspect="1"/>
          </p:cNvPicPr>
          <p:nvPr/>
        </p:nvPicPr>
        <p:blipFill>
          <a:blip r:embed="rId5"/>
          <a:stretch>
            <a:fillRect/>
          </a:stretch>
        </p:blipFill>
        <p:spPr>
          <a:xfrm>
            <a:off x="9579712" y="2957170"/>
            <a:ext cx="395021" cy="395021"/>
          </a:xfrm>
          <a:prstGeom prst="rect">
            <a:avLst/>
          </a:prstGeom>
        </p:spPr>
      </p:pic>
      <p:sp>
        <p:nvSpPr>
          <p:cNvPr id="18" name="Text 13"/>
          <p:cNvSpPr/>
          <p:nvPr/>
        </p:nvSpPr>
        <p:spPr>
          <a:xfrm>
            <a:off x="8278978" y="3675888"/>
            <a:ext cx="2996489" cy="502920"/>
          </a:xfrm>
          <a:prstGeom prst="rect">
            <a:avLst/>
          </a:prstGeom>
          <a:noFill/>
          <a:ln/>
        </p:spPr>
        <p:txBody>
          <a:bodyPr wrap="square" lIns="0" tIns="0" rIns="0" bIns="0" rtlCol="0" anchor="t"/>
          <a:lstStyle/>
          <a:p>
            <a:pPr marL="0" indent="0" algn="ctr">
              <a:buNone/>
            </a:pPr>
            <a:r>
              <a:rPr lang="en-US" sz="1600" b="1" dirty="0">
                <a:solidFill>
                  <a:srgbClr val="16335A"/>
                </a:solidFill>
                <a:latin typeface="Calibri" pitchFamily="34" charset="0"/>
                <a:ea typeface="Calibri" pitchFamily="34" charset="-122"/>
                <a:cs typeface="Calibri" pitchFamily="34" charset="-120"/>
              </a:rPr>
              <a:t>Local &amp; State Records</a:t>
            </a:r>
            <a:endParaRPr lang="en-US" sz="1600" dirty="0"/>
          </a:p>
        </p:txBody>
      </p:sp>
      <p:sp>
        <p:nvSpPr>
          <p:cNvPr id="19" name="Text 14"/>
          <p:cNvSpPr/>
          <p:nvPr/>
        </p:nvSpPr>
        <p:spPr>
          <a:xfrm>
            <a:off x="8324698" y="4160520"/>
            <a:ext cx="2905049" cy="548640"/>
          </a:xfrm>
          <a:prstGeom prst="rect">
            <a:avLst/>
          </a:prstGeom>
          <a:noFill/>
          <a:ln/>
        </p:spPr>
        <p:txBody>
          <a:bodyPr wrap="square" lIns="0" tIns="0" rIns="0" bIns="0" rtlCol="0" anchor="t"/>
          <a:lstStyle/>
          <a:p>
            <a:pPr marL="0" indent="0" algn="ctr">
              <a:buNone/>
            </a:pPr>
            <a:r>
              <a:rPr lang="en-US" sz="1300" dirty="0">
                <a:solidFill>
                  <a:srgbClr val="5B6675"/>
                </a:solidFill>
                <a:latin typeface="Calibri" pitchFamily="34" charset="0"/>
                <a:ea typeface="Calibri" pitchFamily="34" charset="-122"/>
                <a:cs typeface="Calibri" pitchFamily="34" charset="-120"/>
              </a:rPr>
              <a:t>Store the data, but fields and definitions are not always aligned.</a:t>
            </a:r>
            <a:endParaRPr lang="en-US" sz="1300" dirty="0"/>
          </a:p>
        </p:txBody>
      </p:sp>
      <p:sp>
        <p:nvSpPr>
          <p:cNvPr id="20" name="Shape 15"/>
          <p:cNvSpPr/>
          <p:nvPr/>
        </p:nvSpPr>
        <p:spPr>
          <a:xfrm>
            <a:off x="731520" y="5074920"/>
            <a:ext cx="10725912" cy="960120"/>
          </a:xfrm>
          <a:prstGeom prst="roundRect">
            <a:avLst>
              <a:gd name="adj" fmla="val 5714"/>
            </a:avLst>
          </a:prstGeom>
          <a:solidFill>
            <a:srgbClr val="E7EEF6"/>
          </a:solidFill>
          <a:ln/>
        </p:spPr>
        <p:txBody>
          <a:bodyPr/>
          <a:lstStyle/>
          <a:p>
            <a:endParaRPr lang="en-US"/>
          </a:p>
        </p:txBody>
      </p:sp>
      <p:sp>
        <p:nvSpPr>
          <p:cNvPr id="21" name="Shape 16"/>
          <p:cNvSpPr/>
          <p:nvPr/>
        </p:nvSpPr>
        <p:spPr>
          <a:xfrm>
            <a:off x="960120" y="5285232"/>
            <a:ext cx="548640" cy="548640"/>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pic>
        <p:nvPicPr>
          <p:cNvPr id="22" name="Image 3" descr="preencoded.png"/>
          <p:cNvPicPr>
            <a:picLocks noChangeAspect="1"/>
          </p:cNvPicPr>
          <p:nvPr/>
        </p:nvPicPr>
        <p:blipFill>
          <a:blip r:embed="rId6"/>
          <a:stretch>
            <a:fillRect/>
          </a:stretch>
        </p:blipFill>
        <p:spPr>
          <a:xfrm>
            <a:off x="1102766" y="5427878"/>
            <a:ext cx="263347" cy="263347"/>
          </a:xfrm>
          <a:prstGeom prst="rect">
            <a:avLst/>
          </a:prstGeom>
        </p:spPr>
      </p:pic>
      <p:sp>
        <p:nvSpPr>
          <p:cNvPr id="23" name="Text 17"/>
          <p:cNvSpPr/>
          <p:nvPr/>
        </p:nvSpPr>
        <p:spPr>
          <a:xfrm>
            <a:off x="1691640" y="5074920"/>
            <a:ext cx="9509760" cy="960120"/>
          </a:xfrm>
          <a:prstGeom prst="rect">
            <a:avLst/>
          </a:prstGeom>
          <a:noFill/>
          <a:ln/>
        </p:spPr>
        <p:txBody>
          <a:bodyPr wrap="square" lIns="0" tIns="0" rIns="0" bIns="0" rtlCol="0" anchor="ctr"/>
          <a:lstStyle/>
          <a:p>
            <a:pPr marL="0" indent="0">
              <a:buNone/>
            </a:pPr>
            <a:r>
              <a:rPr lang="en-US" sz="1700" b="1" dirty="0">
                <a:solidFill>
                  <a:srgbClr val="16335A"/>
                </a:solidFill>
                <a:latin typeface="Calibri" pitchFamily="34" charset="0"/>
                <a:ea typeface="Calibri" pitchFamily="34" charset="-122"/>
                <a:cs typeface="Calibri" pitchFamily="34" charset="-120"/>
              </a:rPr>
              <a:t>Our focus is learning from counties.</a:t>
            </a:r>
            <a:endParaRPr lang="en-US" sz="1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731520" y="530352"/>
            <a:ext cx="10698480" cy="320040"/>
          </a:xfrm>
          <a:prstGeom prst="rect">
            <a:avLst/>
          </a:prstGeom>
          <a:noFill/>
          <a:ln/>
        </p:spPr>
        <p:txBody>
          <a:bodyPr wrap="square" lIns="0" tIns="0" rIns="0" bIns="0" rtlCol="0" anchor="ctr"/>
          <a:lstStyle/>
          <a:p>
            <a:pPr marL="0" indent="0" algn="l">
              <a:buNone/>
            </a:pPr>
            <a:r>
              <a:rPr lang="en-US" sz="1300" b="1" kern="0" spc="300" dirty="0">
                <a:solidFill>
                  <a:srgbClr val="B5821C"/>
                </a:solidFill>
                <a:latin typeface="Calibri" pitchFamily="34" charset="0"/>
                <a:ea typeface="Calibri" pitchFamily="34" charset="-122"/>
                <a:cs typeface="Calibri" pitchFamily="34" charset="-120"/>
              </a:rPr>
              <a:t>PROJECT GOALS</a:t>
            </a:r>
            <a:endParaRPr lang="en-US" sz="1300" dirty="0"/>
          </a:p>
        </p:txBody>
      </p:sp>
      <p:sp>
        <p:nvSpPr>
          <p:cNvPr id="3" name="Text 1"/>
          <p:cNvSpPr/>
          <p:nvPr/>
        </p:nvSpPr>
        <p:spPr>
          <a:xfrm>
            <a:off x="731520" y="877824"/>
            <a:ext cx="10698480" cy="731520"/>
          </a:xfrm>
          <a:prstGeom prst="rect">
            <a:avLst/>
          </a:prstGeom>
          <a:noFill/>
          <a:ln/>
        </p:spPr>
        <p:txBody>
          <a:bodyPr wrap="square" lIns="0" tIns="0" rIns="0" bIns="0" rtlCol="0" anchor="ctr"/>
          <a:lstStyle/>
          <a:p>
            <a:pPr marL="0" indent="0" algn="l">
              <a:buNone/>
            </a:pPr>
            <a:r>
              <a:rPr lang="en-US" sz="3300" b="1" dirty="0">
                <a:solidFill>
                  <a:srgbClr val="16335A"/>
                </a:solidFill>
                <a:latin typeface="Calibri" pitchFamily="34" charset="0"/>
                <a:ea typeface="Calibri" pitchFamily="34" charset="-122"/>
                <a:cs typeface="Calibri" pitchFamily="34" charset="-120"/>
              </a:rPr>
              <a:t>What We Aim to Achieve</a:t>
            </a:r>
            <a:endParaRPr lang="en-US" sz="3300" dirty="0"/>
          </a:p>
        </p:txBody>
      </p:sp>
      <p:sp>
        <p:nvSpPr>
          <p:cNvPr id="4" name="Shape 2"/>
          <p:cNvSpPr/>
          <p:nvPr/>
        </p:nvSpPr>
        <p:spPr>
          <a:xfrm>
            <a:off x="822960" y="1965960"/>
            <a:ext cx="868680" cy="868680"/>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sp>
        <p:nvSpPr>
          <p:cNvPr id="5" name="Text 3"/>
          <p:cNvSpPr/>
          <p:nvPr/>
        </p:nvSpPr>
        <p:spPr>
          <a:xfrm>
            <a:off x="822960" y="1938528"/>
            <a:ext cx="868680" cy="868680"/>
          </a:xfrm>
          <a:prstGeom prst="rect">
            <a:avLst/>
          </a:prstGeom>
          <a:noFill/>
          <a:ln/>
        </p:spPr>
        <p:txBody>
          <a:bodyPr wrap="square" lIns="0" tIns="0" rIns="0" bIns="0" rtlCol="0" anchor="ctr"/>
          <a:lstStyle/>
          <a:p>
            <a:pPr marL="0" indent="0" algn="ctr">
              <a:buNone/>
            </a:pPr>
            <a:r>
              <a:rPr lang="en-US" sz="3400" b="1" dirty="0">
                <a:solidFill>
                  <a:srgbClr val="16335A"/>
                </a:solidFill>
                <a:latin typeface="Calibri" pitchFamily="34" charset="0"/>
                <a:ea typeface="Calibri" pitchFamily="34" charset="-122"/>
                <a:cs typeface="Calibri" pitchFamily="34" charset="-120"/>
              </a:rPr>
              <a:t>1</a:t>
            </a:r>
            <a:endParaRPr lang="en-US" sz="3400" dirty="0"/>
          </a:p>
        </p:txBody>
      </p:sp>
      <p:sp>
        <p:nvSpPr>
          <p:cNvPr id="6" name="Text 4"/>
          <p:cNvSpPr/>
          <p:nvPr/>
        </p:nvSpPr>
        <p:spPr>
          <a:xfrm>
            <a:off x="1965960" y="1984248"/>
            <a:ext cx="9418320" cy="457200"/>
          </a:xfrm>
          <a:prstGeom prst="rect">
            <a:avLst/>
          </a:prstGeom>
          <a:noFill/>
          <a:ln/>
        </p:spPr>
        <p:txBody>
          <a:bodyPr wrap="square" lIns="0" tIns="0" rIns="0" bIns="0" rtlCol="0" anchor="ctr"/>
          <a:lstStyle/>
          <a:p>
            <a:pPr marL="0" indent="0">
              <a:buNone/>
            </a:pPr>
            <a:r>
              <a:rPr lang="en-US" sz="2000" b="1" dirty="0">
                <a:solidFill>
                  <a:srgbClr val="16335A"/>
                </a:solidFill>
                <a:latin typeface="Calibri" pitchFamily="34" charset="0"/>
                <a:ea typeface="Calibri" pitchFamily="34" charset="-122"/>
                <a:cs typeface="Calibri" pitchFamily="34" charset="-120"/>
              </a:rPr>
              <a:t>Improve data accuracy</a:t>
            </a:r>
            <a:endParaRPr lang="en-US" sz="2000" dirty="0"/>
          </a:p>
        </p:txBody>
      </p:sp>
      <p:sp>
        <p:nvSpPr>
          <p:cNvPr id="7" name="Text 5"/>
          <p:cNvSpPr/>
          <p:nvPr/>
        </p:nvSpPr>
        <p:spPr>
          <a:xfrm>
            <a:off x="1965960" y="2423160"/>
            <a:ext cx="9418320" cy="457200"/>
          </a:xfrm>
          <a:prstGeom prst="rect">
            <a:avLst/>
          </a:prstGeom>
          <a:noFill/>
          <a:ln/>
        </p:spPr>
        <p:txBody>
          <a:bodyPr wrap="square" lIns="0" tIns="0" rIns="0" bIns="0" rtlCol="0" anchor="ctr"/>
          <a:lstStyle/>
          <a:p>
            <a:pPr marL="0" indent="0">
              <a:buNone/>
            </a:pPr>
            <a:r>
              <a:rPr lang="en-US" sz="1550" dirty="0">
                <a:solidFill>
                  <a:srgbClr val="5B6675"/>
                </a:solidFill>
                <a:latin typeface="Calibri" pitchFamily="34" charset="0"/>
                <a:ea typeface="Calibri" pitchFamily="34" charset="-122"/>
                <a:cs typeface="Calibri" pitchFamily="34" charset="-120"/>
              </a:rPr>
              <a:t>Make veteran suicide data more accurate and consistent across California's counties.</a:t>
            </a:r>
            <a:endParaRPr lang="en-US" sz="1550" dirty="0"/>
          </a:p>
        </p:txBody>
      </p:sp>
      <p:sp>
        <p:nvSpPr>
          <p:cNvPr id="8" name="Shape 6"/>
          <p:cNvSpPr/>
          <p:nvPr/>
        </p:nvSpPr>
        <p:spPr>
          <a:xfrm>
            <a:off x="822960" y="3291840"/>
            <a:ext cx="868680" cy="868680"/>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sp>
        <p:nvSpPr>
          <p:cNvPr id="9" name="Text 7"/>
          <p:cNvSpPr/>
          <p:nvPr/>
        </p:nvSpPr>
        <p:spPr>
          <a:xfrm>
            <a:off x="822960" y="3264408"/>
            <a:ext cx="868680" cy="868680"/>
          </a:xfrm>
          <a:prstGeom prst="rect">
            <a:avLst/>
          </a:prstGeom>
          <a:noFill/>
          <a:ln/>
        </p:spPr>
        <p:txBody>
          <a:bodyPr wrap="square" lIns="0" tIns="0" rIns="0" bIns="0" rtlCol="0" anchor="ctr"/>
          <a:lstStyle/>
          <a:p>
            <a:pPr marL="0" indent="0" algn="ctr">
              <a:buNone/>
            </a:pPr>
            <a:r>
              <a:rPr lang="en-US" sz="3400" b="1" dirty="0">
                <a:solidFill>
                  <a:srgbClr val="16335A"/>
                </a:solidFill>
                <a:latin typeface="Calibri" pitchFamily="34" charset="0"/>
                <a:ea typeface="Calibri" pitchFamily="34" charset="-122"/>
                <a:cs typeface="Calibri" pitchFamily="34" charset="-120"/>
              </a:rPr>
              <a:t>2</a:t>
            </a:r>
            <a:endParaRPr lang="en-US" sz="3400" dirty="0"/>
          </a:p>
        </p:txBody>
      </p:sp>
      <p:sp>
        <p:nvSpPr>
          <p:cNvPr id="10" name="Text 8"/>
          <p:cNvSpPr/>
          <p:nvPr/>
        </p:nvSpPr>
        <p:spPr>
          <a:xfrm>
            <a:off x="1965960" y="3310128"/>
            <a:ext cx="9418320" cy="457200"/>
          </a:xfrm>
          <a:prstGeom prst="rect">
            <a:avLst/>
          </a:prstGeom>
          <a:noFill/>
          <a:ln/>
        </p:spPr>
        <p:txBody>
          <a:bodyPr wrap="square" lIns="0" tIns="0" rIns="0" bIns="0" rtlCol="0" anchor="ctr"/>
          <a:lstStyle/>
          <a:p>
            <a:pPr marL="0" indent="0">
              <a:buNone/>
            </a:pPr>
            <a:r>
              <a:rPr lang="en-US" sz="2000" b="1" dirty="0">
                <a:solidFill>
                  <a:srgbClr val="16335A"/>
                </a:solidFill>
                <a:latin typeface="Calibri" pitchFamily="34" charset="0"/>
                <a:ea typeface="Calibri" pitchFamily="34" charset="-122"/>
                <a:cs typeface="Calibri" pitchFamily="34" charset="-120"/>
              </a:rPr>
              <a:t>Understand the drivers</a:t>
            </a:r>
            <a:endParaRPr lang="en-US" sz="2000" dirty="0"/>
          </a:p>
        </p:txBody>
      </p:sp>
      <p:sp>
        <p:nvSpPr>
          <p:cNvPr id="11" name="Text 9"/>
          <p:cNvSpPr/>
          <p:nvPr/>
        </p:nvSpPr>
        <p:spPr>
          <a:xfrm>
            <a:off x="1965960" y="3749040"/>
            <a:ext cx="9418320" cy="457200"/>
          </a:xfrm>
          <a:prstGeom prst="rect">
            <a:avLst/>
          </a:prstGeom>
          <a:noFill/>
          <a:ln/>
        </p:spPr>
        <p:txBody>
          <a:bodyPr wrap="square" lIns="0" tIns="0" rIns="0" bIns="0" rtlCol="0" anchor="ctr"/>
          <a:lstStyle/>
          <a:p>
            <a:pPr marL="0" indent="0">
              <a:buNone/>
            </a:pPr>
            <a:r>
              <a:rPr lang="en-US" sz="1550" dirty="0">
                <a:solidFill>
                  <a:srgbClr val="5B6675"/>
                </a:solidFill>
                <a:latin typeface="Calibri" pitchFamily="34" charset="0"/>
                <a:ea typeface="Calibri" pitchFamily="34" charset="-122"/>
                <a:cs typeface="Calibri" pitchFamily="34" charset="-120"/>
              </a:rPr>
              <a:t>Identify the factors behind higher suicide rates among certain veteran populations.</a:t>
            </a:r>
            <a:endParaRPr lang="en-US" sz="1550" dirty="0"/>
          </a:p>
        </p:txBody>
      </p:sp>
      <p:sp>
        <p:nvSpPr>
          <p:cNvPr id="12" name="Shape 10"/>
          <p:cNvSpPr/>
          <p:nvPr/>
        </p:nvSpPr>
        <p:spPr>
          <a:xfrm>
            <a:off x="822960" y="4617720"/>
            <a:ext cx="868680" cy="868680"/>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sp>
        <p:nvSpPr>
          <p:cNvPr id="13" name="Text 11"/>
          <p:cNvSpPr/>
          <p:nvPr/>
        </p:nvSpPr>
        <p:spPr>
          <a:xfrm>
            <a:off x="822960" y="4590288"/>
            <a:ext cx="868680" cy="868680"/>
          </a:xfrm>
          <a:prstGeom prst="rect">
            <a:avLst/>
          </a:prstGeom>
          <a:noFill/>
          <a:ln/>
        </p:spPr>
        <p:txBody>
          <a:bodyPr wrap="square" lIns="0" tIns="0" rIns="0" bIns="0" rtlCol="0" anchor="ctr"/>
          <a:lstStyle/>
          <a:p>
            <a:pPr marL="0" indent="0" algn="ctr">
              <a:buNone/>
            </a:pPr>
            <a:r>
              <a:rPr lang="en-US" sz="3400" b="1" dirty="0">
                <a:solidFill>
                  <a:srgbClr val="16335A"/>
                </a:solidFill>
                <a:latin typeface="Calibri" pitchFamily="34" charset="0"/>
                <a:ea typeface="Calibri" pitchFamily="34" charset="-122"/>
                <a:cs typeface="Calibri" pitchFamily="34" charset="-120"/>
              </a:rPr>
              <a:t>3</a:t>
            </a:r>
            <a:endParaRPr lang="en-US" sz="3400" dirty="0"/>
          </a:p>
        </p:txBody>
      </p:sp>
      <p:sp>
        <p:nvSpPr>
          <p:cNvPr id="14" name="Text 12"/>
          <p:cNvSpPr/>
          <p:nvPr/>
        </p:nvSpPr>
        <p:spPr>
          <a:xfrm>
            <a:off x="1965960" y="4636008"/>
            <a:ext cx="9418320" cy="457200"/>
          </a:xfrm>
          <a:prstGeom prst="rect">
            <a:avLst/>
          </a:prstGeom>
          <a:noFill/>
          <a:ln/>
        </p:spPr>
        <p:txBody>
          <a:bodyPr wrap="square" lIns="0" tIns="0" rIns="0" bIns="0" rtlCol="0" anchor="ctr"/>
          <a:lstStyle/>
          <a:p>
            <a:pPr marL="0" indent="0">
              <a:buNone/>
            </a:pPr>
            <a:r>
              <a:rPr lang="en-US" sz="2000" b="1" dirty="0">
                <a:solidFill>
                  <a:srgbClr val="16335A"/>
                </a:solidFill>
                <a:latin typeface="Calibri" pitchFamily="34" charset="0"/>
                <a:ea typeface="Calibri" pitchFamily="34" charset="-122"/>
                <a:cs typeface="Calibri" pitchFamily="34" charset="-120"/>
              </a:rPr>
              <a:t>Inform real action</a:t>
            </a:r>
            <a:endParaRPr lang="en-US" sz="2000" dirty="0"/>
          </a:p>
        </p:txBody>
      </p:sp>
      <p:sp>
        <p:nvSpPr>
          <p:cNvPr id="15" name="Text 13"/>
          <p:cNvSpPr/>
          <p:nvPr/>
        </p:nvSpPr>
        <p:spPr>
          <a:xfrm>
            <a:off x="1965960" y="5074920"/>
            <a:ext cx="9418320" cy="457200"/>
          </a:xfrm>
          <a:prstGeom prst="rect">
            <a:avLst/>
          </a:prstGeom>
          <a:noFill/>
          <a:ln/>
        </p:spPr>
        <p:txBody>
          <a:bodyPr wrap="square" lIns="0" tIns="0" rIns="0" bIns="0" rtlCol="0" anchor="ctr"/>
          <a:lstStyle/>
          <a:p>
            <a:pPr marL="0" indent="0">
              <a:buNone/>
            </a:pPr>
            <a:r>
              <a:rPr lang="en-US" sz="1550" dirty="0">
                <a:solidFill>
                  <a:srgbClr val="5B6675"/>
                </a:solidFill>
                <a:latin typeface="Calibri" pitchFamily="34" charset="0"/>
                <a:ea typeface="Calibri" pitchFamily="34" charset="-122"/>
                <a:cs typeface="Calibri" pitchFamily="34" charset="-120"/>
              </a:rPr>
              <a:t>Develop targeted interventions and evidence-based policy recommendations.</a:t>
            </a:r>
            <a:endParaRPr lang="en-US" sz="15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731520" y="530352"/>
            <a:ext cx="10698480" cy="320040"/>
          </a:xfrm>
          <a:prstGeom prst="rect">
            <a:avLst/>
          </a:prstGeom>
          <a:noFill/>
          <a:ln/>
        </p:spPr>
        <p:txBody>
          <a:bodyPr wrap="square" lIns="0" tIns="0" rIns="0" bIns="0" rtlCol="0" anchor="ctr"/>
          <a:lstStyle/>
          <a:p>
            <a:pPr marL="0" indent="0" algn="l">
              <a:buNone/>
            </a:pPr>
            <a:r>
              <a:rPr lang="en-US" sz="1300" b="1" kern="0" spc="300" dirty="0">
                <a:solidFill>
                  <a:srgbClr val="B5821C"/>
                </a:solidFill>
                <a:latin typeface="Calibri" pitchFamily="34" charset="0"/>
                <a:ea typeface="Calibri" pitchFamily="34" charset="-122"/>
                <a:cs typeface="Calibri" pitchFamily="34" charset="-120"/>
              </a:rPr>
              <a:t>PROJECT UPDATE</a:t>
            </a:r>
            <a:endParaRPr lang="en-US" sz="1300" dirty="0"/>
          </a:p>
        </p:txBody>
      </p:sp>
      <p:sp>
        <p:nvSpPr>
          <p:cNvPr id="3" name="Text 1"/>
          <p:cNvSpPr/>
          <p:nvPr/>
        </p:nvSpPr>
        <p:spPr>
          <a:xfrm>
            <a:off x="731520" y="877824"/>
            <a:ext cx="10698480" cy="731520"/>
          </a:xfrm>
          <a:prstGeom prst="rect">
            <a:avLst/>
          </a:prstGeom>
          <a:noFill/>
          <a:ln/>
        </p:spPr>
        <p:txBody>
          <a:bodyPr wrap="square" lIns="0" tIns="0" rIns="0" bIns="0" rtlCol="0" anchor="ctr"/>
          <a:lstStyle/>
          <a:p>
            <a:pPr marL="0" indent="0" algn="l">
              <a:buNone/>
            </a:pPr>
            <a:r>
              <a:rPr lang="en-US" sz="3300" b="1" dirty="0">
                <a:solidFill>
                  <a:srgbClr val="16335A"/>
                </a:solidFill>
                <a:latin typeface="Calibri" pitchFamily="34" charset="0"/>
                <a:ea typeface="Calibri" pitchFamily="34" charset="-122"/>
                <a:cs typeface="Calibri" pitchFamily="34" charset="-120"/>
              </a:rPr>
              <a:t>Where We Are Now</a:t>
            </a:r>
            <a:endParaRPr lang="en-US" sz="3300" dirty="0"/>
          </a:p>
        </p:txBody>
      </p:sp>
      <p:sp>
        <p:nvSpPr>
          <p:cNvPr id="4" name="Text 2"/>
          <p:cNvSpPr/>
          <p:nvPr/>
        </p:nvSpPr>
        <p:spPr>
          <a:xfrm>
            <a:off x="731520" y="1664208"/>
            <a:ext cx="10698480" cy="640080"/>
          </a:xfrm>
          <a:prstGeom prst="rect">
            <a:avLst/>
          </a:prstGeom>
          <a:noFill/>
          <a:ln/>
        </p:spPr>
        <p:txBody>
          <a:bodyPr wrap="square" lIns="0" tIns="0" rIns="0" bIns="0" rtlCol="0" anchor="ctr"/>
          <a:lstStyle/>
          <a:p>
            <a:pPr marL="0" indent="0">
              <a:buNone/>
            </a:pPr>
            <a:r>
              <a:rPr lang="en-US" sz="1600" dirty="0">
                <a:solidFill>
                  <a:srgbClr val="5B6675"/>
                </a:solidFill>
                <a:latin typeface="Calibri" pitchFamily="34" charset="0"/>
                <a:ea typeface="Calibri" pitchFamily="34" charset="-122"/>
                <a:cs typeface="Calibri" pitchFamily="34" charset="-120"/>
              </a:rPr>
              <a:t>We are visiting coroners and county partners across all 58 California counties to learn how veteran status is identified and reported. This work runs through 2027.</a:t>
            </a:r>
            <a:endParaRPr lang="en-US" sz="1600" dirty="0"/>
          </a:p>
        </p:txBody>
      </p:sp>
      <p:sp>
        <p:nvSpPr>
          <p:cNvPr id="5" name="Shape 3"/>
          <p:cNvSpPr/>
          <p:nvPr/>
        </p:nvSpPr>
        <p:spPr>
          <a:xfrm>
            <a:off x="3067812" y="3108960"/>
            <a:ext cx="2651760" cy="0"/>
          </a:xfrm>
          <a:prstGeom prst="line">
            <a:avLst/>
          </a:prstGeom>
          <a:noFill/>
          <a:ln w="31750">
            <a:solidFill>
              <a:srgbClr val="E0A526"/>
            </a:solidFill>
            <a:prstDash val="solid"/>
          </a:ln>
        </p:spPr>
        <p:txBody>
          <a:bodyPr/>
          <a:lstStyle/>
          <a:p>
            <a:endParaRPr lang="en-US"/>
          </a:p>
        </p:txBody>
      </p:sp>
      <p:sp>
        <p:nvSpPr>
          <p:cNvPr id="6" name="Shape 4"/>
          <p:cNvSpPr/>
          <p:nvPr/>
        </p:nvSpPr>
        <p:spPr>
          <a:xfrm>
            <a:off x="6643116" y="3108960"/>
            <a:ext cx="2651760" cy="0"/>
          </a:xfrm>
          <a:prstGeom prst="line">
            <a:avLst/>
          </a:prstGeom>
          <a:noFill/>
          <a:ln w="31750">
            <a:solidFill>
              <a:srgbClr val="E0A526"/>
            </a:solidFill>
            <a:prstDash val="solid"/>
          </a:ln>
        </p:spPr>
        <p:txBody>
          <a:bodyPr/>
          <a:lstStyle/>
          <a:p>
            <a:endParaRPr lang="en-US"/>
          </a:p>
        </p:txBody>
      </p:sp>
      <p:sp>
        <p:nvSpPr>
          <p:cNvPr id="7" name="Shape 5"/>
          <p:cNvSpPr/>
          <p:nvPr/>
        </p:nvSpPr>
        <p:spPr>
          <a:xfrm>
            <a:off x="2061972" y="2651760"/>
            <a:ext cx="914400" cy="914400"/>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pic>
        <p:nvPicPr>
          <p:cNvPr id="8" name="Image 0" descr="preencoded.png"/>
          <p:cNvPicPr>
            <a:picLocks noChangeAspect="1"/>
          </p:cNvPicPr>
          <p:nvPr/>
        </p:nvPicPr>
        <p:blipFill>
          <a:blip r:embed="rId3"/>
          <a:stretch>
            <a:fillRect/>
          </a:stretch>
        </p:blipFill>
        <p:spPr>
          <a:xfrm>
            <a:off x="2299716" y="2889504"/>
            <a:ext cx="438912" cy="438912"/>
          </a:xfrm>
          <a:prstGeom prst="rect">
            <a:avLst/>
          </a:prstGeom>
        </p:spPr>
      </p:pic>
      <p:sp>
        <p:nvSpPr>
          <p:cNvPr id="9" name="Text 6"/>
          <p:cNvSpPr/>
          <p:nvPr/>
        </p:nvSpPr>
        <p:spPr>
          <a:xfrm>
            <a:off x="918972" y="3703320"/>
            <a:ext cx="3200400" cy="365760"/>
          </a:xfrm>
          <a:prstGeom prst="rect">
            <a:avLst/>
          </a:prstGeom>
          <a:noFill/>
          <a:ln/>
        </p:spPr>
        <p:txBody>
          <a:bodyPr wrap="square" lIns="0" tIns="0" rIns="0" bIns="0" rtlCol="0" anchor="ctr"/>
          <a:lstStyle/>
          <a:p>
            <a:pPr marL="0" indent="0" algn="ctr">
              <a:buNone/>
            </a:pPr>
            <a:r>
              <a:rPr lang="en-US" sz="1800" b="1" dirty="0">
                <a:solidFill>
                  <a:srgbClr val="16335A"/>
                </a:solidFill>
                <a:latin typeface="Calibri" pitchFamily="34" charset="0"/>
                <a:ea typeface="Calibri" pitchFamily="34" charset="-122"/>
                <a:cs typeface="Calibri" pitchFamily="34" charset="-120"/>
              </a:rPr>
              <a:t>Listen</a:t>
            </a:r>
            <a:endParaRPr lang="en-US" sz="1800" dirty="0"/>
          </a:p>
        </p:txBody>
      </p:sp>
      <p:sp>
        <p:nvSpPr>
          <p:cNvPr id="10" name="Text 7"/>
          <p:cNvSpPr/>
          <p:nvPr/>
        </p:nvSpPr>
        <p:spPr>
          <a:xfrm>
            <a:off x="918972" y="4114800"/>
            <a:ext cx="3200400" cy="777240"/>
          </a:xfrm>
          <a:prstGeom prst="rect">
            <a:avLst/>
          </a:prstGeom>
          <a:noFill/>
          <a:ln/>
        </p:spPr>
        <p:txBody>
          <a:bodyPr wrap="square" lIns="0" tIns="0" rIns="0" bIns="0" rtlCol="0" anchor="t"/>
          <a:lstStyle/>
          <a:p>
            <a:pPr marL="0" indent="0" algn="ctr">
              <a:buNone/>
            </a:pPr>
            <a:r>
              <a:rPr lang="en-US" sz="1300" dirty="0">
                <a:solidFill>
                  <a:srgbClr val="5B6675"/>
                </a:solidFill>
                <a:latin typeface="Calibri" pitchFamily="34" charset="0"/>
                <a:ea typeface="Calibri" pitchFamily="34" charset="-122"/>
                <a:cs typeface="Calibri" pitchFamily="34" charset="-120"/>
              </a:rPr>
              <a:t>Interviews with CVSOs, coroners, and local agencies.</a:t>
            </a:r>
            <a:endParaRPr lang="en-US" sz="1300" dirty="0"/>
          </a:p>
        </p:txBody>
      </p:sp>
      <p:sp>
        <p:nvSpPr>
          <p:cNvPr id="11" name="Shape 8"/>
          <p:cNvSpPr/>
          <p:nvPr/>
        </p:nvSpPr>
        <p:spPr>
          <a:xfrm>
            <a:off x="5637276" y="2651760"/>
            <a:ext cx="914400" cy="914400"/>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pic>
        <p:nvPicPr>
          <p:cNvPr id="12" name="Image 1" descr="preencoded.png"/>
          <p:cNvPicPr>
            <a:picLocks noChangeAspect="1"/>
          </p:cNvPicPr>
          <p:nvPr/>
        </p:nvPicPr>
        <p:blipFill>
          <a:blip r:embed="rId4"/>
          <a:stretch>
            <a:fillRect/>
          </a:stretch>
        </p:blipFill>
        <p:spPr>
          <a:xfrm>
            <a:off x="5875020" y="2889504"/>
            <a:ext cx="438912" cy="438912"/>
          </a:xfrm>
          <a:prstGeom prst="rect">
            <a:avLst/>
          </a:prstGeom>
        </p:spPr>
      </p:pic>
      <p:sp>
        <p:nvSpPr>
          <p:cNvPr id="13" name="Text 9"/>
          <p:cNvSpPr/>
          <p:nvPr/>
        </p:nvSpPr>
        <p:spPr>
          <a:xfrm>
            <a:off x="4494276" y="3703320"/>
            <a:ext cx="3200400" cy="365760"/>
          </a:xfrm>
          <a:prstGeom prst="rect">
            <a:avLst/>
          </a:prstGeom>
          <a:noFill/>
          <a:ln/>
        </p:spPr>
        <p:txBody>
          <a:bodyPr wrap="square" lIns="0" tIns="0" rIns="0" bIns="0" rtlCol="0" anchor="ctr"/>
          <a:lstStyle/>
          <a:p>
            <a:pPr marL="0" indent="0" algn="ctr">
              <a:buNone/>
            </a:pPr>
            <a:r>
              <a:rPr lang="en-US" sz="1800" b="1" dirty="0">
                <a:solidFill>
                  <a:srgbClr val="16335A"/>
                </a:solidFill>
                <a:latin typeface="Calibri" pitchFamily="34" charset="0"/>
                <a:ea typeface="Calibri" pitchFamily="34" charset="-122"/>
                <a:cs typeface="Calibri" pitchFamily="34" charset="-120"/>
              </a:rPr>
              <a:t>Learn</a:t>
            </a:r>
            <a:endParaRPr lang="en-US" sz="1800" dirty="0"/>
          </a:p>
        </p:txBody>
      </p:sp>
      <p:sp>
        <p:nvSpPr>
          <p:cNvPr id="14" name="Text 10"/>
          <p:cNvSpPr/>
          <p:nvPr/>
        </p:nvSpPr>
        <p:spPr>
          <a:xfrm>
            <a:off x="4494276" y="4114800"/>
            <a:ext cx="3200400" cy="777240"/>
          </a:xfrm>
          <a:prstGeom prst="rect">
            <a:avLst/>
          </a:prstGeom>
          <a:noFill/>
          <a:ln/>
        </p:spPr>
        <p:txBody>
          <a:bodyPr wrap="square" lIns="0" tIns="0" rIns="0" bIns="0" rtlCol="0" anchor="t"/>
          <a:lstStyle/>
          <a:p>
            <a:pPr marL="0" indent="0" algn="ctr">
              <a:buNone/>
            </a:pPr>
            <a:r>
              <a:rPr lang="en-US" sz="1300" dirty="0">
                <a:solidFill>
                  <a:srgbClr val="5B6675"/>
                </a:solidFill>
                <a:latin typeface="Calibri" pitchFamily="34" charset="0"/>
                <a:ea typeface="Calibri" pitchFamily="34" charset="-122"/>
                <a:cs typeface="Calibri" pitchFamily="34" charset="-120"/>
              </a:rPr>
              <a:t>Document real practices, barriers, and what already works.</a:t>
            </a:r>
            <a:endParaRPr lang="en-US" sz="1300" dirty="0"/>
          </a:p>
        </p:txBody>
      </p:sp>
      <p:sp>
        <p:nvSpPr>
          <p:cNvPr id="15" name="Shape 11"/>
          <p:cNvSpPr/>
          <p:nvPr/>
        </p:nvSpPr>
        <p:spPr>
          <a:xfrm>
            <a:off x="9212580" y="2651760"/>
            <a:ext cx="914400" cy="914400"/>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pic>
        <p:nvPicPr>
          <p:cNvPr id="16" name="Image 2" descr="preencoded.png"/>
          <p:cNvPicPr>
            <a:picLocks noChangeAspect="1"/>
          </p:cNvPicPr>
          <p:nvPr/>
        </p:nvPicPr>
        <p:blipFill>
          <a:blip r:embed="rId5"/>
          <a:stretch>
            <a:fillRect/>
          </a:stretch>
        </p:blipFill>
        <p:spPr>
          <a:xfrm>
            <a:off x="9450324" y="2889504"/>
            <a:ext cx="438912" cy="438912"/>
          </a:xfrm>
          <a:prstGeom prst="rect">
            <a:avLst/>
          </a:prstGeom>
        </p:spPr>
      </p:pic>
      <p:sp>
        <p:nvSpPr>
          <p:cNvPr id="17" name="Text 12"/>
          <p:cNvSpPr/>
          <p:nvPr/>
        </p:nvSpPr>
        <p:spPr>
          <a:xfrm>
            <a:off x="8069580" y="3703320"/>
            <a:ext cx="3200400" cy="365760"/>
          </a:xfrm>
          <a:prstGeom prst="rect">
            <a:avLst/>
          </a:prstGeom>
          <a:noFill/>
          <a:ln/>
        </p:spPr>
        <p:txBody>
          <a:bodyPr wrap="square" lIns="0" tIns="0" rIns="0" bIns="0" rtlCol="0" anchor="ctr"/>
          <a:lstStyle/>
          <a:p>
            <a:pPr marL="0" indent="0" algn="ctr">
              <a:buNone/>
            </a:pPr>
            <a:r>
              <a:rPr lang="en-US" sz="1800" b="1" dirty="0">
                <a:solidFill>
                  <a:srgbClr val="16335A"/>
                </a:solidFill>
                <a:latin typeface="Calibri" pitchFamily="34" charset="0"/>
                <a:ea typeface="Calibri" pitchFamily="34" charset="-122"/>
                <a:cs typeface="Calibri" pitchFamily="34" charset="-120"/>
              </a:rPr>
              <a:t>Translate</a:t>
            </a:r>
            <a:endParaRPr lang="en-US" sz="1800" dirty="0"/>
          </a:p>
        </p:txBody>
      </p:sp>
      <p:sp>
        <p:nvSpPr>
          <p:cNvPr id="18" name="Text 13"/>
          <p:cNvSpPr/>
          <p:nvPr/>
        </p:nvSpPr>
        <p:spPr>
          <a:xfrm>
            <a:off x="8069580" y="4114800"/>
            <a:ext cx="3200400" cy="777240"/>
          </a:xfrm>
          <a:prstGeom prst="rect">
            <a:avLst/>
          </a:prstGeom>
          <a:noFill/>
          <a:ln/>
        </p:spPr>
        <p:txBody>
          <a:bodyPr wrap="square" lIns="0" tIns="0" rIns="0" bIns="0" rtlCol="0" anchor="t"/>
          <a:lstStyle/>
          <a:p>
            <a:pPr marL="0" indent="0" algn="ctr">
              <a:buNone/>
            </a:pPr>
            <a:r>
              <a:rPr lang="en-US" sz="1300" dirty="0">
                <a:solidFill>
                  <a:srgbClr val="5B6675"/>
                </a:solidFill>
                <a:latin typeface="Calibri" pitchFamily="34" charset="0"/>
                <a:ea typeface="Calibri" pitchFamily="34" charset="-122"/>
                <a:cs typeface="Calibri" pitchFamily="34" charset="-120"/>
              </a:rPr>
              <a:t>Turn insights into a clearer statewide picture and recommendations.</a:t>
            </a:r>
            <a:endParaRPr lang="en-US" sz="1300" dirty="0"/>
          </a:p>
        </p:txBody>
      </p:sp>
      <p:sp>
        <p:nvSpPr>
          <p:cNvPr id="19" name="Shape 14"/>
          <p:cNvSpPr/>
          <p:nvPr/>
        </p:nvSpPr>
        <p:spPr>
          <a:xfrm>
            <a:off x="731520" y="5257800"/>
            <a:ext cx="10725912" cy="868680"/>
          </a:xfrm>
          <a:prstGeom prst="roundRect">
            <a:avLst>
              <a:gd name="adj" fmla="val 6316"/>
            </a:avLst>
          </a:prstGeom>
          <a:solidFill>
            <a:srgbClr val="E7EEF6"/>
          </a:solidFill>
          <a:ln/>
        </p:spPr>
        <p:txBody>
          <a:bodyPr/>
          <a:lstStyle/>
          <a:p>
            <a:endParaRPr lang="en-US"/>
          </a:p>
        </p:txBody>
      </p:sp>
      <p:sp>
        <p:nvSpPr>
          <p:cNvPr id="20" name="Shape 15"/>
          <p:cNvSpPr/>
          <p:nvPr/>
        </p:nvSpPr>
        <p:spPr>
          <a:xfrm>
            <a:off x="1005840" y="5504688"/>
            <a:ext cx="365760" cy="365760"/>
          </a:xfrm>
          <a:prstGeom prst="ellipse">
            <a:avLst/>
          </a:prstGeom>
          <a:solidFill>
            <a:srgbClr val="E0A526"/>
          </a:solidFill>
          <a:ln/>
        </p:spPr>
        <p:txBody>
          <a:bodyPr/>
          <a:lstStyle/>
          <a:p>
            <a:endParaRPr lang="en-US"/>
          </a:p>
        </p:txBody>
      </p:sp>
      <p:sp>
        <p:nvSpPr>
          <p:cNvPr id="21" name="Text 16"/>
          <p:cNvSpPr/>
          <p:nvPr/>
        </p:nvSpPr>
        <p:spPr>
          <a:xfrm>
            <a:off x="1600200" y="5257800"/>
            <a:ext cx="9692640" cy="868680"/>
          </a:xfrm>
          <a:prstGeom prst="rect">
            <a:avLst/>
          </a:prstGeom>
          <a:noFill/>
          <a:ln/>
        </p:spPr>
        <p:txBody>
          <a:bodyPr wrap="square" lIns="0" tIns="0" rIns="0" bIns="0" rtlCol="0" anchor="ctr"/>
          <a:lstStyle/>
          <a:p>
            <a:pPr marL="0" indent="0">
              <a:buNone/>
            </a:pPr>
            <a:r>
              <a:rPr lang="en-US" sz="1600" b="1" dirty="0">
                <a:solidFill>
                  <a:srgbClr val="16335A"/>
                </a:solidFill>
                <a:latin typeface="Calibri" pitchFamily="34" charset="0"/>
                <a:ea typeface="Calibri" pitchFamily="34" charset="-122"/>
                <a:cs typeface="Calibri" pitchFamily="34" charset="-120"/>
              </a:rPr>
              <a:t>Interviews are underway, and the perspectives counties share are already shaping what we find.</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7FB"/>
        </a:solidFill>
        <a:effectLst/>
      </p:bgPr>
    </p:bg>
    <p:spTree>
      <p:nvGrpSpPr>
        <p:cNvPr id="1" name=""/>
        <p:cNvGrpSpPr/>
        <p:nvPr/>
      </p:nvGrpSpPr>
      <p:grpSpPr>
        <a:xfrm>
          <a:off x="0" y="0"/>
          <a:ext cx="0" cy="0"/>
          <a:chOff x="0" y="0"/>
          <a:chExt cx="0" cy="0"/>
        </a:xfrm>
      </p:grpSpPr>
      <p:sp>
        <p:nvSpPr>
          <p:cNvPr id="2" name="Text 0"/>
          <p:cNvSpPr/>
          <p:nvPr/>
        </p:nvSpPr>
        <p:spPr>
          <a:xfrm>
            <a:off x="731520" y="530352"/>
            <a:ext cx="10698480" cy="320040"/>
          </a:xfrm>
          <a:prstGeom prst="rect">
            <a:avLst/>
          </a:prstGeom>
          <a:noFill/>
          <a:ln/>
        </p:spPr>
        <p:txBody>
          <a:bodyPr wrap="square" lIns="0" tIns="0" rIns="0" bIns="0" rtlCol="0" anchor="ctr"/>
          <a:lstStyle/>
          <a:p>
            <a:pPr marL="0" indent="0" algn="l">
              <a:buNone/>
            </a:pPr>
            <a:r>
              <a:rPr lang="en-US" sz="1300" b="1" kern="0" spc="300" dirty="0">
                <a:solidFill>
                  <a:srgbClr val="B5821C"/>
                </a:solidFill>
                <a:latin typeface="Calibri" pitchFamily="34" charset="0"/>
                <a:ea typeface="Calibri" pitchFamily="34" charset="-122"/>
                <a:cs typeface="Calibri" pitchFamily="34" charset="-120"/>
              </a:rPr>
              <a:t>HOW YOU CAN HELP</a:t>
            </a:r>
            <a:endParaRPr lang="en-US" sz="1300" dirty="0"/>
          </a:p>
        </p:txBody>
      </p:sp>
      <p:sp>
        <p:nvSpPr>
          <p:cNvPr id="3" name="Text 1"/>
          <p:cNvSpPr/>
          <p:nvPr/>
        </p:nvSpPr>
        <p:spPr>
          <a:xfrm>
            <a:off x="731520" y="877824"/>
            <a:ext cx="10698480" cy="731520"/>
          </a:xfrm>
          <a:prstGeom prst="rect">
            <a:avLst/>
          </a:prstGeom>
          <a:noFill/>
          <a:ln/>
        </p:spPr>
        <p:txBody>
          <a:bodyPr wrap="square" lIns="0" tIns="0" rIns="0" bIns="0" rtlCol="0" anchor="ctr"/>
          <a:lstStyle/>
          <a:p>
            <a:pPr marL="0" indent="0" algn="l">
              <a:buNone/>
            </a:pPr>
            <a:r>
              <a:rPr lang="en-US" sz="3300" b="1" dirty="0">
                <a:solidFill>
                  <a:srgbClr val="16335A"/>
                </a:solidFill>
                <a:latin typeface="Calibri" pitchFamily="34" charset="0"/>
                <a:ea typeface="Calibri" pitchFamily="34" charset="-122"/>
                <a:cs typeface="Calibri" pitchFamily="34" charset="-120"/>
              </a:rPr>
              <a:t>We Would Like to Hear From Your Office</a:t>
            </a:r>
            <a:endParaRPr lang="en-US" sz="3300" dirty="0"/>
          </a:p>
        </p:txBody>
      </p:sp>
      <p:sp>
        <p:nvSpPr>
          <p:cNvPr id="4" name="Shape 2"/>
          <p:cNvSpPr/>
          <p:nvPr/>
        </p:nvSpPr>
        <p:spPr>
          <a:xfrm>
            <a:off x="731520" y="1783080"/>
            <a:ext cx="10725912" cy="1371600"/>
          </a:xfrm>
          <a:prstGeom prst="roundRect">
            <a:avLst>
              <a:gd name="adj" fmla="val 4000"/>
            </a:avLst>
          </a:prstGeom>
          <a:solidFill>
            <a:srgbClr val="1E3F66"/>
          </a:solidFill>
          <a:ln/>
          <a:effectLst>
            <a:outerShdw blurRad="101600" dist="38100" dir="5400000" algn="bl" rotWithShape="0">
              <a:srgbClr val="1A2A40">
                <a:alpha val="16000"/>
              </a:srgbClr>
            </a:outerShdw>
          </a:effectLst>
        </p:spPr>
        <p:txBody>
          <a:bodyPr/>
          <a:lstStyle/>
          <a:p>
            <a:endParaRPr lang="en-US"/>
          </a:p>
        </p:txBody>
      </p:sp>
      <p:sp>
        <p:nvSpPr>
          <p:cNvPr id="5" name="Text 3"/>
          <p:cNvSpPr/>
          <p:nvPr/>
        </p:nvSpPr>
        <p:spPr>
          <a:xfrm>
            <a:off x="1097280" y="1783080"/>
            <a:ext cx="10058400" cy="1371600"/>
          </a:xfrm>
          <a:prstGeom prst="rect">
            <a:avLst/>
          </a:prstGeom>
          <a:noFill/>
          <a:ln/>
        </p:spPr>
        <p:txBody>
          <a:bodyPr wrap="square" lIns="0" tIns="0" rIns="0" bIns="0" rtlCol="0" anchor="ctr"/>
          <a:lstStyle/>
          <a:p>
            <a:pPr marL="0" indent="0">
              <a:lnSpc>
                <a:spcPct val="104000"/>
              </a:lnSpc>
              <a:buNone/>
            </a:pPr>
            <a:r>
              <a:rPr lang="en-US" sz="1900" b="1" dirty="0">
                <a:solidFill>
                  <a:srgbClr val="FFFFFF"/>
                </a:solidFill>
                <a:latin typeface="Calibri" pitchFamily="34" charset="0"/>
                <a:ea typeface="Calibri" pitchFamily="34" charset="-122"/>
                <a:cs typeface="Calibri" pitchFamily="34" charset="-120"/>
              </a:rPr>
              <a:t>We are especially hoping to connect with CVSO offices that have not yet participated. </a:t>
            </a:r>
            <a:r>
              <a:rPr lang="en-US" sz="1900" dirty="0">
                <a:solidFill>
                  <a:srgbClr val="FFFFFF"/>
                </a:solidFill>
                <a:latin typeface="Calibri" pitchFamily="34" charset="0"/>
                <a:ea typeface="Calibri" pitchFamily="34" charset="-122"/>
                <a:cs typeface="Calibri" pitchFamily="34" charset="-120"/>
              </a:rPr>
              <a:t>Your frontline experience is essential to getting this right.</a:t>
            </a:r>
            <a:endParaRPr lang="en-US" sz="1900" dirty="0"/>
          </a:p>
        </p:txBody>
      </p:sp>
      <p:sp>
        <p:nvSpPr>
          <p:cNvPr id="6" name="Shape 4"/>
          <p:cNvSpPr/>
          <p:nvPr/>
        </p:nvSpPr>
        <p:spPr>
          <a:xfrm>
            <a:off x="731520" y="3520440"/>
            <a:ext cx="3362249" cy="2270760"/>
          </a:xfrm>
          <a:prstGeom prst="roundRect">
            <a:avLst>
              <a:gd name="adj" fmla="val 4103"/>
            </a:avLst>
          </a:prstGeom>
          <a:solidFill>
            <a:srgbClr val="FFFFFF"/>
          </a:solidFill>
          <a:ln/>
          <a:effectLst>
            <a:outerShdw blurRad="101600" dist="38100" dir="5400000" algn="bl" rotWithShape="0">
              <a:srgbClr val="1A2A40">
                <a:alpha val="16000"/>
              </a:srgbClr>
            </a:outerShdw>
          </a:effectLst>
        </p:spPr>
        <p:txBody>
          <a:bodyPr/>
          <a:lstStyle/>
          <a:p>
            <a:endParaRPr lang="en-US"/>
          </a:p>
        </p:txBody>
      </p:sp>
      <p:sp>
        <p:nvSpPr>
          <p:cNvPr id="7" name="Shape 5"/>
          <p:cNvSpPr/>
          <p:nvPr/>
        </p:nvSpPr>
        <p:spPr>
          <a:xfrm>
            <a:off x="2028596" y="3749040"/>
            <a:ext cx="768096" cy="768096"/>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pic>
        <p:nvPicPr>
          <p:cNvPr id="8" name="Image 0" descr="preencoded.png"/>
          <p:cNvPicPr>
            <a:picLocks noChangeAspect="1"/>
          </p:cNvPicPr>
          <p:nvPr/>
        </p:nvPicPr>
        <p:blipFill>
          <a:blip r:embed="rId3"/>
          <a:stretch>
            <a:fillRect/>
          </a:stretch>
        </p:blipFill>
        <p:spPr>
          <a:xfrm>
            <a:off x="2228301" y="3948745"/>
            <a:ext cx="368686" cy="368686"/>
          </a:xfrm>
          <a:prstGeom prst="rect">
            <a:avLst/>
          </a:prstGeom>
        </p:spPr>
      </p:pic>
      <p:sp>
        <p:nvSpPr>
          <p:cNvPr id="9" name="Text 6"/>
          <p:cNvSpPr/>
          <p:nvPr/>
        </p:nvSpPr>
        <p:spPr>
          <a:xfrm>
            <a:off x="914400" y="4572000"/>
            <a:ext cx="2996489" cy="365760"/>
          </a:xfrm>
          <a:prstGeom prst="rect">
            <a:avLst/>
          </a:prstGeom>
          <a:noFill/>
          <a:ln/>
        </p:spPr>
        <p:txBody>
          <a:bodyPr wrap="square" lIns="0" tIns="0" rIns="0" bIns="0" rtlCol="0" anchor="t"/>
          <a:lstStyle/>
          <a:p>
            <a:pPr marL="0" indent="0" algn="ctr">
              <a:buNone/>
            </a:pPr>
            <a:r>
              <a:rPr lang="en-US" sz="1600" b="1" dirty="0">
                <a:solidFill>
                  <a:srgbClr val="16335A"/>
                </a:solidFill>
                <a:latin typeface="Calibri" pitchFamily="34" charset="0"/>
                <a:ea typeface="Calibri" pitchFamily="34" charset="-122"/>
                <a:cs typeface="Calibri" pitchFamily="34" charset="-120"/>
              </a:rPr>
              <a:t>Brief and flexible</a:t>
            </a:r>
            <a:endParaRPr lang="en-US" sz="1600" dirty="0"/>
          </a:p>
        </p:txBody>
      </p:sp>
      <p:sp>
        <p:nvSpPr>
          <p:cNvPr id="10" name="Text 7"/>
          <p:cNvSpPr/>
          <p:nvPr/>
        </p:nvSpPr>
        <p:spPr>
          <a:xfrm>
            <a:off x="960120" y="4892040"/>
            <a:ext cx="2905049" cy="411480"/>
          </a:xfrm>
          <a:prstGeom prst="rect">
            <a:avLst/>
          </a:prstGeom>
          <a:noFill/>
          <a:ln/>
        </p:spPr>
        <p:txBody>
          <a:bodyPr wrap="square" lIns="0" tIns="0" rIns="0" bIns="0" rtlCol="0" anchor="t"/>
          <a:lstStyle/>
          <a:p>
            <a:pPr marL="0" indent="0" algn="ctr">
              <a:buNone/>
            </a:pPr>
            <a:r>
              <a:rPr lang="en-US" sz="1300" dirty="0">
                <a:solidFill>
                  <a:srgbClr val="5B6675"/>
                </a:solidFill>
                <a:latin typeface="Calibri" pitchFamily="34" charset="0"/>
                <a:ea typeface="Calibri" pitchFamily="34" charset="-122"/>
                <a:cs typeface="Calibri" pitchFamily="34" charset="-120"/>
              </a:rPr>
              <a:t>A short virtual conversation, scheduled when it works for you.</a:t>
            </a:r>
            <a:endParaRPr lang="en-US" sz="1300" dirty="0"/>
          </a:p>
        </p:txBody>
      </p:sp>
      <p:sp>
        <p:nvSpPr>
          <p:cNvPr id="11" name="Shape 8"/>
          <p:cNvSpPr/>
          <p:nvPr/>
        </p:nvSpPr>
        <p:spPr>
          <a:xfrm>
            <a:off x="4413809" y="3520440"/>
            <a:ext cx="3362249" cy="2270760"/>
          </a:xfrm>
          <a:prstGeom prst="roundRect">
            <a:avLst>
              <a:gd name="adj" fmla="val 4103"/>
            </a:avLst>
          </a:prstGeom>
          <a:solidFill>
            <a:srgbClr val="FFFFFF"/>
          </a:solidFill>
          <a:ln/>
          <a:effectLst>
            <a:outerShdw blurRad="101600" dist="38100" dir="5400000" algn="bl" rotWithShape="0">
              <a:srgbClr val="1A2A40">
                <a:alpha val="16000"/>
              </a:srgbClr>
            </a:outerShdw>
          </a:effectLst>
        </p:spPr>
        <p:txBody>
          <a:bodyPr/>
          <a:lstStyle/>
          <a:p>
            <a:endParaRPr lang="en-US"/>
          </a:p>
        </p:txBody>
      </p:sp>
      <p:sp>
        <p:nvSpPr>
          <p:cNvPr id="12" name="Shape 9"/>
          <p:cNvSpPr/>
          <p:nvPr/>
        </p:nvSpPr>
        <p:spPr>
          <a:xfrm>
            <a:off x="5710885" y="3749040"/>
            <a:ext cx="768096" cy="768096"/>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pic>
        <p:nvPicPr>
          <p:cNvPr id="13" name="Image 1" descr="preencoded.png"/>
          <p:cNvPicPr>
            <a:picLocks noChangeAspect="1"/>
          </p:cNvPicPr>
          <p:nvPr/>
        </p:nvPicPr>
        <p:blipFill>
          <a:blip r:embed="rId4"/>
          <a:stretch>
            <a:fillRect/>
          </a:stretch>
        </p:blipFill>
        <p:spPr>
          <a:xfrm>
            <a:off x="5910590" y="3948745"/>
            <a:ext cx="368686" cy="368686"/>
          </a:xfrm>
          <a:prstGeom prst="rect">
            <a:avLst/>
          </a:prstGeom>
        </p:spPr>
      </p:pic>
      <p:sp>
        <p:nvSpPr>
          <p:cNvPr id="14" name="Text 10"/>
          <p:cNvSpPr/>
          <p:nvPr/>
        </p:nvSpPr>
        <p:spPr>
          <a:xfrm>
            <a:off x="4596689" y="4572000"/>
            <a:ext cx="2996489" cy="365760"/>
          </a:xfrm>
          <a:prstGeom prst="rect">
            <a:avLst/>
          </a:prstGeom>
          <a:noFill/>
          <a:ln/>
        </p:spPr>
        <p:txBody>
          <a:bodyPr wrap="square" lIns="0" tIns="0" rIns="0" bIns="0" rtlCol="0" anchor="t"/>
          <a:lstStyle/>
          <a:p>
            <a:pPr marL="0" indent="0" algn="ctr">
              <a:buNone/>
            </a:pPr>
            <a:r>
              <a:rPr lang="en-US" sz="1600" b="1" dirty="0">
                <a:solidFill>
                  <a:srgbClr val="16335A"/>
                </a:solidFill>
                <a:latin typeface="Calibri" pitchFamily="34" charset="0"/>
                <a:ea typeface="Calibri" pitchFamily="34" charset="-122"/>
                <a:cs typeface="Calibri" pitchFamily="34" charset="-120"/>
              </a:rPr>
              <a:t>No extra burden</a:t>
            </a:r>
            <a:endParaRPr lang="en-US" sz="1600" dirty="0"/>
          </a:p>
        </p:txBody>
      </p:sp>
      <p:sp>
        <p:nvSpPr>
          <p:cNvPr id="15" name="Text 11"/>
          <p:cNvSpPr/>
          <p:nvPr/>
        </p:nvSpPr>
        <p:spPr>
          <a:xfrm>
            <a:off x="4642409" y="4892040"/>
            <a:ext cx="2905049" cy="411480"/>
          </a:xfrm>
          <a:prstGeom prst="rect">
            <a:avLst/>
          </a:prstGeom>
          <a:noFill/>
          <a:ln/>
        </p:spPr>
        <p:txBody>
          <a:bodyPr wrap="square" lIns="0" tIns="0" rIns="0" bIns="0" rtlCol="0" anchor="t"/>
          <a:lstStyle/>
          <a:p>
            <a:pPr marL="0" indent="0" algn="ctr">
              <a:buNone/>
            </a:pPr>
            <a:r>
              <a:rPr lang="en-US" sz="1300" dirty="0">
                <a:solidFill>
                  <a:srgbClr val="5B6675"/>
                </a:solidFill>
                <a:latin typeface="Calibri" pitchFamily="34" charset="0"/>
                <a:ea typeface="Calibri" pitchFamily="34" charset="-122"/>
                <a:cs typeface="Calibri" pitchFamily="34" charset="-120"/>
              </a:rPr>
              <a:t>We want your real experience, not added paperwork.</a:t>
            </a:r>
            <a:endParaRPr lang="en-US" sz="1300" dirty="0"/>
          </a:p>
        </p:txBody>
      </p:sp>
      <p:sp>
        <p:nvSpPr>
          <p:cNvPr id="16" name="Shape 12"/>
          <p:cNvSpPr/>
          <p:nvPr/>
        </p:nvSpPr>
        <p:spPr>
          <a:xfrm>
            <a:off x="8096098" y="3520440"/>
            <a:ext cx="3362249" cy="2270760"/>
          </a:xfrm>
          <a:prstGeom prst="roundRect">
            <a:avLst>
              <a:gd name="adj" fmla="val 4103"/>
            </a:avLst>
          </a:prstGeom>
          <a:solidFill>
            <a:srgbClr val="FFFFFF"/>
          </a:solidFill>
          <a:ln/>
          <a:effectLst>
            <a:outerShdw blurRad="101600" dist="38100" dir="5400000" algn="bl" rotWithShape="0">
              <a:srgbClr val="1A2A40">
                <a:alpha val="16000"/>
              </a:srgbClr>
            </a:outerShdw>
          </a:effectLst>
        </p:spPr>
        <p:txBody>
          <a:bodyPr/>
          <a:lstStyle/>
          <a:p>
            <a:endParaRPr lang="en-US"/>
          </a:p>
        </p:txBody>
      </p:sp>
      <p:sp>
        <p:nvSpPr>
          <p:cNvPr id="17" name="Shape 13"/>
          <p:cNvSpPr/>
          <p:nvPr/>
        </p:nvSpPr>
        <p:spPr>
          <a:xfrm>
            <a:off x="9393174" y="3749040"/>
            <a:ext cx="768096" cy="768096"/>
          </a:xfrm>
          <a:prstGeom prst="ellipse">
            <a:avLst/>
          </a:prstGeom>
          <a:solidFill>
            <a:srgbClr val="E0A526"/>
          </a:solidFill>
          <a:ln/>
          <a:effectLst>
            <a:outerShdw blurRad="101600" dist="38100" dir="5400000" algn="bl" rotWithShape="0">
              <a:srgbClr val="1A2A40">
                <a:alpha val="16000"/>
              </a:srgbClr>
            </a:outerShdw>
          </a:effectLst>
        </p:spPr>
        <p:txBody>
          <a:bodyPr/>
          <a:lstStyle/>
          <a:p>
            <a:endParaRPr lang="en-US"/>
          </a:p>
        </p:txBody>
      </p:sp>
      <p:pic>
        <p:nvPicPr>
          <p:cNvPr id="18" name="Image 2" descr="preencoded.png"/>
          <p:cNvPicPr>
            <a:picLocks noChangeAspect="1"/>
          </p:cNvPicPr>
          <p:nvPr/>
        </p:nvPicPr>
        <p:blipFill>
          <a:blip r:embed="rId5"/>
          <a:stretch>
            <a:fillRect/>
          </a:stretch>
        </p:blipFill>
        <p:spPr>
          <a:xfrm>
            <a:off x="9592879" y="3948745"/>
            <a:ext cx="368686" cy="368686"/>
          </a:xfrm>
          <a:prstGeom prst="rect">
            <a:avLst/>
          </a:prstGeom>
        </p:spPr>
      </p:pic>
      <p:sp>
        <p:nvSpPr>
          <p:cNvPr id="19" name="Text 14"/>
          <p:cNvSpPr/>
          <p:nvPr/>
        </p:nvSpPr>
        <p:spPr>
          <a:xfrm>
            <a:off x="8278978" y="4572000"/>
            <a:ext cx="2996489" cy="365760"/>
          </a:xfrm>
          <a:prstGeom prst="rect">
            <a:avLst/>
          </a:prstGeom>
          <a:noFill/>
          <a:ln/>
        </p:spPr>
        <p:txBody>
          <a:bodyPr wrap="square" lIns="0" tIns="0" rIns="0" bIns="0" rtlCol="0" anchor="t"/>
          <a:lstStyle/>
          <a:p>
            <a:pPr marL="0" indent="0" algn="ctr">
              <a:buNone/>
            </a:pPr>
            <a:r>
              <a:rPr lang="en-US" sz="1600" b="1" dirty="0">
                <a:solidFill>
                  <a:srgbClr val="16335A"/>
                </a:solidFill>
                <a:latin typeface="Calibri" pitchFamily="34" charset="0"/>
                <a:ea typeface="Calibri" pitchFamily="34" charset="-122"/>
                <a:cs typeface="Calibri" pitchFamily="34" charset="-120"/>
              </a:rPr>
              <a:t>Your voice counts</a:t>
            </a:r>
            <a:endParaRPr lang="en-US" sz="1600" dirty="0"/>
          </a:p>
        </p:txBody>
      </p:sp>
      <p:sp>
        <p:nvSpPr>
          <p:cNvPr id="20" name="Text 15"/>
          <p:cNvSpPr/>
          <p:nvPr/>
        </p:nvSpPr>
        <p:spPr>
          <a:xfrm>
            <a:off x="8324698" y="4892040"/>
            <a:ext cx="2905049" cy="411480"/>
          </a:xfrm>
          <a:prstGeom prst="rect">
            <a:avLst/>
          </a:prstGeom>
          <a:noFill/>
          <a:ln/>
        </p:spPr>
        <p:txBody>
          <a:bodyPr wrap="square" lIns="0" tIns="0" rIns="0" bIns="0" rtlCol="0" anchor="t"/>
          <a:lstStyle/>
          <a:p>
            <a:pPr marL="0" indent="0" algn="ctr">
              <a:buNone/>
            </a:pPr>
            <a:r>
              <a:rPr lang="en-US" sz="1300" dirty="0">
                <a:solidFill>
                  <a:srgbClr val="5B6675"/>
                </a:solidFill>
                <a:latin typeface="Calibri" pitchFamily="34" charset="0"/>
                <a:ea typeface="Calibri" pitchFamily="34" charset="-122"/>
                <a:cs typeface="Calibri" pitchFamily="34" charset="-120"/>
              </a:rPr>
              <a:t>What you share directly shapes the statewide findings.</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6335A"/>
        </a:solidFill>
        <a:effectLst/>
      </p:bgPr>
    </p:bg>
    <p:spTree>
      <p:nvGrpSpPr>
        <p:cNvPr id="1" name=""/>
        <p:cNvGrpSpPr/>
        <p:nvPr/>
      </p:nvGrpSpPr>
      <p:grpSpPr>
        <a:xfrm>
          <a:off x="0" y="0"/>
          <a:ext cx="0" cy="0"/>
          <a:chOff x="0" y="0"/>
          <a:chExt cx="0" cy="0"/>
        </a:xfrm>
      </p:grpSpPr>
      <p:sp>
        <p:nvSpPr>
          <p:cNvPr id="2" name="Shape 0"/>
          <p:cNvSpPr/>
          <p:nvPr/>
        </p:nvSpPr>
        <p:spPr>
          <a:xfrm>
            <a:off x="-2651760" y="3383280"/>
            <a:ext cx="6035040" cy="6035040"/>
          </a:xfrm>
          <a:prstGeom prst="ellipse">
            <a:avLst/>
          </a:prstGeom>
          <a:solidFill>
            <a:srgbClr val="E0A526">
              <a:alpha val="12000"/>
            </a:srgbClr>
          </a:solidFill>
          <a:ln/>
        </p:spPr>
        <p:txBody>
          <a:bodyPr/>
          <a:lstStyle/>
          <a:p>
            <a:endParaRPr lang="en-US"/>
          </a:p>
        </p:txBody>
      </p:sp>
      <p:sp>
        <p:nvSpPr>
          <p:cNvPr id="3" name="Shape 1"/>
          <p:cNvSpPr/>
          <p:nvPr/>
        </p:nvSpPr>
        <p:spPr>
          <a:xfrm>
            <a:off x="731520" y="713232"/>
            <a:ext cx="201168" cy="201168"/>
          </a:xfrm>
          <a:prstGeom prst="rect">
            <a:avLst/>
          </a:prstGeom>
          <a:solidFill>
            <a:srgbClr val="E0A526"/>
          </a:solidFill>
          <a:ln/>
        </p:spPr>
        <p:txBody>
          <a:bodyPr/>
          <a:lstStyle/>
          <a:p>
            <a:endParaRPr lang="en-US"/>
          </a:p>
        </p:txBody>
      </p:sp>
      <p:sp>
        <p:nvSpPr>
          <p:cNvPr id="4" name="Text 2"/>
          <p:cNvSpPr/>
          <p:nvPr/>
        </p:nvSpPr>
        <p:spPr>
          <a:xfrm>
            <a:off x="1051560" y="658368"/>
            <a:ext cx="8229600" cy="320040"/>
          </a:xfrm>
          <a:prstGeom prst="rect">
            <a:avLst/>
          </a:prstGeom>
          <a:noFill/>
          <a:ln/>
        </p:spPr>
        <p:txBody>
          <a:bodyPr wrap="square" lIns="0" tIns="0" rIns="0" bIns="0" rtlCol="0" anchor="ctr"/>
          <a:lstStyle/>
          <a:p>
            <a:pPr marL="0" indent="0">
              <a:buNone/>
            </a:pPr>
            <a:r>
              <a:rPr lang="en-US" sz="1300" b="1" kern="0" spc="300" dirty="0">
                <a:solidFill>
                  <a:srgbClr val="EFC04E"/>
                </a:solidFill>
                <a:latin typeface="Calibri" pitchFamily="34" charset="0"/>
                <a:ea typeface="Calibri" pitchFamily="34" charset="-122"/>
                <a:cs typeface="Calibri" pitchFamily="34" charset="-120"/>
              </a:rPr>
              <a:t>CONNECT WITH OUR TEAM</a:t>
            </a:r>
            <a:endParaRPr lang="en-US" sz="1300" dirty="0"/>
          </a:p>
        </p:txBody>
      </p:sp>
      <p:sp>
        <p:nvSpPr>
          <p:cNvPr id="5" name="Text 3"/>
          <p:cNvSpPr/>
          <p:nvPr/>
        </p:nvSpPr>
        <p:spPr>
          <a:xfrm>
            <a:off x="731520" y="1097280"/>
            <a:ext cx="6766560" cy="1371600"/>
          </a:xfrm>
          <a:prstGeom prst="rect">
            <a:avLst/>
          </a:prstGeom>
          <a:noFill/>
          <a:ln/>
        </p:spPr>
        <p:txBody>
          <a:bodyPr wrap="square" lIns="0" tIns="0" rIns="0" bIns="0" rtlCol="0" anchor="t"/>
          <a:lstStyle/>
          <a:p>
            <a:pPr marL="0" indent="0">
              <a:lnSpc>
                <a:spcPct val="100000"/>
              </a:lnSpc>
              <a:buNone/>
            </a:pPr>
            <a:r>
              <a:rPr lang="en-US" sz="3500" b="1" dirty="0">
                <a:solidFill>
                  <a:srgbClr val="FFFFFF"/>
                </a:solidFill>
                <a:latin typeface="Calibri" pitchFamily="34" charset="0"/>
                <a:ea typeface="Calibri" pitchFamily="34" charset="-122"/>
                <a:cs typeface="Calibri" pitchFamily="34" charset="-120"/>
              </a:rPr>
              <a:t>Schedule an Interview With Our Team</a:t>
            </a:r>
            <a:endParaRPr lang="en-US" sz="3500" dirty="0"/>
          </a:p>
        </p:txBody>
      </p:sp>
      <p:sp>
        <p:nvSpPr>
          <p:cNvPr id="6" name="Text 4"/>
          <p:cNvSpPr/>
          <p:nvPr/>
        </p:nvSpPr>
        <p:spPr>
          <a:xfrm>
            <a:off x="731520" y="2697480"/>
            <a:ext cx="6126480" cy="640080"/>
          </a:xfrm>
          <a:prstGeom prst="rect">
            <a:avLst/>
          </a:prstGeom>
          <a:noFill/>
          <a:ln/>
        </p:spPr>
        <p:txBody>
          <a:bodyPr wrap="square" lIns="0" tIns="0" rIns="0" bIns="0" rtlCol="0" anchor="t"/>
          <a:lstStyle/>
          <a:p>
            <a:pPr marL="0" indent="0">
              <a:buNone/>
            </a:pPr>
            <a:r>
              <a:rPr lang="en-US" sz="2400" dirty="0">
                <a:solidFill>
                  <a:srgbClr val="C2CEDC"/>
                </a:solidFill>
                <a:latin typeface="Calibri" pitchFamily="34" charset="0"/>
                <a:ea typeface="Calibri" pitchFamily="34" charset="-122"/>
                <a:cs typeface="Calibri" pitchFamily="34" charset="-120"/>
              </a:rPr>
              <a:t>Scan the code to book a time directly on our calendar.</a:t>
            </a:r>
            <a:endParaRPr lang="en-US" sz="2400" dirty="0"/>
          </a:p>
        </p:txBody>
      </p:sp>
      <p:sp>
        <p:nvSpPr>
          <p:cNvPr id="7" name="Text 5"/>
          <p:cNvSpPr/>
          <p:nvPr/>
        </p:nvSpPr>
        <p:spPr>
          <a:xfrm>
            <a:off x="777240" y="3657600"/>
            <a:ext cx="365760" cy="365760"/>
          </a:xfrm>
          <a:prstGeom prst="rect">
            <a:avLst/>
          </a:prstGeom>
          <a:noFill/>
          <a:ln/>
        </p:spPr>
        <p:txBody>
          <a:bodyPr wrap="square" lIns="0" tIns="0" rIns="0" bIns="0" rtlCol="0" anchor="ctr"/>
          <a:lstStyle/>
          <a:p>
            <a:pPr marL="0" indent="0">
              <a:buNone/>
            </a:pPr>
            <a:r>
              <a:rPr lang="en-US" sz="1600" b="1" dirty="0">
                <a:solidFill>
                  <a:srgbClr val="EFC04E"/>
                </a:solidFill>
                <a:latin typeface="Calibri" pitchFamily="34" charset="0"/>
                <a:ea typeface="Calibri" pitchFamily="34" charset="-122"/>
                <a:cs typeface="Calibri" pitchFamily="34" charset="-120"/>
              </a:rPr>
              <a:t>1</a:t>
            </a:r>
            <a:endParaRPr lang="en-US" sz="1600" dirty="0"/>
          </a:p>
        </p:txBody>
      </p:sp>
      <p:sp>
        <p:nvSpPr>
          <p:cNvPr id="8" name="Text 6"/>
          <p:cNvSpPr/>
          <p:nvPr/>
        </p:nvSpPr>
        <p:spPr>
          <a:xfrm>
            <a:off x="1188720" y="3657600"/>
            <a:ext cx="5486400" cy="365760"/>
          </a:xfrm>
          <a:prstGeom prst="rect">
            <a:avLst/>
          </a:prstGeom>
          <a:noFill/>
          <a:ln/>
        </p:spPr>
        <p:txBody>
          <a:bodyPr wrap="square" lIns="0" tIns="0" rIns="0" bIns="0" rtlCol="0" anchor="ctr"/>
          <a:lstStyle/>
          <a:p>
            <a:pPr marL="0" indent="0">
              <a:buNone/>
            </a:pPr>
            <a:r>
              <a:rPr lang="en-US" dirty="0">
                <a:solidFill>
                  <a:srgbClr val="FFFFFF"/>
                </a:solidFill>
                <a:latin typeface="Calibri" pitchFamily="34" charset="0"/>
                <a:ea typeface="Calibri" pitchFamily="34" charset="-122"/>
                <a:cs typeface="Calibri" pitchFamily="34" charset="-120"/>
              </a:rPr>
              <a:t>Open your phone camera.</a:t>
            </a:r>
            <a:endParaRPr lang="en-US" dirty="0"/>
          </a:p>
        </p:txBody>
      </p:sp>
      <p:sp>
        <p:nvSpPr>
          <p:cNvPr id="9" name="Text 7"/>
          <p:cNvSpPr/>
          <p:nvPr/>
        </p:nvSpPr>
        <p:spPr>
          <a:xfrm>
            <a:off x="777240" y="4206240"/>
            <a:ext cx="365760" cy="365760"/>
          </a:xfrm>
          <a:prstGeom prst="rect">
            <a:avLst/>
          </a:prstGeom>
          <a:noFill/>
          <a:ln/>
        </p:spPr>
        <p:txBody>
          <a:bodyPr wrap="square" lIns="0" tIns="0" rIns="0" bIns="0" rtlCol="0" anchor="ctr"/>
          <a:lstStyle/>
          <a:p>
            <a:pPr marL="0" indent="0">
              <a:buNone/>
            </a:pPr>
            <a:r>
              <a:rPr lang="en-US" sz="1600" b="1" dirty="0">
                <a:solidFill>
                  <a:srgbClr val="EFC04E"/>
                </a:solidFill>
                <a:latin typeface="Calibri" pitchFamily="34" charset="0"/>
                <a:ea typeface="Calibri" pitchFamily="34" charset="-122"/>
                <a:cs typeface="Calibri" pitchFamily="34" charset="-120"/>
              </a:rPr>
              <a:t>2</a:t>
            </a:r>
            <a:endParaRPr lang="en-US" sz="1600" dirty="0"/>
          </a:p>
        </p:txBody>
      </p:sp>
      <p:sp>
        <p:nvSpPr>
          <p:cNvPr id="10" name="Text 8"/>
          <p:cNvSpPr/>
          <p:nvPr/>
        </p:nvSpPr>
        <p:spPr>
          <a:xfrm>
            <a:off x="1188720" y="4206240"/>
            <a:ext cx="5486400" cy="365760"/>
          </a:xfrm>
          <a:prstGeom prst="rect">
            <a:avLst/>
          </a:prstGeom>
          <a:noFill/>
          <a:ln/>
        </p:spPr>
        <p:txBody>
          <a:bodyPr wrap="square" lIns="0" tIns="0" rIns="0" bIns="0" rtlCol="0" anchor="ctr"/>
          <a:lstStyle/>
          <a:p>
            <a:pPr marL="0" indent="0">
              <a:buNone/>
            </a:pPr>
            <a:r>
              <a:rPr lang="en-US" dirty="0">
                <a:solidFill>
                  <a:srgbClr val="FFFFFF"/>
                </a:solidFill>
                <a:latin typeface="Calibri" pitchFamily="34" charset="0"/>
                <a:ea typeface="Calibri" pitchFamily="34" charset="-122"/>
                <a:cs typeface="Calibri" pitchFamily="34" charset="-120"/>
              </a:rPr>
              <a:t>Point it at the QR code.</a:t>
            </a:r>
            <a:endParaRPr lang="en-US" dirty="0"/>
          </a:p>
        </p:txBody>
      </p:sp>
      <p:sp>
        <p:nvSpPr>
          <p:cNvPr id="11" name="Text 9"/>
          <p:cNvSpPr/>
          <p:nvPr/>
        </p:nvSpPr>
        <p:spPr>
          <a:xfrm>
            <a:off x="777240" y="4754880"/>
            <a:ext cx="365760" cy="365760"/>
          </a:xfrm>
          <a:prstGeom prst="rect">
            <a:avLst/>
          </a:prstGeom>
          <a:noFill/>
          <a:ln/>
        </p:spPr>
        <p:txBody>
          <a:bodyPr wrap="square" lIns="0" tIns="0" rIns="0" bIns="0" rtlCol="0" anchor="ctr"/>
          <a:lstStyle/>
          <a:p>
            <a:pPr marL="0" indent="0">
              <a:buNone/>
            </a:pPr>
            <a:r>
              <a:rPr lang="en-US" sz="1600" b="1" dirty="0">
                <a:solidFill>
                  <a:srgbClr val="EFC04E"/>
                </a:solidFill>
                <a:latin typeface="Calibri" pitchFamily="34" charset="0"/>
                <a:ea typeface="Calibri" pitchFamily="34" charset="-122"/>
                <a:cs typeface="Calibri" pitchFamily="34" charset="-120"/>
              </a:rPr>
              <a:t>3</a:t>
            </a:r>
            <a:endParaRPr lang="en-US" sz="1600" dirty="0"/>
          </a:p>
        </p:txBody>
      </p:sp>
      <p:sp>
        <p:nvSpPr>
          <p:cNvPr id="12" name="Text 10"/>
          <p:cNvSpPr/>
          <p:nvPr/>
        </p:nvSpPr>
        <p:spPr>
          <a:xfrm>
            <a:off x="1188720" y="4754880"/>
            <a:ext cx="5486400" cy="365760"/>
          </a:xfrm>
          <a:prstGeom prst="rect">
            <a:avLst/>
          </a:prstGeom>
          <a:noFill/>
          <a:ln/>
        </p:spPr>
        <p:txBody>
          <a:bodyPr wrap="square" lIns="0" tIns="0" rIns="0" bIns="0" rtlCol="0" anchor="ctr"/>
          <a:lstStyle/>
          <a:p>
            <a:pPr marL="0" indent="0">
              <a:buNone/>
            </a:pPr>
            <a:r>
              <a:rPr lang="en-US" dirty="0">
                <a:solidFill>
                  <a:srgbClr val="FFFFFF"/>
                </a:solidFill>
                <a:latin typeface="Calibri" pitchFamily="34" charset="0"/>
                <a:ea typeface="Calibri" pitchFamily="34" charset="-122"/>
                <a:cs typeface="Calibri" pitchFamily="34" charset="-120"/>
              </a:rPr>
              <a:t>Choose a time that works for you.</a:t>
            </a:r>
            <a:endParaRPr lang="en-US" dirty="0"/>
          </a:p>
        </p:txBody>
      </p:sp>
      <p:sp>
        <p:nvSpPr>
          <p:cNvPr id="13" name="Text 11"/>
          <p:cNvSpPr/>
          <p:nvPr/>
        </p:nvSpPr>
        <p:spPr>
          <a:xfrm>
            <a:off x="731520" y="5532120"/>
            <a:ext cx="6126480" cy="411480"/>
          </a:xfrm>
          <a:prstGeom prst="rect">
            <a:avLst/>
          </a:prstGeom>
          <a:noFill/>
          <a:ln/>
        </p:spPr>
        <p:txBody>
          <a:bodyPr wrap="square" lIns="0" tIns="0" rIns="0" bIns="0" rtlCol="0" anchor="ctr"/>
          <a:lstStyle/>
          <a:p>
            <a:pPr marL="0" indent="0">
              <a:buNone/>
            </a:pPr>
            <a:r>
              <a:rPr lang="en-US" sz="1400" dirty="0">
                <a:solidFill>
                  <a:srgbClr val="C2CEDC"/>
                </a:solidFill>
                <a:latin typeface="Calibri" pitchFamily="34" charset="0"/>
                <a:ea typeface="Calibri" pitchFamily="34" charset="-122"/>
                <a:cs typeface="Calibri" pitchFamily="34" charset="-120"/>
              </a:rPr>
              <a:t>Email: </a:t>
            </a:r>
            <a:r>
              <a:rPr lang="en-US" sz="1400" dirty="0" err="1">
                <a:solidFill>
                  <a:srgbClr val="EFC04E"/>
                </a:solidFill>
                <a:latin typeface="Calibri" pitchFamily="34" charset="0"/>
                <a:ea typeface="Calibri" pitchFamily="34" charset="-122"/>
                <a:cs typeface="Calibri" pitchFamily="34" charset="-120"/>
              </a:rPr>
              <a:t>Jeremy.ramirez@csulb.edu</a:t>
            </a:r>
            <a:endParaRPr lang="en-US" sz="1400" dirty="0"/>
          </a:p>
        </p:txBody>
      </p:sp>
      <p:sp>
        <p:nvSpPr>
          <p:cNvPr id="14" name="Text 12"/>
          <p:cNvSpPr/>
          <p:nvPr/>
        </p:nvSpPr>
        <p:spPr>
          <a:xfrm>
            <a:off x="731520" y="6035040"/>
            <a:ext cx="6675120" cy="548640"/>
          </a:xfrm>
          <a:prstGeom prst="rect">
            <a:avLst/>
          </a:prstGeom>
          <a:noFill/>
          <a:ln/>
        </p:spPr>
        <p:txBody>
          <a:bodyPr wrap="square" lIns="0" tIns="0" rIns="0" bIns="0" rtlCol="0" anchor="t"/>
          <a:lstStyle/>
          <a:p>
            <a:pPr marL="0" indent="0">
              <a:buNone/>
            </a:pPr>
            <a:r>
              <a:rPr lang="en-US" sz="1400" i="1" dirty="0">
                <a:solidFill>
                  <a:srgbClr val="EFC04E"/>
                </a:solidFill>
                <a:latin typeface="Calibri" pitchFamily="34" charset="0"/>
                <a:ea typeface="Calibri" pitchFamily="34" charset="-122"/>
                <a:cs typeface="Calibri" pitchFamily="34" charset="-120"/>
              </a:rPr>
              <a:t>Thank you for the work you do for California's veterans and their families.</a:t>
            </a:r>
            <a:endParaRPr lang="en-US" sz="1400" dirty="0"/>
          </a:p>
        </p:txBody>
      </p:sp>
      <p:sp>
        <p:nvSpPr>
          <p:cNvPr id="15" name="Shape 13"/>
          <p:cNvSpPr/>
          <p:nvPr/>
        </p:nvSpPr>
        <p:spPr>
          <a:xfrm>
            <a:off x="7818120" y="1783080"/>
            <a:ext cx="3657600" cy="4023360"/>
          </a:xfrm>
          <a:prstGeom prst="roundRect">
            <a:avLst>
              <a:gd name="adj" fmla="val 2000"/>
            </a:avLst>
          </a:prstGeom>
          <a:solidFill>
            <a:srgbClr val="FFFFFF"/>
          </a:solidFill>
          <a:ln/>
          <a:effectLst>
            <a:outerShdw blurRad="101600" dist="38100" dir="5400000" algn="bl" rotWithShape="0">
              <a:srgbClr val="1A2A40">
                <a:alpha val="16000"/>
              </a:srgbClr>
            </a:outerShdw>
          </a:effectLst>
        </p:spPr>
        <p:txBody>
          <a:bodyPr/>
          <a:lstStyle/>
          <a:p>
            <a:endParaRPr lang="en-US"/>
          </a:p>
        </p:txBody>
      </p:sp>
      <p:pic>
        <p:nvPicPr>
          <p:cNvPr id="16" name="Image 0" descr="/home/claude/cvso/qr.png"/>
          <p:cNvPicPr>
            <a:picLocks noChangeAspect="1"/>
          </p:cNvPicPr>
          <p:nvPr/>
        </p:nvPicPr>
        <p:blipFill>
          <a:blip r:embed="rId3"/>
          <a:stretch>
            <a:fillRect/>
          </a:stretch>
        </p:blipFill>
        <p:spPr>
          <a:xfrm>
            <a:off x="8001000" y="1965960"/>
            <a:ext cx="3291840" cy="3291840"/>
          </a:xfrm>
          <a:prstGeom prst="rect">
            <a:avLst/>
          </a:prstGeom>
        </p:spPr>
      </p:pic>
      <p:sp>
        <p:nvSpPr>
          <p:cNvPr id="17" name="Text 14"/>
          <p:cNvSpPr/>
          <p:nvPr/>
        </p:nvSpPr>
        <p:spPr>
          <a:xfrm>
            <a:off x="7818120" y="5321808"/>
            <a:ext cx="3657600" cy="411480"/>
          </a:xfrm>
          <a:prstGeom prst="rect">
            <a:avLst/>
          </a:prstGeom>
          <a:noFill/>
          <a:ln/>
        </p:spPr>
        <p:txBody>
          <a:bodyPr wrap="square" lIns="0" tIns="0" rIns="0" bIns="0" rtlCol="0" anchor="ctr"/>
          <a:lstStyle/>
          <a:p>
            <a:pPr marL="0" indent="0" algn="ctr">
              <a:buNone/>
            </a:pPr>
            <a:r>
              <a:rPr lang="en-US" sz="1300" b="1" dirty="0">
                <a:solidFill>
                  <a:srgbClr val="16335A"/>
                </a:solidFill>
                <a:latin typeface="Calibri" pitchFamily="34" charset="0"/>
                <a:ea typeface="Calibri" pitchFamily="34" charset="-122"/>
                <a:cs typeface="Calibri" pitchFamily="34" charset="-120"/>
              </a:rPr>
              <a:t>Scan to schedule an interview</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1726</Words>
  <Application>Microsoft Macintosh PowerPoint</Application>
  <PresentationFormat>Widescreen</PresentationFormat>
  <Paragraphs>84</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Comprehensive Investigation into Veteran Suicide: Identification and Reporting</dc:title>
  <dc:subject>PptxGenJS Presentation</dc:subject>
  <dc:creator>Dr. Jeremy Ramirez</dc:creator>
  <cp:lastModifiedBy>Jeremy Ramirez</cp:lastModifiedBy>
  <cp:revision>5</cp:revision>
  <dcterms:created xsi:type="dcterms:W3CDTF">2026-06-09T19:13:29Z</dcterms:created>
  <dcterms:modified xsi:type="dcterms:W3CDTF">2026-06-09T19:21:35Z</dcterms:modified>
</cp:coreProperties>
</file>