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7" r:id="rId2"/>
    <p:sldId id="260" r:id="rId3"/>
    <p:sldId id="261" r:id="rId4"/>
    <p:sldId id="262" r:id="rId5"/>
    <p:sldId id="264" r:id="rId6"/>
    <p:sldId id="265" r:id="rId7"/>
    <p:sldId id="256" r:id="rId8"/>
    <p:sldId id="266" r:id="rId9"/>
    <p:sldId id="267" r:id="rId10"/>
    <p:sldId id="268" r:id="rId11"/>
  </p:sldIdLst>
  <p:sldSz cx="18288000" cy="10287000"/>
  <p:notesSz cx="6858000" cy="9144000"/>
  <p:embeddedFontLst>
    <p:embeddedFont>
      <p:font typeface="Gochi Hand" panose="020B0604020202020204" charset="0"/>
      <p:regular r:id="rId13"/>
    </p:embeddedFont>
    <p:embeddedFont>
      <p:font typeface="Oswald Bold" panose="020B0604020202020204" charset="0"/>
      <p:regular r:id="rId14"/>
    </p:embeddedFont>
    <p:embeddedFont>
      <p:font typeface="Poppins" panose="00000500000000000000" pitchFamily="2" charset="0"/>
      <p:regular r:id="rId15"/>
    </p:embeddedFont>
    <p:embeddedFont>
      <p:font typeface="Poppins Bold" panose="00000800000000000000" charset="0"/>
      <p:regular r:id="rId16"/>
    </p:embeddedFont>
    <p:embeddedFont>
      <p:font typeface="Poppins Heavy" panose="020B0604020202020204" charset="0"/>
      <p:regular r:id="rId17"/>
    </p:embeddedFont>
    <p:embeddedFont>
      <p:font typeface="Poppins Italics" panose="020B0604020202020204" charset="0"/>
      <p:regular r:id="rId18"/>
    </p:embeddedFont>
    <p:embeddedFont>
      <p:font typeface="Poppins Medium" panose="00000600000000000000" pitchFamily="2" charset="0"/>
      <p:regular r:id="rId19"/>
    </p:embeddedFont>
    <p:embeddedFont>
      <p:font typeface="Poppins Semi-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216"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and thank you for joining. </a:t>
            </a:r>
          </a:p>
          <a:p>
            <a:endParaRPr lang="en-US"/>
          </a:p>
          <a:p>
            <a:r>
              <a:rPr lang="en-US"/>
              <a:t>Onward Ops is a steady partner for service members as they transition from military to civilian life. We connect them to trusted resources, volunteer Sponsors, and community organizations, providing guidance and support throughout.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get involved with Onward Ops by partnering with us to strengthen transitions and create community impact, volunteering as a Sponsor to guide and support veterans, or donating to the Onward Ops Foundation to sustain and grow our programs. Every action helps expand access to resources and ensures no service member navigates transition alone.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data shows the stark reality behind why our work matters. </a:t>
            </a:r>
          </a:p>
          <a:p>
            <a:endParaRPr lang="en-US"/>
          </a:p>
          <a:p>
            <a:r>
              <a:rPr lang="en-US"/>
              <a:t>In 2022,  Veterans ages 18 to 34 have a suicide rate nearly three times higher than their civilian peers. It highlights how the first year after leaving the military—the “Deadly Gap”—is a particularly vulnerable time and why connecting Veterans to support early is so critical.</a:t>
            </a:r>
          </a:p>
          <a:p>
            <a:endParaRPr lang="en-US"/>
          </a:p>
          <a:p>
            <a:r>
              <a:rPr lang="en-US"/>
              <a:t>For Veterans under 45, suicide is one of the leading causes of death. These numbers make one thing clear—we have to bridge this gap, and early, trusted human connection is central to how Onward Ops supports Veterans during transition.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Onward Ops isn’t a service provider—we’re a connector. We link service members to trusted community organizations and a volunteer Sponsor if they choose, working closely with the VA, DoD, and local partners to provide continuity and human connection. Our role is to guide, support, and keep Veterans connected so they can access the right resources at the right time.</a:t>
            </a:r>
          </a:p>
          <a:p>
            <a:endParaRPr lang="en-US"/>
          </a:p>
          <a:p>
            <a:r>
              <a:rPr lang="en-US"/>
              <a:t>Some Veterans need a lot of help, but almost all could use a little. The current transition process hasn’t delivered the outcomes they deserve. Issues like unemployment, homelessness, and suicide are largely avoidable—and they affect both today’s Veterans and the next generation considering military service.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Everything we do starts with the individual. We assess risks, identify gaps, and connect service members to the right resources at the right time. Transitioning service members can also be connected with trained volunteer Sponsors, followed over time, and supported in a way that fits their unique situation. Most importantly, we stay connected—our support does not end after a single referral.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We’re not here to check a box—we’re here to walk alongside Service Members. Our model is built on flexibility, timing, and real human connection. We remain a steady, quiet partner until support is needed, then activate quickly and personally. Through early enrollment, local matching, and secure dashboards, Onward Ops provides continuity and prevention during high-risk transition periods.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work with a network of trusted partners to ensure service members have access to the right people and resources wherever they are transitioning. Our approach is about relationships, not just resources, we are creating a safety net across communities.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logos represent the partners who make our work possible. Through public, private, and nonprofit collaboration, they provide the resources and expertise that allow us to reach more service members, deliver timely support, and ensure no one transitions alone.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we highlight the population we serve. We support service members at a critical transition point—moving from uniform into their next chapter. While many know their next steps, our data shows ongoing concerns around employment, benefits, health care, and family stability. Our role is to step in early, reduce uncertainty, and connect them to the right support at the right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Behind every number is a service member or veteran who needed support at a critical moment. Through early identification and action, we’ve connected veterans at risk to care, screened thousands of transitioning service members, helped enroll veterans in VA health care, and supported those facing food insecurity or housing instability. These outcomes show the impact of meeting people early and ensuring no one navigates transition alone.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sv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hyperlink" Target="https://www.onwardops.foundation" TargetMode="External"/><Relationship Id="rId3" Type="http://schemas.openxmlformats.org/officeDocument/2006/relationships/image" Target="../media/image85.jpeg"/><Relationship Id="rId7" Type="http://schemas.openxmlformats.org/officeDocument/2006/relationships/hyperlink" Target="http://onwardops.org/sponsor"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team@onwardop.org" TargetMode="External"/><Relationship Id="rId5" Type="http://schemas.openxmlformats.org/officeDocument/2006/relationships/image" Target="../media/image87.png"/><Relationship Id="rId10" Type="http://schemas.openxmlformats.org/officeDocument/2006/relationships/image" Target="../media/image89.png"/><Relationship Id="rId4" Type="http://schemas.openxmlformats.org/officeDocument/2006/relationships/image" Target="../media/image86.sv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onder.cdc.gov" TargetMode="External"/><Relationship Id="rId5" Type="http://schemas.openxmlformats.org/officeDocument/2006/relationships/hyperlink" Target="https://www.mentalhealth.va.gov/docs/data-sheets/2024/2024-Annual-Report-Part-2-of-2_508.pdf" TargetMode="Externa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jpe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1.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jpe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9.jpeg"/><Relationship Id="rId26" Type="http://schemas.openxmlformats.org/officeDocument/2006/relationships/image" Target="../media/image57.png"/><Relationship Id="rId21" Type="http://schemas.openxmlformats.org/officeDocument/2006/relationships/image" Target="../media/image52.jpeg"/><Relationship Id="rId34" Type="http://schemas.openxmlformats.org/officeDocument/2006/relationships/image" Target="../media/image65.jpe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jpeg"/><Relationship Id="rId2" Type="http://schemas.openxmlformats.org/officeDocument/2006/relationships/notesSlide" Target="../notesSlides/notesSlide7.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jpeg"/><Relationship Id="rId24" Type="http://schemas.openxmlformats.org/officeDocument/2006/relationships/image" Target="../media/image55.png"/><Relationship Id="rId32" Type="http://schemas.openxmlformats.org/officeDocument/2006/relationships/image" Target="../media/image63.jpeg"/><Relationship Id="rId37" Type="http://schemas.openxmlformats.org/officeDocument/2006/relationships/image" Target="../media/image68.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jpe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jpe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jpeg"/><Relationship Id="rId22" Type="http://schemas.openxmlformats.org/officeDocument/2006/relationships/image" Target="../media/image53.jpe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 Id="rId8" Type="http://schemas.openxmlformats.org/officeDocument/2006/relationships/image" Target="../media/image39.png"/><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25482" y="0"/>
            <a:ext cx="12162518" cy="10287000"/>
            <a:chOff x="0" y="0"/>
            <a:chExt cx="16216691" cy="13716000"/>
          </a:xfrm>
        </p:grpSpPr>
        <p:pic>
          <p:nvPicPr>
            <p:cNvPr id="3" name="Picture 3"/>
            <p:cNvPicPr>
              <a:picLocks noChangeAspect="1"/>
            </p:cNvPicPr>
            <p:nvPr/>
          </p:nvPicPr>
          <p:blipFill>
            <a:blip r:embed="rId3"/>
            <a:srcRect l="13320" r="13320"/>
            <a:stretch>
              <a:fillRect/>
            </a:stretch>
          </p:blipFill>
          <p:spPr>
            <a:xfrm>
              <a:off x="0" y="0"/>
              <a:ext cx="5278564" cy="4487333"/>
            </a:xfrm>
            <a:prstGeom prst="rect">
              <a:avLst/>
            </a:prstGeom>
          </p:spPr>
        </p:pic>
        <p:pic>
          <p:nvPicPr>
            <p:cNvPr id="4" name="Picture 4"/>
            <p:cNvPicPr>
              <a:picLocks noChangeAspect="1"/>
            </p:cNvPicPr>
            <p:nvPr/>
          </p:nvPicPr>
          <p:blipFill>
            <a:blip r:embed="rId4"/>
            <a:srcRect l="9918" r="9918"/>
            <a:stretch>
              <a:fillRect/>
            </a:stretch>
          </p:blipFill>
          <p:spPr>
            <a:xfrm>
              <a:off x="5405564" y="0"/>
              <a:ext cx="5405564" cy="4487333"/>
            </a:xfrm>
            <a:prstGeom prst="rect">
              <a:avLst/>
            </a:prstGeom>
          </p:spPr>
        </p:pic>
        <p:pic>
          <p:nvPicPr>
            <p:cNvPr id="5" name="Picture 5"/>
            <p:cNvPicPr>
              <a:picLocks noChangeAspect="1"/>
            </p:cNvPicPr>
            <p:nvPr/>
          </p:nvPicPr>
          <p:blipFill>
            <a:blip r:embed="rId5"/>
            <a:srcRect l="10967" r="10967"/>
            <a:stretch>
              <a:fillRect/>
            </a:stretch>
          </p:blipFill>
          <p:spPr>
            <a:xfrm>
              <a:off x="10938128" y="0"/>
              <a:ext cx="5278564" cy="4487333"/>
            </a:xfrm>
            <a:prstGeom prst="rect">
              <a:avLst/>
            </a:prstGeom>
          </p:spPr>
        </p:pic>
        <p:pic>
          <p:nvPicPr>
            <p:cNvPr id="6" name="Picture 6"/>
            <p:cNvPicPr>
              <a:picLocks noChangeAspect="1"/>
            </p:cNvPicPr>
            <p:nvPr/>
          </p:nvPicPr>
          <p:blipFill>
            <a:blip r:embed="rId6"/>
            <a:srcRect t="8089" b="8089"/>
            <a:stretch>
              <a:fillRect/>
            </a:stretch>
          </p:blipFill>
          <p:spPr>
            <a:xfrm>
              <a:off x="0" y="4614333"/>
              <a:ext cx="8044846" cy="4487333"/>
            </a:xfrm>
            <a:prstGeom prst="rect">
              <a:avLst/>
            </a:prstGeom>
          </p:spPr>
        </p:pic>
        <p:pic>
          <p:nvPicPr>
            <p:cNvPr id="7" name="Picture 7"/>
            <p:cNvPicPr>
              <a:picLocks noChangeAspect="1"/>
            </p:cNvPicPr>
            <p:nvPr/>
          </p:nvPicPr>
          <p:blipFill>
            <a:blip r:embed="rId7"/>
            <a:srcRect t="6912" b="6912"/>
            <a:stretch>
              <a:fillRect/>
            </a:stretch>
          </p:blipFill>
          <p:spPr>
            <a:xfrm>
              <a:off x="8171846" y="4614333"/>
              <a:ext cx="8044846" cy="4487333"/>
            </a:xfrm>
            <a:prstGeom prst="rect">
              <a:avLst/>
            </a:prstGeom>
          </p:spPr>
        </p:pic>
        <p:pic>
          <p:nvPicPr>
            <p:cNvPr id="8" name="Picture 8"/>
            <p:cNvPicPr>
              <a:picLocks noChangeAspect="1"/>
            </p:cNvPicPr>
            <p:nvPr/>
          </p:nvPicPr>
          <p:blipFill>
            <a:blip r:embed="rId8"/>
            <a:srcRect l="18346" r="18346"/>
            <a:stretch>
              <a:fillRect/>
            </a:stretch>
          </p:blipFill>
          <p:spPr>
            <a:xfrm>
              <a:off x="0" y="9228667"/>
              <a:ext cx="5278564" cy="4487333"/>
            </a:xfrm>
            <a:prstGeom prst="rect">
              <a:avLst/>
            </a:prstGeom>
          </p:spPr>
        </p:pic>
        <p:pic>
          <p:nvPicPr>
            <p:cNvPr id="9" name="Picture 9"/>
            <p:cNvPicPr>
              <a:picLocks noChangeAspect="1"/>
            </p:cNvPicPr>
            <p:nvPr/>
          </p:nvPicPr>
          <p:blipFill>
            <a:blip r:embed="rId9"/>
            <a:srcRect l="9918" r="9918"/>
            <a:stretch>
              <a:fillRect/>
            </a:stretch>
          </p:blipFill>
          <p:spPr>
            <a:xfrm>
              <a:off x="5405564" y="9228667"/>
              <a:ext cx="5405564" cy="4487333"/>
            </a:xfrm>
            <a:prstGeom prst="rect">
              <a:avLst/>
            </a:prstGeom>
          </p:spPr>
        </p:pic>
        <p:pic>
          <p:nvPicPr>
            <p:cNvPr id="10" name="Picture 10"/>
            <p:cNvPicPr>
              <a:picLocks noChangeAspect="1"/>
            </p:cNvPicPr>
            <p:nvPr/>
          </p:nvPicPr>
          <p:blipFill>
            <a:blip r:embed="rId10"/>
            <a:srcRect l="26963" t="22160" r="15933"/>
            <a:stretch>
              <a:fillRect/>
            </a:stretch>
          </p:blipFill>
          <p:spPr>
            <a:xfrm>
              <a:off x="10938128" y="9228667"/>
              <a:ext cx="5278564" cy="4487333"/>
            </a:xfrm>
            <a:prstGeom prst="rect">
              <a:avLst/>
            </a:prstGeom>
          </p:spPr>
        </p:pic>
      </p:grpSp>
      <p:grpSp>
        <p:nvGrpSpPr>
          <p:cNvPr id="11" name="Group 11"/>
          <p:cNvGrpSpPr/>
          <p:nvPr/>
        </p:nvGrpSpPr>
        <p:grpSpPr>
          <a:xfrm>
            <a:off x="-4667357" y="-1534696"/>
            <a:ext cx="13335000" cy="133350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3A69"/>
            </a:solidFill>
          </p:spPr>
          <p:txBody>
            <a:bodyPr/>
            <a:lstStyle/>
            <a:p>
              <a:endParaRPr lang="en-US"/>
            </a:p>
          </p:txBody>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3120"/>
                </a:lnSpc>
              </a:pPr>
              <a:endParaRPr/>
            </a:p>
          </p:txBody>
        </p:sp>
      </p:grpSp>
      <p:grpSp>
        <p:nvGrpSpPr>
          <p:cNvPr id="14" name="Group 14"/>
          <p:cNvGrpSpPr/>
          <p:nvPr/>
        </p:nvGrpSpPr>
        <p:grpSpPr>
          <a:xfrm>
            <a:off x="1028700" y="8958002"/>
            <a:ext cx="300298" cy="30029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71"/>
                </a:lnSpc>
              </a:pPr>
              <a:endParaRPr/>
            </a:p>
          </p:txBody>
        </p:sp>
      </p:grpSp>
      <p:sp>
        <p:nvSpPr>
          <p:cNvPr id="17" name="Freeform 17"/>
          <p:cNvSpPr/>
          <p:nvPr/>
        </p:nvSpPr>
        <p:spPr>
          <a:xfrm>
            <a:off x="1097090" y="9029067"/>
            <a:ext cx="163519" cy="158167"/>
          </a:xfrm>
          <a:custGeom>
            <a:avLst/>
            <a:gdLst/>
            <a:ahLst/>
            <a:cxnLst/>
            <a:rect l="l" t="t" r="r" b="b"/>
            <a:pathLst>
              <a:path w="163519" h="158167">
                <a:moveTo>
                  <a:pt x="0" y="0"/>
                </a:moveTo>
                <a:lnTo>
                  <a:pt x="163518" y="0"/>
                </a:lnTo>
                <a:lnTo>
                  <a:pt x="163518" y="158167"/>
                </a:lnTo>
                <a:lnTo>
                  <a:pt x="0" y="158167"/>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861420" y="2011608"/>
            <a:ext cx="5976917" cy="1436759"/>
          </a:xfrm>
          <a:custGeom>
            <a:avLst/>
            <a:gdLst/>
            <a:ahLst/>
            <a:cxnLst/>
            <a:rect l="l" t="t" r="r" b="b"/>
            <a:pathLst>
              <a:path w="5976917" h="1436759">
                <a:moveTo>
                  <a:pt x="0" y="0"/>
                </a:moveTo>
                <a:lnTo>
                  <a:pt x="5976917" y="0"/>
                </a:lnTo>
                <a:lnTo>
                  <a:pt x="5976917" y="1436759"/>
                </a:lnTo>
                <a:lnTo>
                  <a:pt x="0" y="1436759"/>
                </a:lnTo>
                <a:lnTo>
                  <a:pt x="0" y="0"/>
                </a:lnTo>
                <a:close/>
              </a:path>
            </a:pathLst>
          </a:custGeom>
          <a:blipFill>
            <a:blip r:embed="rId12"/>
            <a:stretch>
              <a:fillRect/>
            </a:stretch>
          </a:blipFill>
        </p:spPr>
        <p:txBody>
          <a:bodyPr/>
          <a:lstStyle/>
          <a:p>
            <a:endParaRPr lang="en-US"/>
          </a:p>
        </p:txBody>
      </p:sp>
      <p:sp>
        <p:nvSpPr>
          <p:cNvPr id="19" name="TextBox 19"/>
          <p:cNvSpPr txBox="1"/>
          <p:nvPr/>
        </p:nvSpPr>
        <p:spPr>
          <a:xfrm>
            <a:off x="1446095" y="9006868"/>
            <a:ext cx="3702049" cy="245745"/>
          </a:xfrm>
          <a:prstGeom prst="rect">
            <a:avLst/>
          </a:prstGeom>
        </p:spPr>
        <p:txBody>
          <a:bodyPr lIns="0" tIns="0" rIns="0" bIns="0" rtlCol="0" anchor="t">
            <a:spAutoFit/>
          </a:bodyPr>
          <a:lstStyle/>
          <a:p>
            <a:pPr algn="l">
              <a:lnSpc>
                <a:spcPts val="1799"/>
              </a:lnSpc>
            </a:pPr>
            <a:r>
              <a:rPr lang="en-US" sz="1799" b="1">
                <a:solidFill>
                  <a:srgbClr val="FFFFFF"/>
                </a:solidFill>
                <a:latin typeface="Poppins Bold"/>
                <a:ea typeface="Poppins Bold"/>
                <a:cs typeface="Poppins Bold"/>
                <a:sym typeface="Poppins Bold"/>
              </a:rPr>
              <a:t>www.onwardops.org</a:t>
            </a:r>
          </a:p>
        </p:txBody>
      </p:sp>
      <p:sp>
        <p:nvSpPr>
          <p:cNvPr id="20" name="TextBox 20"/>
          <p:cNvSpPr txBox="1"/>
          <p:nvPr/>
        </p:nvSpPr>
        <p:spPr>
          <a:xfrm>
            <a:off x="861420" y="6512320"/>
            <a:ext cx="5832849" cy="1009015"/>
          </a:xfrm>
          <a:prstGeom prst="rect">
            <a:avLst/>
          </a:prstGeom>
        </p:spPr>
        <p:txBody>
          <a:bodyPr lIns="0" tIns="0" rIns="0" bIns="0" rtlCol="0" anchor="t">
            <a:spAutoFit/>
          </a:bodyPr>
          <a:lstStyle/>
          <a:p>
            <a:pPr marL="0" lvl="0" indent="0" algn="l">
              <a:lnSpc>
                <a:spcPts val="2659"/>
              </a:lnSpc>
            </a:pPr>
            <a:r>
              <a:rPr lang="en-US" sz="1899" i="1">
                <a:solidFill>
                  <a:srgbClr val="FFFFFF"/>
                </a:solidFill>
                <a:latin typeface="Poppins Italics"/>
                <a:ea typeface="Poppins Italics"/>
                <a:cs typeface="Poppins Italics"/>
                <a:sym typeface="Poppins Italics"/>
              </a:rPr>
              <a:t>An Evidence-Based Approach to Foster Connectedness and Mitigate Reintegration Difficulties for Transitioning Service Members</a:t>
            </a:r>
          </a:p>
        </p:txBody>
      </p:sp>
      <p:sp>
        <p:nvSpPr>
          <p:cNvPr id="21" name="TextBox 21"/>
          <p:cNvSpPr txBox="1"/>
          <p:nvPr/>
        </p:nvSpPr>
        <p:spPr>
          <a:xfrm>
            <a:off x="861420" y="4781867"/>
            <a:ext cx="8001000" cy="618491"/>
          </a:xfrm>
          <a:prstGeom prst="rect">
            <a:avLst/>
          </a:prstGeom>
        </p:spPr>
        <p:txBody>
          <a:bodyPr lIns="0" tIns="0" rIns="0" bIns="0" rtlCol="0" anchor="t">
            <a:spAutoFit/>
          </a:bodyPr>
          <a:lstStyle/>
          <a:p>
            <a:pPr marL="0" lvl="0" indent="0" algn="l">
              <a:lnSpc>
                <a:spcPts val="4759"/>
              </a:lnSpc>
            </a:pPr>
            <a:r>
              <a:rPr lang="en-US" sz="3399" b="1">
                <a:solidFill>
                  <a:srgbClr val="FFFFFF"/>
                </a:solidFill>
                <a:latin typeface="Poppins Bold"/>
                <a:ea typeface="Poppins Bold"/>
                <a:cs typeface="Poppins Bold"/>
                <a:sym typeface="Poppins Bold"/>
              </a:rPr>
              <a:t>Guiding Transitions with Purpose</a:t>
            </a:r>
          </a:p>
        </p:txBody>
      </p:sp>
      <p:sp>
        <p:nvSpPr>
          <p:cNvPr id="22" name="TextBox 22"/>
          <p:cNvSpPr txBox="1"/>
          <p:nvPr/>
        </p:nvSpPr>
        <p:spPr>
          <a:xfrm>
            <a:off x="134964" y="10190229"/>
            <a:ext cx="3522636" cy="210186"/>
          </a:xfrm>
          <a:prstGeom prst="rect">
            <a:avLst/>
          </a:prstGeom>
        </p:spPr>
        <p:txBody>
          <a:bodyPr wrap="square" lIns="0" tIns="0" rIns="0" bIns="0" rtlCol="0" anchor="t">
            <a:spAutoFit/>
          </a:bodyPr>
          <a:lstStyle/>
          <a:p>
            <a:pPr algn="ctr">
              <a:lnSpc>
                <a:spcPts val="1690"/>
              </a:lnSpc>
              <a:spcBef>
                <a:spcPct val="0"/>
              </a:spcBef>
            </a:pPr>
            <a:r>
              <a:rPr lang="en-US" sz="1300" b="1" dirty="0">
                <a:solidFill>
                  <a:srgbClr val="000000"/>
                </a:solidFill>
                <a:latin typeface="Poppins Bold"/>
                <a:ea typeface="Poppins Bold"/>
                <a:cs typeface="Poppins Bold"/>
                <a:sym typeface="Poppins Bold"/>
              </a:rPr>
              <a:t>© 2026 The ETS Sponsorship 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359" y="-4479949"/>
            <a:ext cx="18582732" cy="11017297"/>
            <a:chOff x="0" y="0"/>
            <a:chExt cx="1370939" cy="812800"/>
          </a:xfrm>
        </p:grpSpPr>
        <p:sp>
          <p:nvSpPr>
            <p:cNvPr id="3" name="Freeform 3"/>
            <p:cNvSpPr/>
            <p:nvPr/>
          </p:nvSpPr>
          <p:spPr>
            <a:xfrm>
              <a:off x="0" y="0"/>
              <a:ext cx="1370939" cy="812800"/>
            </a:xfrm>
            <a:custGeom>
              <a:avLst/>
              <a:gdLst/>
              <a:ahLst/>
              <a:cxnLst/>
              <a:rect l="l" t="t" r="r" b="b"/>
              <a:pathLst>
                <a:path w="1370939" h="812800">
                  <a:moveTo>
                    <a:pt x="685470" y="0"/>
                  </a:moveTo>
                  <a:cubicBezTo>
                    <a:pt x="306895" y="0"/>
                    <a:pt x="0" y="181951"/>
                    <a:pt x="0" y="406400"/>
                  </a:cubicBezTo>
                  <a:cubicBezTo>
                    <a:pt x="0" y="630849"/>
                    <a:pt x="306895" y="812800"/>
                    <a:pt x="685470" y="812800"/>
                  </a:cubicBezTo>
                  <a:cubicBezTo>
                    <a:pt x="1064044" y="812800"/>
                    <a:pt x="1370939" y="630849"/>
                    <a:pt x="1370939" y="406400"/>
                  </a:cubicBezTo>
                  <a:cubicBezTo>
                    <a:pt x="1370939" y="181951"/>
                    <a:pt x="1064044" y="0"/>
                    <a:pt x="685470" y="0"/>
                  </a:cubicBezTo>
                  <a:close/>
                </a:path>
              </a:pathLst>
            </a:custGeom>
            <a:blipFill>
              <a:blip r:embed="rId3"/>
              <a:stretch>
                <a:fillRect t="-6187" b="-6187"/>
              </a:stretch>
            </a:blipFill>
          </p:spPr>
          <p:txBody>
            <a:bodyPr/>
            <a:lstStyle/>
            <a:p>
              <a:endParaRPr lang="en-US"/>
            </a:p>
          </p:txBody>
        </p:sp>
      </p:grpSp>
      <p:grpSp>
        <p:nvGrpSpPr>
          <p:cNvPr id="4" name="Group 4"/>
          <p:cNvGrpSpPr/>
          <p:nvPr/>
        </p:nvGrpSpPr>
        <p:grpSpPr>
          <a:xfrm>
            <a:off x="-154359" y="-4327476"/>
            <a:ext cx="18442359" cy="10934074"/>
            <a:chOff x="0" y="0"/>
            <a:chExt cx="1370939" cy="812800"/>
          </a:xfrm>
        </p:grpSpPr>
        <p:sp>
          <p:nvSpPr>
            <p:cNvPr id="5" name="Freeform 5"/>
            <p:cNvSpPr/>
            <p:nvPr/>
          </p:nvSpPr>
          <p:spPr>
            <a:xfrm>
              <a:off x="0" y="0"/>
              <a:ext cx="1370939" cy="812800"/>
            </a:xfrm>
            <a:custGeom>
              <a:avLst/>
              <a:gdLst/>
              <a:ahLst/>
              <a:cxnLst/>
              <a:rect l="l" t="t" r="r" b="b"/>
              <a:pathLst>
                <a:path w="1370939" h="812800">
                  <a:moveTo>
                    <a:pt x="685470" y="0"/>
                  </a:moveTo>
                  <a:cubicBezTo>
                    <a:pt x="306895" y="0"/>
                    <a:pt x="0" y="181951"/>
                    <a:pt x="0" y="406400"/>
                  </a:cubicBezTo>
                  <a:cubicBezTo>
                    <a:pt x="0" y="630849"/>
                    <a:pt x="306895" y="812800"/>
                    <a:pt x="685470" y="812800"/>
                  </a:cubicBezTo>
                  <a:cubicBezTo>
                    <a:pt x="1064044" y="812800"/>
                    <a:pt x="1370939" y="630849"/>
                    <a:pt x="1370939" y="406400"/>
                  </a:cubicBezTo>
                  <a:cubicBezTo>
                    <a:pt x="1370939" y="181951"/>
                    <a:pt x="1064044" y="0"/>
                    <a:pt x="685470" y="0"/>
                  </a:cubicBezTo>
                  <a:close/>
                </a:path>
              </a:pathLst>
            </a:custGeom>
            <a:solidFill>
              <a:srgbClr val="1769B9">
                <a:alpha val="55686"/>
              </a:srgbClr>
            </a:solidFill>
          </p:spPr>
          <p:txBody>
            <a:bodyPr/>
            <a:lstStyle/>
            <a:p>
              <a:endParaRPr lang="en-US"/>
            </a:p>
          </p:txBody>
        </p:sp>
      </p:grpSp>
      <p:grpSp>
        <p:nvGrpSpPr>
          <p:cNvPr id="6" name="Group 6"/>
          <p:cNvGrpSpPr/>
          <p:nvPr/>
        </p:nvGrpSpPr>
        <p:grpSpPr>
          <a:xfrm>
            <a:off x="838224" y="5345771"/>
            <a:ext cx="5325868" cy="1577445"/>
            <a:chOff x="0" y="0"/>
            <a:chExt cx="1402582" cy="415425"/>
          </a:xfrm>
        </p:grpSpPr>
        <p:sp>
          <p:nvSpPr>
            <p:cNvPr id="7" name="Freeform 7"/>
            <p:cNvSpPr/>
            <p:nvPr/>
          </p:nvSpPr>
          <p:spPr>
            <a:xfrm>
              <a:off x="0" y="0"/>
              <a:ext cx="1402582" cy="415425"/>
            </a:xfrm>
            <a:custGeom>
              <a:avLst/>
              <a:gdLst/>
              <a:ahLst/>
              <a:cxnLst/>
              <a:rect l="l" t="t" r="r" b="b"/>
              <a:pathLst>
                <a:path w="1402582" h="415425">
                  <a:moveTo>
                    <a:pt x="0" y="0"/>
                  </a:moveTo>
                  <a:lnTo>
                    <a:pt x="1402582" y="0"/>
                  </a:lnTo>
                  <a:lnTo>
                    <a:pt x="1402582" y="415425"/>
                  </a:lnTo>
                  <a:lnTo>
                    <a:pt x="0" y="415425"/>
                  </a:lnTo>
                  <a:close/>
                </a:path>
              </a:pathLst>
            </a:custGeom>
            <a:solidFill>
              <a:srgbClr val="1769B9"/>
            </a:solidFill>
          </p:spPr>
          <p:txBody>
            <a:bodyPr/>
            <a:lstStyle/>
            <a:p>
              <a:endParaRPr lang="en-US"/>
            </a:p>
          </p:txBody>
        </p:sp>
        <p:sp>
          <p:nvSpPr>
            <p:cNvPr id="8" name="TextBox 8"/>
            <p:cNvSpPr txBox="1"/>
            <p:nvPr/>
          </p:nvSpPr>
          <p:spPr>
            <a:xfrm>
              <a:off x="0" y="-57150"/>
              <a:ext cx="1402582" cy="472575"/>
            </a:xfrm>
            <a:prstGeom prst="rect">
              <a:avLst/>
            </a:prstGeom>
          </p:spPr>
          <p:txBody>
            <a:bodyPr lIns="254000" tIns="254000" rIns="254000" bIns="254000" rtlCol="0" anchor="ctr"/>
            <a:lstStyle/>
            <a:p>
              <a:pPr algn="l">
                <a:lnSpc>
                  <a:spcPts val="4160"/>
                </a:lnSpc>
              </a:pPr>
              <a:r>
                <a:rPr lang="en-US" sz="3200" b="1" u="sng">
                  <a:solidFill>
                    <a:srgbClr val="FFFFFF"/>
                  </a:solidFill>
                  <a:latin typeface="Poppins Bold"/>
                  <a:ea typeface="Poppins Bold"/>
                  <a:cs typeface="Poppins Bold"/>
                  <a:sym typeface="Poppins Bold"/>
                </a:rPr>
                <a:t>Partner</a:t>
              </a:r>
            </a:p>
            <a:p>
              <a:pPr algn="l">
                <a:lnSpc>
                  <a:spcPts val="3380"/>
                </a:lnSpc>
              </a:pPr>
              <a:r>
                <a:rPr lang="en-US" sz="2600" b="1">
                  <a:solidFill>
                    <a:srgbClr val="FFFFFF"/>
                  </a:solidFill>
                  <a:latin typeface="Poppins Semi-Bold"/>
                  <a:ea typeface="Poppins Semi-Bold"/>
                  <a:cs typeface="Poppins Semi-Bold"/>
                  <a:sym typeface="Poppins Semi-Bold"/>
                </a:rPr>
                <a:t>with Onward Ops</a:t>
              </a:r>
            </a:p>
          </p:txBody>
        </p:sp>
      </p:grpSp>
      <p:grpSp>
        <p:nvGrpSpPr>
          <p:cNvPr id="9" name="Group 9"/>
          <p:cNvGrpSpPr/>
          <p:nvPr/>
        </p:nvGrpSpPr>
        <p:grpSpPr>
          <a:xfrm>
            <a:off x="6614737" y="5345771"/>
            <a:ext cx="5325284" cy="1577445"/>
            <a:chOff x="0" y="0"/>
            <a:chExt cx="1402428" cy="415425"/>
          </a:xfrm>
        </p:grpSpPr>
        <p:sp>
          <p:nvSpPr>
            <p:cNvPr id="10" name="Freeform 10"/>
            <p:cNvSpPr/>
            <p:nvPr/>
          </p:nvSpPr>
          <p:spPr>
            <a:xfrm>
              <a:off x="0" y="0"/>
              <a:ext cx="1402428" cy="415425"/>
            </a:xfrm>
            <a:custGeom>
              <a:avLst/>
              <a:gdLst/>
              <a:ahLst/>
              <a:cxnLst/>
              <a:rect l="l" t="t" r="r" b="b"/>
              <a:pathLst>
                <a:path w="1402428" h="415425">
                  <a:moveTo>
                    <a:pt x="0" y="0"/>
                  </a:moveTo>
                  <a:lnTo>
                    <a:pt x="1402428" y="0"/>
                  </a:lnTo>
                  <a:lnTo>
                    <a:pt x="1402428" y="415425"/>
                  </a:lnTo>
                  <a:lnTo>
                    <a:pt x="0" y="415425"/>
                  </a:lnTo>
                  <a:close/>
                </a:path>
              </a:pathLst>
            </a:custGeom>
            <a:solidFill>
              <a:srgbClr val="1769B9"/>
            </a:solidFill>
          </p:spPr>
          <p:txBody>
            <a:bodyPr/>
            <a:lstStyle/>
            <a:p>
              <a:endParaRPr lang="en-US"/>
            </a:p>
          </p:txBody>
        </p:sp>
        <p:sp>
          <p:nvSpPr>
            <p:cNvPr id="11" name="TextBox 11"/>
            <p:cNvSpPr txBox="1"/>
            <p:nvPr/>
          </p:nvSpPr>
          <p:spPr>
            <a:xfrm>
              <a:off x="0" y="-57150"/>
              <a:ext cx="1402428" cy="472575"/>
            </a:xfrm>
            <a:prstGeom prst="rect">
              <a:avLst/>
            </a:prstGeom>
          </p:spPr>
          <p:txBody>
            <a:bodyPr lIns="254000" tIns="254000" rIns="254000" bIns="254000" rtlCol="0" anchor="ctr"/>
            <a:lstStyle/>
            <a:p>
              <a:pPr algn="l">
                <a:lnSpc>
                  <a:spcPts val="4160"/>
                </a:lnSpc>
              </a:pPr>
              <a:r>
                <a:rPr lang="en-US" sz="3200" b="1" u="sng">
                  <a:solidFill>
                    <a:srgbClr val="FFFFFF"/>
                  </a:solidFill>
                  <a:latin typeface="Poppins Bold"/>
                  <a:ea typeface="Poppins Bold"/>
                  <a:cs typeface="Poppins Bold"/>
                  <a:sym typeface="Poppins Bold"/>
                </a:rPr>
                <a:t>Volunteer</a:t>
              </a:r>
            </a:p>
            <a:p>
              <a:pPr algn="l">
                <a:lnSpc>
                  <a:spcPts val="3380"/>
                </a:lnSpc>
              </a:pPr>
              <a:r>
                <a:rPr lang="en-US" sz="2600" b="1">
                  <a:solidFill>
                    <a:srgbClr val="FFFFFF"/>
                  </a:solidFill>
                  <a:latin typeface="Poppins Semi-Bold"/>
                  <a:ea typeface="Poppins Semi-Bold"/>
                  <a:cs typeface="Poppins Semi-Bold"/>
                  <a:sym typeface="Poppins Semi-Bold"/>
                </a:rPr>
                <a:t>as a Sponsor</a:t>
              </a:r>
            </a:p>
          </p:txBody>
        </p:sp>
      </p:grpSp>
      <p:grpSp>
        <p:nvGrpSpPr>
          <p:cNvPr id="12" name="Group 12"/>
          <p:cNvGrpSpPr/>
          <p:nvPr/>
        </p:nvGrpSpPr>
        <p:grpSpPr>
          <a:xfrm>
            <a:off x="12387696" y="5326327"/>
            <a:ext cx="5325868" cy="1577445"/>
            <a:chOff x="0" y="0"/>
            <a:chExt cx="1402582" cy="415425"/>
          </a:xfrm>
        </p:grpSpPr>
        <p:sp>
          <p:nvSpPr>
            <p:cNvPr id="13" name="Freeform 13"/>
            <p:cNvSpPr/>
            <p:nvPr/>
          </p:nvSpPr>
          <p:spPr>
            <a:xfrm>
              <a:off x="0" y="0"/>
              <a:ext cx="1402582" cy="415425"/>
            </a:xfrm>
            <a:custGeom>
              <a:avLst/>
              <a:gdLst/>
              <a:ahLst/>
              <a:cxnLst/>
              <a:rect l="l" t="t" r="r" b="b"/>
              <a:pathLst>
                <a:path w="1402582" h="415425">
                  <a:moveTo>
                    <a:pt x="0" y="0"/>
                  </a:moveTo>
                  <a:lnTo>
                    <a:pt x="1402582" y="0"/>
                  </a:lnTo>
                  <a:lnTo>
                    <a:pt x="1402582" y="415425"/>
                  </a:lnTo>
                  <a:lnTo>
                    <a:pt x="0" y="415425"/>
                  </a:lnTo>
                  <a:close/>
                </a:path>
              </a:pathLst>
            </a:custGeom>
            <a:solidFill>
              <a:srgbClr val="1769B9"/>
            </a:solidFill>
          </p:spPr>
          <p:txBody>
            <a:bodyPr/>
            <a:lstStyle/>
            <a:p>
              <a:endParaRPr lang="en-US"/>
            </a:p>
          </p:txBody>
        </p:sp>
        <p:sp>
          <p:nvSpPr>
            <p:cNvPr id="14" name="TextBox 14"/>
            <p:cNvSpPr txBox="1"/>
            <p:nvPr/>
          </p:nvSpPr>
          <p:spPr>
            <a:xfrm>
              <a:off x="0" y="-57150"/>
              <a:ext cx="1402582" cy="472575"/>
            </a:xfrm>
            <a:prstGeom prst="rect">
              <a:avLst/>
            </a:prstGeom>
          </p:spPr>
          <p:txBody>
            <a:bodyPr lIns="254000" tIns="254000" rIns="254000" bIns="254000" rtlCol="0" anchor="ctr"/>
            <a:lstStyle/>
            <a:p>
              <a:pPr algn="l">
                <a:lnSpc>
                  <a:spcPts val="4160"/>
                </a:lnSpc>
              </a:pPr>
              <a:r>
                <a:rPr lang="en-US" sz="3200" b="1" u="sng">
                  <a:solidFill>
                    <a:srgbClr val="FFFFFF"/>
                  </a:solidFill>
                  <a:latin typeface="Poppins Bold"/>
                  <a:ea typeface="Poppins Bold"/>
                  <a:cs typeface="Poppins Bold"/>
                  <a:sym typeface="Poppins Bold"/>
                </a:rPr>
                <a:t>Support</a:t>
              </a:r>
            </a:p>
            <a:p>
              <a:pPr algn="l">
                <a:lnSpc>
                  <a:spcPts val="3380"/>
                </a:lnSpc>
              </a:pPr>
              <a:r>
                <a:rPr lang="en-US" sz="2600" b="1">
                  <a:solidFill>
                    <a:srgbClr val="FFFFFF"/>
                  </a:solidFill>
                  <a:latin typeface="Poppins Semi-Bold"/>
                  <a:ea typeface="Poppins Semi-Bold"/>
                  <a:cs typeface="Poppins Semi-Bold"/>
                  <a:sym typeface="Poppins Semi-Bold"/>
                </a:rPr>
                <a:t>the Mission</a:t>
              </a:r>
            </a:p>
          </p:txBody>
        </p:sp>
      </p:grpSp>
      <p:sp>
        <p:nvSpPr>
          <p:cNvPr id="15" name="Freeform 15"/>
          <p:cNvSpPr/>
          <p:nvPr/>
        </p:nvSpPr>
        <p:spPr>
          <a:xfrm>
            <a:off x="1028700" y="9198634"/>
            <a:ext cx="290064" cy="477472"/>
          </a:xfrm>
          <a:custGeom>
            <a:avLst/>
            <a:gdLst/>
            <a:ahLst/>
            <a:cxnLst/>
            <a:rect l="l" t="t" r="r" b="b"/>
            <a:pathLst>
              <a:path w="290064" h="477472">
                <a:moveTo>
                  <a:pt x="0" y="0"/>
                </a:moveTo>
                <a:lnTo>
                  <a:pt x="290064" y="0"/>
                </a:lnTo>
                <a:lnTo>
                  <a:pt x="290064" y="477472"/>
                </a:lnTo>
                <a:lnTo>
                  <a:pt x="0" y="4774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6614737" y="9258300"/>
            <a:ext cx="290064" cy="477472"/>
          </a:xfrm>
          <a:custGeom>
            <a:avLst/>
            <a:gdLst/>
            <a:ahLst/>
            <a:cxnLst/>
            <a:rect l="l" t="t" r="r" b="b"/>
            <a:pathLst>
              <a:path w="290064" h="477472">
                <a:moveTo>
                  <a:pt x="0" y="0"/>
                </a:moveTo>
                <a:lnTo>
                  <a:pt x="290064" y="0"/>
                </a:lnTo>
                <a:lnTo>
                  <a:pt x="290064" y="477472"/>
                </a:lnTo>
                <a:lnTo>
                  <a:pt x="0" y="4774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2387696" y="9258300"/>
            <a:ext cx="290064" cy="477472"/>
          </a:xfrm>
          <a:custGeom>
            <a:avLst/>
            <a:gdLst/>
            <a:ahLst/>
            <a:cxnLst/>
            <a:rect l="l" t="t" r="r" b="b"/>
            <a:pathLst>
              <a:path w="290064" h="477472">
                <a:moveTo>
                  <a:pt x="0" y="0"/>
                </a:moveTo>
                <a:lnTo>
                  <a:pt x="290064" y="0"/>
                </a:lnTo>
                <a:lnTo>
                  <a:pt x="290064" y="477472"/>
                </a:lnTo>
                <a:lnTo>
                  <a:pt x="0" y="4774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4459521" y="5467225"/>
            <a:ext cx="1334538" cy="1334538"/>
          </a:xfrm>
          <a:custGeom>
            <a:avLst/>
            <a:gdLst/>
            <a:ahLst/>
            <a:cxnLst/>
            <a:rect l="l" t="t" r="r" b="b"/>
            <a:pathLst>
              <a:path w="1334538" h="1334538">
                <a:moveTo>
                  <a:pt x="0" y="0"/>
                </a:moveTo>
                <a:lnTo>
                  <a:pt x="1334537" y="0"/>
                </a:lnTo>
                <a:lnTo>
                  <a:pt x="1334537" y="1334538"/>
                </a:lnTo>
                <a:lnTo>
                  <a:pt x="0" y="1334538"/>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838224" y="7308947"/>
            <a:ext cx="4775870" cy="1263015"/>
          </a:xfrm>
          <a:prstGeom prst="rect">
            <a:avLst/>
          </a:prstGeom>
        </p:spPr>
        <p:txBody>
          <a:bodyPr lIns="0" tIns="0" rIns="0" bIns="0" rtlCol="0" anchor="t">
            <a:spAutoFit/>
          </a:bodyPr>
          <a:lstStyle/>
          <a:p>
            <a:pPr marL="518158" lvl="1" indent="-259079" algn="l">
              <a:lnSpc>
                <a:spcPts val="3359"/>
              </a:lnSpc>
              <a:buFont typeface="Arial"/>
              <a:buChar char="•"/>
            </a:pPr>
            <a:r>
              <a:rPr lang="en-US" sz="2399" b="1" spc="-28">
                <a:solidFill>
                  <a:srgbClr val="0B3A69"/>
                </a:solidFill>
                <a:latin typeface="Poppins Bold"/>
                <a:ea typeface="Poppins Bold"/>
                <a:cs typeface="Poppins Bold"/>
                <a:sym typeface="Poppins Bold"/>
              </a:rPr>
              <a:t>Collaborate with us</a:t>
            </a:r>
          </a:p>
          <a:p>
            <a:pPr marL="518158" lvl="1" indent="-259079" algn="l">
              <a:lnSpc>
                <a:spcPts val="3359"/>
              </a:lnSpc>
              <a:buFont typeface="Arial"/>
              <a:buChar char="•"/>
            </a:pPr>
            <a:r>
              <a:rPr lang="en-US" sz="2399" b="1" spc="-28">
                <a:solidFill>
                  <a:srgbClr val="0B3A69"/>
                </a:solidFill>
                <a:latin typeface="Poppins Bold"/>
                <a:ea typeface="Poppins Bold"/>
                <a:cs typeface="Poppins Bold"/>
                <a:sym typeface="Poppins Bold"/>
              </a:rPr>
              <a:t>Strengthen transitions</a:t>
            </a:r>
          </a:p>
          <a:p>
            <a:pPr marL="518158" lvl="1" indent="-259079" algn="l">
              <a:lnSpc>
                <a:spcPts val="3359"/>
              </a:lnSpc>
              <a:buFont typeface="Arial"/>
              <a:buChar char="•"/>
            </a:pPr>
            <a:r>
              <a:rPr lang="en-US" sz="2399" b="1" spc="-28">
                <a:solidFill>
                  <a:srgbClr val="0B3A69"/>
                </a:solidFill>
                <a:latin typeface="Poppins Bold"/>
                <a:ea typeface="Poppins Bold"/>
                <a:cs typeface="Poppins Bold"/>
                <a:sym typeface="Poppins Bold"/>
              </a:rPr>
              <a:t>Create community impact</a:t>
            </a:r>
          </a:p>
        </p:txBody>
      </p:sp>
      <p:sp>
        <p:nvSpPr>
          <p:cNvPr id="20" name="TextBox 20"/>
          <p:cNvSpPr txBox="1"/>
          <p:nvPr/>
        </p:nvSpPr>
        <p:spPr>
          <a:xfrm>
            <a:off x="6488906" y="7308947"/>
            <a:ext cx="5576946" cy="1263015"/>
          </a:xfrm>
          <a:prstGeom prst="rect">
            <a:avLst/>
          </a:prstGeom>
        </p:spPr>
        <p:txBody>
          <a:bodyPr lIns="0" tIns="0" rIns="0" bIns="0" rtlCol="0" anchor="t">
            <a:spAutoFit/>
          </a:bodyPr>
          <a:lstStyle/>
          <a:p>
            <a:pPr marL="518158" lvl="1" indent="-259079" algn="l">
              <a:lnSpc>
                <a:spcPts val="3359"/>
              </a:lnSpc>
              <a:buFont typeface="Arial"/>
              <a:buChar char="•"/>
            </a:pPr>
            <a:r>
              <a:rPr lang="en-US" sz="2399" b="1" spc="-35">
                <a:solidFill>
                  <a:srgbClr val="0B3A69"/>
                </a:solidFill>
                <a:latin typeface="Poppins Bold"/>
                <a:ea typeface="Poppins Bold"/>
                <a:cs typeface="Poppins Bold"/>
                <a:sym typeface="Poppins Bold"/>
              </a:rPr>
              <a:t>Guide a Veteran</a:t>
            </a:r>
          </a:p>
          <a:p>
            <a:pPr marL="518158" lvl="1" indent="-259079" algn="l">
              <a:lnSpc>
                <a:spcPts val="3359"/>
              </a:lnSpc>
              <a:buFont typeface="Arial"/>
              <a:buChar char="•"/>
            </a:pPr>
            <a:r>
              <a:rPr lang="en-US" sz="2399" b="1" spc="-35">
                <a:solidFill>
                  <a:srgbClr val="0B3A69"/>
                </a:solidFill>
                <a:latin typeface="Poppins Bold"/>
                <a:ea typeface="Poppins Bold"/>
                <a:cs typeface="Poppins Bold"/>
                <a:sym typeface="Poppins Bold"/>
              </a:rPr>
              <a:t>Provide steady support</a:t>
            </a:r>
          </a:p>
          <a:p>
            <a:pPr marL="518158" lvl="1" indent="-259079" algn="l">
              <a:lnSpc>
                <a:spcPts val="3359"/>
              </a:lnSpc>
              <a:buFont typeface="Arial"/>
              <a:buChar char="•"/>
            </a:pPr>
            <a:r>
              <a:rPr lang="en-US" sz="2399" b="1" spc="-35">
                <a:solidFill>
                  <a:srgbClr val="0B3A69"/>
                </a:solidFill>
                <a:latin typeface="Poppins Bold"/>
                <a:ea typeface="Poppins Bold"/>
                <a:cs typeface="Poppins Bold"/>
                <a:sym typeface="Poppins Bold"/>
              </a:rPr>
              <a:t>Build confidence and connection</a:t>
            </a:r>
          </a:p>
        </p:txBody>
      </p:sp>
      <p:sp>
        <p:nvSpPr>
          <p:cNvPr id="21" name="TextBox 21"/>
          <p:cNvSpPr txBox="1"/>
          <p:nvPr/>
        </p:nvSpPr>
        <p:spPr>
          <a:xfrm>
            <a:off x="12387696" y="7308947"/>
            <a:ext cx="5325868" cy="1682115"/>
          </a:xfrm>
          <a:prstGeom prst="rect">
            <a:avLst/>
          </a:prstGeom>
        </p:spPr>
        <p:txBody>
          <a:bodyPr lIns="0" tIns="0" rIns="0" bIns="0" rtlCol="0" anchor="t">
            <a:spAutoFit/>
          </a:bodyPr>
          <a:lstStyle/>
          <a:p>
            <a:pPr marL="518158" lvl="1" indent="-259079" algn="l">
              <a:lnSpc>
                <a:spcPts val="3359"/>
              </a:lnSpc>
              <a:buFont typeface="Arial"/>
              <a:buChar char="•"/>
            </a:pPr>
            <a:r>
              <a:rPr lang="en-US" sz="2399" b="1" spc="-35">
                <a:solidFill>
                  <a:srgbClr val="0B3A69"/>
                </a:solidFill>
                <a:latin typeface="Poppins Bold"/>
                <a:ea typeface="Poppins Bold"/>
                <a:cs typeface="Poppins Bold"/>
                <a:sym typeface="Poppins Bold"/>
              </a:rPr>
              <a:t>Donate to the Onward Ops Foundation (501.c3)</a:t>
            </a:r>
          </a:p>
          <a:p>
            <a:pPr marL="518158" lvl="1" indent="-259079" algn="l">
              <a:lnSpc>
                <a:spcPts val="3359"/>
              </a:lnSpc>
              <a:buFont typeface="Arial"/>
              <a:buChar char="•"/>
            </a:pPr>
            <a:r>
              <a:rPr lang="en-US" sz="2399" b="1" spc="-35">
                <a:solidFill>
                  <a:srgbClr val="0B3A69"/>
                </a:solidFill>
                <a:latin typeface="Poppins Bold"/>
                <a:ea typeface="Poppins Bold"/>
                <a:cs typeface="Poppins Bold"/>
                <a:sym typeface="Poppins Bold"/>
              </a:rPr>
              <a:t>Charitable Arm of the Program </a:t>
            </a:r>
          </a:p>
          <a:p>
            <a:pPr marL="518158" lvl="1" indent="-259079" algn="l">
              <a:lnSpc>
                <a:spcPts val="3359"/>
              </a:lnSpc>
              <a:buFont typeface="Arial"/>
              <a:buChar char="•"/>
            </a:pPr>
            <a:r>
              <a:rPr lang="en-US" sz="2399" b="1" spc="-35">
                <a:solidFill>
                  <a:srgbClr val="0B3A69"/>
                </a:solidFill>
                <a:latin typeface="Poppins Bold"/>
                <a:ea typeface="Poppins Bold"/>
                <a:cs typeface="Poppins Bold"/>
                <a:sym typeface="Poppins Bold"/>
              </a:rPr>
              <a:t>Expand access to resources</a:t>
            </a:r>
          </a:p>
        </p:txBody>
      </p:sp>
      <p:sp>
        <p:nvSpPr>
          <p:cNvPr id="22" name="TextBox 22"/>
          <p:cNvSpPr txBox="1"/>
          <p:nvPr/>
        </p:nvSpPr>
        <p:spPr>
          <a:xfrm>
            <a:off x="838224" y="944461"/>
            <a:ext cx="5135392" cy="848360"/>
          </a:xfrm>
          <a:prstGeom prst="rect">
            <a:avLst/>
          </a:prstGeom>
        </p:spPr>
        <p:txBody>
          <a:bodyPr lIns="0" tIns="0" rIns="0" bIns="0" rtlCol="0" anchor="t">
            <a:spAutoFit/>
          </a:bodyPr>
          <a:lstStyle/>
          <a:p>
            <a:pPr algn="l">
              <a:lnSpc>
                <a:spcPts val="6399"/>
              </a:lnSpc>
            </a:pPr>
            <a:r>
              <a:rPr lang="en-US" sz="6399" b="1">
                <a:solidFill>
                  <a:srgbClr val="FFFFFF"/>
                </a:solidFill>
                <a:latin typeface="Oswald Bold"/>
                <a:ea typeface="Oswald Bold"/>
                <a:cs typeface="Oswald Bold"/>
                <a:sym typeface="Oswald Bold"/>
              </a:rPr>
              <a:t>GET INVOLVED</a:t>
            </a:r>
          </a:p>
        </p:txBody>
      </p:sp>
      <p:sp>
        <p:nvSpPr>
          <p:cNvPr id="23" name="TextBox 23"/>
          <p:cNvSpPr txBox="1"/>
          <p:nvPr/>
        </p:nvSpPr>
        <p:spPr>
          <a:xfrm>
            <a:off x="1479344" y="9191625"/>
            <a:ext cx="5135392" cy="424815"/>
          </a:xfrm>
          <a:prstGeom prst="rect">
            <a:avLst/>
          </a:prstGeom>
        </p:spPr>
        <p:txBody>
          <a:bodyPr lIns="0" tIns="0" rIns="0" bIns="0" rtlCol="0" anchor="t">
            <a:spAutoFit/>
          </a:bodyPr>
          <a:lstStyle/>
          <a:p>
            <a:pPr marL="0" lvl="0" indent="0" algn="l">
              <a:lnSpc>
                <a:spcPts val="3359"/>
              </a:lnSpc>
            </a:pPr>
            <a:r>
              <a:rPr lang="en-US" sz="2400" b="1" u="sng">
                <a:solidFill>
                  <a:srgbClr val="0B3A69"/>
                </a:solidFill>
                <a:latin typeface="Poppins Semi-Bold"/>
                <a:ea typeface="Poppins Semi-Bold"/>
                <a:cs typeface="Poppins Semi-Bold"/>
                <a:sym typeface="Poppins Semi-Bold"/>
                <a:hlinkClick r:id="rId6" tooltip="mailto:team@onwardop.org"/>
              </a:rPr>
              <a:t>team@onwardop.org</a:t>
            </a:r>
          </a:p>
        </p:txBody>
      </p:sp>
      <p:sp>
        <p:nvSpPr>
          <p:cNvPr id="24" name="TextBox 24"/>
          <p:cNvSpPr txBox="1"/>
          <p:nvPr/>
        </p:nvSpPr>
        <p:spPr>
          <a:xfrm>
            <a:off x="7066726" y="9191625"/>
            <a:ext cx="5135392" cy="424815"/>
          </a:xfrm>
          <a:prstGeom prst="rect">
            <a:avLst/>
          </a:prstGeom>
        </p:spPr>
        <p:txBody>
          <a:bodyPr lIns="0" tIns="0" rIns="0" bIns="0" rtlCol="0" anchor="t">
            <a:spAutoFit/>
          </a:bodyPr>
          <a:lstStyle/>
          <a:p>
            <a:pPr marL="0" lvl="0" indent="0" algn="l">
              <a:lnSpc>
                <a:spcPts val="3359"/>
              </a:lnSpc>
            </a:pPr>
            <a:r>
              <a:rPr lang="en-US" sz="2400" b="1" u="sng">
                <a:solidFill>
                  <a:srgbClr val="0B3A69"/>
                </a:solidFill>
                <a:latin typeface="Poppins Semi-Bold"/>
                <a:ea typeface="Poppins Semi-Bold"/>
                <a:cs typeface="Poppins Semi-Bold"/>
                <a:sym typeface="Poppins Semi-Bold"/>
                <a:hlinkClick r:id="rId7" tooltip="http://onwardops.org/sponsor"/>
              </a:rPr>
              <a:t>onwardops.org/sponsor</a:t>
            </a:r>
          </a:p>
        </p:txBody>
      </p:sp>
      <p:sp>
        <p:nvSpPr>
          <p:cNvPr id="25" name="TextBox 25"/>
          <p:cNvSpPr txBox="1"/>
          <p:nvPr/>
        </p:nvSpPr>
        <p:spPr>
          <a:xfrm>
            <a:off x="12858735" y="9191625"/>
            <a:ext cx="5135392" cy="424815"/>
          </a:xfrm>
          <a:prstGeom prst="rect">
            <a:avLst/>
          </a:prstGeom>
        </p:spPr>
        <p:txBody>
          <a:bodyPr lIns="0" tIns="0" rIns="0" bIns="0" rtlCol="0" anchor="t">
            <a:spAutoFit/>
          </a:bodyPr>
          <a:lstStyle/>
          <a:p>
            <a:pPr marL="0" lvl="0" indent="0" algn="l">
              <a:lnSpc>
                <a:spcPts val="3359"/>
              </a:lnSpc>
            </a:pPr>
            <a:r>
              <a:rPr lang="en-US" sz="2400" b="1" u="sng">
                <a:solidFill>
                  <a:srgbClr val="0B3A69"/>
                </a:solidFill>
                <a:latin typeface="Poppins Semi-Bold"/>
                <a:ea typeface="Poppins Semi-Bold"/>
                <a:cs typeface="Poppins Semi-Bold"/>
                <a:sym typeface="Poppins Semi-Bold"/>
                <a:hlinkClick r:id="rId8" tooltip="https://www.onwardops.foundation"/>
              </a:rPr>
              <a:t>onwardops.foundation/</a:t>
            </a:r>
          </a:p>
        </p:txBody>
      </p:sp>
      <p:sp>
        <p:nvSpPr>
          <p:cNvPr id="26" name="Freeform 26"/>
          <p:cNvSpPr/>
          <p:nvPr/>
        </p:nvSpPr>
        <p:spPr>
          <a:xfrm>
            <a:off x="10230733" y="5467225"/>
            <a:ext cx="1334538" cy="1334538"/>
          </a:xfrm>
          <a:custGeom>
            <a:avLst/>
            <a:gdLst/>
            <a:ahLst/>
            <a:cxnLst/>
            <a:rect l="l" t="t" r="r" b="b"/>
            <a:pathLst>
              <a:path w="1334538" h="1334538">
                <a:moveTo>
                  <a:pt x="0" y="0"/>
                </a:moveTo>
                <a:lnTo>
                  <a:pt x="1334538" y="0"/>
                </a:lnTo>
                <a:lnTo>
                  <a:pt x="1334538" y="1334538"/>
                </a:lnTo>
                <a:lnTo>
                  <a:pt x="0" y="1334538"/>
                </a:lnTo>
                <a:lnTo>
                  <a:pt x="0" y="0"/>
                </a:lnTo>
                <a:close/>
              </a:path>
            </a:pathLst>
          </a:custGeom>
          <a:blipFill>
            <a:blip r:embed="rId9"/>
            <a:stretch>
              <a:fillRect/>
            </a:stretch>
          </a:blipFill>
        </p:spPr>
        <p:txBody>
          <a:bodyPr/>
          <a:lstStyle/>
          <a:p>
            <a:endParaRPr lang="en-US"/>
          </a:p>
        </p:txBody>
      </p:sp>
      <p:sp>
        <p:nvSpPr>
          <p:cNvPr id="27" name="Freeform 27"/>
          <p:cNvSpPr/>
          <p:nvPr/>
        </p:nvSpPr>
        <p:spPr>
          <a:xfrm>
            <a:off x="15924762" y="5467225"/>
            <a:ext cx="1334538" cy="1334538"/>
          </a:xfrm>
          <a:custGeom>
            <a:avLst/>
            <a:gdLst/>
            <a:ahLst/>
            <a:cxnLst/>
            <a:rect l="l" t="t" r="r" b="b"/>
            <a:pathLst>
              <a:path w="1334538" h="1334538">
                <a:moveTo>
                  <a:pt x="0" y="0"/>
                </a:moveTo>
                <a:lnTo>
                  <a:pt x="1334538" y="0"/>
                </a:lnTo>
                <a:lnTo>
                  <a:pt x="1334538" y="1334538"/>
                </a:lnTo>
                <a:lnTo>
                  <a:pt x="0" y="1334538"/>
                </a:lnTo>
                <a:lnTo>
                  <a:pt x="0" y="0"/>
                </a:lnTo>
                <a:close/>
              </a:path>
            </a:pathLst>
          </a:custGeom>
          <a:blipFill>
            <a:blip r:embed="rId10"/>
            <a:stretch>
              <a:fillRect/>
            </a:stretch>
          </a:blipFill>
        </p:spPr>
        <p:txBody>
          <a:bodyPr/>
          <a:lstStyle/>
          <a:p>
            <a:endParaRPr lang="en-US"/>
          </a:p>
        </p:txBody>
      </p:sp>
      <p:sp>
        <p:nvSpPr>
          <p:cNvPr id="28" name="TextBox 28"/>
          <p:cNvSpPr txBox="1"/>
          <p:nvPr/>
        </p:nvSpPr>
        <p:spPr>
          <a:xfrm>
            <a:off x="111931" y="10074910"/>
            <a:ext cx="3114229" cy="212090"/>
          </a:xfrm>
          <a:prstGeom prst="rect">
            <a:avLst/>
          </a:prstGeom>
        </p:spPr>
        <p:txBody>
          <a:bodyPr lIns="0" tIns="0" rIns="0" bIns="0" rtlCol="0" anchor="t">
            <a:spAutoFit/>
          </a:bodyPr>
          <a:lstStyle/>
          <a:p>
            <a:pPr algn="ctr">
              <a:lnSpc>
                <a:spcPts val="1690"/>
              </a:lnSpc>
              <a:spcBef>
                <a:spcPct val="0"/>
              </a:spcBef>
            </a:pPr>
            <a:r>
              <a:rPr lang="en-US" sz="1300" b="1">
                <a:solidFill>
                  <a:srgbClr val="000000"/>
                </a:solidFill>
                <a:latin typeface="Poppins Bold"/>
                <a:ea typeface="Poppins Bold"/>
                <a:cs typeface="Poppins Bold"/>
                <a:sym typeface="Poppins Bold"/>
              </a:rPr>
              <a:t>© 2026 The ETS Sponsorship Program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64632" y="3326528"/>
            <a:ext cx="8370546" cy="83705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69B9"/>
            </a:solidFill>
          </p:spPr>
          <p:txBody>
            <a:bodyPr/>
            <a:lstStyle/>
            <a:p>
              <a:endParaRPr lang="en-US"/>
            </a:p>
          </p:txBody>
        </p:sp>
        <p:sp>
          <p:nvSpPr>
            <p:cNvPr id="4" name="TextBox 4"/>
            <p:cNvSpPr txBox="1"/>
            <p:nvPr/>
          </p:nvSpPr>
          <p:spPr>
            <a:xfrm>
              <a:off x="76200" y="57150"/>
              <a:ext cx="660400" cy="679450"/>
            </a:xfrm>
            <a:prstGeom prst="rect">
              <a:avLst/>
            </a:prstGeom>
          </p:spPr>
          <p:txBody>
            <a:bodyPr lIns="50800" tIns="50800" rIns="50800" bIns="50800" rtlCol="0" anchor="ctr"/>
            <a:lstStyle/>
            <a:p>
              <a:pPr algn="ctr">
                <a:lnSpc>
                  <a:spcPts val="3120"/>
                </a:lnSpc>
              </a:pPr>
              <a:endParaRPr/>
            </a:p>
          </p:txBody>
        </p:sp>
      </p:grpSp>
      <p:sp>
        <p:nvSpPr>
          <p:cNvPr id="5" name="Freeform 5"/>
          <p:cNvSpPr/>
          <p:nvPr/>
        </p:nvSpPr>
        <p:spPr>
          <a:xfrm>
            <a:off x="9144000" y="8041201"/>
            <a:ext cx="8282522" cy="1363809"/>
          </a:xfrm>
          <a:custGeom>
            <a:avLst/>
            <a:gdLst/>
            <a:ahLst/>
            <a:cxnLst/>
            <a:rect l="l" t="t" r="r" b="b"/>
            <a:pathLst>
              <a:path w="8282522" h="1363809">
                <a:moveTo>
                  <a:pt x="0" y="0"/>
                </a:moveTo>
                <a:lnTo>
                  <a:pt x="8282522" y="0"/>
                </a:lnTo>
                <a:lnTo>
                  <a:pt x="8282522" y="1363809"/>
                </a:lnTo>
                <a:lnTo>
                  <a:pt x="0" y="1363809"/>
                </a:lnTo>
                <a:lnTo>
                  <a:pt x="0" y="0"/>
                </a:lnTo>
                <a:close/>
              </a:path>
            </a:pathLst>
          </a:custGeom>
          <a:blipFill>
            <a:blip r:embed="rId3">
              <a:alphaModFix amt="40000"/>
            </a:blip>
            <a:stretch>
              <a:fillRect t="-2759" b="-2759"/>
            </a:stretch>
          </a:blipFill>
        </p:spPr>
        <p:txBody>
          <a:bodyPr/>
          <a:lstStyle/>
          <a:p>
            <a:endParaRPr lang="en-US"/>
          </a:p>
        </p:txBody>
      </p:sp>
      <p:grpSp>
        <p:nvGrpSpPr>
          <p:cNvPr id="6" name="Group 6"/>
          <p:cNvGrpSpPr/>
          <p:nvPr/>
        </p:nvGrpSpPr>
        <p:grpSpPr>
          <a:xfrm>
            <a:off x="9144000" y="585359"/>
            <a:ext cx="8282522" cy="9184751"/>
            <a:chOff x="0" y="0"/>
            <a:chExt cx="2319290" cy="2571935"/>
          </a:xfrm>
        </p:grpSpPr>
        <p:sp>
          <p:nvSpPr>
            <p:cNvPr id="7" name="Freeform 7"/>
            <p:cNvSpPr/>
            <p:nvPr/>
          </p:nvSpPr>
          <p:spPr>
            <a:xfrm>
              <a:off x="0" y="0"/>
              <a:ext cx="2319290" cy="2571934"/>
            </a:xfrm>
            <a:custGeom>
              <a:avLst/>
              <a:gdLst/>
              <a:ahLst/>
              <a:cxnLst/>
              <a:rect l="l" t="t" r="r" b="b"/>
              <a:pathLst>
                <a:path w="2319290" h="2571934">
                  <a:moveTo>
                    <a:pt x="0" y="0"/>
                  </a:moveTo>
                  <a:lnTo>
                    <a:pt x="2319290" y="0"/>
                  </a:lnTo>
                  <a:lnTo>
                    <a:pt x="2319290" y="2571934"/>
                  </a:lnTo>
                  <a:lnTo>
                    <a:pt x="0" y="2571934"/>
                  </a:lnTo>
                  <a:close/>
                </a:path>
              </a:pathLst>
            </a:custGeom>
            <a:solidFill>
              <a:srgbClr val="0B3A69"/>
            </a:solidFill>
            <a:ln cap="sq">
              <a:noFill/>
              <a:prstDash val="solid"/>
              <a:miter/>
            </a:ln>
          </p:spPr>
          <p:txBody>
            <a:bodyPr/>
            <a:lstStyle/>
            <a:p>
              <a:endParaRPr lang="en-US"/>
            </a:p>
          </p:txBody>
        </p:sp>
        <p:sp>
          <p:nvSpPr>
            <p:cNvPr id="8" name="TextBox 8"/>
            <p:cNvSpPr txBox="1"/>
            <p:nvPr/>
          </p:nvSpPr>
          <p:spPr>
            <a:xfrm>
              <a:off x="0" y="-38100"/>
              <a:ext cx="2319290" cy="2610035"/>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9" name="Group 9"/>
          <p:cNvGrpSpPr/>
          <p:nvPr/>
        </p:nvGrpSpPr>
        <p:grpSpPr>
          <a:xfrm>
            <a:off x="5424951" y="1028700"/>
            <a:ext cx="3086100" cy="6192974"/>
            <a:chOff x="0" y="0"/>
            <a:chExt cx="812800" cy="1631071"/>
          </a:xfrm>
        </p:grpSpPr>
        <p:sp>
          <p:nvSpPr>
            <p:cNvPr id="10" name="Freeform 10"/>
            <p:cNvSpPr/>
            <p:nvPr/>
          </p:nvSpPr>
          <p:spPr>
            <a:xfrm>
              <a:off x="0" y="0"/>
              <a:ext cx="812800" cy="1631071"/>
            </a:xfrm>
            <a:custGeom>
              <a:avLst/>
              <a:gdLst/>
              <a:ahLst/>
              <a:cxnLst/>
              <a:rect l="l" t="t" r="r" b="b"/>
              <a:pathLst>
                <a:path w="812800" h="1631071">
                  <a:moveTo>
                    <a:pt x="0" y="0"/>
                  </a:moveTo>
                  <a:lnTo>
                    <a:pt x="812800" y="0"/>
                  </a:lnTo>
                  <a:lnTo>
                    <a:pt x="812800" y="1631071"/>
                  </a:lnTo>
                  <a:lnTo>
                    <a:pt x="0" y="1631071"/>
                  </a:lnTo>
                  <a:close/>
                </a:path>
              </a:pathLst>
            </a:custGeom>
            <a:solidFill>
              <a:srgbClr val="CC0000"/>
            </a:solidFill>
          </p:spPr>
          <p:txBody>
            <a:bodyPr/>
            <a:lstStyle/>
            <a:p>
              <a:endParaRPr lang="en-US"/>
            </a:p>
          </p:txBody>
        </p:sp>
        <p:sp>
          <p:nvSpPr>
            <p:cNvPr id="11" name="TextBox 11"/>
            <p:cNvSpPr txBox="1"/>
            <p:nvPr/>
          </p:nvSpPr>
          <p:spPr>
            <a:xfrm>
              <a:off x="0" y="-57150"/>
              <a:ext cx="812800" cy="1688221"/>
            </a:xfrm>
            <a:prstGeom prst="rect">
              <a:avLst/>
            </a:prstGeom>
          </p:spPr>
          <p:txBody>
            <a:bodyPr lIns="50800" tIns="50800" rIns="50800" bIns="50800" rtlCol="0" anchor="ctr"/>
            <a:lstStyle/>
            <a:p>
              <a:pPr algn="ctr">
                <a:lnSpc>
                  <a:spcPts val="3212"/>
                </a:lnSpc>
              </a:pPr>
              <a:endParaRPr/>
            </a:p>
          </p:txBody>
        </p:sp>
      </p:grpSp>
      <p:sp>
        <p:nvSpPr>
          <p:cNvPr id="12" name="TextBox 12"/>
          <p:cNvSpPr txBox="1"/>
          <p:nvPr/>
        </p:nvSpPr>
        <p:spPr>
          <a:xfrm>
            <a:off x="5688671" y="2534117"/>
            <a:ext cx="2558660" cy="1924049"/>
          </a:xfrm>
          <a:prstGeom prst="rect">
            <a:avLst/>
          </a:prstGeom>
        </p:spPr>
        <p:txBody>
          <a:bodyPr lIns="0" tIns="0" rIns="0" bIns="0" rtlCol="0" anchor="t">
            <a:spAutoFit/>
          </a:bodyPr>
          <a:lstStyle/>
          <a:p>
            <a:pPr algn="ctr">
              <a:lnSpc>
                <a:spcPts val="10080"/>
              </a:lnSpc>
            </a:pPr>
            <a:r>
              <a:rPr lang="en-US" sz="7200" b="1">
                <a:solidFill>
                  <a:srgbClr val="FFFFFF"/>
                </a:solidFill>
                <a:latin typeface="Poppins Bold"/>
                <a:ea typeface="Poppins Bold"/>
                <a:cs typeface="Poppins Bold"/>
                <a:sym typeface="Poppins Bold"/>
              </a:rPr>
              <a:t>47.9</a:t>
            </a:r>
          </a:p>
          <a:p>
            <a:pPr marL="0" lvl="0" indent="0" algn="ctr">
              <a:lnSpc>
                <a:spcPts val="4620"/>
              </a:lnSpc>
              <a:spcBef>
                <a:spcPct val="0"/>
              </a:spcBef>
            </a:pPr>
            <a:r>
              <a:rPr lang="en-US" sz="3300" b="1">
                <a:solidFill>
                  <a:srgbClr val="FFFFFF"/>
                </a:solidFill>
                <a:latin typeface="Poppins Bold"/>
                <a:ea typeface="Poppins Bold"/>
                <a:cs typeface="Poppins Bold"/>
                <a:sym typeface="Poppins Bold"/>
              </a:rPr>
              <a:t>per 100,000</a:t>
            </a:r>
          </a:p>
        </p:txBody>
      </p:sp>
      <p:sp>
        <p:nvSpPr>
          <p:cNvPr id="13" name="TextBox 13"/>
          <p:cNvSpPr txBox="1"/>
          <p:nvPr/>
        </p:nvSpPr>
        <p:spPr>
          <a:xfrm>
            <a:off x="5424951" y="7364654"/>
            <a:ext cx="3086100" cy="607695"/>
          </a:xfrm>
          <a:prstGeom prst="rect">
            <a:avLst/>
          </a:prstGeom>
        </p:spPr>
        <p:txBody>
          <a:bodyPr lIns="0" tIns="0" rIns="0" bIns="0" rtlCol="0" anchor="t">
            <a:spAutoFit/>
          </a:bodyPr>
          <a:lstStyle/>
          <a:p>
            <a:pPr marL="0" lvl="0" indent="0" algn="ctr">
              <a:lnSpc>
                <a:spcPts val="4830"/>
              </a:lnSpc>
            </a:pPr>
            <a:r>
              <a:rPr lang="en-US" sz="4200" b="1">
                <a:solidFill>
                  <a:srgbClr val="0B3A69"/>
                </a:solidFill>
                <a:latin typeface="Oswald Bold"/>
                <a:ea typeface="Oswald Bold"/>
                <a:cs typeface="Oswald Bold"/>
                <a:sym typeface="Oswald Bold"/>
              </a:rPr>
              <a:t>Veterans</a:t>
            </a:r>
          </a:p>
        </p:txBody>
      </p:sp>
      <p:sp>
        <p:nvSpPr>
          <p:cNvPr id="14" name="TextBox 14"/>
          <p:cNvSpPr txBox="1"/>
          <p:nvPr/>
        </p:nvSpPr>
        <p:spPr>
          <a:xfrm>
            <a:off x="5688671" y="4723171"/>
            <a:ext cx="2558660" cy="450848"/>
          </a:xfrm>
          <a:prstGeom prst="rect">
            <a:avLst/>
          </a:prstGeom>
        </p:spPr>
        <p:txBody>
          <a:bodyPr lIns="0" tIns="0" rIns="0" bIns="0" rtlCol="0" anchor="t">
            <a:spAutoFit/>
          </a:bodyPr>
          <a:lstStyle/>
          <a:p>
            <a:pPr marL="0" lvl="0" indent="0" algn="ctr">
              <a:lnSpc>
                <a:spcPts val="3500"/>
              </a:lnSpc>
              <a:spcBef>
                <a:spcPct val="0"/>
              </a:spcBef>
            </a:pPr>
            <a:r>
              <a:rPr lang="en-US" sz="2500" b="1">
                <a:solidFill>
                  <a:srgbClr val="FFFFFF"/>
                </a:solidFill>
                <a:latin typeface="Poppins Bold"/>
                <a:ea typeface="Poppins Bold"/>
                <a:cs typeface="Poppins Bold"/>
                <a:sym typeface="Poppins Bold"/>
              </a:rPr>
              <a:t>(2023)</a:t>
            </a:r>
          </a:p>
        </p:txBody>
      </p:sp>
      <p:grpSp>
        <p:nvGrpSpPr>
          <p:cNvPr id="15" name="Group 15"/>
          <p:cNvGrpSpPr/>
          <p:nvPr/>
        </p:nvGrpSpPr>
        <p:grpSpPr>
          <a:xfrm>
            <a:off x="2103781" y="4435144"/>
            <a:ext cx="3086100" cy="2786530"/>
            <a:chOff x="0" y="0"/>
            <a:chExt cx="812800" cy="733901"/>
          </a:xfrm>
        </p:grpSpPr>
        <p:sp>
          <p:nvSpPr>
            <p:cNvPr id="16" name="Freeform 16"/>
            <p:cNvSpPr/>
            <p:nvPr/>
          </p:nvSpPr>
          <p:spPr>
            <a:xfrm>
              <a:off x="0" y="0"/>
              <a:ext cx="812800" cy="733901"/>
            </a:xfrm>
            <a:custGeom>
              <a:avLst/>
              <a:gdLst/>
              <a:ahLst/>
              <a:cxnLst/>
              <a:rect l="l" t="t" r="r" b="b"/>
              <a:pathLst>
                <a:path w="812800" h="733901">
                  <a:moveTo>
                    <a:pt x="0" y="0"/>
                  </a:moveTo>
                  <a:lnTo>
                    <a:pt x="812800" y="0"/>
                  </a:lnTo>
                  <a:lnTo>
                    <a:pt x="812800" y="733901"/>
                  </a:lnTo>
                  <a:lnTo>
                    <a:pt x="0" y="733901"/>
                  </a:lnTo>
                  <a:close/>
                </a:path>
              </a:pathLst>
            </a:custGeom>
            <a:solidFill>
              <a:srgbClr val="808080"/>
            </a:solidFill>
          </p:spPr>
          <p:txBody>
            <a:bodyPr/>
            <a:lstStyle/>
            <a:p>
              <a:endParaRPr lang="en-US"/>
            </a:p>
          </p:txBody>
        </p:sp>
        <p:sp>
          <p:nvSpPr>
            <p:cNvPr id="17" name="TextBox 17"/>
            <p:cNvSpPr txBox="1"/>
            <p:nvPr/>
          </p:nvSpPr>
          <p:spPr>
            <a:xfrm>
              <a:off x="0" y="-57150"/>
              <a:ext cx="812800" cy="791051"/>
            </a:xfrm>
            <a:prstGeom prst="rect">
              <a:avLst/>
            </a:prstGeom>
          </p:spPr>
          <p:txBody>
            <a:bodyPr lIns="50800" tIns="50800" rIns="50800" bIns="50800" rtlCol="0" anchor="ctr"/>
            <a:lstStyle/>
            <a:p>
              <a:pPr algn="ctr">
                <a:lnSpc>
                  <a:spcPts val="3212"/>
                </a:lnSpc>
              </a:pPr>
              <a:endParaRPr/>
            </a:p>
          </p:txBody>
        </p:sp>
      </p:grpSp>
      <p:sp>
        <p:nvSpPr>
          <p:cNvPr id="18" name="TextBox 18"/>
          <p:cNvSpPr txBox="1"/>
          <p:nvPr/>
        </p:nvSpPr>
        <p:spPr>
          <a:xfrm>
            <a:off x="2367501" y="4390724"/>
            <a:ext cx="2558660" cy="1924049"/>
          </a:xfrm>
          <a:prstGeom prst="rect">
            <a:avLst/>
          </a:prstGeom>
        </p:spPr>
        <p:txBody>
          <a:bodyPr lIns="0" tIns="0" rIns="0" bIns="0" rtlCol="0" anchor="t">
            <a:spAutoFit/>
          </a:bodyPr>
          <a:lstStyle/>
          <a:p>
            <a:pPr algn="ctr">
              <a:lnSpc>
                <a:spcPts val="10080"/>
              </a:lnSpc>
            </a:pPr>
            <a:r>
              <a:rPr lang="en-US" sz="7200" b="1">
                <a:solidFill>
                  <a:srgbClr val="FFFFFF"/>
                </a:solidFill>
                <a:latin typeface="Poppins Bold"/>
                <a:ea typeface="Poppins Bold"/>
                <a:cs typeface="Poppins Bold"/>
                <a:sym typeface="Poppins Bold"/>
              </a:rPr>
              <a:t>16.5</a:t>
            </a:r>
          </a:p>
          <a:p>
            <a:pPr marL="0" lvl="0" indent="0" algn="ctr">
              <a:lnSpc>
                <a:spcPts val="4620"/>
              </a:lnSpc>
              <a:spcBef>
                <a:spcPct val="0"/>
              </a:spcBef>
            </a:pPr>
            <a:r>
              <a:rPr lang="en-US" sz="3300" b="1">
                <a:solidFill>
                  <a:srgbClr val="FFFFFF"/>
                </a:solidFill>
                <a:latin typeface="Poppins Bold"/>
                <a:ea typeface="Poppins Bold"/>
                <a:cs typeface="Poppins Bold"/>
                <a:sym typeface="Poppins Bold"/>
              </a:rPr>
              <a:t>per 100,000</a:t>
            </a:r>
          </a:p>
        </p:txBody>
      </p:sp>
      <p:sp>
        <p:nvSpPr>
          <p:cNvPr id="19" name="TextBox 19"/>
          <p:cNvSpPr txBox="1"/>
          <p:nvPr/>
        </p:nvSpPr>
        <p:spPr>
          <a:xfrm>
            <a:off x="2103781" y="7364654"/>
            <a:ext cx="3086100" cy="607695"/>
          </a:xfrm>
          <a:prstGeom prst="rect">
            <a:avLst/>
          </a:prstGeom>
        </p:spPr>
        <p:txBody>
          <a:bodyPr lIns="0" tIns="0" rIns="0" bIns="0" rtlCol="0" anchor="t">
            <a:spAutoFit/>
          </a:bodyPr>
          <a:lstStyle/>
          <a:p>
            <a:pPr marL="0" lvl="0" indent="0" algn="ctr">
              <a:lnSpc>
                <a:spcPts val="4830"/>
              </a:lnSpc>
            </a:pPr>
            <a:r>
              <a:rPr lang="en-US" sz="4200" b="1">
                <a:solidFill>
                  <a:srgbClr val="0B3A69"/>
                </a:solidFill>
                <a:latin typeface="Oswald Bold"/>
                <a:ea typeface="Oswald Bold"/>
                <a:cs typeface="Oswald Bold"/>
                <a:sym typeface="Oswald Bold"/>
              </a:rPr>
              <a:t>Civilians</a:t>
            </a:r>
          </a:p>
        </p:txBody>
      </p:sp>
      <p:sp>
        <p:nvSpPr>
          <p:cNvPr id="20" name="TextBox 20"/>
          <p:cNvSpPr txBox="1"/>
          <p:nvPr/>
        </p:nvSpPr>
        <p:spPr>
          <a:xfrm>
            <a:off x="2367501" y="6501461"/>
            <a:ext cx="2558660" cy="450848"/>
          </a:xfrm>
          <a:prstGeom prst="rect">
            <a:avLst/>
          </a:prstGeom>
        </p:spPr>
        <p:txBody>
          <a:bodyPr lIns="0" tIns="0" rIns="0" bIns="0" rtlCol="0" anchor="t">
            <a:spAutoFit/>
          </a:bodyPr>
          <a:lstStyle/>
          <a:p>
            <a:pPr marL="0" lvl="0" indent="0" algn="ctr">
              <a:lnSpc>
                <a:spcPts val="3500"/>
              </a:lnSpc>
              <a:spcBef>
                <a:spcPct val="0"/>
              </a:spcBef>
            </a:pPr>
            <a:r>
              <a:rPr lang="en-US" sz="2500" b="1">
                <a:solidFill>
                  <a:srgbClr val="FFFFFF"/>
                </a:solidFill>
                <a:latin typeface="Poppins Bold"/>
                <a:ea typeface="Poppins Bold"/>
                <a:cs typeface="Poppins Bold"/>
                <a:sym typeface="Poppins Bold"/>
              </a:rPr>
              <a:t>(2023)</a:t>
            </a:r>
          </a:p>
        </p:txBody>
      </p:sp>
      <p:grpSp>
        <p:nvGrpSpPr>
          <p:cNvPr id="21" name="Group 21"/>
          <p:cNvGrpSpPr/>
          <p:nvPr/>
        </p:nvGrpSpPr>
        <p:grpSpPr>
          <a:xfrm>
            <a:off x="9840518" y="1028700"/>
            <a:ext cx="6889486" cy="8077356"/>
            <a:chOff x="0" y="0"/>
            <a:chExt cx="9185982" cy="10769808"/>
          </a:xfrm>
        </p:grpSpPr>
        <p:sp>
          <p:nvSpPr>
            <p:cNvPr id="22" name="TextBox 22"/>
            <p:cNvSpPr txBox="1"/>
            <p:nvPr/>
          </p:nvSpPr>
          <p:spPr>
            <a:xfrm>
              <a:off x="0" y="3810909"/>
              <a:ext cx="7882408" cy="1685368"/>
            </a:xfrm>
            <a:prstGeom prst="rect">
              <a:avLst/>
            </a:prstGeom>
          </p:spPr>
          <p:txBody>
            <a:bodyPr lIns="0" tIns="0" rIns="0" bIns="0" rtlCol="0" anchor="t">
              <a:spAutoFit/>
            </a:bodyPr>
            <a:lstStyle/>
            <a:p>
              <a:pPr marL="579378" lvl="1" indent="-289689" algn="l">
                <a:lnSpc>
                  <a:spcPts val="3354"/>
                </a:lnSpc>
                <a:buFont typeface="Arial"/>
                <a:buChar char="•"/>
              </a:pPr>
              <a:r>
                <a:rPr lang="en-US" sz="2683" b="1" spc="-53">
                  <a:solidFill>
                    <a:srgbClr val="FFFFFF"/>
                  </a:solidFill>
                  <a:latin typeface="Poppins Semi-Bold"/>
                  <a:ea typeface="Poppins Semi-Bold"/>
                  <a:cs typeface="Poppins Semi-Bold"/>
                  <a:sym typeface="Poppins Semi-Bold"/>
                </a:rPr>
                <a:t>The largest suicide rate gap between Veterans and civilians occurs among ages 18–34. </a:t>
              </a:r>
            </a:p>
          </p:txBody>
        </p:sp>
        <p:sp>
          <p:nvSpPr>
            <p:cNvPr id="23" name="TextBox 23"/>
            <p:cNvSpPr txBox="1"/>
            <p:nvPr/>
          </p:nvSpPr>
          <p:spPr>
            <a:xfrm>
              <a:off x="176463" y="-114300"/>
              <a:ext cx="9009519" cy="1272310"/>
            </a:xfrm>
            <a:prstGeom prst="rect">
              <a:avLst/>
            </a:prstGeom>
          </p:spPr>
          <p:txBody>
            <a:bodyPr lIns="0" tIns="0" rIns="0" bIns="0" rtlCol="0" anchor="t">
              <a:spAutoFit/>
            </a:bodyPr>
            <a:lstStyle/>
            <a:p>
              <a:pPr marL="0" lvl="0" indent="0" algn="l">
                <a:lnSpc>
                  <a:spcPts val="8014"/>
                </a:lnSpc>
                <a:spcBef>
                  <a:spcPct val="0"/>
                </a:spcBef>
              </a:pPr>
              <a:r>
                <a:rPr lang="en-US" sz="5724" b="1">
                  <a:solidFill>
                    <a:srgbClr val="FFFFFF"/>
                  </a:solidFill>
                  <a:latin typeface="Oswald Bold"/>
                  <a:ea typeface="Oswald Bold"/>
                  <a:cs typeface="Oswald Bold"/>
                  <a:sym typeface="Oswald Bold"/>
                </a:rPr>
                <a:t>THE DEADLY GAP</a:t>
              </a:r>
            </a:p>
          </p:txBody>
        </p:sp>
        <p:sp>
          <p:nvSpPr>
            <p:cNvPr id="24" name="TextBox 24"/>
            <p:cNvSpPr txBox="1"/>
            <p:nvPr/>
          </p:nvSpPr>
          <p:spPr>
            <a:xfrm>
              <a:off x="0" y="1592308"/>
              <a:ext cx="8238820" cy="1685368"/>
            </a:xfrm>
            <a:prstGeom prst="rect">
              <a:avLst/>
            </a:prstGeom>
          </p:spPr>
          <p:txBody>
            <a:bodyPr lIns="0" tIns="0" rIns="0" bIns="0" rtlCol="0" anchor="t">
              <a:spAutoFit/>
            </a:bodyPr>
            <a:lstStyle/>
            <a:p>
              <a:pPr marL="579378" lvl="1" indent="-289689" algn="l">
                <a:lnSpc>
                  <a:spcPts val="3354"/>
                </a:lnSpc>
                <a:buFont typeface="Arial"/>
                <a:buChar char="•"/>
              </a:pPr>
              <a:r>
                <a:rPr lang="en-US" sz="2683" b="1" spc="-53">
                  <a:solidFill>
                    <a:srgbClr val="FFFFFF"/>
                  </a:solidFill>
                  <a:latin typeface="Poppins Semi-Bold"/>
                  <a:ea typeface="Poppins Semi-Bold"/>
                  <a:cs typeface="Poppins Semi-Bold"/>
                  <a:sym typeface="Poppins Semi-Bold"/>
                </a:rPr>
                <a:t>First-year post-separation suicide rates climbed from 34.8 (2010) to 46.2 per 100,000 (2021). </a:t>
              </a:r>
            </a:p>
          </p:txBody>
        </p:sp>
        <p:sp>
          <p:nvSpPr>
            <p:cNvPr id="25" name="TextBox 25"/>
            <p:cNvSpPr txBox="1"/>
            <p:nvPr/>
          </p:nvSpPr>
          <p:spPr>
            <a:xfrm>
              <a:off x="0" y="6029510"/>
              <a:ext cx="8493399" cy="2798694"/>
            </a:xfrm>
            <a:prstGeom prst="rect">
              <a:avLst/>
            </a:prstGeom>
          </p:spPr>
          <p:txBody>
            <a:bodyPr lIns="0" tIns="0" rIns="0" bIns="0" rtlCol="0" anchor="t">
              <a:spAutoFit/>
            </a:bodyPr>
            <a:lstStyle/>
            <a:p>
              <a:pPr marL="579378" lvl="1" indent="-289689" algn="l">
                <a:lnSpc>
                  <a:spcPts val="3354"/>
                </a:lnSpc>
                <a:buFont typeface="Arial"/>
                <a:buChar char="•"/>
              </a:pPr>
              <a:r>
                <a:rPr lang="en-US" sz="2683" b="1" spc="-53">
                  <a:solidFill>
                    <a:srgbClr val="FFFFFF"/>
                  </a:solidFill>
                  <a:latin typeface="Poppins Semi-Bold"/>
                  <a:ea typeface="Poppins Semi-Bold"/>
                  <a:cs typeface="Poppins Semi-Bold"/>
                  <a:sym typeface="Poppins Semi-Bold"/>
                </a:rPr>
                <a:t>Suicide was the 12th-leading cause of death for Veterans in 2022. Suicide was the 2nd-leading cause of death for Veterans under age 45-years-old. </a:t>
              </a:r>
            </a:p>
          </p:txBody>
        </p:sp>
        <p:sp>
          <p:nvSpPr>
            <p:cNvPr id="26" name="Freeform 26"/>
            <p:cNvSpPr/>
            <p:nvPr/>
          </p:nvSpPr>
          <p:spPr>
            <a:xfrm>
              <a:off x="172066" y="9580877"/>
              <a:ext cx="8149267" cy="1188931"/>
            </a:xfrm>
            <a:custGeom>
              <a:avLst/>
              <a:gdLst/>
              <a:ahLst/>
              <a:cxnLst/>
              <a:rect l="l" t="t" r="r" b="b"/>
              <a:pathLst>
                <a:path w="8149267" h="1188931">
                  <a:moveTo>
                    <a:pt x="0" y="0"/>
                  </a:moveTo>
                  <a:lnTo>
                    <a:pt x="8149267" y="0"/>
                  </a:lnTo>
                  <a:lnTo>
                    <a:pt x="8149267" y="1188931"/>
                  </a:lnTo>
                  <a:lnTo>
                    <a:pt x="0" y="118893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172066" y="9822970"/>
              <a:ext cx="8149267" cy="676122"/>
            </a:xfrm>
            <a:prstGeom prst="rect">
              <a:avLst/>
            </a:prstGeom>
          </p:spPr>
          <p:txBody>
            <a:bodyPr lIns="0" tIns="0" rIns="0" bIns="0" rtlCol="0" anchor="t">
              <a:spAutoFit/>
            </a:bodyPr>
            <a:lstStyle/>
            <a:p>
              <a:pPr algn="ctr">
                <a:lnSpc>
                  <a:spcPts val="3864"/>
                </a:lnSpc>
              </a:pPr>
              <a:r>
                <a:rPr lang="en-US" sz="3220" b="1" spc="-1">
                  <a:solidFill>
                    <a:srgbClr val="FFFFFF"/>
                  </a:solidFill>
                  <a:latin typeface="Poppins Bold"/>
                  <a:ea typeface="Poppins Bold"/>
                  <a:cs typeface="Poppins Bold"/>
                  <a:sym typeface="Poppins Bold"/>
                </a:rPr>
                <a:t>We must bridge that gap</a:t>
              </a:r>
            </a:p>
          </p:txBody>
        </p:sp>
      </p:grpSp>
      <p:sp>
        <p:nvSpPr>
          <p:cNvPr id="28" name="TextBox 28"/>
          <p:cNvSpPr txBox="1"/>
          <p:nvPr/>
        </p:nvSpPr>
        <p:spPr>
          <a:xfrm>
            <a:off x="570899" y="9726818"/>
            <a:ext cx="8456727" cy="207645"/>
          </a:xfrm>
          <a:prstGeom prst="rect">
            <a:avLst/>
          </a:prstGeom>
        </p:spPr>
        <p:txBody>
          <a:bodyPr lIns="0" tIns="0" rIns="0" bIns="0" rtlCol="0" anchor="t">
            <a:spAutoFit/>
          </a:bodyPr>
          <a:lstStyle/>
          <a:p>
            <a:pPr marL="0" lvl="0" indent="0" algn="l">
              <a:lnSpc>
                <a:spcPts val="1680"/>
              </a:lnSpc>
              <a:spcBef>
                <a:spcPct val="0"/>
              </a:spcBef>
            </a:pPr>
            <a:r>
              <a:rPr lang="en-US" sz="1200" spc="-24">
                <a:solidFill>
                  <a:srgbClr val="0B3A69"/>
                </a:solidFill>
                <a:latin typeface="Poppins"/>
                <a:ea typeface="Poppins"/>
                <a:cs typeface="Poppins"/>
                <a:sym typeface="Poppins"/>
              </a:rPr>
              <a:t>(2)</a:t>
            </a:r>
            <a:r>
              <a:rPr lang="en-US" sz="1200" u="sng" spc="-24">
                <a:solidFill>
                  <a:srgbClr val="0B3A69"/>
                </a:solidFill>
                <a:latin typeface="Poppins"/>
                <a:ea typeface="Poppins"/>
                <a:cs typeface="Poppins"/>
                <a:sym typeface="Poppins"/>
                <a:hlinkClick r:id="rId5" tooltip="https://www.mentalhealth.va.gov/docs/data-sheets/2024/2024-Annual-Report-Part-2-of-2_508.pdf"/>
              </a:rPr>
              <a:t>Source: 2024 National Veteran Suicide Prevention Annual Report, U.S. Department of Veterans Affairs (VA)</a:t>
            </a:r>
          </a:p>
        </p:txBody>
      </p:sp>
      <p:sp>
        <p:nvSpPr>
          <p:cNvPr id="29" name="TextBox 29"/>
          <p:cNvSpPr txBox="1"/>
          <p:nvPr/>
        </p:nvSpPr>
        <p:spPr>
          <a:xfrm>
            <a:off x="921472" y="1261414"/>
            <a:ext cx="4359004" cy="2792730"/>
          </a:xfrm>
          <a:prstGeom prst="rect">
            <a:avLst/>
          </a:prstGeom>
        </p:spPr>
        <p:txBody>
          <a:bodyPr lIns="0" tIns="0" rIns="0" bIns="0" rtlCol="0" anchor="t">
            <a:spAutoFit/>
          </a:bodyPr>
          <a:lstStyle/>
          <a:p>
            <a:pPr marL="0" lvl="0" indent="0" algn="l">
              <a:lnSpc>
                <a:spcPts val="5520"/>
              </a:lnSpc>
            </a:pPr>
            <a:r>
              <a:rPr lang="en-US" sz="4800" b="1" spc="-216">
                <a:solidFill>
                  <a:srgbClr val="0B3A69"/>
                </a:solidFill>
                <a:latin typeface="Oswald Bold"/>
                <a:ea typeface="Oswald Bold"/>
                <a:cs typeface="Oswald Bold"/>
                <a:sym typeface="Oswald Bold"/>
              </a:rPr>
              <a:t>18–34 Year-Old Veterans: Suicide Rate Nearly 3x Higher Than Peers</a:t>
            </a:r>
          </a:p>
        </p:txBody>
      </p:sp>
      <p:sp>
        <p:nvSpPr>
          <p:cNvPr id="30" name="TextBox 30"/>
          <p:cNvSpPr txBox="1"/>
          <p:nvPr/>
        </p:nvSpPr>
        <p:spPr>
          <a:xfrm>
            <a:off x="2103781" y="7997718"/>
            <a:ext cx="3086100" cy="537210"/>
          </a:xfrm>
          <a:prstGeom prst="rect">
            <a:avLst/>
          </a:prstGeom>
        </p:spPr>
        <p:txBody>
          <a:bodyPr lIns="0" tIns="0" rIns="0" bIns="0" rtlCol="0" anchor="t">
            <a:spAutoFit/>
          </a:bodyPr>
          <a:lstStyle/>
          <a:p>
            <a:pPr marL="0" lvl="0" indent="0" algn="ctr">
              <a:lnSpc>
                <a:spcPts val="4140"/>
              </a:lnSpc>
            </a:pPr>
            <a:r>
              <a:rPr lang="en-US" sz="3600" b="1">
                <a:solidFill>
                  <a:srgbClr val="0B3A69"/>
                </a:solidFill>
                <a:latin typeface="Oswald Bold"/>
                <a:ea typeface="Oswald Bold"/>
                <a:cs typeface="Oswald Bold"/>
                <a:sym typeface="Oswald Bold"/>
              </a:rPr>
              <a:t>Ages 18-34</a:t>
            </a:r>
          </a:p>
        </p:txBody>
      </p:sp>
      <p:sp>
        <p:nvSpPr>
          <p:cNvPr id="31" name="TextBox 31"/>
          <p:cNvSpPr txBox="1"/>
          <p:nvPr/>
        </p:nvSpPr>
        <p:spPr>
          <a:xfrm>
            <a:off x="5424951" y="7997718"/>
            <a:ext cx="3086100" cy="537210"/>
          </a:xfrm>
          <a:prstGeom prst="rect">
            <a:avLst/>
          </a:prstGeom>
        </p:spPr>
        <p:txBody>
          <a:bodyPr lIns="0" tIns="0" rIns="0" bIns="0" rtlCol="0" anchor="t">
            <a:spAutoFit/>
          </a:bodyPr>
          <a:lstStyle/>
          <a:p>
            <a:pPr marL="0" lvl="0" indent="0" algn="ctr">
              <a:lnSpc>
                <a:spcPts val="4140"/>
              </a:lnSpc>
            </a:pPr>
            <a:r>
              <a:rPr lang="en-US" sz="3600" b="1">
                <a:solidFill>
                  <a:srgbClr val="0B3A69"/>
                </a:solidFill>
                <a:latin typeface="Oswald Bold"/>
                <a:ea typeface="Oswald Bold"/>
                <a:cs typeface="Oswald Bold"/>
                <a:sym typeface="Oswald Bold"/>
              </a:rPr>
              <a:t>Ages 18-34</a:t>
            </a:r>
          </a:p>
        </p:txBody>
      </p:sp>
      <p:sp>
        <p:nvSpPr>
          <p:cNvPr id="32" name="TextBox 32"/>
          <p:cNvSpPr txBox="1"/>
          <p:nvPr/>
        </p:nvSpPr>
        <p:spPr>
          <a:xfrm>
            <a:off x="570899" y="9228660"/>
            <a:ext cx="7126661" cy="173355"/>
          </a:xfrm>
          <a:prstGeom prst="rect">
            <a:avLst/>
          </a:prstGeom>
        </p:spPr>
        <p:txBody>
          <a:bodyPr lIns="0" tIns="0" rIns="0" bIns="0" rtlCol="0" anchor="t">
            <a:spAutoFit/>
          </a:bodyPr>
          <a:lstStyle/>
          <a:p>
            <a:pPr algn="l">
              <a:lnSpc>
                <a:spcPts val="1200"/>
              </a:lnSpc>
            </a:pPr>
            <a:r>
              <a:rPr lang="en-US" sz="1200" u="sng" spc="-24">
                <a:solidFill>
                  <a:srgbClr val="0B3A69"/>
                </a:solidFill>
                <a:latin typeface="Poppins"/>
                <a:ea typeface="Poppins"/>
                <a:cs typeface="Poppins"/>
                <a:sym typeface="Poppins"/>
                <a:hlinkClick r:id="rId6" tooltip="https://wonder.cdc.gov"/>
              </a:rPr>
              <a:t>(1) Source: CDC WONDER, Underlying Cause of Death, 2023; combined age groups 18–24 &amp; 25–34.</a:t>
            </a:r>
          </a:p>
        </p:txBody>
      </p:sp>
      <p:sp>
        <p:nvSpPr>
          <p:cNvPr id="33" name="TextBox 33"/>
          <p:cNvSpPr txBox="1"/>
          <p:nvPr/>
        </p:nvSpPr>
        <p:spPr>
          <a:xfrm>
            <a:off x="4672363" y="4714281"/>
            <a:ext cx="253799" cy="179705"/>
          </a:xfrm>
          <a:prstGeom prst="rect">
            <a:avLst/>
          </a:prstGeom>
        </p:spPr>
        <p:txBody>
          <a:bodyPr lIns="0" tIns="0" rIns="0" bIns="0" rtlCol="0" anchor="t">
            <a:spAutoFit/>
          </a:bodyPr>
          <a:lstStyle/>
          <a:p>
            <a:pPr marL="0" lvl="0" indent="0" algn="ctr">
              <a:lnSpc>
                <a:spcPts val="1494"/>
              </a:lnSpc>
            </a:pPr>
            <a:r>
              <a:rPr lang="en-US" sz="1299" b="1">
                <a:solidFill>
                  <a:srgbClr val="FFFFFF"/>
                </a:solidFill>
                <a:latin typeface="Oswald Bold"/>
                <a:ea typeface="Oswald Bold"/>
                <a:cs typeface="Oswald Bold"/>
                <a:sym typeface="Oswald Bold"/>
              </a:rPr>
              <a:t>(1)</a:t>
            </a:r>
          </a:p>
        </p:txBody>
      </p:sp>
      <p:sp>
        <p:nvSpPr>
          <p:cNvPr id="34" name="TextBox 34"/>
          <p:cNvSpPr txBox="1"/>
          <p:nvPr/>
        </p:nvSpPr>
        <p:spPr>
          <a:xfrm>
            <a:off x="7945177" y="2858503"/>
            <a:ext cx="253799" cy="179705"/>
          </a:xfrm>
          <a:prstGeom prst="rect">
            <a:avLst/>
          </a:prstGeom>
        </p:spPr>
        <p:txBody>
          <a:bodyPr lIns="0" tIns="0" rIns="0" bIns="0" rtlCol="0" anchor="t">
            <a:spAutoFit/>
          </a:bodyPr>
          <a:lstStyle/>
          <a:p>
            <a:pPr marL="0" lvl="0" indent="0" algn="ctr">
              <a:lnSpc>
                <a:spcPts val="1494"/>
              </a:lnSpc>
            </a:pPr>
            <a:r>
              <a:rPr lang="en-US" sz="1299" b="1">
                <a:solidFill>
                  <a:srgbClr val="FFFFFF"/>
                </a:solidFill>
                <a:latin typeface="Oswald Bold"/>
                <a:ea typeface="Oswald Bold"/>
                <a:cs typeface="Oswald Bold"/>
                <a:sym typeface="Oswald Bold"/>
              </a:rPr>
              <a:t>(2)</a:t>
            </a:r>
          </a:p>
        </p:txBody>
      </p:sp>
      <p:sp>
        <p:nvSpPr>
          <p:cNvPr id="35" name="TextBox 35"/>
          <p:cNvSpPr txBox="1"/>
          <p:nvPr/>
        </p:nvSpPr>
        <p:spPr>
          <a:xfrm>
            <a:off x="15718471" y="3047733"/>
            <a:ext cx="253799" cy="179705"/>
          </a:xfrm>
          <a:prstGeom prst="rect">
            <a:avLst/>
          </a:prstGeom>
        </p:spPr>
        <p:txBody>
          <a:bodyPr lIns="0" tIns="0" rIns="0" bIns="0" rtlCol="0" anchor="t">
            <a:spAutoFit/>
          </a:bodyPr>
          <a:lstStyle/>
          <a:p>
            <a:pPr marL="0" lvl="0" indent="0" algn="ctr">
              <a:lnSpc>
                <a:spcPts val="1494"/>
              </a:lnSpc>
            </a:pPr>
            <a:r>
              <a:rPr lang="en-US" sz="1299" b="1">
                <a:solidFill>
                  <a:srgbClr val="FFFFFF"/>
                </a:solidFill>
                <a:latin typeface="Oswald Bold"/>
                <a:ea typeface="Oswald Bold"/>
                <a:cs typeface="Oswald Bold"/>
                <a:sym typeface="Oswald Bold"/>
              </a:rPr>
              <a:t>(2)</a:t>
            </a:r>
          </a:p>
        </p:txBody>
      </p:sp>
      <p:sp>
        <p:nvSpPr>
          <p:cNvPr id="36" name="TextBox 36"/>
          <p:cNvSpPr txBox="1"/>
          <p:nvPr/>
        </p:nvSpPr>
        <p:spPr>
          <a:xfrm>
            <a:off x="14901915" y="4760439"/>
            <a:ext cx="253799" cy="179705"/>
          </a:xfrm>
          <a:prstGeom prst="rect">
            <a:avLst/>
          </a:prstGeom>
        </p:spPr>
        <p:txBody>
          <a:bodyPr lIns="0" tIns="0" rIns="0" bIns="0" rtlCol="0" anchor="t">
            <a:spAutoFit/>
          </a:bodyPr>
          <a:lstStyle/>
          <a:p>
            <a:pPr marL="0" lvl="0" indent="0" algn="ctr">
              <a:lnSpc>
                <a:spcPts val="1494"/>
              </a:lnSpc>
            </a:pPr>
            <a:r>
              <a:rPr lang="en-US" sz="1299" b="1">
                <a:solidFill>
                  <a:srgbClr val="FFFFFF"/>
                </a:solidFill>
                <a:latin typeface="Oswald Bold"/>
                <a:ea typeface="Oswald Bold"/>
                <a:cs typeface="Oswald Bold"/>
                <a:sym typeface="Oswald Bold"/>
              </a:rPr>
              <a:t>(2)</a:t>
            </a:r>
          </a:p>
        </p:txBody>
      </p:sp>
      <p:sp>
        <p:nvSpPr>
          <p:cNvPr id="37" name="TextBox 37"/>
          <p:cNvSpPr txBox="1"/>
          <p:nvPr/>
        </p:nvSpPr>
        <p:spPr>
          <a:xfrm>
            <a:off x="13494985" y="7250989"/>
            <a:ext cx="253799" cy="179705"/>
          </a:xfrm>
          <a:prstGeom prst="rect">
            <a:avLst/>
          </a:prstGeom>
        </p:spPr>
        <p:txBody>
          <a:bodyPr lIns="0" tIns="0" rIns="0" bIns="0" rtlCol="0" anchor="t">
            <a:spAutoFit/>
          </a:bodyPr>
          <a:lstStyle/>
          <a:p>
            <a:pPr marL="0" lvl="0" indent="0" algn="ctr">
              <a:lnSpc>
                <a:spcPts val="1494"/>
              </a:lnSpc>
            </a:pPr>
            <a:r>
              <a:rPr lang="en-US" sz="1299" b="1">
                <a:solidFill>
                  <a:srgbClr val="FFFFFF"/>
                </a:solidFill>
                <a:latin typeface="Oswald Bold"/>
                <a:ea typeface="Oswald Bold"/>
                <a:cs typeface="Oswald Bold"/>
                <a:sym typeface="Oswald Bold"/>
              </a:rPr>
              <a:t>(2)</a:t>
            </a:r>
          </a:p>
        </p:txBody>
      </p:sp>
      <p:sp>
        <p:nvSpPr>
          <p:cNvPr id="38" name="TextBox 38"/>
          <p:cNvSpPr txBox="1"/>
          <p:nvPr/>
        </p:nvSpPr>
        <p:spPr>
          <a:xfrm>
            <a:off x="134964" y="10073391"/>
            <a:ext cx="3114229" cy="212090"/>
          </a:xfrm>
          <a:prstGeom prst="rect">
            <a:avLst/>
          </a:prstGeom>
        </p:spPr>
        <p:txBody>
          <a:bodyPr lIns="0" tIns="0" rIns="0" bIns="0" rtlCol="0" anchor="t">
            <a:spAutoFit/>
          </a:bodyPr>
          <a:lstStyle/>
          <a:p>
            <a:pPr algn="ctr">
              <a:lnSpc>
                <a:spcPts val="1690"/>
              </a:lnSpc>
              <a:spcBef>
                <a:spcPct val="0"/>
              </a:spcBef>
            </a:pPr>
            <a:r>
              <a:rPr lang="en-US" sz="1300" b="1">
                <a:solidFill>
                  <a:srgbClr val="000000"/>
                </a:solidFill>
                <a:latin typeface="Poppins Bold"/>
                <a:ea typeface="Poppins Bold"/>
                <a:cs typeface="Poppins Bold"/>
                <a:sym typeface="Poppins Bold"/>
              </a:rPr>
              <a:t>© 2026 The ETS Sponsorship Program</a:t>
            </a:r>
          </a:p>
        </p:txBody>
      </p:sp>
      <p:sp>
        <p:nvSpPr>
          <p:cNvPr id="39" name="TextBox 39"/>
          <p:cNvSpPr txBox="1"/>
          <p:nvPr/>
        </p:nvSpPr>
        <p:spPr>
          <a:xfrm>
            <a:off x="570899" y="9448688"/>
            <a:ext cx="7126661" cy="173355"/>
          </a:xfrm>
          <a:prstGeom prst="rect">
            <a:avLst/>
          </a:prstGeom>
        </p:spPr>
        <p:txBody>
          <a:bodyPr lIns="0" tIns="0" rIns="0" bIns="0" rtlCol="0" anchor="t">
            <a:spAutoFit/>
          </a:bodyPr>
          <a:lstStyle/>
          <a:p>
            <a:pPr algn="l">
              <a:lnSpc>
                <a:spcPts val="1200"/>
              </a:lnSpc>
            </a:pPr>
            <a:r>
              <a:rPr lang="en-US" sz="1200" u="sng" spc="-24">
                <a:solidFill>
                  <a:srgbClr val="0B3A69"/>
                </a:solidFill>
                <a:latin typeface="Poppins"/>
                <a:ea typeface="Poppins"/>
                <a:cs typeface="Poppins"/>
                <a:sym typeface="Poppins"/>
                <a:hlinkClick r:id="rId6" tooltip="https://wonder.cdc.gov"/>
              </a:rPr>
              <a:t>(1) Context: National Council for Suicide Prevention, 2023 Annual Data Sheet.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31722" y="3543300"/>
            <a:ext cx="14745143" cy="5808495"/>
            <a:chOff x="158483" y="0"/>
            <a:chExt cx="19660189" cy="7744660"/>
          </a:xfrm>
        </p:grpSpPr>
        <p:sp>
          <p:nvSpPr>
            <p:cNvPr id="3" name="Freeform 3"/>
            <p:cNvSpPr/>
            <p:nvPr/>
          </p:nvSpPr>
          <p:spPr>
            <a:xfrm>
              <a:off x="5450985" y="1677490"/>
              <a:ext cx="8945206" cy="4058887"/>
            </a:xfrm>
            <a:custGeom>
              <a:avLst/>
              <a:gdLst/>
              <a:ahLst/>
              <a:cxnLst/>
              <a:rect l="l" t="t" r="r" b="b"/>
              <a:pathLst>
                <a:path w="8945206" h="4058887">
                  <a:moveTo>
                    <a:pt x="0" y="0"/>
                  </a:moveTo>
                  <a:lnTo>
                    <a:pt x="8945206" y="0"/>
                  </a:lnTo>
                  <a:lnTo>
                    <a:pt x="8945206" y="4058887"/>
                  </a:lnTo>
                  <a:lnTo>
                    <a:pt x="0" y="40588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684015" y="4006726"/>
              <a:ext cx="8945206" cy="44726"/>
            </a:xfrm>
            <a:custGeom>
              <a:avLst/>
              <a:gdLst/>
              <a:ahLst/>
              <a:cxnLst/>
              <a:rect l="l" t="t" r="r" b="b"/>
              <a:pathLst>
                <a:path w="8945206" h="44726">
                  <a:moveTo>
                    <a:pt x="0" y="0"/>
                  </a:moveTo>
                  <a:lnTo>
                    <a:pt x="8945206" y="0"/>
                  </a:lnTo>
                  <a:lnTo>
                    <a:pt x="8945206" y="44726"/>
                  </a:lnTo>
                  <a:lnTo>
                    <a:pt x="0" y="44726"/>
                  </a:lnTo>
                  <a:lnTo>
                    <a:pt x="0" y="0"/>
                  </a:lnTo>
                  <a:close/>
                </a:path>
              </a:pathLst>
            </a:custGeom>
            <a:blipFill>
              <a:blip>
                <a:extLst>
                  <a:ext uri="{96DAC541-7B7A-43D3-8B79-37D633B846F1}">
                    <asvg:svgBlip xmlns:asvg="http://schemas.microsoft.com/office/drawing/2016/SVG/main" r:embed="rId4"/>
                  </a:ext>
                </a:extLst>
              </a:blip>
              <a:stretch>
                <a:fillRect/>
              </a:stretch>
            </a:blipFill>
            <a:ln w="952500" cap="sq">
              <a:solidFill>
                <a:srgbClr val="000000"/>
              </a:solidFill>
              <a:prstDash val="solid"/>
              <a:miter/>
            </a:ln>
          </p:spPr>
          <p:txBody>
            <a:bodyPr/>
            <a:lstStyle/>
            <a:p>
              <a:endParaRPr lang="en-US"/>
            </a:p>
          </p:txBody>
        </p:sp>
        <p:sp>
          <p:nvSpPr>
            <p:cNvPr id="5" name="Freeform 5"/>
            <p:cNvSpPr/>
            <p:nvPr/>
          </p:nvSpPr>
          <p:spPr>
            <a:xfrm>
              <a:off x="3171731" y="1245529"/>
              <a:ext cx="2167391" cy="2033407"/>
            </a:xfrm>
            <a:custGeom>
              <a:avLst/>
              <a:gdLst/>
              <a:ahLst/>
              <a:cxnLst/>
              <a:rect l="l" t="t" r="r" b="b"/>
              <a:pathLst>
                <a:path w="2167390" h="2033406">
                  <a:moveTo>
                    <a:pt x="0" y="0"/>
                  </a:moveTo>
                  <a:lnTo>
                    <a:pt x="2167390" y="0"/>
                  </a:lnTo>
                  <a:lnTo>
                    <a:pt x="2167390" y="2033405"/>
                  </a:lnTo>
                  <a:lnTo>
                    <a:pt x="0" y="2033405"/>
                  </a:lnTo>
                  <a:lnTo>
                    <a:pt x="0" y="0"/>
                  </a:lnTo>
                  <a:close/>
                </a:path>
              </a:pathLst>
            </a:custGeom>
            <a:blipFill>
              <a:blip r:embed="rId5"/>
              <a:stretch>
                <a:fillRect/>
              </a:stretch>
            </a:blipFill>
          </p:spPr>
          <p:txBody>
            <a:bodyPr/>
            <a:lstStyle/>
            <a:p>
              <a:endParaRPr lang="en-US"/>
            </a:p>
          </p:txBody>
        </p:sp>
        <p:sp>
          <p:nvSpPr>
            <p:cNvPr id="6" name="Freeform 6"/>
            <p:cNvSpPr/>
            <p:nvPr/>
          </p:nvSpPr>
          <p:spPr>
            <a:xfrm>
              <a:off x="158483" y="318825"/>
              <a:ext cx="3248926" cy="3055416"/>
            </a:xfrm>
            <a:custGeom>
              <a:avLst/>
              <a:gdLst/>
              <a:ahLst/>
              <a:cxnLst/>
              <a:rect l="l" t="t" r="r" b="b"/>
              <a:pathLst>
                <a:path w="3248926" h="3055416">
                  <a:moveTo>
                    <a:pt x="0" y="0"/>
                  </a:moveTo>
                  <a:lnTo>
                    <a:pt x="3248926" y="0"/>
                  </a:lnTo>
                  <a:lnTo>
                    <a:pt x="3248926" y="3055416"/>
                  </a:lnTo>
                  <a:lnTo>
                    <a:pt x="0" y="3055416"/>
                  </a:lnTo>
                  <a:lnTo>
                    <a:pt x="0" y="0"/>
                  </a:lnTo>
                  <a:close/>
                </a:path>
              </a:pathLst>
            </a:custGeom>
            <a:blipFill>
              <a:blip r:embed="rId6"/>
              <a:stretch>
                <a:fillRect/>
              </a:stretch>
            </a:blipFill>
          </p:spPr>
          <p:txBody>
            <a:bodyPr/>
            <a:lstStyle/>
            <a:p>
              <a:endParaRPr lang="en-US"/>
            </a:p>
          </p:txBody>
        </p:sp>
        <p:sp>
          <p:nvSpPr>
            <p:cNvPr id="7" name="Freeform 7"/>
            <p:cNvSpPr/>
            <p:nvPr/>
          </p:nvSpPr>
          <p:spPr>
            <a:xfrm>
              <a:off x="6434408" y="0"/>
              <a:ext cx="6978359" cy="1677490"/>
            </a:xfrm>
            <a:custGeom>
              <a:avLst/>
              <a:gdLst/>
              <a:ahLst/>
              <a:cxnLst/>
              <a:rect l="l" t="t" r="r" b="b"/>
              <a:pathLst>
                <a:path w="6978359" h="1677490">
                  <a:moveTo>
                    <a:pt x="0" y="0"/>
                  </a:moveTo>
                  <a:lnTo>
                    <a:pt x="6978359" y="0"/>
                  </a:lnTo>
                  <a:lnTo>
                    <a:pt x="6978359" y="1677490"/>
                  </a:lnTo>
                  <a:lnTo>
                    <a:pt x="0" y="1677490"/>
                  </a:lnTo>
                  <a:lnTo>
                    <a:pt x="0" y="0"/>
                  </a:lnTo>
                  <a:close/>
                </a:path>
              </a:pathLst>
            </a:custGeom>
            <a:blipFill>
              <a:blip r:embed="rId7"/>
              <a:stretch>
                <a:fillRect/>
              </a:stretch>
            </a:blipFill>
          </p:spPr>
          <p:txBody>
            <a:bodyPr/>
            <a:lstStyle/>
            <a:p>
              <a:endParaRPr lang="en-US"/>
            </a:p>
          </p:txBody>
        </p:sp>
        <p:sp>
          <p:nvSpPr>
            <p:cNvPr id="8" name="Freeform 8"/>
            <p:cNvSpPr/>
            <p:nvPr/>
          </p:nvSpPr>
          <p:spPr>
            <a:xfrm>
              <a:off x="14685747" y="1548572"/>
              <a:ext cx="4784448" cy="2158361"/>
            </a:xfrm>
            <a:custGeom>
              <a:avLst/>
              <a:gdLst/>
              <a:ahLst/>
              <a:cxnLst/>
              <a:rect l="l" t="t" r="r" b="b"/>
              <a:pathLst>
                <a:path w="4784448" h="2158361">
                  <a:moveTo>
                    <a:pt x="0" y="0"/>
                  </a:moveTo>
                  <a:lnTo>
                    <a:pt x="4784448" y="0"/>
                  </a:lnTo>
                  <a:lnTo>
                    <a:pt x="4784448" y="2158362"/>
                  </a:lnTo>
                  <a:lnTo>
                    <a:pt x="0" y="2158362"/>
                  </a:lnTo>
                  <a:lnTo>
                    <a:pt x="0" y="0"/>
                  </a:lnTo>
                  <a:close/>
                </a:path>
              </a:pathLst>
            </a:custGeom>
            <a:blipFill>
              <a:blip r:embed="rId8"/>
              <a:stretch>
                <a:fillRect l="-7283" r="-9828"/>
              </a:stretch>
            </a:blipFill>
          </p:spPr>
          <p:txBody>
            <a:bodyPr/>
            <a:lstStyle/>
            <a:p>
              <a:endParaRPr lang="en-US"/>
            </a:p>
          </p:txBody>
        </p:sp>
        <p:sp>
          <p:nvSpPr>
            <p:cNvPr id="9" name="Freeform 9"/>
            <p:cNvSpPr/>
            <p:nvPr/>
          </p:nvSpPr>
          <p:spPr>
            <a:xfrm>
              <a:off x="10873466" y="4051452"/>
              <a:ext cx="8945206" cy="44726"/>
            </a:xfrm>
            <a:custGeom>
              <a:avLst/>
              <a:gdLst/>
              <a:ahLst/>
              <a:cxnLst/>
              <a:rect l="l" t="t" r="r" b="b"/>
              <a:pathLst>
                <a:path w="8945206" h="44726">
                  <a:moveTo>
                    <a:pt x="0" y="0"/>
                  </a:moveTo>
                  <a:lnTo>
                    <a:pt x="8945205" y="0"/>
                  </a:lnTo>
                  <a:lnTo>
                    <a:pt x="8945205" y="44726"/>
                  </a:lnTo>
                  <a:lnTo>
                    <a:pt x="0" y="44726"/>
                  </a:lnTo>
                  <a:lnTo>
                    <a:pt x="0" y="0"/>
                  </a:lnTo>
                  <a:close/>
                </a:path>
              </a:pathLst>
            </a:custGeom>
            <a:blipFill>
              <a:blip>
                <a:extLst>
                  <a:ext uri="{96DAC541-7B7A-43D3-8B79-37D633B846F1}">
                    <asvg:svgBlip xmlns:asvg="http://schemas.microsoft.com/office/drawing/2016/SVG/main" r:embed="rId4"/>
                  </a:ext>
                </a:extLst>
              </a:blip>
              <a:stretch>
                <a:fillRect/>
              </a:stretch>
            </a:blipFill>
            <a:ln w="952500" cap="sq">
              <a:solidFill>
                <a:srgbClr val="000000"/>
              </a:solidFill>
              <a:prstDash val="solid"/>
              <a:miter/>
            </a:ln>
          </p:spPr>
          <p:txBody>
            <a:bodyPr/>
            <a:lstStyle/>
            <a:p>
              <a:endParaRPr lang="en-US"/>
            </a:p>
          </p:txBody>
        </p:sp>
        <p:sp>
          <p:nvSpPr>
            <p:cNvPr id="10" name="Freeform 10"/>
            <p:cNvSpPr/>
            <p:nvPr/>
          </p:nvSpPr>
          <p:spPr>
            <a:xfrm>
              <a:off x="3059865" y="5736377"/>
              <a:ext cx="13765334" cy="2008283"/>
            </a:xfrm>
            <a:custGeom>
              <a:avLst/>
              <a:gdLst/>
              <a:ahLst/>
              <a:cxnLst/>
              <a:rect l="l" t="t" r="r" b="b"/>
              <a:pathLst>
                <a:path w="13765334" h="2008283">
                  <a:moveTo>
                    <a:pt x="0" y="0"/>
                  </a:moveTo>
                  <a:lnTo>
                    <a:pt x="13765334" y="0"/>
                  </a:lnTo>
                  <a:lnTo>
                    <a:pt x="13765334" y="2008283"/>
                  </a:lnTo>
                  <a:lnTo>
                    <a:pt x="0" y="200828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3021977" y="6047411"/>
              <a:ext cx="13803222" cy="1269530"/>
            </a:xfrm>
            <a:prstGeom prst="rect">
              <a:avLst/>
            </a:prstGeom>
          </p:spPr>
          <p:txBody>
            <a:bodyPr lIns="0" tIns="0" rIns="0" bIns="0" rtlCol="0" anchor="t">
              <a:spAutoFit/>
            </a:bodyPr>
            <a:lstStyle/>
            <a:p>
              <a:pPr algn="ctr">
                <a:lnSpc>
                  <a:spcPts val="3686"/>
                </a:lnSpc>
              </a:pPr>
              <a:r>
                <a:rPr lang="en-US" sz="3071" b="1" spc="-1">
                  <a:solidFill>
                    <a:srgbClr val="FFFFFF"/>
                  </a:solidFill>
                  <a:latin typeface="Poppins Medium"/>
                  <a:ea typeface="Poppins Medium"/>
                  <a:cs typeface="Poppins Medium"/>
                  <a:sym typeface="Poppins Medium"/>
                </a:rPr>
                <a:t>Onward Ops exists as the bridge between the last day in service and a </a:t>
              </a:r>
              <a:r>
                <a:rPr lang="en-US" sz="3071" u="sng" spc="-1">
                  <a:solidFill>
                    <a:srgbClr val="FFFFFF"/>
                  </a:solidFill>
                  <a:latin typeface="Poppins"/>
                  <a:ea typeface="Poppins"/>
                  <a:cs typeface="Poppins"/>
                  <a:sym typeface="Poppins"/>
                </a:rPr>
                <a:t>successful civilian</a:t>
              </a:r>
              <a:r>
                <a:rPr lang="en-US" sz="3071" b="1" spc="-1">
                  <a:solidFill>
                    <a:srgbClr val="FFFFFF"/>
                  </a:solidFill>
                  <a:latin typeface="Poppins Medium"/>
                  <a:ea typeface="Poppins Medium"/>
                  <a:cs typeface="Poppins Medium"/>
                  <a:sym typeface="Poppins Medium"/>
                </a:rPr>
                <a:t> transition</a:t>
              </a:r>
            </a:p>
          </p:txBody>
        </p:sp>
      </p:grpSp>
      <p:grpSp>
        <p:nvGrpSpPr>
          <p:cNvPr id="12" name="Group 12"/>
          <p:cNvGrpSpPr/>
          <p:nvPr/>
        </p:nvGrpSpPr>
        <p:grpSpPr>
          <a:xfrm>
            <a:off x="17557101" y="0"/>
            <a:ext cx="3086100" cy="10287000"/>
            <a:chOff x="0" y="0"/>
            <a:chExt cx="812800" cy="2709333"/>
          </a:xfrm>
        </p:grpSpPr>
        <p:sp>
          <p:nvSpPr>
            <p:cNvPr id="13" name="Freeform 13"/>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1769B9"/>
            </a:solidFill>
          </p:spPr>
          <p:txBody>
            <a:bodyPr/>
            <a:lstStyle/>
            <a:p>
              <a:endParaRPr lang="en-US"/>
            </a:p>
          </p:txBody>
        </p:sp>
        <p:sp>
          <p:nvSpPr>
            <p:cNvPr id="14" name="TextBox 14"/>
            <p:cNvSpPr txBox="1"/>
            <p:nvPr/>
          </p:nvSpPr>
          <p:spPr>
            <a:xfrm>
              <a:off x="0" y="-57150"/>
              <a:ext cx="812800" cy="2766483"/>
            </a:xfrm>
            <a:prstGeom prst="rect">
              <a:avLst/>
            </a:prstGeom>
          </p:spPr>
          <p:txBody>
            <a:bodyPr lIns="50800" tIns="50800" rIns="50800" bIns="50800" rtlCol="0" anchor="ctr"/>
            <a:lstStyle/>
            <a:p>
              <a:pPr algn="ctr">
                <a:lnSpc>
                  <a:spcPts val="2627"/>
                </a:lnSpc>
              </a:pPr>
              <a:endParaRPr/>
            </a:p>
          </p:txBody>
        </p:sp>
      </p:grpSp>
      <p:grpSp>
        <p:nvGrpSpPr>
          <p:cNvPr id="15" name="Group 15"/>
          <p:cNvGrpSpPr/>
          <p:nvPr/>
        </p:nvGrpSpPr>
        <p:grpSpPr>
          <a:xfrm>
            <a:off x="-2389771" y="0"/>
            <a:ext cx="3086100" cy="10287000"/>
            <a:chOff x="0" y="0"/>
            <a:chExt cx="812800" cy="2709333"/>
          </a:xfrm>
        </p:grpSpPr>
        <p:sp>
          <p:nvSpPr>
            <p:cNvPr id="16" name="Freeform 16"/>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1769B9"/>
            </a:solidFill>
          </p:spPr>
          <p:txBody>
            <a:bodyPr/>
            <a:lstStyle/>
            <a:p>
              <a:endParaRPr lang="en-US"/>
            </a:p>
          </p:txBody>
        </p:sp>
        <p:sp>
          <p:nvSpPr>
            <p:cNvPr id="17" name="TextBox 17"/>
            <p:cNvSpPr txBox="1"/>
            <p:nvPr/>
          </p:nvSpPr>
          <p:spPr>
            <a:xfrm>
              <a:off x="0" y="-57150"/>
              <a:ext cx="812800" cy="2766483"/>
            </a:xfrm>
            <a:prstGeom prst="rect">
              <a:avLst/>
            </a:prstGeom>
          </p:spPr>
          <p:txBody>
            <a:bodyPr lIns="50800" tIns="50800" rIns="50800" bIns="50800" rtlCol="0" anchor="ctr"/>
            <a:lstStyle/>
            <a:p>
              <a:pPr algn="ctr">
                <a:lnSpc>
                  <a:spcPts val="2627"/>
                </a:lnSpc>
              </a:pPr>
              <a:endParaRPr/>
            </a:p>
          </p:txBody>
        </p:sp>
      </p:grpSp>
      <p:sp>
        <p:nvSpPr>
          <p:cNvPr id="18" name="TextBox 18"/>
          <p:cNvSpPr txBox="1"/>
          <p:nvPr/>
        </p:nvSpPr>
        <p:spPr>
          <a:xfrm>
            <a:off x="4049701" y="647404"/>
            <a:ext cx="10188598" cy="1657985"/>
          </a:xfrm>
          <a:prstGeom prst="rect">
            <a:avLst/>
          </a:prstGeom>
        </p:spPr>
        <p:txBody>
          <a:bodyPr lIns="0" tIns="0" rIns="0" bIns="0" rtlCol="0" anchor="t">
            <a:spAutoFit/>
          </a:bodyPr>
          <a:lstStyle/>
          <a:p>
            <a:pPr algn="ctr">
              <a:lnSpc>
                <a:spcPts val="6399"/>
              </a:lnSpc>
            </a:pPr>
            <a:r>
              <a:rPr lang="en-US" sz="6399" b="1">
                <a:solidFill>
                  <a:srgbClr val="0B3A69"/>
                </a:solidFill>
                <a:latin typeface="Oswald Bold"/>
                <a:ea typeface="Oswald Bold"/>
                <a:cs typeface="Oswald Bold"/>
                <a:sym typeface="Oswald Bold"/>
              </a:rPr>
              <a:t>A TRUSTED GUIDE </a:t>
            </a:r>
          </a:p>
          <a:p>
            <a:pPr algn="ctr">
              <a:lnSpc>
                <a:spcPts val="6399"/>
              </a:lnSpc>
            </a:pPr>
            <a:r>
              <a:rPr lang="en-US" sz="6399" b="1">
                <a:solidFill>
                  <a:srgbClr val="0B3A69"/>
                </a:solidFill>
                <a:latin typeface="Oswald Bold"/>
                <a:ea typeface="Oswald Bold"/>
                <a:cs typeface="Oswald Bold"/>
                <a:sym typeface="Oswald Bold"/>
              </a:rPr>
              <a:t>THROUGHOUT TRANSITION</a:t>
            </a:r>
          </a:p>
        </p:txBody>
      </p:sp>
      <p:sp>
        <p:nvSpPr>
          <p:cNvPr id="19" name="TextBox 19"/>
          <p:cNvSpPr txBox="1"/>
          <p:nvPr/>
        </p:nvSpPr>
        <p:spPr>
          <a:xfrm>
            <a:off x="4049701" y="2566703"/>
            <a:ext cx="10188598" cy="457835"/>
          </a:xfrm>
          <a:prstGeom prst="rect">
            <a:avLst/>
          </a:prstGeom>
        </p:spPr>
        <p:txBody>
          <a:bodyPr lIns="0" tIns="0" rIns="0" bIns="0" rtlCol="0" anchor="t">
            <a:spAutoFit/>
          </a:bodyPr>
          <a:lstStyle/>
          <a:p>
            <a:pPr algn="ctr">
              <a:lnSpc>
                <a:spcPts val="3639"/>
              </a:lnSpc>
            </a:pPr>
            <a:r>
              <a:rPr lang="en-US" sz="2599">
                <a:solidFill>
                  <a:srgbClr val="0B3A69"/>
                </a:solidFill>
                <a:latin typeface="Poppins"/>
                <a:ea typeface="Poppins"/>
                <a:cs typeface="Poppins"/>
                <a:sym typeface="Poppins"/>
              </a:rPr>
              <a:t>Supporting Every Step from Service to Civilian Life</a:t>
            </a:r>
          </a:p>
        </p:txBody>
      </p:sp>
      <p:sp>
        <p:nvSpPr>
          <p:cNvPr id="20" name="TextBox 20"/>
          <p:cNvSpPr txBox="1"/>
          <p:nvPr/>
        </p:nvSpPr>
        <p:spPr>
          <a:xfrm>
            <a:off x="14708576" y="4450431"/>
            <a:ext cx="2550724" cy="457835"/>
          </a:xfrm>
          <a:prstGeom prst="rect">
            <a:avLst/>
          </a:prstGeom>
        </p:spPr>
        <p:txBody>
          <a:bodyPr lIns="0" tIns="0" rIns="0" bIns="0" rtlCol="0" anchor="t">
            <a:spAutoFit/>
          </a:bodyPr>
          <a:lstStyle/>
          <a:p>
            <a:pPr algn="l">
              <a:lnSpc>
                <a:spcPts val="3639"/>
              </a:lnSpc>
            </a:pPr>
            <a:r>
              <a:rPr lang="en-US" sz="2599" b="1">
                <a:solidFill>
                  <a:srgbClr val="0B3A69"/>
                </a:solidFill>
                <a:latin typeface="Poppins Bold"/>
                <a:ea typeface="Poppins Bold"/>
                <a:cs typeface="Poppins Bold"/>
                <a:sym typeface="Poppins Bold"/>
              </a:rPr>
              <a:t>Communities</a:t>
            </a:r>
          </a:p>
        </p:txBody>
      </p:sp>
      <p:sp>
        <p:nvSpPr>
          <p:cNvPr id="21" name="TextBox 21"/>
          <p:cNvSpPr txBox="1"/>
          <p:nvPr/>
        </p:nvSpPr>
        <p:spPr>
          <a:xfrm>
            <a:off x="13433215" y="3735421"/>
            <a:ext cx="2550724" cy="457835"/>
          </a:xfrm>
          <a:prstGeom prst="rect">
            <a:avLst/>
          </a:prstGeom>
        </p:spPr>
        <p:txBody>
          <a:bodyPr lIns="0" tIns="0" rIns="0" bIns="0" rtlCol="0" anchor="t">
            <a:spAutoFit/>
          </a:bodyPr>
          <a:lstStyle/>
          <a:p>
            <a:pPr algn="l">
              <a:lnSpc>
                <a:spcPts val="3639"/>
              </a:lnSpc>
            </a:pPr>
            <a:r>
              <a:rPr lang="en-US" sz="2599" b="1">
                <a:solidFill>
                  <a:srgbClr val="0B3A69"/>
                </a:solidFill>
                <a:latin typeface="Poppins Bold"/>
                <a:ea typeface="Poppins Bold"/>
                <a:cs typeface="Poppins Bold"/>
                <a:sym typeface="Poppins Bold"/>
              </a:rPr>
              <a:t>States</a:t>
            </a:r>
          </a:p>
        </p:txBody>
      </p:sp>
      <p:sp>
        <p:nvSpPr>
          <p:cNvPr id="22" name="TextBox 22"/>
          <p:cNvSpPr txBox="1"/>
          <p:nvPr/>
        </p:nvSpPr>
        <p:spPr>
          <a:xfrm>
            <a:off x="13221070" y="7349466"/>
            <a:ext cx="2550724" cy="457835"/>
          </a:xfrm>
          <a:prstGeom prst="rect">
            <a:avLst/>
          </a:prstGeom>
        </p:spPr>
        <p:txBody>
          <a:bodyPr lIns="0" tIns="0" rIns="0" bIns="0" rtlCol="0" anchor="t">
            <a:spAutoFit/>
          </a:bodyPr>
          <a:lstStyle/>
          <a:p>
            <a:pPr algn="l">
              <a:lnSpc>
                <a:spcPts val="3639"/>
              </a:lnSpc>
            </a:pPr>
            <a:r>
              <a:rPr lang="en-US" sz="2599" b="1" dirty="0">
                <a:solidFill>
                  <a:srgbClr val="0B3A69"/>
                </a:solidFill>
                <a:latin typeface="Poppins Bold"/>
                <a:ea typeface="Poppins Bold"/>
                <a:cs typeface="Poppins Bold"/>
                <a:sym typeface="Poppins Bold"/>
              </a:rPr>
              <a:t>Local Support</a:t>
            </a:r>
          </a:p>
        </p:txBody>
      </p:sp>
      <p:sp>
        <p:nvSpPr>
          <p:cNvPr id="23" name="TextBox 23"/>
          <p:cNvSpPr txBox="1"/>
          <p:nvPr/>
        </p:nvSpPr>
        <p:spPr>
          <a:xfrm>
            <a:off x="15029075" y="8046592"/>
            <a:ext cx="2550724" cy="457835"/>
          </a:xfrm>
          <a:prstGeom prst="rect">
            <a:avLst/>
          </a:prstGeom>
        </p:spPr>
        <p:txBody>
          <a:bodyPr lIns="0" tIns="0" rIns="0" bIns="0" rtlCol="0" anchor="t">
            <a:spAutoFit/>
          </a:bodyPr>
          <a:lstStyle/>
          <a:p>
            <a:pPr algn="l">
              <a:lnSpc>
                <a:spcPts val="3639"/>
              </a:lnSpc>
            </a:pPr>
            <a:r>
              <a:rPr lang="en-US" sz="2599" b="1" dirty="0">
                <a:solidFill>
                  <a:srgbClr val="0B3A69"/>
                </a:solidFill>
                <a:latin typeface="Poppins Bold"/>
                <a:ea typeface="Poppins Bold"/>
                <a:cs typeface="Poppins Bold"/>
                <a:sym typeface="Poppins Bold"/>
              </a:rPr>
              <a:t>Mentor</a:t>
            </a:r>
          </a:p>
        </p:txBody>
      </p:sp>
      <p:sp>
        <p:nvSpPr>
          <p:cNvPr id="24" name="TextBox 24"/>
          <p:cNvSpPr txBox="1"/>
          <p:nvPr/>
        </p:nvSpPr>
        <p:spPr>
          <a:xfrm>
            <a:off x="134964" y="10073391"/>
            <a:ext cx="3114229" cy="212090"/>
          </a:xfrm>
          <a:prstGeom prst="rect">
            <a:avLst/>
          </a:prstGeom>
        </p:spPr>
        <p:txBody>
          <a:bodyPr lIns="0" tIns="0" rIns="0" bIns="0" rtlCol="0" anchor="t">
            <a:spAutoFit/>
          </a:bodyPr>
          <a:lstStyle/>
          <a:p>
            <a:pPr algn="ctr">
              <a:lnSpc>
                <a:spcPts val="1690"/>
              </a:lnSpc>
              <a:spcBef>
                <a:spcPct val="0"/>
              </a:spcBef>
            </a:pPr>
            <a:r>
              <a:rPr lang="en-US" sz="1300" b="1">
                <a:solidFill>
                  <a:srgbClr val="000000"/>
                </a:solidFill>
                <a:latin typeface="Poppins Bold"/>
                <a:ea typeface="Poppins Bold"/>
                <a:cs typeface="Poppins Bold"/>
                <a:sym typeface="Poppins Bold"/>
              </a:rPr>
              <a:t>© 2026 The ETS Sponsorship Program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69B9"/>
        </a:solidFill>
        <a:effectLst/>
      </p:bgPr>
    </p:bg>
    <p:spTree>
      <p:nvGrpSpPr>
        <p:cNvPr id="1" name=""/>
        <p:cNvGrpSpPr/>
        <p:nvPr/>
      </p:nvGrpSpPr>
      <p:grpSpPr>
        <a:xfrm>
          <a:off x="0" y="0"/>
          <a:ext cx="0" cy="0"/>
          <a:chOff x="0" y="0"/>
          <a:chExt cx="0" cy="0"/>
        </a:xfrm>
      </p:grpSpPr>
      <p:grpSp>
        <p:nvGrpSpPr>
          <p:cNvPr id="2" name="Group 2"/>
          <p:cNvGrpSpPr/>
          <p:nvPr/>
        </p:nvGrpSpPr>
        <p:grpSpPr>
          <a:xfrm>
            <a:off x="8619546" y="-1064799"/>
            <a:ext cx="12416647" cy="12416598"/>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136" r="-25136"/>
              </a:stretch>
            </a:blipFill>
          </p:spPr>
          <p:txBody>
            <a:bodyPr/>
            <a:lstStyle/>
            <a:p>
              <a:endParaRPr lang="en-US"/>
            </a:p>
          </p:txBody>
        </p:sp>
      </p:grpSp>
      <p:grpSp>
        <p:nvGrpSpPr>
          <p:cNvPr id="4" name="Group 4"/>
          <p:cNvGrpSpPr/>
          <p:nvPr/>
        </p:nvGrpSpPr>
        <p:grpSpPr>
          <a:xfrm>
            <a:off x="1028700" y="4906887"/>
            <a:ext cx="15851375" cy="4992130"/>
            <a:chOff x="0" y="0"/>
            <a:chExt cx="21135166" cy="6656173"/>
          </a:xfrm>
        </p:grpSpPr>
        <p:sp>
          <p:nvSpPr>
            <p:cNvPr id="5" name="Freeform 5"/>
            <p:cNvSpPr/>
            <p:nvPr/>
          </p:nvSpPr>
          <p:spPr>
            <a:xfrm>
              <a:off x="0" y="3322875"/>
              <a:ext cx="21135166" cy="3333299"/>
            </a:xfrm>
            <a:custGeom>
              <a:avLst/>
              <a:gdLst/>
              <a:ahLst/>
              <a:cxnLst/>
              <a:rect l="l" t="t" r="r" b="b"/>
              <a:pathLst>
                <a:path w="21135166" h="3333299">
                  <a:moveTo>
                    <a:pt x="0" y="0"/>
                  </a:moveTo>
                  <a:lnTo>
                    <a:pt x="21135166" y="0"/>
                  </a:lnTo>
                  <a:lnTo>
                    <a:pt x="21135166" y="3333298"/>
                  </a:lnTo>
                  <a:lnTo>
                    <a:pt x="0" y="3333298"/>
                  </a:lnTo>
                  <a:lnTo>
                    <a:pt x="0" y="0"/>
                  </a:lnTo>
                  <a:close/>
                </a:path>
              </a:pathLst>
            </a:custGeom>
            <a:blipFill>
              <a:blip r:embed="rId4">
                <a:alphaModFix amt="40000"/>
              </a:blip>
              <a:stretch>
                <a:fillRect t="-5084" b="-5084"/>
              </a:stretch>
            </a:blipFill>
          </p:spPr>
          <p:txBody>
            <a:bodyPr/>
            <a:lstStyle/>
            <a:p>
              <a:endParaRPr lang="en-US"/>
            </a:p>
          </p:txBody>
        </p:sp>
        <p:grpSp>
          <p:nvGrpSpPr>
            <p:cNvPr id="6" name="Group 6"/>
            <p:cNvGrpSpPr/>
            <p:nvPr/>
          </p:nvGrpSpPr>
          <p:grpSpPr>
            <a:xfrm>
              <a:off x="0" y="0"/>
              <a:ext cx="21135166" cy="5771350"/>
              <a:chOff x="0" y="0"/>
              <a:chExt cx="4174848" cy="1140020"/>
            </a:xfrm>
          </p:grpSpPr>
          <p:sp>
            <p:nvSpPr>
              <p:cNvPr id="7" name="Freeform 7"/>
              <p:cNvSpPr/>
              <p:nvPr/>
            </p:nvSpPr>
            <p:spPr>
              <a:xfrm>
                <a:off x="0" y="0"/>
                <a:ext cx="4174847" cy="1140020"/>
              </a:xfrm>
              <a:custGeom>
                <a:avLst/>
                <a:gdLst/>
                <a:ahLst/>
                <a:cxnLst/>
                <a:rect l="l" t="t" r="r" b="b"/>
                <a:pathLst>
                  <a:path w="4174847" h="1140020">
                    <a:moveTo>
                      <a:pt x="0" y="0"/>
                    </a:moveTo>
                    <a:lnTo>
                      <a:pt x="4174847" y="0"/>
                    </a:lnTo>
                    <a:lnTo>
                      <a:pt x="4174847" y="1140020"/>
                    </a:lnTo>
                    <a:lnTo>
                      <a:pt x="0" y="1140020"/>
                    </a:lnTo>
                    <a:close/>
                  </a:path>
                </a:pathLst>
              </a:custGeom>
              <a:solidFill>
                <a:srgbClr val="FFFFFF"/>
              </a:solidFill>
            </p:spPr>
            <p:txBody>
              <a:bodyPr/>
              <a:lstStyle/>
              <a:p>
                <a:endParaRPr lang="en-US"/>
              </a:p>
            </p:txBody>
          </p:sp>
          <p:sp>
            <p:nvSpPr>
              <p:cNvPr id="8" name="TextBox 8"/>
              <p:cNvSpPr txBox="1"/>
              <p:nvPr/>
            </p:nvSpPr>
            <p:spPr>
              <a:xfrm>
                <a:off x="0" y="-38100"/>
                <a:ext cx="4174848" cy="1178120"/>
              </a:xfrm>
              <a:prstGeom prst="rect">
                <a:avLst/>
              </a:prstGeom>
            </p:spPr>
            <p:txBody>
              <a:bodyPr lIns="50800" tIns="50800" rIns="50800" bIns="50800" rtlCol="0" anchor="ctr"/>
              <a:lstStyle/>
              <a:p>
                <a:pPr algn="ctr">
                  <a:lnSpc>
                    <a:spcPts val="2903"/>
                  </a:lnSpc>
                </a:pPr>
                <a:endParaRPr/>
              </a:p>
            </p:txBody>
          </p:sp>
        </p:grpSp>
      </p:grpSp>
      <p:grpSp>
        <p:nvGrpSpPr>
          <p:cNvPr id="9" name="Group 9"/>
          <p:cNvGrpSpPr/>
          <p:nvPr/>
        </p:nvGrpSpPr>
        <p:grpSpPr>
          <a:xfrm>
            <a:off x="2206710" y="5374265"/>
            <a:ext cx="1764113" cy="17641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1B20"/>
            </a:solidFill>
            <a:ln cap="sq">
              <a:no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b"/>
            <a:lstStyle/>
            <a:p>
              <a:pPr marL="0" lvl="0" indent="0" algn="ctr">
                <a:lnSpc>
                  <a:spcPts val="2627"/>
                </a:lnSpc>
                <a:spcBef>
                  <a:spcPct val="0"/>
                </a:spcBef>
              </a:pPr>
              <a:endParaRPr/>
            </a:p>
          </p:txBody>
        </p:sp>
      </p:grpSp>
      <p:sp>
        <p:nvSpPr>
          <p:cNvPr id="12" name="Freeform 12"/>
          <p:cNvSpPr/>
          <p:nvPr/>
        </p:nvSpPr>
        <p:spPr>
          <a:xfrm>
            <a:off x="2665108" y="5628739"/>
            <a:ext cx="847317" cy="1187133"/>
          </a:xfrm>
          <a:custGeom>
            <a:avLst/>
            <a:gdLst/>
            <a:ahLst/>
            <a:cxnLst/>
            <a:rect l="l" t="t" r="r" b="b"/>
            <a:pathLst>
              <a:path w="847317" h="1187133">
                <a:moveTo>
                  <a:pt x="0" y="0"/>
                </a:moveTo>
                <a:lnTo>
                  <a:pt x="847317" y="0"/>
                </a:lnTo>
                <a:lnTo>
                  <a:pt x="847317" y="1187133"/>
                </a:lnTo>
                <a:lnTo>
                  <a:pt x="0" y="11871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5255564" y="5374265"/>
            <a:ext cx="1764113" cy="17641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1B20"/>
            </a:solidFill>
            <a:ln cap="sq">
              <a:noFill/>
              <a:prstDash val="solid"/>
              <a:miter/>
            </a:ln>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b"/>
            <a:lstStyle/>
            <a:p>
              <a:pPr marL="0" lvl="0" indent="0" algn="ctr">
                <a:lnSpc>
                  <a:spcPts val="2627"/>
                </a:lnSpc>
                <a:spcBef>
                  <a:spcPct val="0"/>
                </a:spcBef>
              </a:pPr>
              <a:endParaRPr/>
            </a:p>
          </p:txBody>
        </p:sp>
      </p:grpSp>
      <p:sp>
        <p:nvSpPr>
          <p:cNvPr id="16" name="Freeform 16"/>
          <p:cNvSpPr/>
          <p:nvPr/>
        </p:nvSpPr>
        <p:spPr>
          <a:xfrm>
            <a:off x="5584969" y="5703669"/>
            <a:ext cx="1105303" cy="1105303"/>
          </a:xfrm>
          <a:custGeom>
            <a:avLst/>
            <a:gdLst/>
            <a:ahLst/>
            <a:cxnLst/>
            <a:rect l="l" t="t" r="r" b="b"/>
            <a:pathLst>
              <a:path w="1105303" h="1105303">
                <a:moveTo>
                  <a:pt x="0" y="0"/>
                </a:moveTo>
                <a:lnTo>
                  <a:pt x="1105303" y="0"/>
                </a:lnTo>
                <a:lnTo>
                  <a:pt x="1105303" y="1105303"/>
                </a:lnTo>
                <a:lnTo>
                  <a:pt x="0" y="110530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 name="Group 17"/>
          <p:cNvGrpSpPr/>
          <p:nvPr/>
        </p:nvGrpSpPr>
        <p:grpSpPr>
          <a:xfrm>
            <a:off x="11102207" y="5374265"/>
            <a:ext cx="1764113" cy="176411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1B20"/>
            </a:solidFill>
            <a:ln cap="sq">
              <a:noFill/>
              <a:prstDash val="solid"/>
              <a:miter/>
            </a:ln>
          </p:spPr>
          <p:txBody>
            <a:bodyPr/>
            <a:lstStyle/>
            <a:p>
              <a:endParaRPr lang="en-US"/>
            </a:p>
          </p:txBody>
        </p:sp>
        <p:sp>
          <p:nvSpPr>
            <p:cNvPr id="19" name="TextBox 19"/>
            <p:cNvSpPr txBox="1"/>
            <p:nvPr/>
          </p:nvSpPr>
          <p:spPr>
            <a:xfrm>
              <a:off x="76200" y="19050"/>
              <a:ext cx="660400" cy="717550"/>
            </a:xfrm>
            <a:prstGeom prst="rect">
              <a:avLst/>
            </a:prstGeom>
          </p:spPr>
          <p:txBody>
            <a:bodyPr lIns="50800" tIns="50800" rIns="50800" bIns="50800" rtlCol="0" anchor="b"/>
            <a:lstStyle/>
            <a:p>
              <a:pPr marL="0" lvl="0" indent="0" algn="ctr">
                <a:lnSpc>
                  <a:spcPts val="2627"/>
                </a:lnSpc>
                <a:spcBef>
                  <a:spcPct val="0"/>
                </a:spcBef>
              </a:pPr>
              <a:endParaRPr/>
            </a:p>
          </p:txBody>
        </p:sp>
      </p:grpSp>
      <p:sp>
        <p:nvSpPr>
          <p:cNvPr id="20" name="Freeform 20"/>
          <p:cNvSpPr/>
          <p:nvPr/>
        </p:nvSpPr>
        <p:spPr>
          <a:xfrm>
            <a:off x="11374451" y="5815600"/>
            <a:ext cx="1270547" cy="881442"/>
          </a:xfrm>
          <a:custGeom>
            <a:avLst/>
            <a:gdLst/>
            <a:ahLst/>
            <a:cxnLst/>
            <a:rect l="l" t="t" r="r" b="b"/>
            <a:pathLst>
              <a:path w="1270547" h="881442">
                <a:moveTo>
                  <a:pt x="0" y="0"/>
                </a:moveTo>
                <a:lnTo>
                  <a:pt x="1270548" y="0"/>
                </a:lnTo>
                <a:lnTo>
                  <a:pt x="1270548" y="881442"/>
                </a:lnTo>
                <a:lnTo>
                  <a:pt x="0" y="88144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1"/>
          <p:cNvGrpSpPr/>
          <p:nvPr/>
        </p:nvGrpSpPr>
        <p:grpSpPr>
          <a:xfrm>
            <a:off x="14026121" y="5374265"/>
            <a:ext cx="1764113" cy="176411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1B20"/>
            </a:solidFill>
            <a:ln cap="sq">
              <a:noFill/>
              <a:prstDash val="solid"/>
              <a:miter/>
            </a:ln>
          </p:spPr>
          <p:txBody>
            <a:bodyPr/>
            <a:lstStyle/>
            <a:p>
              <a:endParaRPr lang="en-US"/>
            </a:p>
          </p:txBody>
        </p:sp>
        <p:sp>
          <p:nvSpPr>
            <p:cNvPr id="23" name="TextBox 23"/>
            <p:cNvSpPr txBox="1"/>
            <p:nvPr/>
          </p:nvSpPr>
          <p:spPr>
            <a:xfrm>
              <a:off x="76200" y="19050"/>
              <a:ext cx="660400" cy="717550"/>
            </a:xfrm>
            <a:prstGeom prst="rect">
              <a:avLst/>
            </a:prstGeom>
          </p:spPr>
          <p:txBody>
            <a:bodyPr lIns="50800" tIns="50800" rIns="50800" bIns="50800" rtlCol="0" anchor="b"/>
            <a:lstStyle/>
            <a:p>
              <a:pPr marL="0" lvl="0" indent="0" algn="ctr">
                <a:lnSpc>
                  <a:spcPts val="2627"/>
                </a:lnSpc>
                <a:spcBef>
                  <a:spcPct val="0"/>
                </a:spcBef>
              </a:pPr>
              <a:endParaRPr/>
            </a:p>
          </p:txBody>
        </p:sp>
      </p:grpSp>
      <p:sp>
        <p:nvSpPr>
          <p:cNvPr id="24" name="Freeform 24"/>
          <p:cNvSpPr/>
          <p:nvPr/>
        </p:nvSpPr>
        <p:spPr>
          <a:xfrm>
            <a:off x="14189170" y="5592798"/>
            <a:ext cx="1470411" cy="1327046"/>
          </a:xfrm>
          <a:custGeom>
            <a:avLst/>
            <a:gdLst/>
            <a:ahLst/>
            <a:cxnLst/>
            <a:rect l="l" t="t" r="r" b="b"/>
            <a:pathLst>
              <a:path w="1470411" h="1327046">
                <a:moveTo>
                  <a:pt x="0" y="0"/>
                </a:moveTo>
                <a:lnTo>
                  <a:pt x="1470411" y="0"/>
                </a:lnTo>
                <a:lnTo>
                  <a:pt x="1470411" y="1327046"/>
                </a:lnTo>
                <a:lnTo>
                  <a:pt x="0" y="132704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5" name="Group 25"/>
          <p:cNvGrpSpPr/>
          <p:nvPr/>
        </p:nvGrpSpPr>
        <p:grpSpPr>
          <a:xfrm>
            <a:off x="8261944" y="5374265"/>
            <a:ext cx="1764113" cy="176411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1B20"/>
            </a:solidFill>
            <a:ln cap="sq">
              <a:noFill/>
              <a:prstDash val="solid"/>
              <a:miter/>
            </a:ln>
          </p:spPr>
          <p:txBody>
            <a:bodyPr/>
            <a:lstStyle/>
            <a:p>
              <a:endParaRPr lang="en-US"/>
            </a:p>
          </p:txBody>
        </p:sp>
        <p:sp>
          <p:nvSpPr>
            <p:cNvPr id="27" name="TextBox 27"/>
            <p:cNvSpPr txBox="1"/>
            <p:nvPr/>
          </p:nvSpPr>
          <p:spPr>
            <a:xfrm>
              <a:off x="76200" y="19050"/>
              <a:ext cx="660400" cy="717550"/>
            </a:xfrm>
            <a:prstGeom prst="rect">
              <a:avLst/>
            </a:prstGeom>
          </p:spPr>
          <p:txBody>
            <a:bodyPr lIns="50800" tIns="50800" rIns="50800" bIns="50800" rtlCol="0" anchor="b"/>
            <a:lstStyle/>
            <a:p>
              <a:pPr marL="0" lvl="0" indent="0" algn="ctr">
                <a:lnSpc>
                  <a:spcPts val="2627"/>
                </a:lnSpc>
                <a:spcBef>
                  <a:spcPct val="0"/>
                </a:spcBef>
              </a:pPr>
              <a:endParaRPr/>
            </a:p>
          </p:txBody>
        </p:sp>
      </p:grpSp>
      <p:sp>
        <p:nvSpPr>
          <p:cNvPr id="28" name="Freeform 28"/>
          <p:cNvSpPr/>
          <p:nvPr/>
        </p:nvSpPr>
        <p:spPr>
          <a:xfrm>
            <a:off x="8348504" y="5498430"/>
            <a:ext cx="1590991" cy="1515781"/>
          </a:xfrm>
          <a:custGeom>
            <a:avLst/>
            <a:gdLst/>
            <a:ahLst/>
            <a:cxnLst/>
            <a:rect l="l" t="t" r="r" b="b"/>
            <a:pathLst>
              <a:path w="1590991" h="1515781">
                <a:moveTo>
                  <a:pt x="0" y="0"/>
                </a:moveTo>
                <a:lnTo>
                  <a:pt x="1590992" y="0"/>
                </a:lnTo>
                <a:lnTo>
                  <a:pt x="1590992" y="1515781"/>
                </a:lnTo>
                <a:lnTo>
                  <a:pt x="0" y="151578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TextBox 29"/>
          <p:cNvSpPr txBox="1"/>
          <p:nvPr/>
        </p:nvSpPr>
        <p:spPr>
          <a:xfrm>
            <a:off x="10912831" y="7545032"/>
            <a:ext cx="2142864" cy="1436497"/>
          </a:xfrm>
          <a:prstGeom prst="rect">
            <a:avLst/>
          </a:prstGeom>
        </p:spPr>
        <p:txBody>
          <a:bodyPr lIns="0" tIns="0" rIns="0" bIns="0" rtlCol="0" anchor="t">
            <a:spAutoFit/>
          </a:bodyPr>
          <a:lstStyle/>
          <a:p>
            <a:pPr algn="ctr">
              <a:lnSpc>
                <a:spcPts val="2833"/>
              </a:lnSpc>
            </a:pPr>
            <a:r>
              <a:rPr lang="en-US" sz="2599" b="1">
                <a:solidFill>
                  <a:srgbClr val="0B3A69"/>
                </a:solidFill>
                <a:latin typeface="Poppins Semi-Bold"/>
                <a:ea typeface="Poppins Semi-Bold"/>
                <a:cs typeface="Poppins Semi-Bold"/>
                <a:sym typeface="Poppins Semi-Bold"/>
              </a:rPr>
              <a:t>Match with trained volunteer Sponsors </a:t>
            </a:r>
          </a:p>
        </p:txBody>
      </p:sp>
      <p:sp>
        <p:nvSpPr>
          <p:cNvPr id="30" name="TextBox 30"/>
          <p:cNvSpPr txBox="1"/>
          <p:nvPr/>
        </p:nvSpPr>
        <p:spPr>
          <a:xfrm>
            <a:off x="13852944" y="7545032"/>
            <a:ext cx="2142864" cy="1084072"/>
          </a:xfrm>
          <a:prstGeom prst="rect">
            <a:avLst/>
          </a:prstGeom>
        </p:spPr>
        <p:txBody>
          <a:bodyPr lIns="0" tIns="0" rIns="0" bIns="0" rtlCol="0" anchor="t">
            <a:spAutoFit/>
          </a:bodyPr>
          <a:lstStyle/>
          <a:p>
            <a:pPr algn="ctr">
              <a:lnSpc>
                <a:spcPts val="2833"/>
              </a:lnSpc>
            </a:pPr>
            <a:r>
              <a:rPr lang="en-US" sz="2599" b="1">
                <a:solidFill>
                  <a:srgbClr val="0B3A69"/>
                </a:solidFill>
                <a:latin typeface="Poppins Semi-Bold"/>
                <a:ea typeface="Poppins Semi-Bold"/>
                <a:cs typeface="Poppins Semi-Bold"/>
                <a:sym typeface="Poppins Semi-Bold"/>
              </a:rPr>
              <a:t>Follow up to maintain connections</a:t>
            </a:r>
          </a:p>
        </p:txBody>
      </p:sp>
      <p:sp>
        <p:nvSpPr>
          <p:cNvPr id="31" name="TextBox 31"/>
          <p:cNvSpPr txBox="1"/>
          <p:nvPr/>
        </p:nvSpPr>
        <p:spPr>
          <a:xfrm>
            <a:off x="8114393" y="7545032"/>
            <a:ext cx="2059213" cy="1436497"/>
          </a:xfrm>
          <a:prstGeom prst="rect">
            <a:avLst/>
          </a:prstGeom>
        </p:spPr>
        <p:txBody>
          <a:bodyPr lIns="0" tIns="0" rIns="0" bIns="0" rtlCol="0" anchor="t">
            <a:spAutoFit/>
          </a:bodyPr>
          <a:lstStyle/>
          <a:p>
            <a:pPr algn="ctr">
              <a:lnSpc>
                <a:spcPts val="2833"/>
              </a:lnSpc>
            </a:pPr>
            <a:r>
              <a:rPr lang="en-US" sz="2599" b="1">
                <a:solidFill>
                  <a:srgbClr val="0B3A69"/>
                </a:solidFill>
                <a:latin typeface="Poppins Semi-Bold"/>
                <a:ea typeface="Poppins Semi-Bold"/>
                <a:cs typeface="Poppins Semi-Bold"/>
                <a:sym typeface="Poppins Semi-Bold"/>
              </a:rPr>
              <a:t>Connect to timely, relevant resources</a:t>
            </a:r>
          </a:p>
        </p:txBody>
      </p:sp>
      <p:sp>
        <p:nvSpPr>
          <p:cNvPr id="32" name="TextBox 32"/>
          <p:cNvSpPr txBox="1"/>
          <p:nvPr/>
        </p:nvSpPr>
        <p:spPr>
          <a:xfrm>
            <a:off x="5066188" y="7559319"/>
            <a:ext cx="2142864" cy="1084072"/>
          </a:xfrm>
          <a:prstGeom prst="rect">
            <a:avLst/>
          </a:prstGeom>
        </p:spPr>
        <p:txBody>
          <a:bodyPr lIns="0" tIns="0" rIns="0" bIns="0" rtlCol="0" anchor="t">
            <a:spAutoFit/>
          </a:bodyPr>
          <a:lstStyle/>
          <a:p>
            <a:pPr algn="ctr">
              <a:lnSpc>
                <a:spcPts val="2833"/>
              </a:lnSpc>
            </a:pPr>
            <a:r>
              <a:rPr lang="en-US" sz="2599" b="1">
                <a:solidFill>
                  <a:srgbClr val="0B3A69"/>
                </a:solidFill>
                <a:latin typeface="Poppins Semi-Bold"/>
                <a:ea typeface="Poppins Semi-Bold"/>
                <a:cs typeface="Poppins Semi-Bold"/>
                <a:sym typeface="Poppins Semi-Bold"/>
              </a:rPr>
              <a:t>Identify gaps and barriers</a:t>
            </a:r>
          </a:p>
        </p:txBody>
      </p:sp>
      <p:sp>
        <p:nvSpPr>
          <p:cNvPr id="33" name="TextBox 33"/>
          <p:cNvSpPr txBox="1"/>
          <p:nvPr/>
        </p:nvSpPr>
        <p:spPr>
          <a:xfrm>
            <a:off x="2017334" y="7559319"/>
            <a:ext cx="2142864" cy="1084072"/>
          </a:xfrm>
          <a:prstGeom prst="rect">
            <a:avLst/>
          </a:prstGeom>
        </p:spPr>
        <p:txBody>
          <a:bodyPr lIns="0" tIns="0" rIns="0" bIns="0" rtlCol="0" anchor="t">
            <a:spAutoFit/>
          </a:bodyPr>
          <a:lstStyle/>
          <a:p>
            <a:pPr algn="ctr">
              <a:lnSpc>
                <a:spcPts val="2833"/>
              </a:lnSpc>
            </a:pPr>
            <a:r>
              <a:rPr lang="en-US" sz="2599" b="1">
                <a:solidFill>
                  <a:srgbClr val="0B3A69"/>
                </a:solidFill>
                <a:latin typeface="Poppins Semi-Bold"/>
                <a:ea typeface="Poppins Semi-Bold"/>
                <a:cs typeface="Poppins Semi-Bold"/>
                <a:sym typeface="Poppins Semi-Bold"/>
              </a:rPr>
              <a:t>Assess risks and needs early</a:t>
            </a:r>
          </a:p>
        </p:txBody>
      </p:sp>
      <p:sp>
        <p:nvSpPr>
          <p:cNvPr id="34" name="TextBox 34"/>
          <p:cNvSpPr txBox="1"/>
          <p:nvPr/>
        </p:nvSpPr>
        <p:spPr>
          <a:xfrm>
            <a:off x="1160070" y="2930825"/>
            <a:ext cx="6828846" cy="1372235"/>
          </a:xfrm>
          <a:prstGeom prst="rect">
            <a:avLst/>
          </a:prstGeom>
        </p:spPr>
        <p:txBody>
          <a:bodyPr lIns="0" tIns="0" rIns="0" bIns="0" rtlCol="0" anchor="t">
            <a:spAutoFit/>
          </a:bodyPr>
          <a:lstStyle/>
          <a:p>
            <a:pPr marL="0" lvl="0" indent="0" algn="l">
              <a:lnSpc>
                <a:spcPts val="3639"/>
              </a:lnSpc>
            </a:pPr>
            <a:r>
              <a:rPr lang="en-US" sz="2599">
                <a:solidFill>
                  <a:srgbClr val="FFFFFF"/>
                </a:solidFill>
                <a:latin typeface="Poppins"/>
                <a:ea typeface="Poppins"/>
                <a:cs typeface="Poppins"/>
                <a:sym typeface="Poppins"/>
              </a:rPr>
              <a:t>Everything starts with the individual. We stay connected—support doesn’t end after a single referral.</a:t>
            </a:r>
          </a:p>
        </p:txBody>
      </p:sp>
      <p:sp>
        <p:nvSpPr>
          <p:cNvPr id="35" name="TextBox 35"/>
          <p:cNvSpPr txBox="1"/>
          <p:nvPr/>
        </p:nvSpPr>
        <p:spPr>
          <a:xfrm>
            <a:off x="1028700" y="1152525"/>
            <a:ext cx="7925687" cy="1657985"/>
          </a:xfrm>
          <a:prstGeom prst="rect">
            <a:avLst/>
          </a:prstGeom>
        </p:spPr>
        <p:txBody>
          <a:bodyPr lIns="0" tIns="0" rIns="0" bIns="0" rtlCol="0" anchor="t">
            <a:spAutoFit/>
          </a:bodyPr>
          <a:lstStyle/>
          <a:p>
            <a:pPr algn="l">
              <a:lnSpc>
                <a:spcPts val="6399"/>
              </a:lnSpc>
            </a:pPr>
            <a:r>
              <a:rPr lang="en-US" sz="6399" b="1">
                <a:solidFill>
                  <a:srgbClr val="FFFFFF"/>
                </a:solidFill>
                <a:latin typeface="Oswald Bold"/>
                <a:ea typeface="Oswald Bold"/>
                <a:cs typeface="Oswald Bold"/>
                <a:sym typeface="Oswald Bold"/>
              </a:rPr>
              <a:t>HUMAN-CENTERED SUPPORT</a:t>
            </a:r>
          </a:p>
        </p:txBody>
      </p:sp>
      <p:sp>
        <p:nvSpPr>
          <p:cNvPr id="36" name="TextBox 36"/>
          <p:cNvSpPr txBox="1"/>
          <p:nvPr/>
        </p:nvSpPr>
        <p:spPr>
          <a:xfrm>
            <a:off x="134964" y="10073391"/>
            <a:ext cx="3114229" cy="212090"/>
          </a:xfrm>
          <a:prstGeom prst="rect">
            <a:avLst/>
          </a:prstGeom>
        </p:spPr>
        <p:txBody>
          <a:bodyPr lIns="0" tIns="0" rIns="0" bIns="0" rtlCol="0" anchor="t">
            <a:spAutoFit/>
          </a:bodyPr>
          <a:lstStyle/>
          <a:p>
            <a:pPr algn="ctr">
              <a:lnSpc>
                <a:spcPts val="1690"/>
              </a:lnSpc>
              <a:spcBef>
                <a:spcPct val="0"/>
              </a:spcBef>
            </a:pPr>
            <a:r>
              <a:rPr lang="en-US" sz="1300" b="1">
                <a:solidFill>
                  <a:srgbClr val="000000"/>
                </a:solidFill>
                <a:latin typeface="Poppins Bold"/>
                <a:ea typeface="Poppins Bold"/>
                <a:cs typeface="Poppins Bold"/>
                <a:sym typeface="Poppins Bold"/>
              </a:rPr>
              <a:t>© 2026 The ETS Sponsorship Program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96115" y="-2560530"/>
            <a:ext cx="11766444" cy="1176644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9150" r="-10954"/>
              </a:stretch>
            </a:blipFill>
          </p:spPr>
          <p:txBody>
            <a:bodyPr/>
            <a:lstStyle/>
            <a:p>
              <a:endParaRPr lang="en-US"/>
            </a:p>
          </p:txBody>
        </p:sp>
      </p:grpSp>
      <p:grpSp>
        <p:nvGrpSpPr>
          <p:cNvPr id="4" name="Group 4"/>
          <p:cNvGrpSpPr/>
          <p:nvPr/>
        </p:nvGrpSpPr>
        <p:grpSpPr>
          <a:xfrm>
            <a:off x="12352376" y="6759515"/>
            <a:ext cx="8030167" cy="803016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ACE7"/>
            </a:solidFill>
          </p:spPr>
          <p:txBody>
            <a:bodyPr/>
            <a:lstStyle/>
            <a:p>
              <a:endParaRPr lang="en-US"/>
            </a:p>
          </p:txBody>
        </p:sp>
      </p:grpSp>
      <p:grpSp>
        <p:nvGrpSpPr>
          <p:cNvPr id="6" name="Group 6"/>
          <p:cNvGrpSpPr/>
          <p:nvPr/>
        </p:nvGrpSpPr>
        <p:grpSpPr>
          <a:xfrm>
            <a:off x="5267133" y="7358362"/>
            <a:ext cx="629310" cy="629310"/>
            <a:chOff x="0" y="0"/>
            <a:chExt cx="240271" cy="240271"/>
          </a:xfrm>
        </p:grpSpPr>
        <p:sp>
          <p:nvSpPr>
            <p:cNvPr id="7" name="Freeform 7"/>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8" name="TextBox 8"/>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9" name="AutoShape 9"/>
          <p:cNvSpPr/>
          <p:nvPr/>
        </p:nvSpPr>
        <p:spPr>
          <a:xfrm>
            <a:off x="1077768" y="7469608"/>
            <a:ext cx="0" cy="717549"/>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10" name="Group 10"/>
          <p:cNvGrpSpPr/>
          <p:nvPr/>
        </p:nvGrpSpPr>
        <p:grpSpPr>
          <a:xfrm>
            <a:off x="5267133" y="4986288"/>
            <a:ext cx="629310" cy="629310"/>
            <a:chOff x="0" y="0"/>
            <a:chExt cx="240271" cy="240271"/>
          </a:xfrm>
        </p:grpSpPr>
        <p:sp>
          <p:nvSpPr>
            <p:cNvPr id="11" name="Freeform 11"/>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12" name="TextBox 12"/>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13" name="AutoShape 13"/>
          <p:cNvSpPr/>
          <p:nvPr/>
        </p:nvSpPr>
        <p:spPr>
          <a:xfrm>
            <a:off x="1077768" y="5097535"/>
            <a:ext cx="0" cy="717549"/>
          </a:xfrm>
          <a:prstGeom prst="line">
            <a:avLst/>
          </a:prstGeom>
          <a:ln w="66675" cap="flat">
            <a:solidFill>
              <a:srgbClr val="FFFFFF"/>
            </a:solidFill>
            <a:prstDash val="solid"/>
            <a:headEnd type="none" w="sm" len="sm"/>
            <a:tailEnd type="none" w="sm" len="sm"/>
          </a:ln>
        </p:spPr>
        <p:txBody>
          <a:bodyPr/>
          <a:lstStyle/>
          <a:p>
            <a:endParaRPr lang="en-US"/>
          </a:p>
        </p:txBody>
      </p:sp>
      <p:sp>
        <p:nvSpPr>
          <p:cNvPr id="14" name="AutoShape 14"/>
          <p:cNvSpPr/>
          <p:nvPr/>
        </p:nvSpPr>
        <p:spPr>
          <a:xfrm>
            <a:off x="6833866" y="5097535"/>
            <a:ext cx="0" cy="717549"/>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613282" y="4805067"/>
            <a:ext cx="5547445" cy="2020034"/>
            <a:chOff x="0" y="0"/>
            <a:chExt cx="1592207" cy="579783"/>
          </a:xfrm>
        </p:grpSpPr>
        <p:sp>
          <p:nvSpPr>
            <p:cNvPr id="16" name="Freeform 16"/>
            <p:cNvSpPr/>
            <p:nvPr/>
          </p:nvSpPr>
          <p:spPr>
            <a:xfrm>
              <a:off x="0" y="0"/>
              <a:ext cx="1592207" cy="579783"/>
            </a:xfrm>
            <a:custGeom>
              <a:avLst/>
              <a:gdLst/>
              <a:ahLst/>
              <a:cxnLst/>
              <a:rect l="l" t="t" r="r" b="b"/>
              <a:pathLst>
                <a:path w="1592207" h="579783">
                  <a:moveTo>
                    <a:pt x="0" y="0"/>
                  </a:moveTo>
                  <a:lnTo>
                    <a:pt x="1592207" y="0"/>
                  </a:lnTo>
                  <a:lnTo>
                    <a:pt x="1592207" y="579783"/>
                  </a:lnTo>
                  <a:lnTo>
                    <a:pt x="0" y="579783"/>
                  </a:lnTo>
                  <a:close/>
                </a:path>
              </a:pathLst>
            </a:custGeom>
            <a:solidFill>
              <a:srgbClr val="1769B9"/>
            </a:solidFill>
          </p:spPr>
          <p:txBody>
            <a:bodyPr/>
            <a:lstStyle/>
            <a:p>
              <a:endParaRPr lang="en-US"/>
            </a:p>
          </p:txBody>
        </p:sp>
        <p:sp>
          <p:nvSpPr>
            <p:cNvPr id="17" name="TextBox 17"/>
            <p:cNvSpPr txBox="1"/>
            <p:nvPr/>
          </p:nvSpPr>
          <p:spPr>
            <a:xfrm>
              <a:off x="0" y="-28575"/>
              <a:ext cx="1592207" cy="608358"/>
            </a:xfrm>
            <a:prstGeom prst="rect">
              <a:avLst/>
            </a:prstGeom>
          </p:spPr>
          <p:txBody>
            <a:bodyPr lIns="46616" tIns="46616" rIns="46616" bIns="46616" rtlCol="0" anchor="ctr"/>
            <a:lstStyle/>
            <a:p>
              <a:pPr algn="ctr">
                <a:lnSpc>
                  <a:spcPts val="2671"/>
                </a:lnSpc>
              </a:pPr>
              <a:endParaRPr/>
            </a:p>
          </p:txBody>
        </p:sp>
      </p:grpSp>
      <p:grpSp>
        <p:nvGrpSpPr>
          <p:cNvPr id="18" name="Group 18"/>
          <p:cNvGrpSpPr/>
          <p:nvPr/>
        </p:nvGrpSpPr>
        <p:grpSpPr>
          <a:xfrm>
            <a:off x="5266236" y="4977548"/>
            <a:ext cx="629310" cy="629310"/>
            <a:chOff x="0" y="0"/>
            <a:chExt cx="240271" cy="240271"/>
          </a:xfrm>
        </p:grpSpPr>
        <p:sp>
          <p:nvSpPr>
            <p:cNvPr id="19" name="Freeform 19"/>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20" name="TextBox 20"/>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21" name="AutoShape 21"/>
          <p:cNvSpPr/>
          <p:nvPr/>
        </p:nvSpPr>
        <p:spPr>
          <a:xfrm>
            <a:off x="1076871" y="5088794"/>
            <a:ext cx="0" cy="717549"/>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22" name="Group 22"/>
          <p:cNvGrpSpPr/>
          <p:nvPr/>
        </p:nvGrpSpPr>
        <p:grpSpPr>
          <a:xfrm>
            <a:off x="613282" y="7185881"/>
            <a:ext cx="5547445" cy="2020034"/>
            <a:chOff x="0" y="0"/>
            <a:chExt cx="1592207" cy="579783"/>
          </a:xfrm>
        </p:grpSpPr>
        <p:sp>
          <p:nvSpPr>
            <p:cNvPr id="23" name="Freeform 23"/>
            <p:cNvSpPr/>
            <p:nvPr/>
          </p:nvSpPr>
          <p:spPr>
            <a:xfrm>
              <a:off x="0" y="0"/>
              <a:ext cx="1592207" cy="579783"/>
            </a:xfrm>
            <a:custGeom>
              <a:avLst/>
              <a:gdLst/>
              <a:ahLst/>
              <a:cxnLst/>
              <a:rect l="l" t="t" r="r" b="b"/>
              <a:pathLst>
                <a:path w="1592207" h="579783">
                  <a:moveTo>
                    <a:pt x="0" y="0"/>
                  </a:moveTo>
                  <a:lnTo>
                    <a:pt x="1592207" y="0"/>
                  </a:lnTo>
                  <a:lnTo>
                    <a:pt x="1592207" y="579783"/>
                  </a:lnTo>
                  <a:lnTo>
                    <a:pt x="0" y="579783"/>
                  </a:lnTo>
                  <a:close/>
                </a:path>
              </a:pathLst>
            </a:custGeom>
            <a:solidFill>
              <a:srgbClr val="1769B9"/>
            </a:solidFill>
          </p:spPr>
          <p:txBody>
            <a:bodyPr/>
            <a:lstStyle/>
            <a:p>
              <a:endParaRPr lang="en-US"/>
            </a:p>
          </p:txBody>
        </p:sp>
        <p:sp>
          <p:nvSpPr>
            <p:cNvPr id="24" name="TextBox 24"/>
            <p:cNvSpPr txBox="1"/>
            <p:nvPr/>
          </p:nvSpPr>
          <p:spPr>
            <a:xfrm>
              <a:off x="0" y="-28575"/>
              <a:ext cx="1592207" cy="608358"/>
            </a:xfrm>
            <a:prstGeom prst="rect">
              <a:avLst/>
            </a:prstGeom>
          </p:spPr>
          <p:txBody>
            <a:bodyPr lIns="46616" tIns="46616" rIns="46616" bIns="46616" rtlCol="0" anchor="ctr"/>
            <a:lstStyle/>
            <a:p>
              <a:pPr algn="ctr">
                <a:lnSpc>
                  <a:spcPts val="2671"/>
                </a:lnSpc>
              </a:pPr>
              <a:endParaRPr/>
            </a:p>
          </p:txBody>
        </p:sp>
      </p:grpSp>
      <p:grpSp>
        <p:nvGrpSpPr>
          <p:cNvPr id="25" name="Group 25"/>
          <p:cNvGrpSpPr/>
          <p:nvPr/>
        </p:nvGrpSpPr>
        <p:grpSpPr>
          <a:xfrm>
            <a:off x="5266236" y="7358362"/>
            <a:ext cx="629310" cy="629310"/>
            <a:chOff x="0" y="0"/>
            <a:chExt cx="240271" cy="240271"/>
          </a:xfrm>
        </p:grpSpPr>
        <p:sp>
          <p:nvSpPr>
            <p:cNvPr id="26" name="Freeform 26"/>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27" name="TextBox 27"/>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28" name="AutoShape 28"/>
          <p:cNvSpPr/>
          <p:nvPr/>
        </p:nvSpPr>
        <p:spPr>
          <a:xfrm>
            <a:off x="1076871" y="7469608"/>
            <a:ext cx="0" cy="717549"/>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29" name="Group 29"/>
          <p:cNvGrpSpPr/>
          <p:nvPr/>
        </p:nvGrpSpPr>
        <p:grpSpPr>
          <a:xfrm>
            <a:off x="11039799" y="7367102"/>
            <a:ext cx="629310" cy="629310"/>
            <a:chOff x="0" y="0"/>
            <a:chExt cx="240271" cy="240271"/>
          </a:xfrm>
        </p:grpSpPr>
        <p:sp>
          <p:nvSpPr>
            <p:cNvPr id="30" name="Freeform 30"/>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31" name="TextBox 31"/>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32" name="AutoShape 32"/>
          <p:cNvSpPr/>
          <p:nvPr/>
        </p:nvSpPr>
        <p:spPr>
          <a:xfrm>
            <a:off x="6850434" y="7478348"/>
            <a:ext cx="0" cy="717549"/>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33" name="Group 33"/>
          <p:cNvGrpSpPr/>
          <p:nvPr/>
        </p:nvGrpSpPr>
        <p:grpSpPr>
          <a:xfrm>
            <a:off x="11039799" y="4995029"/>
            <a:ext cx="629310" cy="629310"/>
            <a:chOff x="0" y="0"/>
            <a:chExt cx="240271" cy="240271"/>
          </a:xfrm>
        </p:grpSpPr>
        <p:sp>
          <p:nvSpPr>
            <p:cNvPr id="34" name="Freeform 34"/>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35" name="TextBox 35"/>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36" name="AutoShape 36"/>
          <p:cNvSpPr/>
          <p:nvPr/>
        </p:nvSpPr>
        <p:spPr>
          <a:xfrm>
            <a:off x="6850434" y="5106275"/>
            <a:ext cx="0" cy="717549"/>
          </a:xfrm>
          <a:prstGeom prst="line">
            <a:avLst/>
          </a:prstGeom>
          <a:ln w="66675" cap="flat">
            <a:solidFill>
              <a:srgbClr val="FFFFFF"/>
            </a:solidFill>
            <a:prstDash val="solid"/>
            <a:headEnd type="none" w="sm" len="sm"/>
            <a:tailEnd type="none" w="sm" len="sm"/>
          </a:ln>
        </p:spPr>
        <p:txBody>
          <a:bodyPr/>
          <a:lstStyle/>
          <a:p>
            <a:endParaRPr lang="en-US"/>
          </a:p>
        </p:txBody>
      </p:sp>
      <p:sp>
        <p:nvSpPr>
          <p:cNvPr id="37" name="AutoShape 37"/>
          <p:cNvSpPr/>
          <p:nvPr/>
        </p:nvSpPr>
        <p:spPr>
          <a:xfrm>
            <a:off x="12606532" y="5106275"/>
            <a:ext cx="0" cy="717549"/>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38" name="Group 38"/>
          <p:cNvGrpSpPr/>
          <p:nvPr/>
        </p:nvGrpSpPr>
        <p:grpSpPr>
          <a:xfrm>
            <a:off x="17006227" y="7358362"/>
            <a:ext cx="629310" cy="629310"/>
            <a:chOff x="0" y="0"/>
            <a:chExt cx="240271" cy="240271"/>
          </a:xfrm>
        </p:grpSpPr>
        <p:sp>
          <p:nvSpPr>
            <p:cNvPr id="39" name="Freeform 39"/>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40" name="TextBox 40"/>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41" name="AutoShape 41"/>
          <p:cNvSpPr/>
          <p:nvPr/>
        </p:nvSpPr>
        <p:spPr>
          <a:xfrm>
            <a:off x="12816862" y="7469608"/>
            <a:ext cx="0" cy="717549"/>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42" name="Group 42"/>
          <p:cNvGrpSpPr/>
          <p:nvPr/>
        </p:nvGrpSpPr>
        <p:grpSpPr>
          <a:xfrm>
            <a:off x="17006227" y="4986288"/>
            <a:ext cx="629310" cy="629310"/>
            <a:chOff x="0" y="0"/>
            <a:chExt cx="240271" cy="240271"/>
          </a:xfrm>
        </p:grpSpPr>
        <p:sp>
          <p:nvSpPr>
            <p:cNvPr id="43" name="Freeform 43"/>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44" name="TextBox 44"/>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45" name="AutoShape 45"/>
          <p:cNvSpPr/>
          <p:nvPr/>
        </p:nvSpPr>
        <p:spPr>
          <a:xfrm>
            <a:off x="12816862" y="5097535"/>
            <a:ext cx="0" cy="717549"/>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46" name="Group 46"/>
          <p:cNvGrpSpPr/>
          <p:nvPr/>
        </p:nvGrpSpPr>
        <p:grpSpPr>
          <a:xfrm>
            <a:off x="12352376" y="4805067"/>
            <a:ext cx="5547445" cy="2020034"/>
            <a:chOff x="0" y="0"/>
            <a:chExt cx="1592207" cy="579783"/>
          </a:xfrm>
        </p:grpSpPr>
        <p:sp>
          <p:nvSpPr>
            <p:cNvPr id="47" name="Freeform 47"/>
            <p:cNvSpPr/>
            <p:nvPr/>
          </p:nvSpPr>
          <p:spPr>
            <a:xfrm>
              <a:off x="0" y="0"/>
              <a:ext cx="1592207" cy="579783"/>
            </a:xfrm>
            <a:custGeom>
              <a:avLst/>
              <a:gdLst/>
              <a:ahLst/>
              <a:cxnLst/>
              <a:rect l="l" t="t" r="r" b="b"/>
              <a:pathLst>
                <a:path w="1592207" h="579783">
                  <a:moveTo>
                    <a:pt x="0" y="0"/>
                  </a:moveTo>
                  <a:lnTo>
                    <a:pt x="1592207" y="0"/>
                  </a:lnTo>
                  <a:lnTo>
                    <a:pt x="1592207" y="579783"/>
                  </a:lnTo>
                  <a:lnTo>
                    <a:pt x="0" y="579783"/>
                  </a:lnTo>
                  <a:close/>
                </a:path>
              </a:pathLst>
            </a:custGeom>
            <a:solidFill>
              <a:srgbClr val="1769B9"/>
            </a:solidFill>
          </p:spPr>
          <p:txBody>
            <a:bodyPr/>
            <a:lstStyle/>
            <a:p>
              <a:endParaRPr lang="en-US"/>
            </a:p>
          </p:txBody>
        </p:sp>
        <p:sp>
          <p:nvSpPr>
            <p:cNvPr id="48" name="TextBox 48"/>
            <p:cNvSpPr txBox="1"/>
            <p:nvPr/>
          </p:nvSpPr>
          <p:spPr>
            <a:xfrm>
              <a:off x="0" y="-28575"/>
              <a:ext cx="1592207" cy="608358"/>
            </a:xfrm>
            <a:prstGeom prst="rect">
              <a:avLst/>
            </a:prstGeom>
          </p:spPr>
          <p:txBody>
            <a:bodyPr lIns="46616" tIns="46616" rIns="46616" bIns="46616" rtlCol="0" anchor="ctr"/>
            <a:lstStyle/>
            <a:p>
              <a:pPr algn="ctr">
                <a:lnSpc>
                  <a:spcPts val="2671"/>
                </a:lnSpc>
              </a:pPr>
              <a:endParaRPr/>
            </a:p>
          </p:txBody>
        </p:sp>
      </p:grpSp>
      <p:grpSp>
        <p:nvGrpSpPr>
          <p:cNvPr id="49" name="Group 49"/>
          <p:cNvGrpSpPr/>
          <p:nvPr/>
        </p:nvGrpSpPr>
        <p:grpSpPr>
          <a:xfrm>
            <a:off x="17005330" y="4977548"/>
            <a:ext cx="629310" cy="629310"/>
            <a:chOff x="0" y="0"/>
            <a:chExt cx="240271" cy="240271"/>
          </a:xfrm>
        </p:grpSpPr>
        <p:sp>
          <p:nvSpPr>
            <p:cNvPr id="50" name="Freeform 50"/>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51" name="TextBox 51"/>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52" name="AutoShape 52"/>
          <p:cNvSpPr/>
          <p:nvPr/>
        </p:nvSpPr>
        <p:spPr>
          <a:xfrm>
            <a:off x="12815965" y="5088794"/>
            <a:ext cx="0" cy="717549"/>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53" name="Group 53"/>
          <p:cNvGrpSpPr/>
          <p:nvPr/>
        </p:nvGrpSpPr>
        <p:grpSpPr>
          <a:xfrm>
            <a:off x="12352376" y="7185881"/>
            <a:ext cx="5547445" cy="2020034"/>
            <a:chOff x="0" y="0"/>
            <a:chExt cx="1592207" cy="579783"/>
          </a:xfrm>
        </p:grpSpPr>
        <p:sp>
          <p:nvSpPr>
            <p:cNvPr id="54" name="Freeform 54"/>
            <p:cNvSpPr/>
            <p:nvPr/>
          </p:nvSpPr>
          <p:spPr>
            <a:xfrm>
              <a:off x="0" y="0"/>
              <a:ext cx="1592207" cy="579783"/>
            </a:xfrm>
            <a:custGeom>
              <a:avLst/>
              <a:gdLst/>
              <a:ahLst/>
              <a:cxnLst/>
              <a:rect l="l" t="t" r="r" b="b"/>
              <a:pathLst>
                <a:path w="1592207" h="579783">
                  <a:moveTo>
                    <a:pt x="0" y="0"/>
                  </a:moveTo>
                  <a:lnTo>
                    <a:pt x="1592207" y="0"/>
                  </a:lnTo>
                  <a:lnTo>
                    <a:pt x="1592207" y="579783"/>
                  </a:lnTo>
                  <a:lnTo>
                    <a:pt x="0" y="579783"/>
                  </a:lnTo>
                  <a:close/>
                </a:path>
              </a:pathLst>
            </a:custGeom>
            <a:solidFill>
              <a:srgbClr val="1769B9"/>
            </a:solidFill>
          </p:spPr>
          <p:txBody>
            <a:bodyPr/>
            <a:lstStyle/>
            <a:p>
              <a:endParaRPr lang="en-US"/>
            </a:p>
          </p:txBody>
        </p:sp>
        <p:sp>
          <p:nvSpPr>
            <p:cNvPr id="55" name="TextBox 55"/>
            <p:cNvSpPr txBox="1"/>
            <p:nvPr/>
          </p:nvSpPr>
          <p:spPr>
            <a:xfrm>
              <a:off x="0" y="-28575"/>
              <a:ext cx="1592207" cy="608358"/>
            </a:xfrm>
            <a:prstGeom prst="rect">
              <a:avLst/>
            </a:prstGeom>
          </p:spPr>
          <p:txBody>
            <a:bodyPr lIns="46616" tIns="46616" rIns="46616" bIns="46616" rtlCol="0" anchor="ctr"/>
            <a:lstStyle/>
            <a:p>
              <a:pPr algn="ctr">
                <a:lnSpc>
                  <a:spcPts val="2671"/>
                </a:lnSpc>
              </a:pPr>
              <a:endParaRPr/>
            </a:p>
          </p:txBody>
        </p:sp>
      </p:grpSp>
      <p:grpSp>
        <p:nvGrpSpPr>
          <p:cNvPr id="56" name="Group 56"/>
          <p:cNvGrpSpPr/>
          <p:nvPr/>
        </p:nvGrpSpPr>
        <p:grpSpPr>
          <a:xfrm>
            <a:off x="17005330" y="7358362"/>
            <a:ext cx="629310" cy="629310"/>
            <a:chOff x="0" y="0"/>
            <a:chExt cx="240271" cy="240271"/>
          </a:xfrm>
        </p:grpSpPr>
        <p:sp>
          <p:nvSpPr>
            <p:cNvPr id="57" name="Freeform 57"/>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58" name="TextBox 58"/>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59" name="AutoShape 59"/>
          <p:cNvSpPr/>
          <p:nvPr/>
        </p:nvSpPr>
        <p:spPr>
          <a:xfrm>
            <a:off x="12815965" y="7469608"/>
            <a:ext cx="0" cy="717549"/>
          </a:xfrm>
          <a:prstGeom prst="line">
            <a:avLst/>
          </a:prstGeom>
          <a:ln w="66675" cap="flat">
            <a:solidFill>
              <a:srgbClr val="FFFFFF"/>
            </a:solidFill>
            <a:prstDash val="solid"/>
            <a:headEnd type="none" w="sm" len="sm"/>
            <a:tailEnd type="none" w="sm" len="sm"/>
          </a:ln>
        </p:spPr>
        <p:txBody>
          <a:bodyPr/>
          <a:lstStyle/>
          <a:p>
            <a:endParaRPr lang="en-US"/>
          </a:p>
        </p:txBody>
      </p:sp>
      <p:sp>
        <p:nvSpPr>
          <p:cNvPr id="60" name="Freeform 60"/>
          <p:cNvSpPr/>
          <p:nvPr/>
        </p:nvSpPr>
        <p:spPr>
          <a:xfrm>
            <a:off x="5372261" y="5090891"/>
            <a:ext cx="419054" cy="420104"/>
          </a:xfrm>
          <a:custGeom>
            <a:avLst/>
            <a:gdLst/>
            <a:ahLst/>
            <a:cxnLst/>
            <a:rect l="l" t="t" r="r" b="b"/>
            <a:pathLst>
              <a:path w="419054" h="420104">
                <a:moveTo>
                  <a:pt x="0" y="0"/>
                </a:moveTo>
                <a:lnTo>
                  <a:pt x="419054" y="0"/>
                </a:lnTo>
                <a:lnTo>
                  <a:pt x="419054" y="420104"/>
                </a:lnTo>
                <a:lnTo>
                  <a:pt x="0" y="42010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1" name="Freeform 61"/>
          <p:cNvSpPr/>
          <p:nvPr/>
        </p:nvSpPr>
        <p:spPr>
          <a:xfrm>
            <a:off x="5323213" y="7451720"/>
            <a:ext cx="515356" cy="465109"/>
          </a:xfrm>
          <a:custGeom>
            <a:avLst/>
            <a:gdLst/>
            <a:ahLst/>
            <a:cxnLst/>
            <a:rect l="l" t="t" r="r" b="b"/>
            <a:pathLst>
              <a:path w="515356" h="465109">
                <a:moveTo>
                  <a:pt x="0" y="0"/>
                </a:moveTo>
                <a:lnTo>
                  <a:pt x="515356" y="0"/>
                </a:lnTo>
                <a:lnTo>
                  <a:pt x="515356" y="465109"/>
                </a:lnTo>
                <a:lnTo>
                  <a:pt x="0" y="46510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2" name="Freeform 62"/>
          <p:cNvSpPr/>
          <p:nvPr/>
        </p:nvSpPr>
        <p:spPr>
          <a:xfrm>
            <a:off x="17104487" y="7425272"/>
            <a:ext cx="432790" cy="527792"/>
          </a:xfrm>
          <a:custGeom>
            <a:avLst/>
            <a:gdLst/>
            <a:ahLst/>
            <a:cxnLst/>
            <a:rect l="l" t="t" r="r" b="b"/>
            <a:pathLst>
              <a:path w="432790" h="527792">
                <a:moveTo>
                  <a:pt x="0" y="0"/>
                </a:moveTo>
                <a:lnTo>
                  <a:pt x="432790" y="0"/>
                </a:lnTo>
                <a:lnTo>
                  <a:pt x="432790" y="527792"/>
                </a:lnTo>
                <a:lnTo>
                  <a:pt x="0" y="52779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3" name="Freeform 63"/>
          <p:cNvSpPr/>
          <p:nvPr/>
        </p:nvSpPr>
        <p:spPr>
          <a:xfrm>
            <a:off x="17116484" y="5053014"/>
            <a:ext cx="408796" cy="478378"/>
          </a:xfrm>
          <a:custGeom>
            <a:avLst/>
            <a:gdLst/>
            <a:ahLst/>
            <a:cxnLst/>
            <a:rect l="l" t="t" r="r" b="b"/>
            <a:pathLst>
              <a:path w="408796" h="478378">
                <a:moveTo>
                  <a:pt x="0" y="0"/>
                </a:moveTo>
                <a:lnTo>
                  <a:pt x="408796" y="0"/>
                </a:lnTo>
                <a:lnTo>
                  <a:pt x="408796" y="478378"/>
                </a:lnTo>
                <a:lnTo>
                  <a:pt x="0" y="47837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4" name="TextBox 64"/>
          <p:cNvSpPr txBox="1"/>
          <p:nvPr/>
        </p:nvSpPr>
        <p:spPr>
          <a:xfrm>
            <a:off x="1028700" y="3458210"/>
            <a:ext cx="6407737" cy="424815"/>
          </a:xfrm>
          <a:prstGeom prst="rect">
            <a:avLst/>
          </a:prstGeom>
        </p:spPr>
        <p:txBody>
          <a:bodyPr lIns="0" tIns="0" rIns="0" bIns="0" rtlCol="0" anchor="t">
            <a:spAutoFit/>
          </a:bodyPr>
          <a:lstStyle/>
          <a:p>
            <a:pPr marL="0" lvl="0" indent="0" algn="l">
              <a:lnSpc>
                <a:spcPts val="3359"/>
              </a:lnSpc>
            </a:pPr>
            <a:r>
              <a:rPr lang="en-US" sz="2400" b="1">
                <a:solidFill>
                  <a:srgbClr val="0B3A69"/>
                </a:solidFill>
                <a:latin typeface="Poppins Medium"/>
                <a:ea typeface="Poppins Medium"/>
                <a:cs typeface="Poppins Medium"/>
                <a:sym typeface="Poppins Medium"/>
              </a:rPr>
              <a:t>Built for continuity and prevention.</a:t>
            </a:r>
          </a:p>
        </p:txBody>
      </p:sp>
      <p:sp>
        <p:nvSpPr>
          <p:cNvPr id="65" name="TextBox 65"/>
          <p:cNvSpPr txBox="1"/>
          <p:nvPr/>
        </p:nvSpPr>
        <p:spPr>
          <a:xfrm>
            <a:off x="1041909" y="5890586"/>
            <a:ext cx="4681450" cy="752475"/>
          </a:xfrm>
          <a:prstGeom prst="rect">
            <a:avLst/>
          </a:prstGeom>
        </p:spPr>
        <p:txBody>
          <a:bodyPr lIns="0" tIns="0" rIns="0" bIns="0" rtlCol="0" anchor="t">
            <a:spAutoFit/>
          </a:bodyPr>
          <a:lstStyle/>
          <a:p>
            <a:pPr marL="0" lvl="0" indent="0" algn="l">
              <a:lnSpc>
                <a:spcPts val="1950"/>
              </a:lnSpc>
            </a:pPr>
            <a:r>
              <a:rPr lang="en-US" sz="1500">
                <a:solidFill>
                  <a:srgbClr val="FFFFFF"/>
                </a:solidFill>
                <a:latin typeface="Poppins"/>
                <a:ea typeface="Poppins"/>
                <a:cs typeface="Poppins"/>
                <a:sym typeface="Poppins"/>
              </a:rPr>
              <a:t>Enroll 6–12 months before separation through VA and DoD partnerships, ensuring continuous support into civilian life.</a:t>
            </a:r>
          </a:p>
        </p:txBody>
      </p:sp>
      <p:sp>
        <p:nvSpPr>
          <p:cNvPr id="66" name="TextBox 66"/>
          <p:cNvSpPr txBox="1"/>
          <p:nvPr/>
        </p:nvSpPr>
        <p:spPr>
          <a:xfrm>
            <a:off x="1264173" y="5021970"/>
            <a:ext cx="3778305" cy="803275"/>
          </a:xfrm>
          <a:prstGeom prst="rect">
            <a:avLst/>
          </a:prstGeom>
        </p:spPr>
        <p:txBody>
          <a:bodyPr lIns="0" tIns="0" rIns="0" bIns="0" rtlCol="0" anchor="t">
            <a:spAutoFit/>
          </a:bodyPr>
          <a:lstStyle/>
          <a:p>
            <a:pPr marL="0" lvl="0" indent="0" algn="l">
              <a:lnSpc>
                <a:spcPts val="3124"/>
              </a:lnSpc>
            </a:pPr>
            <a:r>
              <a:rPr lang="en-US" sz="2499" b="1">
                <a:solidFill>
                  <a:srgbClr val="FFFFFF"/>
                </a:solidFill>
                <a:latin typeface="Poppins Bold"/>
                <a:ea typeface="Poppins Bold"/>
                <a:cs typeface="Poppins Bold"/>
                <a:sym typeface="Poppins Bold"/>
              </a:rPr>
              <a:t>Early, Seamless Enrollment</a:t>
            </a:r>
          </a:p>
        </p:txBody>
      </p:sp>
      <p:sp>
        <p:nvSpPr>
          <p:cNvPr id="67" name="TextBox 67"/>
          <p:cNvSpPr txBox="1"/>
          <p:nvPr/>
        </p:nvSpPr>
        <p:spPr>
          <a:xfrm>
            <a:off x="1041909" y="8395224"/>
            <a:ext cx="4681450" cy="504825"/>
          </a:xfrm>
          <a:prstGeom prst="rect">
            <a:avLst/>
          </a:prstGeom>
        </p:spPr>
        <p:txBody>
          <a:bodyPr lIns="0" tIns="0" rIns="0" bIns="0" rtlCol="0" anchor="t">
            <a:spAutoFit/>
          </a:bodyPr>
          <a:lstStyle/>
          <a:p>
            <a:pPr marL="0" lvl="0" indent="0" algn="l">
              <a:lnSpc>
                <a:spcPts val="1950"/>
              </a:lnSpc>
            </a:pPr>
            <a:r>
              <a:rPr lang="en-US" sz="1500">
                <a:solidFill>
                  <a:srgbClr val="FFFFFF"/>
                </a:solidFill>
                <a:latin typeface="Poppins"/>
                <a:ea typeface="Poppins"/>
                <a:cs typeface="Poppins"/>
                <a:sym typeface="Poppins"/>
              </a:rPr>
              <a:t>High-risk Service Members are connected to VA healthcare within 24 hours when needed.</a:t>
            </a:r>
          </a:p>
        </p:txBody>
      </p:sp>
      <p:sp>
        <p:nvSpPr>
          <p:cNvPr id="68" name="TextBox 68"/>
          <p:cNvSpPr txBox="1"/>
          <p:nvPr/>
        </p:nvSpPr>
        <p:spPr>
          <a:xfrm>
            <a:off x="1264173" y="7402783"/>
            <a:ext cx="3778305" cy="803275"/>
          </a:xfrm>
          <a:prstGeom prst="rect">
            <a:avLst/>
          </a:prstGeom>
        </p:spPr>
        <p:txBody>
          <a:bodyPr lIns="0" tIns="0" rIns="0" bIns="0" rtlCol="0" anchor="t">
            <a:spAutoFit/>
          </a:bodyPr>
          <a:lstStyle/>
          <a:p>
            <a:pPr marL="0" lvl="0" indent="0" algn="l">
              <a:lnSpc>
                <a:spcPts val="3124"/>
              </a:lnSpc>
            </a:pPr>
            <a:r>
              <a:rPr lang="en-US" sz="2499" b="1">
                <a:solidFill>
                  <a:srgbClr val="FFFFFF"/>
                </a:solidFill>
                <a:latin typeface="Poppins Bold"/>
                <a:ea typeface="Poppins Bold"/>
                <a:cs typeface="Poppins Bold"/>
                <a:sym typeface="Poppins Bold"/>
              </a:rPr>
              <a:t>Rapid Healthcare Connection</a:t>
            </a:r>
          </a:p>
        </p:txBody>
      </p:sp>
      <p:grpSp>
        <p:nvGrpSpPr>
          <p:cNvPr id="69" name="Group 69"/>
          <p:cNvGrpSpPr/>
          <p:nvPr/>
        </p:nvGrpSpPr>
        <p:grpSpPr>
          <a:xfrm>
            <a:off x="6494102" y="4805067"/>
            <a:ext cx="5547445" cy="4400847"/>
            <a:chOff x="0" y="0"/>
            <a:chExt cx="7396594" cy="5867797"/>
          </a:xfrm>
        </p:grpSpPr>
        <p:grpSp>
          <p:nvGrpSpPr>
            <p:cNvPr id="70" name="Group 70"/>
            <p:cNvGrpSpPr/>
            <p:nvPr/>
          </p:nvGrpSpPr>
          <p:grpSpPr>
            <a:xfrm>
              <a:off x="0" y="0"/>
              <a:ext cx="7396594" cy="2693378"/>
              <a:chOff x="0" y="0"/>
              <a:chExt cx="1592207" cy="579783"/>
            </a:xfrm>
          </p:grpSpPr>
          <p:sp>
            <p:nvSpPr>
              <p:cNvPr id="71" name="Freeform 71"/>
              <p:cNvSpPr/>
              <p:nvPr/>
            </p:nvSpPr>
            <p:spPr>
              <a:xfrm>
                <a:off x="0" y="0"/>
                <a:ext cx="1592207" cy="579783"/>
              </a:xfrm>
              <a:custGeom>
                <a:avLst/>
                <a:gdLst/>
                <a:ahLst/>
                <a:cxnLst/>
                <a:rect l="l" t="t" r="r" b="b"/>
                <a:pathLst>
                  <a:path w="1592207" h="579783">
                    <a:moveTo>
                      <a:pt x="0" y="0"/>
                    </a:moveTo>
                    <a:lnTo>
                      <a:pt x="1592207" y="0"/>
                    </a:lnTo>
                    <a:lnTo>
                      <a:pt x="1592207" y="579783"/>
                    </a:lnTo>
                    <a:lnTo>
                      <a:pt x="0" y="579783"/>
                    </a:lnTo>
                    <a:close/>
                  </a:path>
                </a:pathLst>
              </a:custGeom>
              <a:solidFill>
                <a:srgbClr val="1769B9"/>
              </a:solidFill>
            </p:spPr>
            <p:txBody>
              <a:bodyPr/>
              <a:lstStyle/>
              <a:p>
                <a:endParaRPr lang="en-US"/>
              </a:p>
            </p:txBody>
          </p:sp>
          <p:sp>
            <p:nvSpPr>
              <p:cNvPr id="72" name="TextBox 72"/>
              <p:cNvSpPr txBox="1"/>
              <p:nvPr/>
            </p:nvSpPr>
            <p:spPr>
              <a:xfrm>
                <a:off x="0" y="-28575"/>
                <a:ext cx="1592207" cy="608358"/>
              </a:xfrm>
              <a:prstGeom prst="rect">
                <a:avLst/>
              </a:prstGeom>
            </p:spPr>
            <p:txBody>
              <a:bodyPr lIns="46616" tIns="46616" rIns="46616" bIns="46616" rtlCol="0" anchor="ctr"/>
              <a:lstStyle/>
              <a:p>
                <a:pPr algn="ctr">
                  <a:lnSpc>
                    <a:spcPts val="2671"/>
                  </a:lnSpc>
                </a:pPr>
                <a:endParaRPr/>
              </a:p>
            </p:txBody>
          </p:sp>
        </p:grpSp>
        <p:grpSp>
          <p:nvGrpSpPr>
            <p:cNvPr id="73" name="Group 73"/>
            <p:cNvGrpSpPr/>
            <p:nvPr/>
          </p:nvGrpSpPr>
          <p:grpSpPr>
            <a:xfrm>
              <a:off x="6203938" y="229974"/>
              <a:ext cx="839080" cy="839080"/>
              <a:chOff x="0" y="0"/>
              <a:chExt cx="240271" cy="240271"/>
            </a:xfrm>
          </p:grpSpPr>
          <p:sp>
            <p:nvSpPr>
              <p:cNvPr id="74" name="Freeform 74"/>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75" name="TextBox 75"/>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76" name="AutoShape 76"/>
            <p:cNvSpPr/>
            <p:nvPr/>
          </p:nvSpPr>
          <p:spPr>
            <a:xfrm>
              <a:off x="618119" y="378303"/>
              <a:ext cx="0" cy="956732"/>
            </a:xfrm>
            <a:prstGeom prst="line">
              <a:avLst/>
            </a:prstGeom>
            <a:ln w="88900" cap="flat">
              <a:solidFill>
                <a:srgbClr val="FFFFFF"/>
              </a:solidFill>
              <a:prstDash val="solid"/>
              <a:headEnd type="none" w="sm" len="sm"/>
              <a:tailEnd type="none" w="sm" len="sm"/>
            </a:ln>
          </p:spPr>
          <p:txBody>
            <a:bodyPr/>
            <a:lstStyle/>
            <a:p>
              <a:endParaRPr lang="en-US"/>
            </a:p>
          </p:txBody>
        </p:sp>
        <p:sp>
          <p:nvSpPr>
            <p:cNvPr id="77" name="Freeform 77"/>
            <p:cNvSpPr/>
            <p:nvPr/>
          </p:nvSpPr>
          <p:spPr>
            <a:xfrm>
              <a:off x="6221955" y="396884"/>
              <a:ext cx="805438" cy="528569"/>
            </a:xfrm>
            <a:custGeom>
              <a:avLst/>
              <a:gdLst/>
              <a:ahLst/>
              <a:cxnLst/>
              <a:rect l="l" t="t" r="r" b="b"/>
              <a:pathLst>
                <a:path w="805438" h="528569">
                  <a:moveTo>
                    <a:pt x="0" y="0"/>
                  </a:moveTo>
                  <a:lnTo>
                    <a:pt x="805439" y="0"/>
                  </a:lnTo>
                  <a:lnTo>
                    <a:pt x="805439" y="528569"/>
                  </a:lnTo>
                  <a:lnTo>
                    <a:pt x="0" y="52856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8" name="TextBox 78"/>
            <p:cNvSpPr txBox="1"/>
            <p:nvPr/>
          </p:nvSpPr>
          <p:spPr>
            <a:xfrm>
              <a:off x="571503" y="1456883"/>
              <a:ext cx="6241934" cy="993775"/>
            </a:xfrm>
            <a:prstGeom prst="rect">
              <a:avLst/>
            </a:prstGeom>
          </p:spPr>
          <p:txBody>
            <a:bodyPr lIns="0" tIns="0" rIns="0" bIns="0" rtlCol="0" anchor="t">
              <a:spAutoFit/>
            </a:bodyPr>
            <a:lstStyle/>
            <a:p>
              <a:pPr marL="0" lvl="0" indent="0" algn="l">
                <a:lnSpc>
                  <a:spcPts val="1950"/>
                </a:lnSpc>
              </a:pPr>
              <a:r>
                <a:rPr lang="en-US" sz="1500">
                  <a:solidFill>
                    <a:srgbClr val="FFFFFF"/>
                  </a:solidFill>
                  <a:latin typeface="Poppins"/>
                  <a:ea typeface="Poppins"/>
                  <a:cs typeface="Poppins"/>
                  <a:sym typeface="Poppins"/>
                </a:rPr>
                <a:t>Veterans are paired with trained Sponsors and community resources in their destination location for personalized, local support.</a:t>
              </a:r>
            </a:p>
          </p:txBody>
        </p:sp>
        <p:sp>
          <p:nvSpPr>
            <p:cNvPr id="79" name="TextBox 79"/>
            <p:cNvSpPr txBox="1"/>
            <p:nvPr/>
          </p:nvSpPr>
          <p:spPr>
            <a:xfrm>
              <a:off x="867855" y="562253"/>
              <a:ext cx="5037740" cy="537633"/>
            </a:xfrm>
            <a:prstGeom prst="rect">
              <a:avLst/>
            </a:prstGeom>
          </p:spPr>
          <p:txBody>
            <a:bodyPr lIns="0" tIns="0" rIns="0" bIns="0" rtlCol="0" anchor="t">
              <a:spAutoFit/>
            </a:bodyPr>
            <a:lstStyle/>
            <a:p>
              <a:pPr marL="0" lvl="0" indent="0" algn="l">
                <a:lnSpc>
                  <a:spcPts val="3124"/>
                </a:lnSpc>
              </a:pPr>
              <a:r>
                <a:rPr lang="en-US" sz="2499" b="1">
                  <a:solidFill>
                    <a:srgbClr val="FFFFFF"/>
                  </a:solidFill>
                  <a:latin typeface="Poppins Bold"/>
                  <a:ea typeface="Poppins Bold"/>
                  <a:cs typeface="Poppins Bold"/>
                  <a:sym typeface="Poppins Bold"/>
                </a:rPr>
                <a:t>Local Matching</a:t>
              </a:r>
            </a:p>
          </p:txBody>
        </p:sp>
        <p:grpSp>
          <p:nvGrpSpPr>
            <p:cNvPr id="80" name="Group 80"/>
            <p:cNvGrpSpPr/>
            <p:nvPr/>
          </p:nvGrpSpPr>
          <p:grpSpPr>
            <a:xfrm>
              <a:off x="0" y="3174418"/>
              <a:ext cx="7396594" cy="2693378"/>
              <a:chOff x="0" y="0"/>
              <a:chExt cx="1592207" cy="579783"/>
            </a:xfrm>
          </p:grpSpPr>
          <p:sp>
            <p:nvSpPr>
              <p:cNvPr id="81" name="Freeform 81"/>
              <p:cNvSpPr/>
              <p:nvPr/>
            </p:nvSpPr>
            <p:spPr>
              <a:xfrm>
                <a:off x="0" y="0"/>
                <a:ext cx="1592207" cy="579783"/>
              </a:xfrm>
              <a:custGeom>
                <a:avLst/>
                <a:gdLst/>
                <a:ahLst/>
                <a:cxnLst/>
                <a:rect l="l" t="t" r="r" b="b"/>
                <a:pathLst>
                  <a:path w="1592207" h="579783">
                    <a:moveTo>
                      <a:pt x="0" y="0"/>
                    </a:moveTo>
                    <a:lnTo>
                      <a:pt x="1592207" y="0"/>
                    </a:lnTo>
                    <a:lnTo>
                      <a:pt x="1592207" y="579783"/>
                    </a:lnTo>
                    <a:lnTo>
                      <a:pt x="0" y="579783"/>
                    </a:lnTo>
                    <a:close/>
                  </a:path>
                </a:pathLst>
              </a:custGeom>
              <a:solidFill>
                <a:srgbClr val="1769B9"/>
              </a:solidFill>
            </p:spPr>
            <p:txBody>
              <a:bodyPr/>
              <a:lstStyle/>
              <a:p>
                <a:endParaRPr lang="en-US"/>
              </a:p>
            </p:txBody>
          </p:sp>
          <p:sp>
            <p:nvSpPr>
              <p:cNvPr id="82" name="TextBox 82"/>
              <p:cNvSpPr txBox="1"/>
              <p:nvPr/>
            </p:nvSpPr>
            <p:spPr>
              <a:xfrm>
                <a:off x="0" y="-28575"/>
                <a:ext cx="1592207" cy="608358"/>
              </a:xfrm>
              <a:prstGeom prst="rect">
                <a:avLst/>
              </a:prstGeom>
            </p:spPr>
            <p:txBody>
              <a:bodyPr lIns="46616" tIns="46616" rIns="46616" bIns="46616" rtlCol="0" anchor="ctr"/>
              <a:lstStyle/>
              <a:p>
                <a:pPr algn="ctr">
                  <a:lnSpc>
                    <a:spcPts val="2671"/>
                  </a:lnSpc>
                </a:pPr>
                <a:endParaRPr/>
              </a:p>
            </p:txBody>
          </p:sp>
        </p:grpSp>
        <p:grpSp>
          <p:nvGrpSpPr>
            <p:cNvPr id="83" name="Group 83"/>
            <p:cNvGrpSpPr/>
            <p:nvPr/>
          </p:nvGrpSpPr>
          <p:grpSpPr>
            <a:xfrm>
              <a:off x="6203938" y="3404392"/>
              <a:ext cx="839080" cy="839080"/>
              <a:chOff x="0" y="0"/>
              <a:chExt cx="240271" cy="240271"/>
            </a:xfrm>
          </p:grpSpPr>
          <p:sp>
            <p:nvSpPr>
              <p:cNvPr id="84" name="Freeform 84"/>
              <p:cNvSpPr/>
              <p:nvPr/>
            </p:nvSpPr>
            <p:spPr>
              <a:xfrm>
                <a:off x="0" y="0"/>
                <a:ext cx="240271" cy="240271"/>
              </a:xfrm>
              <a:custGeom>
                <a:avLst/>
                <a:gdLst/>
                <a:ahLst/>
                <a:cxnLst/>
                <a:rect l="l" t="t" r="r" b="b"/>
                <a:pathLst>
                  <a:path w="240271" h="240271">
                    <a:moveTo>
                      <a:pt x="120136" y="0"/>
                    </a:moveTo>
                    <a:lnTo>
                      <a:pt x="120136" y="0"/>
                    </a:lnTo>
                    <a:cubicBezTo>
                      <a:pt x="151998" y="0"/>
                      <a:pt x="182554" y="12657"/>
                      <a:pt x="205084" y="35187"/>
                    </a:cubicBezTo>
                    <a:cubicBezTo>
                      <a:pt x="227614" y="57717"/>
                      <a:pt x="240271" y="88274"/>
                      <a:pt x="240271" y="120136"/>
                    </a:cubicBezTo>
                    <a:lnTo>
                      <a:pt x="240271" y="120136"/>
                    </a:lnTo>
                    <a:cubicBezTo>
                      <a:pt x="240271" y="151998"/>
                      <a:pt x="227614" y="182554"/>
                      <a:pt x="205084" y="205084"/>
                    </a:cubicBezTo>
                    <a:cubicBezTo>
                      <a:pt x="182554" y="227614"/>
                      <a:pt x="151998" y="240271"/>
                      <a:pt x="120136" y="240271"/>
                    </a:cubicBezTo>
                    <a:lnTo>
                      <a:pt x="120136" y="240271"/>
                    </a:lnTo>
                    <a:cubicBezTo>
                      <a:pt x="88274" y="240271"/>
                      <a:pt x="57717" y="227614"/>
                      <a:pt x="35187" y="205084"/>
                    </a:cubicBezTo>
                    <a:cubicBezTo>
                      <a:pt x="12657" y="182554"/>
                      <a:pt x="0" y="151998"/>
                      <a:pt x="0" y="120136"/>
                    </a:cubicBezTo>
                    <a:lnTo>
                      <a:pt x="0" y="120136"/>
                    </a:lnTo>
                    <a:cubicBezTo>
                      <a:pt x="0" y="88274"/>
                      <a:pt x="12657" y="57717"/>
                      <a:pt x="35187" y="35187"/>
                    </a:cubicBezTo>
                    <a:cubicBezTo>
                      <a:pt x="57717" y="12657"/>
                      <a:pt x="88274" y="0"/>
                      <a:pt x="120136" y="0"/>
                    </a:cubicBezTo>
                    <a:close/>
                  </a:path>
                </a:pathLst>
              </a:custGeom>
              <a:solidFill>
                <a:srgbClr val="FFFFFF"/>
              </a:solidFill>
            </p:spPr>
            <p:txBody>
              <a:bodyPr/>
              <a:lstStyle/>
              <a:p>
                <a:endParaRPr lang="en-US"/>
              </a:p>
            </p:txBody>
          </p:sp>
          <p:sp>
            <p:nvSpPr>
              <p:cNvPr id="85" name="TextBox 85"/>
              <p:cNvSpPr txBox="1"/>
              <p:nvPr/>
            </p:nvSpPr>
            <p:spPr>
              <a:xfrm>
                <a:off x="0" y="9525"/>
                <a:ext cx="240271" cy="230746"/>
              </a:xfrm>
              <a:prstGeom prst="rect">
                <a:avLst/>
              </a:prstGeom>
            </p:spPr>
            <p:txBody>
              <a:bodyPr lIns="46616" tIns="46616" rIns="46616" bIns="46616" rtlCol="0" anchor="ctr"/>
              <a:lstStyle/>
              <a:p>
                <a:pPr algn="ctr">
                  <a:lnSpc>
                    <a:spcPts val="3120"/>
                  </a:lnSpc>
                </a:pPr>
                <a:endParaRPr/>
              </a:p>
            </p:txBody>
          </p:sp>
        </p:grpSp>
        <p:sp>
          <p:nvSpPr>
            <p:cNvPr id="86" name="AutoShape 86"/>
            <p:cNvSpPr/>
            <p:nvPr/>
          </p:nvSpPr>
          <p:spPr>
            <a:xfrm>
              <a:off x="618119" y="3552721"/>
              <a:ext cx="0" cy="956732"/>
            </a:xfrm>
            <a:prstGeom prst="line">
              <a:avLst/>
            </a:prstGeom>
            <a:ln w="88900" cap="flat">
              <a:solidFill>
                <a:srgbClr val="FFFFFF"/>
              </a:solidFill>
              <a:prstDash val="solid"/>
              <a:headEnd type="none" w="sm" len="sm"/>
              <a:tailEnd type="none" w="sm" len="sm"/>
            </a:ln>
          </p:spPr>
          <p:txBody>
            <a:bodyPr/>
            <a:lstStyle/>
            <a:p>
              <a:endParaRPr lang="en-US"/>
            </a:p>
          </p:txBody>
        </p:sp>
        <p:sp>
          <p:nvSpPr>
            <p:cNvPr id="87" name="Freeform 87"/>
            <p:cNvSpPr/>
            <p:nvPr/>
          </p:nvSpPr>
          <p:spPr>
            <a:xfrm>
              <a:off x="6285685" y="3547368"/>
              <a:ext cx="677980" cy="572893"/>
            </a:xfrm>
            <a:custGeom>
              <a:avLst/>
              <a:gdLst/>
              <a:ahLst/>
              <a:cxnLst/>
              <a:rect l="l" t="t" r="r" b="b"/>
              <a:pathLst>
                <a:path w="677980" h="572893">
                  <a:moveTo>
                    <a:pt x="0" y="0"/>
                  </a:moveTo>
                  <a:lnTo>
                    <a:pt x="677979" y="0"/>
                  </a:lnTo>
                  <a:lnTo>
                    <a:pt x="677979" y="572892"/>
                  </a:lnTo>
                  <a:lnTo>
                    <a:pt x="0" y="57289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8" name="TextBox 88"/>
            <p:cNvSpPr txBox="1"/>
            <p:nvPr/>
          </p:nvSpPr>
          <p:spPr>
            <a:xfrm>
              <a:off x="571503" y="4631301"/>
              <a:ext cx="6241934" cy="993775"/>
            </a:xfrm>
            <a:prstGeom prst="rect">
              <a:avLst/>
            </a:prstGeom>
          </p:spPr>
          <p:txBody>
            <a:bodyPr lIns="0" tIns="0" rIns="0" bIns="0" rtlCol="0" anchor="t">
              <a:spAutoFit/>
            </a:bodyPr>
            <a:lstStyle/>
            <a:p>
              <a:pPr marL="0" lvl="0" indent="0" algn="l">
                <a:lnSpc>
                  <a:spcPts val="1950"/>
                </a:lnSpc>
              </a:pPr>
              <a:r>
                <a:rPr lang="en-US" sz="1500">
                  <a:solidFill>
                    <a:srgbClr val="FFFFFF"/>
                  </a:solidFill>
                  <a:latin typeface="Poppins"/>
                  <a:ea typeface="Poppins"/>
                  <a:cs typeface="Poppins"/>
                  <a:sym typeface="Poppins"/>
                </a:rPr>
                <a:t>States and local communities are notified in advance of incoming Veterans, enabling proactive outreach and coordination.</a:t>
              </a:r>
            </a:p>
          </p:txBody>
        </p:sp>
        <p:sp>
          <p:nvSpPr>
            <p:cNvPr id="89" name="TextBox 89"/>
            <p:cNvSpPr txBox="1"/>
            <p:nvPr/>
          </p:nvSpPr>
          <p:spPr>
            <a:xfrm>
              <a:off x="867855" y="3476321"/>
              <a:ext cx="5037740" cy="1058333"/>
            </a:xfrm>
            <a:prstGeom prst="rect">
              <a:avLst/>
            </a:prstGeom>
          </p:spPr>
          <p:txBody>
            <a:bodyPr lIns="0" tIns="0" rIns="0" bIns="0" rtlCol="0" anchor="t">
              <a:spAutoFit/>
            </a:bodyPr>
            <a:lstStyle/>
            <a:p>
              <a:pPr marL="0" lvl="0" indent="0" algn="l">
                <a:lnSpc>
                  <a:spcPts val="3124"/>
                </a:lnSpc>
              </a:pPr>
              <a:r>
                <a:rPr lang="en-US" sz="2499" b="1">
                  <a:solidFill>
                    <a:srgbClr val="FFFFFF"/>
                  </a:solidFill>
                  <a:latin typeface="Poppins Bold"/>
                  <a:ea typeface="Poppins Bold"/>
                  <a:cs typeface="Poppins Bold"/>
                  <a:sym typeface="Poppins Bold"/>
                </a:rPr>
                <a:t>Community-Level Awareness</a:t>
              </a:r>
            </a:p>
          </p:txBody>
        </p:sp>
      </p:grpSp>
      <p:sp>
        <p:nvSpPr>
          <p:cNvPr id="90" name="TextBox 90"/>
          <p:cNvSpPr txBox="1"/>
          <p:nvPr/>
        </p:nvSpPr>
        <p:spPr>
          <a:xfrm>
            <a:off x="12781004" y="5852486"/>
            <a:ext cx="4681450" cy="809625"/>
          </a:xfrm>
          <a:prstGeom prst="rect">
            <a:avLst/>
          </a:prstGeom>
        </p:spPr>
        <p:txBody>
          <a:bodyPr lIns="0" tIns="0" rIns="0" bIns="0" rtlCol="0" anchor="t">
            <a:spAutoFit/>
          </a:bodyPr>
          <a:lstStyle/>
          <a:p>
            <a:pPr marL="0" lvl="0" indent="0" algn="l">
              <a:lnSpc>
                <a:spcPts val="2100"/>
              </a:lnSpc>
            </a:pPr>
            <a:r>
              <a:rPr lang="en-US" sz="1500">
                <a:solidFill>
                  <a:srgbClr val="FFFFFF"/>
                </a:solidFill>
                <a:latin typeface="Poppins"/>
                <a:ea typeface="Poppins"/>
                <a:cs typeface="Poppins"/>
                <a:sym typeface="Poppins"/>
              </a:rPr>
              <a:t>All Sponsors are VA-trained and certified, ensuring credible, consistent, non-clinical support.</a:t>
            </a:r>
          </a:p>
        </p:txBody>
      </p:sp>
      <p:sp>
        <p:nvSpPr>
          <p:cNvPr id="91" name="TextBox 91"/>
          <p:cNvSpPr txBox="1"/>
          <p:nvPr/>
        </p:nvSpPr>
        <p:spPr>
          <a:xfrm>
            <a:off x="13003268" y="5217232"/>
            <a:ext cx="3778305" cy="412750"/>
          </a:xfrm>
          <a:prstGeom prst="rect">
            <a:avLst/>
          </a:prstGeom>
        </p:spPr>
        <p:txBody>
          <a:bodyPr lIns="0" tIns="0" rIns="0" bIns="0" rtlCol="0" anchor="t">
            <a:spAutoFit/>
          </a:bodyPr>
          <a:lstStyle/>
          <a:p>
            <a:pPr marL="0" lvl="0" indent="0" algn="l">
              <a:lnSpc>
                <a:spcPts val="3124"/>
              </a:lnSpc>
            </a:pPr>
            <a:r>
              <a:rPr lang="en-US" sz="2499" b="1">
                <a:solidFill>
                  <a:srgbClr val="FFFFFF"/>
                </a:solidFill>
                <a:latin typeface="Poppins Bold"/>
                <a:ea typeface="Poppins Bold"/>
                <a:cs typeface="Poppins Bold"/>
                <a:sym typeface="Poppins Bold"/>
              </a:rPr>
              <a:t>Certified Sponsors</a:t>
            </a:r>
          </a:p>
        </p:txBody>
      </p:sp>
      <p:sp>
        <p:nvSpPr>
          <p:cNvPr id="92" name="TextBox 92"/>
          <p:cNvSpPr txBox="1"/>
          <p:nvPr/>
        </p:nvSpPr>
        <p:spPr>
          <a:xfrm>
            <a:off x="12781004" y="8233299"/>
            <a:ext cx="4681450" cy="809625"/>
          </a:xfrm>
          <a:prstGeom prst="rect">
            <a:avLst/>
          </a:prstGeom>
        </p:spPr>
        <p:txBody>
          <a:bodyPr lIns="0" tIns="0" rIns="0" bIns="0" rtlCol="0" anchor="t">
            <a:spAutoFit/>
          </a:bodyPr>
          <a:lstStyle/>
          <a:p>
            <a:pPr marL="0" lvl="0" indent="0" algn="l">
              <a:lnSpc>
                <a:spcPts val="2100"/>
              </a:lnSpc>
            </a:pPr>
            <a:r>
              <a:rPr lang="en-US" sz="1500">
                <a:solidFill>
                  <a:srgbClr val="FFFFFF"/>
                </a:solidFill>
                <a:latin typeface="Poppins"/>
                <a:ea typeface="Poppins"/>
                <a:cs typeface="Poppins"/>
                <a:sym typeface="Poppins"/>
              </a:rPr>
              <a:t>Each enrollee receives a free IL-4–secure Google Workspace dashboard to manage their transition safely and digitally.</a:t>
            </a:r>
          </a:p>
        </p:txBody>
      </p:sp>
      <p:sp>
        <p:nvSpPr>
          <p:cNvPr id="93" name="TextBox 93"/>
          <p:cNvSpPr txBox="1"/>
          <p:nvPr/>
        </p:nvSpPr>
        <p:spPr>
          <a:xfrm>
            <a:off x="13003268" y="7598046"/>
            <a:ext cx="3778305" cy="412750"/>
          </a:xfrm>
          <a:prstGeom prst="rect">
            <a:avLst/>
          </a:prstGeom>
        </p:spPr>
        <p:txBody>
          <a:bodyPr lIns="0" tIns="0" rIns="0" bIns="0" rtlCol="0" anchor="t">
            <a:spAutoFit/>
          </a:bodyPr>
          <a:lstStyle/>
          <a:p>
            <a:pPr marL="0" lvl="0" indent="0" algn="l">
              <a:lnSpc>
                <a:spcPts val="3124"/>
              </a:lnSpc>
            </a:pPr>
            <a:r>
              <a:rPr lang="en-US" sz="2499" b="1">
                <a:solidFill>
                  <a:srgbClr val="FFFFFF"/>
                </a:solidFill>
                <a:latin typeface="Poppins Bold"/>
                <a:ea typeface="Poppins Bold"/>
                <a:cs typeface="Poppins Bold"/>
                <a:sym typeface="Poppins Bold"/>
              </a:rPr>
              <a:t>Secure Digital Tools</a:t>
            </a:r>
          </a:p>
        </p:txBody>
      </p:sp>
      <p:sp>
        <p:nvSpPr>
          <p:cNvPr id="94" name="TextBox 94"/>
          <p:cNvSpPr txBox="1"/>
          <p:nvPr/>
        </p:nvSpPr>
        <p:spPr>
          <a:xfrm>
            <a:off x="1028700" y="1152525"/>
            <a:ext cx="9069386" cy="1657985"/>
          </a:xfrm>
          <a:prstGeom prst="rect">
            <a:avLst/>
          </a:prstGeom>
        </p:spPr>
        <p:txBody>
          <a:bodyPr lIns="0" tIns="0" rIns="0" bIns="0" rtlCol="0" anchor="t">
            <a:spAutoFit/>
          </a:bodyPr>
          <a:lstStyle/>
          <a:p>
            <a:pPr algn="l">
              <a:lnSpc>
                <a:spcPts val="6399"/>
              </a:lnSpc>
            </a:pPr>
            <a:r>
              <a:rPr lang="en-US" sz="6399" b="1">
                <a:solidFill>
                  <a:srgbClr val="0B3A69"/>
                </a:solidFill>
                <a:latin typeface="Oswald Bold"/>
                <a:ea typeface="Oswald Bold"/>
                <a:cs typeface="Oswald Bold"/>
                <a:sym typeface="Oswald Bold"/>
              </a:rPr>
              <a:t>WHAT MAKES </a:t>
            </a:r>
          </a:p>
          <a:p>
            <a:pPr algn="l">
              <a:lnSpc>
                <a:spcPts val="6399"/>
              </a:lnSpc>
            </a:pPr>
            <a:r>
              <a:rPr lang="en-US" sz="6399" b="1">
                <a:solidFill>
                  <a:srgbClr val="0B3A69"/>
                </a:solidFill>
                <a:latin typeface="Oswald Bold"/>
                <a:ea typeface="Oswald Bold"/>
                <a:cs typeface="Oswald Bold"/>
                <a:sym typeface="Oswald Bold"/>
              </a:rPr>
              <a:t>ONWARD OPS DIFFERENT</a:t>
            </a:r>
          </a:p>
        </p:txBody>
      </p:sp>
      <p:sp>
        <p:nvSpPr>
          <p:cNvPr id="95" name="TextBox 95"/>
          <p:cNvSpPr txBox="1"/>
          <p:nvPr/>
        </p:nvSpPr>
        <p:spPr>
          <a:xfrm>
            <a:off x="134964" y="10073391"/>
            <a:ext cx="3114229" cy="212090"/>
          </a:xfrm>
          <a:prstGeom prst="rect">
            <a:avLst/>
          </a:prstGeom>
        </p:spPr>
        <p:txBody>
          <a:bodyPr lIns="0" tIns="0" rIns="0" bIns="0" rtlCol="0" anchor="t">
            <a:spAutoFit/>
          </a:bodyPr>
          <a:lstStyle/>
          <a:p>
            <a:pPr algn="ctr">
              <a:lnSpc>
                <a:spcPts val="1690"/>
              </a:lnSpc>
              <a:spcBef>
                <a:spcPct val="0"/>
              </a:spcBef>
            </a:pPr>
            <a:r>
              <a:rPr lang="en-US" sz="1300" b="1">
                <a:solidFill>
                  <a:srgbClr val="000000"/>
                </a:solidFill>
                <a:latin typeface="Poppins Bold"/>
                <a:ea typeface="Poppins Bold"/>
                <a:cs typeface="Poppins Bold"/>
                <a:sym typeface="Poppins Bold"/>
              </a:rPr>
              <a:t>© 2026 The ETS Sponsorship Program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69B9"/>
        </a:solidFill>
        <a:effectLst/>
      </p:bgPr>
    </p:bg>
    <p:spTree>
      <p:nvGrpSpPr>
        <p:cNvPr id="1" name=""/>
        <p:cNvGrpSpPr/>
        <p:nvPr/>
      </p:nvGrpSpPr>
      <p:grpSpPr>
        <a:xfrm>
          <a:off x="0" y="0"/>
          <a:ext cx="0" cy="0"/>
          <a:chOff x="0" y="0"/>
          <a:chExt cx="0" cy="0"/>
        </a:xfrm>
      </p:grpSpPr>
      <p:grpSp>
        <p:nvGrpSpPr>
          <p:cNvPr id="2" name="Group 2"/>
          <p:cNvGrpSpPr/>
          <p:nvPr/>
        </p:nvGrpSpPr>
        <p:grpSpPr>
          <a:xfrm>
            <a:off x="7878697" y="-1548126"/>
            <a:ext cx="12793880" cy="127938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4" name="Group 4"/>
          <p:cNvGrpSpPr/>
          <p:nvPr/>
        </p:nvGrpSpPr>
        <p:grpSpPr>
          <a:xfrm>
            <a:off x="907167" y="5762356"/>
            <a:ext cx="571500" cy="571500"/>
            <a:chOff x="0" y="0"/>
            <a:chExt cx="762000" cy="762000"/>
          </a:xfrm>
        </p:grpSpPr>
        <p:grpSp>
          <p:nvGrpSpPr>
            <p:cNvPr id="5" name="Group 5"/>
            <p:cNvGrpSpPr/>
            <p:nvPr/>
          </p:nvGrpSpPr>
          <p:grpSpPr>
            <a:xfrm>
              <a:off x="0" y="0"/>
              <a:ext cx="762000" cy="762000"/>
              <a:chOff x="0" y="0"/>
              <a:chExt cx="205947" cy="205947"/>
            </a:xfrm>
          </p:grpSpPr>
          <p:sp>
            <p:nvSpPr>
              <p:cNvPr id="6" name="Freeform 6"/>
              <p:cNvSpPr/>
              <p:nvPr/>
            </p:nvSpPr>
            <p:spPr>
              <a:xfrm>
                <a:off x="0" y="0"/>
                <a:ext cx="205947" cy="205947"/>
              </a:xfrm>
              <a:custGeom>
                <a:avLst/>
                <a:gdLst/>
                <a:ahLst/>
                <a:cxnLst/>
                <a:rect l="l" t="t" r="r" b="b"/>
                <a:pathLst>
                  <a:path w="205947" h="205947">
                    <a:moveTo>
                      <a:pt x="0" y="0"/>
                    </a:moveTo>
                    <a:lnTo>
                      <a:pt x="205947" y="0"/>
                    </a:lnTo>
                    <a:lnTo>
                      <a:pt x="205947" y="205947"/>
                    </a:lnTo>
                    <a:lnTo>
                      <a:pt x="0" y="205947"/>
                    </a:lnTo>
                    <a:close/>
                  </a:path>
                </a:pathLst>
              </a:custGeom>
              <a:solidFill>
                <a:srgbClr val="0B3A69"/>
              </a:solidFill>
            </p:spPr>
            <p:txBody>
              <a:bodyPr/>
              <a:lstStyle/>
              <a:p>
                <a:endParaRPr lang="en-US"/>
              </a:p>
            </p:txBody>
          </p:sp>
          <p:sp>
            <p:nvSpPr>
              <p:cNvPr id="7" name="TextBox 7"/>
              <p:cNvSpPr txBox="1"/>
              <p:nvPr/>
            </p:nvSpPr>
            <p:spPr>
              <a:xfrm>
                <a:off x="0" y="-9525"/>
                <a:ext cx="205947" cy="215472"/>
              </a:xfrm>
              <a:prstGeom prst="rect">
                <a:avLst/>
              </a:prstGeom>
            </p:spPr>
            <p:txBody>
              <a:bodyPr lIns="50800" tIns="50800" rIns="50800" bIns="50800" rtlCol="0" anchor="ctr"/>
              <a:lstStyle/>
              <a:p>
                <a:pPr algn="ctr">
                  <a:lnSpc>
                    <a:spcPts val="3119"/>
                  </a:lnSpc>
                </a:pPr>
                <a:endParaRPr/>
              </a:p>
            </p:txBody>
          </p:sp>
        </p:grpSp>
        <p:sp>
          <p:nvSpPr>
            <p:cNvPr id="8" name="Freeform 8"/>
            <p:cNvSpPr/>
            <p:nvPr/>
          </p:nvSpPr>
          <p:spPr>
            <a:xfrm>
              <a:off x="186573" y="212207"/>
              <a:ext cx="388855" cy="337586"/>
            </a:xfrm>
            <a:custGeom>
              <a:avLst/>
              <a:gdLst/>
              <a:ahLst/>
              <a:cxnLst/>
              <a:rect l="l" t="t" r="r" b="b"/>
              <a:pathLst>
                <a:path w="388855" h="337586">
                  <a:moveTo>
                    <a:pt x="0" y="0"/>
                  </a:moveTo>
                  <a:lnTo>
                    <a:pt x="388854" y="0"/>
                  </a:lnTo>
                  <a:lnTo>
                    <a:pt x="388854" y="337586"/>
                  </a:lnTo>
                  <a:lnTo>
                    <a:pt x="0" y="337586"/>
                  </a:lnTo>
                  <a:lnTo>
                    <a:pt x="0" y="0"/>
                  </a:lnTo>
                  <a:close/>
                </a:path>
              </a:pathLst>
            </a:custGeom>
            <a:blipFill>
              <a:blip r:embed="rId3"/>
              <a:stretch>
                <a:fillRect/>
              </a:stretch>
            </a:blipFill>
          </p:spPr>
          <p:txBody>
            <a:bodyPr/>
            <a:lstStyle/>
            <a:p>
              <a:endParaRPr lang="en-US"/>
            </a:p>
          </p:txBody>
        </p:sp>
      </p:grpSp>
      <p:grpSp>
        <p:nvGrpSpPr>
          <p:cNvPr id="9" name="Group 9"/>
          <p:cNvGrpSpPr/>
          <p:nvPr/>
        </p:nvGrpSpPr>
        <p:grpSpPr>
          <a:xfrm>
            <a:off x="907167" y="7339548"/>
            <a:ext cx="571500" cy="571500"/>
            <a:chOff x="0" y="0"/>
            <a:chExt cx="762000" cy="762000"/>
          </a:xfrm>
        </p:grpSpPr>
        <p:grpSp>
          <p:nvGrpSpPr>
            <p:cNvPr id="10" name="Group 10"/>
            <p:cNvGrpSpPr/>
            <p:nvPr/>
          </p:nvGrpSpPr>
          <p:grpSpPr>
            <a:xfrm>
              <a:off x="0" y="0"/>
              <a:ext cx="762000" cy="762000"/>
              <a:chOff x="0" y="0"/>
              <a:chExt cx="205947" cy="205947"/>
            </a:xfrm>
          </p:grpSpPr>
          <p:sp>
            <p:nvSpPr>
              <p:cNvPr id="11" name="Freeform 11"/>
              <p:cNvSpPr/>
              <p:nvPr/>
            </p:nvSpPr>
            <p:spPr>
              <a:xfrm>
                <a:off x="0" y="0"/>
                <a:ext cx="205947" cy="205947"/>
              </a:xfrm>
              <a:custGeom>
                <a:avLst/>
                <a:gdLst/>
                <a:ahLst/>
                <a:cxnLst/>
                <a:rect l="l" t="t" r="r" b="b"/>
                <a:pathLst>
                  <a:path w="205947" h="205947">
                    <a:moveTo>
                      <a:pt x="0" y="0"/>
                    </a:moveTo>
                    <a:lnTo>
                      <a:pt x="205947" y="0"/>
                    </a:lnTo>
                    <a:lnTo>
                      <a:pt x="205947" y="205947"/>
                    </a:lnTo>
                    <a:lnTo>
                      <a:pt x="0" y="205947"/>
                    </a:lnTo>
                    <a:close/>
                  </a:path>
                </a:pathLst>
              </a:custGeom>
              <a:solidFill>
                <a:srgbClr val="0B3A69"/>
              </a:solidFill>
            </p:spPr>
            <p:txBody>
              <a:bodyPr/>
              <a:lstStyle/>
              <a:p>
                <a:endParaRPr lang="en-US"/>
              </a:p>
            </p:txBody>
          </p:sp>
          <p:sp>
            <p:nvSpPr>
              <p:cNvPr id="12" name="TextBox 12"/>
              <p:cNvSpPr txBox="1"/>
              <p:nvPr/>
            </p:nvSpPr>
            <p:spPr>
              <a:xfrm>
                <a:off x="0" y="-9525"/>
                <a:ext cx="205947" cy="215472"/>
              </a:xfrm>
              <a:prstGeom prst="rect">
                <a:avLst/>
              </a:prstGeom>
            </p:spPr>
            <p:txBody>
              <a:bodyPr lIns="50800" tIns="50800" rIns="50800" bIns="50800" rtlCol="0" anchor="ctr"/>
              <a:lstStyle/>
              <a:p>
                <a:pPr algn="ctr">
                  <a:lnSpc>
                    <a:spcPts val="3119"/>
                  </a:lnSpc>
                </a:pPr>
                <a:endParaRPr/>
              </a:p>
            </p:txBody>
          </p:sp>
        </p:grpSp>
        <p:sp>
          <p:nvSpPr>
            <p:cNvPr id="13" name="Freeform 13"/>
            <p:cNvSpPr/>
            <p:nvPr/>
          </p:nvSpPr>
          <p:spPr>
            <a:xfrm>
              <a:off x="186573" y="212207"/>
              <a:ext cx="388855" cy="337586"/>
            </a:xfrm>
            <a:custGeom>
              <a:avLst/>
              <a:gdLst/>
              <a:ahLst/>
              <a:cxnLst/>
              <a:rect l="l" t="t" r="r" b="b"/>
              <a:pathLst>
                <a:path w="388855" h="337586">
                  <a:moveTo>
                    <a:pt x="0" y="0"/>
                  </a:moveTo>
                  <a:lnTo>
                    <a:pt x="388854" y="0"/>
                  </a:lnTo>
                  <a:lnTo>
                    <a:pt x="388854" y="337586"/>
                  </a:lnTo>
                  <a:lnTo>
                    <a:pt x="0" y="337586"/>
                  </a:lnTo>
                  <a:lnTo>
                    <a:pt x="0" y="0"/>
                  </a:lnTo>
                  <a:close/>
                </a:path>
              </a:pathLst>
            </a:custGeom>
            <a:blipFill>
              <a:blip r:embed="rId3"/>
              <a:stretch>
                <a:fillRect/>
              </a:stretch>
            </a:blipFill>
          </p:spPr>
          <p:txBody>
            <a:bodyPr/>
            <a:lstStyle/>
            <a:p>
              <a:endParaRPr lang="en-US"/>
            </a:p>
          </p:txBody>
        </p:sp>
      </p:grpSp>
      <p:grpSp>
        <p:nvGrpSpPr>
          <p:cNvPr id="14" name="Group 14"/>
          <p:cNvGrpSpPr/>
          <p:nvPr/>
        </p:nvGrpSpPr>
        <p:grpSpPr>
          <a:xfrm>
            <a:off x="907167" y="8695400"/>
            <a:ext cx="571500" cy="571500"/>
            <a:chOff x="0" y="0"/>
            <a:chExt cx="762000" cy="762000"/>
          </a:xfrm>
        </p:grpSpPr>
        <p:grpSp>
          <p:nvGrpSpPr>
            <p:cNvPr id="15" name="Group 15"/>
            <p:cNvGrpSpPr/>
            <p:nvPr/>
          </p:nvGrpSpPr>
          <p:grpSpPr>
            <a:xfrm>
              <a:off x="0" y="0"/>
              <a:ext cx="762000" cy="762000"/>
              <a:chOff x="0" y="0"/>
              <a:chExt cx="205947" cy="205947"/>
            </a:xfrm>
          </p:grpSpPr>
          <p:sp>
            <p:nvSpPr>
              <p:cNvPr id="16" name="Freeform 16"/>
              <p:cNvSpPr/>
              <p:nvPr/>
            </p:nvSpPr>
            <p:spPr>
              <a:xfrm>
                <a:off x="0" y="0"/>
                <a:ext cx="205947" cy="205947"/>
              </a:xfrm>
              <a:custGeom>
                <a:avLst/>
                <a:gdLst/>
                <a:ahLst/>
                <a:cxnLst/>
                <a:rect l="l" t="t" r="r" b="b"/>
                <a:pathLst>
                  <a:path w="205947" h="205947">
                    <a:moveTo>
                      <a:pt x="0" y="0"/>
                    </a:moveTo>
                    <a:lnTo>
                      <a:pt x="205947" y="0"/>
                    </a:lnTo>
                    <a:lnTo>
                      <a:pt x="205947" y="205947"/>
                    </a:lnTo>
                    <a:lnTo>
                      <a:pt x="0" y="205947"/>
                    </a:lnTo>
                    <a:close/>
                  </a:path>
                </a:pathLst>
              </a:custGeom>
              <a:solidFill>
                <a:srgbClr val="0B3A69"/>
              </a:solidFill>
            </p:spPr>
            <p:txBody>
              <a:bodyPr/>
              <a:lstStyle/>
              <a:p>
                <a:endParaRPr lang="en-US"/>
              </a:p>
            </p:txBody>
          </p:sp>
          <p:sp>
            <p:nvSpPr>
              <p:cNvPr id="17" name="TextBox 17"/>
              <p:cNvSpPr txBox="1"/>
              <p:nvPr/>
            </p:nvSpPr>
            <p:spPr>
              <a:xfrm>
                <a:off x="0" y="-9525"/>
                <a:ext cx="205947" cy="215472"/>
              </a:xfrm>
              <a:prstGeom prst="rect">
                <a:avLst/>
              </a:prstGeom>
            </p:spPr>
            <p:txBody>
              <a:bodyPr lIns="50800" tIns="50800" rIns="50800" bIns="50800" rtlCol="0" anchor="ctr"/>
              <a:lstStyle/>
              <a:p>
                <a:pPr algn="ctr">
                  <a:lnSpc>
                    <a:spcPts val="3119"/>
                  </a:lnSpc>
                </a:pPr>
                <a:endParaRPr/>
              </a:p>
            </p:txBody>
          </p:sp>
        </p:grpSp>
        <p:sp>
          <p:nvSpPr>
            <p:cNvPr id="18" name="Freeform 18"/>
            <p:cNvSpPr/>
            <p:nvPr/>
          </p:nvSpPr>
          <p:spPr>
            <a:xfrm>
              <a:off x="186573" y="212207"/>
              <a:ext cx="388855" cy="337586"/>
            </a:xfrm>
            <a:custGeom>
              <a:avLst/>
              <a:gdLst/>
              <a:ahLst/>
              <a:cxnLst/>
              <a:rect l="l" t="t" r="r" b="b"/>
              <a:pathLst>
                <a:path w="388855" h="337586">
                  <a:moveTo>
                    <a:pt x="0" y="0"/>
                  </a:moveTo>
                  <a:lnTo>
                    <a:pt x="388854" y="0"/>
                  </a:lnTo>
                  <a:lnTo>
                    <a:pt x="388854" y="337586"/>
                  </a:lnTo>
                  <a:lnTo>
                    <a:pt x="0" y="337586"/>
                  </a:lnTo>
                  <a:lnTo>
                    <a:pt x="0" y="0"/>
                  </a:lnTo>
                  <a:close/>
                </a:path>
              </a:pathLst>
            </a:custGeom>
            <a:blipFill>
              <a:blip r:embed="rId3"/>
              <a:stretch>
                <a:fillRect/>
              </a:stretch>
            </a:blipFill>
          </p:spPr>
          <p:txBody>
            <a:bodyPr/>
            <a:lstStyle/>
            <a:p>
              <a:endParaRPr lang="en-US"/>
            </a:p>
          </p:txBody>
        </p:sp>
      </p:grpSp>
      <p:sp>
        <p:nvSpPr>
          <p:cNvPr id="19" name="Freeform 19"/>
          <p:cNvSpPr/>
          <p:nvPr/>
        </p:nvSpPr>
        <p:spPr>
          <a:xfrm>
            <a:off x="8823163" y="1919605"/>
            <a:ext cx="8909522" cy="6170510"/>
          </a:xfrm>
          <a:custGeom>
            <a:avLst/>
            <a:gdLst/>
            <a:ahLst/>
            <a:cxnLst/>
            <a:rect l="l" t="t" r="r" b="b"/>
            <a:pathLst>
              <a:path w="8909522" h="6170510">
                <a:moveTo>
                  <a:pt x="0" y="0"/>
                </a:moveTo>
                <a:lnTo>
                  <a:pt x="8909523" y="0"/>
                </a:lnTo>
                <a:lnTo>
                  <a:pt x="8909523" y="6170510"/>
                </a:lnTo>
                <a:lnTo>
                  <a:pt x="0" y="6170510"/>
                </a:lnTo>
                <a:lnTo>
                  <a:pt x="0" y="0"/>
                </a:lnTo>
                <a:close/>
              </a:path>
            </a:pathLst>
          </a:custGeom>
          <a:blipFill>
            <a:blip r:embed="rId4"/>
            <a:stretch>
              <a:fillRect l="-9332" t="-16748" r="-10452" b="-16932"/>
            </a:stretch>
          </a:blipFill>
        </p:spPr>
        <p:txBody>
          <a:bodyPr/>
          <a:lstStyle/>
          <a:p>
            <a:endParaRPr lang="en-US"/>
          </a:p>
        </p:txBody>
      </p:sp>
      <p:sp>
        <p:nvSpPr>
          <p:cNvPr id="20" name="TextBox 20"/>
          <p:cNvSpPr txBox="1"/>
          <p:nvPr/>
        </p:nvSpPr>
        <p:spPr>
          <a:xfrm>
            <a:off x="795702" y="3085006"/>
            <a:ext cx="6489929" cy="2059940"/>
          </a:xfrm>
          <a:prstGeom prst="rect">
            <a:avLst/>
          </a:prstGeom>
        </p:spPr>
        <p:txBody>
          <a:bodyPr lIns="0" tIns="0" rIns="0" bIns="0" rtlCol="0" anchor="t">
            <a:spAutoFit/>
          </a:bodyPr>
          <a:lstStyle/>
          <a:p>
            <a:pPr algn="l">
              <a:lnSpc>
                <a:spcPts val="3250"/>
              </a:lnSpc>
            </a:pPr>
            <a:r>
              <a:rPr lang="en-US" sz="2600" b="1">
                <a:solidFill>
                  <a:srgbClr val="FFFFFF"/>
                </a:solidFill>
                <a:latin typeface="Poppins Medium"/>
                <a:ea typeface="Poppins Medium"/>
                <a:cs typeface="Poppins Medium"/>
                <a:sym typeface="Poppins Medium"/>
              </a:rPr>
              <a:t>We work with trusted partners to connect service members to the right people and resources wherever they transition—building a relationship-driven safety net across communities.</a:t>
            </a:r>
          </a:p>
        </p:txBody>
      </p:sp>
      <p:sp>
        <p:nvSpPr>
          <p:cNvPr id="21" name="TextBox 21"/>
          <p:cNvSpPr txBox="1"/>
          <p:nvPr/>
        </p:nvSpPr>
        <p:spPr>
          <a:xfrm>
            <a:off x="1728846" y="5751117"/>
            <a:ext cx="5706997" cy="1136904"/>
          </a:xfrm>
          <a:prstGeom prst="rect">
            <a:avLst/>
          </a:prstGeom>
        </p:spPr>
        <p:txBody>
          <a:bodyPr lIns="0" tIns="0" rIns="0" bIns="0" rtlCol="0" anchor="t">
            <a:spAutoFit/>
          </a:bodyPr>
          <a:lstStyle/>
          <a:p>
            <a:pPr marL="0" lvl="0" indent="0" algn="l">
              <a:lnSpc>
                <a:spcPts val="2927"/>
              </a:lnSpc>
            </a:pPr>
            <a:r>
              <a:rPr lang="en-US" sz="2399" b="1">
                <a:solidFill>
                  <a:srgbClr val="FFFFFF"/>
                </a:solidFill>
                <a:latin typeface="Poppins Medium"/>
                <a:ea typeface="Poppins Medium"/>
                <a:cs typeface="Poppins Medium"/>
                <a:sym typeface="Poppins Medium"/>
              </a:rPr>
              <a:t>Connect with community partners, veteran organizations and volunteer Sponsors</a:t>
            </a:r>
          </a:p>
        </p:txBody>
      </p:sp>
      <p:sp>
        <p:nvSpPr>
          <p:cNvPr id="22" name="TextBox 22"/>
          <p:cNvSpPr txBox="1"/>
          <p:nvPr/>
        </p:nvSpPr>
        <p:spPr>
          <a:xfrm>
            <a:off x="795702" y="1152525"/>
            <a:ext cx="7573285" cy="1657985"/>
          </a:xfrm>
          <a:prstGeom prst="rect">
            <a:avLst/>
          </a:prstGeom>
        </p:spPr>
        <p:txBody>
          <a:bodyPr lIns="0" tIns="0" rIns="0" bIns="0" rtlCol="0" anchor="t">
            <a:spAutoFit/>
          </a:bodyPr>
          <a:lstStyle/>
          <a:p>
            <a:pPr algn="l">
              <a:lnSpc>
                <a:spcPts val="6399"/>
              </a:lnSpc>
            </a:pPr>
            <a:r>
              <a:rPr lang="en-US" sz="6399" b="1">
                <a:solidFill>
                  <a:srgbClr val="FFFFFF"/>
                </a:solidFill>
                <a:latin typeface="Oswald Bold"/>
                <a:ea typeface="Oswald Bold"/>
                <a:cs typeface="Oswald Bold"/>
                <a:sym typeface="Oswald Bold"/>
              </a:rPr>
              <a:t>A NATIONWIDE SUPPORT NETWORK</a:t>
            </a:r>
          </a:p>
        </p:txBody>
      </p:sp>
      <p:sp>
        <p:nvSpPr>
          <p:cNvPr id="23" name="TextBox 23"/>
          <p:cNvSpPr txBox="1"/>
          <p:nvPr/>
        </p:nvSpPr>
        <p:spPr>
          <a:xfrm>
            <a:off x="1728846" y="7339294"/>
            <a:ext cx="5706997" cy="765429"/>
          </a:xfrm>
          <a:prstGeom prst="rect">
            <a:avLst/>
          </a:prstGeom>
        </p:spPr>
        <p:txBody>
          <a:bodyPr lIns="0" tIns="0" rIns="0" bIns="0" rtlCol="0" anchor="t">
            <a:spAutoFit/>
          </a:bodyPr>
          <a:lstStyle/>
          <a:p>
            <a:pPr marL="0" lvl="0" indent="0" algn="l">
              <a:lnSpc>
                <a:spcPts val="2927"/>
              </a:lnSpc>
            </a:pPr>
            <a:r>
              <a:rPr lang="en-US" sz="2399" b="1">
                <a:solidFill>
                  <a:srgbClr val="FFFFFF"/>
                </a:solidFill>
                <a:latin typeface="Poppins Medium"/>
                <a:ea typeface="Poppins Medium"/>
                <a:cs typeface="Poppins Medium"/>
                <a:sym typeface="Poppins Medium"/>
              </a:rPr>
              <a:t>Provide nationwide coverage and local guidance</a:t>
            </a:r>
          </a:p>
        </p:txBody>
      </p:sp>
      <p:sp>
        <p:nvSpPr>
          <p:cNvPr id="24" name="TextBox 24"/>
          <p:cNvSpPr txBox="1"/>
          <p:nvPr/>
        </p:nvSpPr>
        <p:spPr>
          <a:xfrm>
            <a:off x="1728846" y="8584148"/>
            <a:ext cx="5706997" cy="765429"/>
          </a:xfrm>
          <a:prstGeom prst="rect">
            <a:avLst/>
          </a:prstGeom>
        </p:spPr>
        <p:txBody>
          <a:bodyPr lIns="0" tIns="0" rIns="0" bIns="0" rtlCol="0" anchor="t">
            <a:spAutoFit/>
          </a:bodyPr>
          <a:lstStyle/>
          <a:p>
            <a:pPr marL="0" lvl="0" indent="0" algn="l">
              <a:lnSpc>
                <a:spcPts val="2927"/>
              </a:lnSpc>
            </a:pPr>
            <a:r>
              <a:rPr lang="en-US" sz="2399" b="1">
                <a:solidFill>
                  <a:srgbClr val="FFFFFF"/>
                </a:solidFill>
                <a:latin typeface="Poppins Medium"/>
                <a:ea typeface="Poppins Medium"/>
                <a:cs typeface="Poppins Medium"/>
                <a:sym typeface="Poppins Medium"/>
              </a:rPr>
              <a:t>Strengthen community-level awareness and readiness</a:t>
            </a:r>
          </a:p>
        </p:txBody>
      </p:sp>
      <p:sp>
        <p:nvSpPr>
          <p:cNvPr id="25" name="TextBox 25"/>
          <p:cNvSpPr txBox="1"/>
          <p:nvPr/>
        </p:nvSpPr>
        <p:spPr>
          <a:xfrm>
            <a:off x="134964" y="10073391"/>
            <a:ext cx="3114229" cy="212090"/>
          </a:xfrm>
          <a:prstGeom prst="rect">
            <a:avLst/>
          </a:prstGeom>
        </p:spPr>
        <p:txBody>
          <a:bodyPr lIns="0" tIns="0" rIns="0" bIns="0" rtlCol="0" anchor="t">
            <a:spAutoFit/>
          </a:bodyPr>
          <a:lstStyle/>
          <a:p>
            <a:pPr algn="ctr">
              <a:lnSpc>
                <a:spcPts val="1690"/>
              </a:lnSpc>
              <a:spcBef>
                <a:spcPct val="0"/>
              </a:spcBef>
            </a:pPr>
            <a:r>
              <a:rPr lang="en-US" sz="1300" b="1">
                <a:solidFill>
                  <a:srgbClr val="000000"/>
                </a:solidFill>
                <a:latin typeface="Poppins Bold"/>
                <a:ea typeface="Poppins Bold"/>
                <a:cs typeface="Poppins Bold"/>
                <a:sym typeface="Poppins Bold"/>
              </a:rPr>
              <a:t>© 2026 The ETS Sponsorship Program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78770" y="3289490"/>
            <a:ext cx="1929891" cy="749027"/>
          </a:xfrm>
          <a:custGeom>
            <a:avLst/>
            <a:gdLst/>
            <a:ahLst/>
            <a:cxnLst/>
            <a:rect l="l" t="t" r="r" b="b"/>
            <a:pathLst>
              <a:path w="1929891" h="749027">
                <a:moveTo>
                  <a:pt x="0" y="0"/>
                </a:moveTo>
                <a:lnTo>
                  <a:pt x="1929890" y="0"/>
                </a:lnTo>
                <a:lnTo>
                  <a:pt x="1929890" y="749027"/>
                </a:lnTo>
                <a:lnTo>
                  <a:pt x="0" y="749027"/>
                </a:lnTo>
                <a:lnTo>
                  <a:pt x="0" y="0"/>
                </a:lnTo>
                <a:close/>
              </a:path>
            </a:pathLst>
          </a:custGeom>
          <a:blipFill>
            <a:blip r:embed="rId3"/>
            <a:stretch>
              <a:fillRect/>
            </a:stretch>
          </a:blipFill>
        </p:spPr>
        <p:txBody>
          <a:bodyPr/>
          <a:lstStyle/>
          <a:p>
            <a:endParaRPr lang="en-US"/>
          </a:p>
        </p:txBody>
      </p:sp>
      <p:sp>
        <p:nvSpPr>
          <p:cNvPr id="3" name="Freeform 3"/>
          <p:cNvSpPr/>
          <p:nvPr/>
        </p:nvSpPr>
        <p:spPr>
          <a:xfrm>
            <a:off x="8083450" y="1765022"/>
            <a:ext cx="2508208" cy="868467"/>
          </a:xfrm>
          <a:custGeom>
            <a:avLst/>
            <a:gdLst/>
            <a:ahLst/>
            <a:cxnLst/>
            <a:rect l="l" t="t" r="r" b="b"/>
            <a:pathLst>
              <a:path w="2508208" h="868467">
                <a:moveTo>
                  <a:pt x="0" y="0"/>
                </a:moveTo>
                <a:lnTo>
                  <a:pt x="2508208" y="0"/>
                </a:lnTo>
                <a:lnTo>
                  <a:pt x="2508208" y="868467"/>
                </a:lnTo>
                <a:lnTo>
                  <a:pt x="0" y="868467"/>
                </a:lnTo>
                <a:lnTo>
                  <a:pt x="0" y="0"/>
                </a:lnTo>
                <a:close/>
              </a:path>
            </a:pathLst>
          </a:custGeom>
          <a:blipFill>
            <a:blip r:embed="rId4"/>
            <a:stretch>
              <a:fillRect/>
            </a:stretch>
          </a:blipFill>
        </p:spPr>
        <p:txBody>
          <a:bodyPr/>
          <a:lstStyle/>
          <a:p>
            <a:endParaRPr lang="en-US"/>
          </a:p>
        </p:txBody>
      </p:sp>
      <p:sp>
        <p:nvSpPr>
          <p:cNvPr id="4" name="Freeform 4"/>
          <p:cNvSpPr/>
          <p:nvPr/>
        </p:nvSpPr>
        <p:spPr>
          <a:xfrm>
            <a:off x="5627180" y="1862188"/>
            <a:ext cx="1937844" cy="723676"/>
          </a:xfrm>
          <a:custGeom>
            <a:avLst/>
            <a:gdLst/>
            <a:ahLst/>
            <a:cxnLst/>
            <a:rect l="l" t="t" r="r" b="b"/>
            <a:pathLst>
              <a:path w="1937844" h="723676">
                <a:moveTo>
                  <a:pt x="0" y="0"/>
                </a:moveTo>
                <a:lnTo>
                  <a:pt x="1937845" y="0"/>
                </a:lnTo>
                <a:lnTo>
                  <a:pt x="1937845" y="723676"/>
                </a:lnTo>
                <a:lnTo>
                  <a:pt x="0" y="723676"/>
                </a:lnTo>
                <a:lnTo>
                  <a:pt x="0" y="0"/>
                </a:lnTo>
                <a:close/>
              </a:path>
            </a:pathLst>
          </a:custGeom>
          <a:blipFill>
            <a:blip r:embed="rId5"/>
            <a:stretch>
              <a:fillRect b="-32215"/>
            </a:stretch>
          </a:blipFill>
        </p:spPr>
        <p:txBody>
          <a:bodyPr/>
          <a:lstStyle/>
          <a:p>
            <a:endParaRPr lang="en-US"/>
          </a:p>
        </p:txBody>
      </p:sp>
      <p:sp>
        <p:nvSpPr>
          <p:cNvPr id="5" name="Freeform 5"/>
          <p:cNvSpPr/>
          <p:nvPr/>
        </p:nvSpPr>
        <p:spPr>
          <a:xfrm>
            <a:off x="10353173" y="9226692"/>
            <a:ext cx="2890142" cy="602820"/>
          </a:xfrm>
          <a:custGeom>
            <a:avLst/>
            <a:gdLst/>
            <a:ahLst/>
            <a:cxnLst/>
            <a:rect l="l" t="t" r="r" b="b"/>
            <a:pathLst>
              <a:path w="2890142" h="602820">
                <a:moveTo>
                  <a:pt x="0" y="0"/>
                </a:moveTo>
                <a:lnTo>
                  <a:pt x="2890141" y="0"/>
                </a:lnTo>
                <a:lnTo>
                  <a:pt x="2890141" y="602820"/>
                </a:lnTo>
                <a:lnTo>
                  <a:pt x="0" y="602820"/>
                </a:lnTo>
                <a:lnTo>
                  <a:pt x="0" y="0"/>
                </a:lnTo>
                <a:close/>
              </a:path>
            </a:pathLst>
          </a:custGeom>
          <a:blipFill>
            <a:blip r:embed="rId6"/>
            <a:stretch>
              <a:fillRect/>
            </a:stretch>
          </a:blipFill>
        </p:spPr>
        <p:txBody>
          <a:bodyPr/>
          <a:lstStyle/>
          <a:p>
            <a:endParaRPr lang="en-US"/>
          </a:p>
        </p:txBody>
      </p:sp>
      <p:sp>
        <p:nvSpPr>
          <p:cNvPr id="6" name="Freeform 6"/>
          <p:cNvSpPr/>
          <p:nvPr/>
        </p:nvSpPr>
        <p:spPr>
          <a:xfrm rot="-10800000">
            <a:off x="496572" y="-6757056"/>
            <a:ext cx="16548842" cy="8274421"/>
          </a:xfrm>
          <a:custGeom>
            <a:avLst/>
            <a:gdLst/>
            <a:ahLst/>
            <a:cxnLst/>
            <a:rect l="l" t="t" r="r" b="b"/>
            <a:pathLst>
              <a:path w="16548842" h="8274421">
                <a:moveTo>
                  <a:pt x="0" y="0"/>
                </a:moveTo>
                <a:lnTo>
                  <a:pt x="16548842" y="0"/>
                </a:lnTo>
                <a:lnTo>
                  <a:pt x="16548842" y="8274421"/>
                </a:lnTo>
                <a:lnTo>
                  <a:pt x="0" y="82744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23585" y="227132"/>
            <a:ext cx="2195662" cy="1049225"/>
          </a:xfrm>
          <a:custGeom>
            <a:avLst/>
            <a:gdLst/>
            <a:ahLst/>
            <a:cxnLst/>
            <a:rect l="l" t="t" r="r" b="b"/>
            <a:pathLst>
              <a:path w="2195662" h="1049225">
                <a:moveTo>
                  <a:pt x="0" y="0"/>
                </a:moveTo>
                <a:lnTo>
                  <a:pt x="2195662" y="0"/>
                </a:lnTo>
                <a:lnTo>
                  <a:pt x="2195662" y="1049225"/>
                </a:lnTo>
                <a:lnTo>
                  <a:pt x="0" y="1049225"/>
                </a:lnTo>
                <a:lnTo>
                  <a:pt x="0" y="0"/>
                </a:lnTo>
                <a:close/>
              </a:path>
            </a:pathLst>
          </a:custGeom>
          <a:blipFill>
            <a:blip r:embed="rId8"/>
            <a:stretch>
              <a:fillRect/>
            </a:stretch>
          </a:blipFill>
        </p:spPr>
        <p:txBody>
          <a:bodyPr/>
          <a:lstStyle/>
          <a:p>
            <a:endParaRPr lang="en-US"/>
          </a:p>
        </p:txBody>
      </p:sp>
      <p:sp>
        <p:nvSpPr>
          <p:cNvPr id="8" name="Freeform 8"/>
          <p:cNvSpPr/>
          <p:nvPr/>
        </p:nvSpPr>
        <p:spPr>
          <a:xfrm>
            <a:off x="717795" y="1722553"/>
            <a:ext cx="1282918" cy="1279199"/>
          </a:xfrm>
          <a:custGeom>
            <a:avLst/>
            <a:gdLst/>
            <a:ahLst/>
            <a:cxnLst/>
            <a:rect l="l" t="t" r="r" b="b"/>
            <a:pathLst>
              <a:path w="1282918" h="1279199">
                <a:moveTo>
                  <a:pt x="0" y="0"/>
                </a:moveTo>
                <a:lnTo>
                  <a:pt x="1282918" y="0"/>
                </a:lnTo>
                <a:lnTo>
                  <a:pt x="1282918" y="1279199"/>
                </a:lnTo>
                <a:lnTo>
                  <a:pt x="0" y="1279199"/>
                </a:lnTo>
                <a:lnTo>
                  <a:pt x="0" y="0"/>
                </a:lnTo>
                <a:close/>
              </a:path>
            </a:pathLst>
          </a:custGeom>
          <a:blipFill>
            <a:blip r:embed="rId9"/>
            <a:stretch>
              <a:fillRect/>
            </a:stretch>
          </a:blipFill>
        </p:spPr>
        <p:txBody>
          <a:bodyPr/>
          <a:lstStyle/>
          <a:p>
            <a:endParaRPr lang="en-US"/>
          </a:p>
        </p:txBody>
      </p:sp>
      <p:sp>
        <p:nvSpPr>
          <p:cNvPr id="9" name="Freeform 9"/>
          <p:cNvSpPr/>
          <p:nvPr/>
        </p:nvSpPr>
        <p:spPr>
          <a:xfrm>
            <a:off x="2629363" y="2208488"/>
            <a:ext cx="2003046" cy="494434"/>
          </a:xfrm>
          <a:custGeom>
            <a:avLst/>
            <a:gdLst/>
            <a:ahLst/>
            <a:cxnLst/>
            <a:rect l="l" t="t" r="r" b="b"/>
            <a:pathLst>
              <a:path w="2003046" h="494434">
                <a:moveTo>
                  <a:pt x="0" y="0"/>
                </a:moveTo>
                <a:lnTo>
                  <a:pt x="2003047" y="0"/>
                </a:lnTo>
                <a:lnTo>
                  <a:pt x="2003047" y="494434"/>
                </a:lnTo>
                <a:lnTo>
                  <a:pt x="0" y="494434"/>
                </a:lnTo>
                <a:lnTo>
                  <a:pt x="0" y="0"/>
                </a:lnTo>
                <a:close/>
              </a:path>
            </a:pathLst>
          </a:custGeom>
          <a:blipFill>
            <a:blip r:embed="rId10"/>
            <a:stretch>
              <a:fillRect/>
            </a:stretch>
          </a:blipFill>
        </p:spPr>
        <p:txBody>
          <a:bodyPr/>
          <a:lstStyle/>
          <a:p>
            <a:endParaRPr lang="en-US"/>
          </a:p>
        </p:txBody>
      </p:sp>
      <p:sp>
        <p:nvSpPr>
          <p:cNvPr id="10" name="Freeform 10"/>
          <p:cNvSpPr/>
          <p:nvPr/>
        </p:nvSpPr>
        <p:spPr>
          <a:xfrm>
            <a:off x="483403" y="333636"/>
            <a:ext cx="2793446" cy="836216"/>
          </a:xfrm>
          <a:custGeom>
            <a:avLst/>
            <a:gdLst/>
            <a:ahLst/>
            <a:cxnLst/>
            <a:rect l="l" t="t" r="r" b="b"/>
            <a:pathLst>
              <a:path w="2793446" h="836216">
                <a:moveTo>
                  <a:pt x="0" y="0"/>
                </a:moveTo>
                <a:lnTo>
                  <a:pt x="2793447" y="0"/>
                </a:lnTo>
                <a:lnTo>
                  <a:pt x="2793447" y="836216"/>
                </a:lnTo>
                <a:lnTo>
                  <a:pt x="0" y="836216"/>
                </a:lnTo>
                <a:lnTo>
                  <a:pt x="0" y="0"/>
                </a:lnTo>
                <a:close/>
              </a:path>
            </a:pathLst>
          </a:custGeom>
          <a:blipFill>
            <a:blip r:embed="rId11"/>
            <a:stretch>
              <a:fillRect/>
            </a:stretch>
          </a:blipFill>
        </p:spPr>
        <p:txBody>
          <a:bodyPr/>
          <a:lstStyle/>
          <a:p>
            <a:endParaRPr lang="en-US"/>
          </a:p>
        </p:txBody>
      </p:sp>
      <p:sp>
        <p:nvSpPr>
          <p:cNvPr id="11" name="Freeform 11"/>
          <p:cNvSpPr/>
          <p:nvPr/>
        </p:nvSpPr>
        <p:spPr>
          <a:xfrm>
            <a:off x="2949800" y="922613"/>
            <a:ext cx="2257939" cy="707488"/>
          </a:xfrm>
          <a:custGeom>
            <a:avLst/>
            <a:gdLst/>
            <a:ahLst/>
            <a:cxnLst/>
            <a:rect l="l" t="t" r="r" b="b"/>
            <a:pathLst>
              <a:path w="2257939" h="707488">
                <a:moveTo>
                  <a:pt x="0" y="0"/>
                </a:moveTo>
                <a:lnTo>
                  <a:pt x="2257939" y="0"/>
                </a:lnTo>
                <a:lnTo>
                  <a:pt x="2257939" y="707487"/>
                </a:lnTo>
                <a:lnTo>
                  <a:pt x="0" y="707487"/>
                </a:lnTo>
                <a:lnTo>
                  <a:pt x="0" y="0"/>
                </a:lnTo>
                <a:close/>
              </a:path>
            </a:pathLst>
          </a:custGeom>
          <a:blipFill>
            <a:blip r:embed="rId12"/>
            <a:stretch>
              <a:fillRect/>
            </a:stretch>
          </a:blipFill>
        </p:spPr>
        <p:txBody>
          <a:bodyPr/>
          <a:lstStyle/>
          <a:p>
            <a:endParaRPr lang="en-US"/>
          </a:p>
        </p:txBody>
      </p:sp>
      <p:sp>
        <p:nvSpPr>
          <p:cNvPr id="12" name="Freeform 12"/>
          <p:cNvSpPr/>
          <p:nvPr/>
        </p:nvSpPr>
        <p:spPr>
          <a:xfrm>
            <a:off x="6933856" y="3211203"/>
            <a:ext cx="2077084" cy="683814"/>
          </a:xfrm>
          <a:custGeom>
            <a:avLst/>
            <a:gdLst/>
            <a:ahLst/>
            <a:cxnLst/>
            <a:rect l="l" t="t" r="r" b="b"/>
            <a:pathLst>
              <a:path w="2077084" h="683814">
                <a:moveTo>
                  <a:pt x="0" y="0"/>
                </a:moveTo>
                <a:lnTo>
                  <a:pt x="2077084" y="0"/>
                </a:lnTo>
                <a:lnTo>
                  <a:pt x="2077084" y="683814"/>
                </a:lnTo>
                <a:lnTo>
                  <a:pt x="0" y="683814"/>
                </a:lnTo>
                <a:lnTo>
                  <a:pt x="0" y="0"/>
                </a:lnTo>
                <a:close/>
              </a:path>
            </a:pathLst>
          </a:custGeom>
          <a:blipFill>
            <a:blip r:embed="rId13"/>
            <a:stretch>
              <a:fillRect/>
            </a:stretch>
          </a:blipFill>
        </p:spPr>
        <p:txBody>
          <a:bodyPr/>
          <a:lstStyle/>
          <a:p>
            <a:endParaRPr lang="en-US"/>
          </a:p>
        </p:txBody>
      </p:sp>
      <p:sp>
        <p:nvSpPr>
          <p:cNvPr id="13" name="Freeform 13"/>
          <p:cNvSpPr/>
          <p:nvPr/>
        </p:nvSpPr>
        <p:spPr>
          <a:xfrm>
            <a:off x="16368601" y="1603090"/>
            <a:ext cx="1627802" cy="1030399"/>
          </a:xfrm>
          <a:custGeom>
            <a:avLst/>
            <a:gdLst/>
            <a:ahLst/>
            <a:cxnLst/>
            <a:rect l="l" t="t" r="r" b="b"/>
            <a:pathLst>
              <a:path w="1627802" h="1030399">
                <a:moveTo>
                  <a:pt x="0" y="0"/>
                </a:moveTo>
                <a:lnTo>
                  <a:pt x="1627803" y="0"/>
                </a:lnTo>
                <a:lnTo>
                  <a:pt x="1627803" y="1030399"/>
                </a:lnTo>
                <a:lnTo>
                  <a:pt x="0" y="1030399"/>
                </a:lnTo>
                <a:lnTo>
                  <a:pt x="0" y="0"/>
                </a:lnTo>
                <a:close/>
              </a:path>
            </a:pathLst>
          </a:custGeom>
          <a:blipFill>
            <a:blip r:embed="rId14"/>
            <a:stretch>
              <a:fillRect/>
            </a:stretch>
          </a:blipFill>
        </p:spPr>
        <p:txBody>
          <a:bodyPr/>
          <a:lstStyle/>
          <a:p>
            <a:endParaRPr lang="en-US"/>
          </a:p>
        </p:txBody>
      </p:sp>
      <p:sp>
        <p:nvSpPr>
          <p:cNvPr id="14" name="Freeform 14"/>
          <p:cNvSpPr/>
          <p:nvPr/>
        </p:nvSpPr>
        <p:spPr>
          <a:xfrm>
            <a:off x="14112921" y="1773532"/>
            <a:ext cx="2152149" cy="1161462"/>
          </a:xfrm>
          <a:custGeom>
            <a:avLst/>
            <a:gdLst/>
            <a:ahLst/>
            <a:cxnLst/>
            <a:rect l="l" t="t" r="r" b="b"/>
            <a:pathLst>
              <a:path w="2152149" h="1161462">
                <a:moveTo>
                  <a:pt x="0" y="0"/>
                </a:moveTo>
                <a:lnTo>
                  <a:pt x="2152148" y="0"/>
                </a:lnTo>
                <a:lnTo>
                  <a:pt x="2152148" y="1161462"/>
                </a:lnTo>
                <a:lnTo>
                  <a:pt x="0" y="1161462"/>
                </a:lnTo>
                <a:lnTo>
                  <a:pt x="0" y="0"/>
                </a:lnTo>
                <a:close/>
              </a:path>
            </a:pathLst>
          </a:custGeom>
          <a:blipFill>
            <a:blip r:embed="rId15"/>
            <a:stretch>
              <a:fillRect t="-39062" b="-46234"/>
            </a:stretch>
          </a:blipFill>
        </p:spPr>
        <p:txBody>
          <a:bodyPr/>
          <a:lstStyle/>
          <a:p>
            <a:endParaRPr lang="en-US"/>
          </a:p>
        </p:txBody>
      </p:sp>
      <p:sp>
        <p:nvSpPr>
          <p:cNvPr id="15" name="Freeform 15"/>
          <p:cNvSpPr/>
          <p:nvPr/>
        </p:nvSpPr>
        <p:spPr>
          <a:xfrm>
            <a:off x="567749" y="3554452"/>
            <a:ext cx="2739496" cy="809864"/>
          </a:xfrm>
          <a:custGeom>
            <a:avLst/>
            <a:gdLst/>
            <a:ahLst/>
            <a:cxnLst/>
            <a:rect l="l" t="t" r="r" b="b"/>
            <a:pathLst>
              <a:path w="2739496" h="809864">
                <a:moveTo>
                  <a:pt x="0" y="0"/>
                </a:moveTo>
                <a:lnTo>
                  <a:pt x="2739496" y="0"/>
                </a:lnTo>
                <a:lnTo>
                  <a:pt x="2739496" y="809864"/>
                </a:lnTo>
                <a:lnTo>
                  <a:pt x="0" y="809864"/>
                </a:lnTo>
                <a:lnTo>
                  <a:pt x="0" y="0"/>
                </a:lnTo>
                <a:close/>
              </a:path>
            </a:pathLst>
          </a:custGeom>
          <a:blipFill>
            <a:blip r:embed="rId16"/>
            <a:stretch>
              <a:fillRect l="-25974" r="-27596"/>
            </a:stretch>
          </a:blipFill>
        </p:spPr>
        <p:txBody>
          <a:bodyPr/>
          <a:lstStyle/>
          <a:p>
            <a:endParaRPr lang="en-US"/>
          </a:p>
        </p:txBody>
      </p:sp>
      <p:sp>
        <p:nvSpPr>
          <p:cNvPr id="16" name="Freeform 16"/>
          <p:cNvSpPr/>
          <p:nvPr/>
        </p:nvSpPr>
        <p:spPr>
          <a:xfrm>
            <a:off x="537354" y="4746863"/>
            <a:ext cx="2982642" cy="955873"/>
          </a:xfrm>
          <a:custGeom>
            <a:avLst/>
            <a:gdLst/>
            <a:ahLst/>
            <a:cxnLst/>
            <a:rect l="l" t="t" r="r" b="b"/>
            <a:pathLst>
              <a:path w="2982642" h="955873">
                <a:moveTo>
                  <a:pt x="0" y="0"/>
                </a:moveTo>
                <a:lnTo>
                  <a:pt x="2982642" y="0"/>
                </a:lnTo>
                <a:lnTo>
                  <a:pt x="2982642" y="955873"/>
                </a:lnTo>
                <a:lnTo>
                  <a:pt x="0" y="955873"/>
                </a:lnTo>
                <a:lnTo>
                  <a:pt x="0" y="0"/>
                </a:lnTo>
                <a:close/>
              </a:path>
            </a:pathLst>
          </a:custGeom>
          <a:blipFill>
            <a:blip r:embed="rId17"/>
            <a:stretch>
              <a:fillRect/>
            </a:stretch>
          </a:blipFill>
        </p:spPr>
        <p:txBody>
          <a:bodyPr/>
          <a:lstStyle/>
          <a:p>
            <a:endParaRPr lang="en-US"/>
          </a:p>
        </p:txBody>
      </p:sp>
      <p:sp>
        <p:nvSpPr>
          <p:cNvPr id="17" name="Freeform 17"/>
          <p:cNvSpPr/>
          <p:nvPr/>
        </p:nvSpPr>
        <p:spPr>
          <a:xfrm>
            <a:off x="3630886" y="8245040"/>
            <a:ext cx="2825657" cy="704609"/>
          </a:xfrm>
          <a:custGeom>
            <a:avLst/>
            <a:gdLst/>
            <a:ahLst/>
            <a:cxnLst/>
            <a:rect l="l" t="t" r="r" b="b"/>
            <a:pathLst>
              <a:path w="2825657" h="704609">
                <a:moveTo>
                  <a:pt x="0" y="0"/>
                </a:moveTo>
                <a:lnTo>
                  <a:pt x="2825657" y="0"/>
                </a:lnTo>
                <a:lnTo>
                  <a:pt x="2825657" y="704609"/>
                </a:lnTo>
                <a:lnTo>
                  <a:pt x="0" y="704609"/>
                </a:lnTo>
                <a:lnTo>
                  <a:pt x="0" y="0"/>
                </a:lnTo>
                <a:close/>
              </a:path>
            </a:pathLst>
          </a:custGeom>
          <a:blipFill>
            <a:blip r:embed="rId18"/>
            <a:stretch>
              <a:fillRect t="-155306" b="-145718"/>
            </a:stretch>
          </a:blipFill>
        </p:spPr>
        <p:txBody>
          <a:bodyPr/>
          <a:lstStyle/>
          <a:p>
            <a:endParaRPr lang="en-US"/>
          </a:p>
        </p:txBody>
      </p:sp>
      <p:sp>
        <p:nvSpPr>
          <p:cNvPr id="18" name="Freeform 18"/>
          <p:cNvSpPr/>
          <p:nvPr/>
        </p:nvSpPr>
        <p:spPr>
          <a:xfrm>
            <a:off x="11110083" y="1862188"/>
            <a:ext cx="2683631" cy="723676"/>
          </a:xfrm>
          <a:custGeom>
            <a:avLst/>
            <a:gdLst/>
            <a:ahLst/>
            <a:cxnLst/>
            <a:rect l="l" t="t" r="r" b="b"/>
            <a:pathLst>
              <a:path w="2683631" h="723676">
                <a:moveTo>
                  <a:pt x="0" y="0"/>
                </a:moveTo>
                <a:lnTo>
                  <a:pt x="2683632" y="0"/>
                </a:lnTo>
                <a:lnTo>
                  <a:pt x="2683632" y="723676"/>
                </a:lnTo>
                <a:lnTo>
                  <a:pt x="0" y="723676"/>
                </a:lnTo>
                <a:lnTo>
                  <a:pt x="0" y="0"/>
                </a:lnTo>
                <a:close/>
              </a:path>
            </a:pathLst>
          </a:custGeom>
          <a:blipFill>
            <a:blip r:embed="rId19"/>
            <a:stretch>
              <a:fillRect/>
            </a:stretch>
          </a:blipFill>
        </p:spPr>
        <p:txBody>
          <a:bodyPr/>
          <a:lstStyle/>
          <a:p>
            <a:endParaRPr lang="en-US"/>
          </a:p>
        </p:txBody>
      </p:sp>
      <p:sp>
        <p:nvSpPr>
          <p:cNvPr id="19" name="Freeform 19"/>
          <p:cNvSpPr/>
          <p:nvPr/>
        </p:nvSpPr>
        <p:spPr>
          <a:xfrm>
            <a:off x="820648" y="7694929"/>
            <a:ext cx="2129152" cy="1035489"/>
          </a:xfrm>
          <a:custGeom>
            <a:avLst/>
            <a:gdLst/>
            <a:ahLst/>
            <a:cxnLst/>
            <a:rect l="l" t="t" r="r" b="b"/>
            <a:pathLst>
              <a:path w="2129152" h="1035489">
                <a:moveTo>
                  <a:pt x="0" y="0"/>
                </a:moveTo>
                <a:lnTo>
                  <a:pt x="2129152" y="0"/>
                </a:lnTo>
                <a:lnTo>
                  <a:pt x="2129152" y="1035489"/>
                </a:lnTo>
                <a:lnTo>
                  <a:pt x="0" y="1035489"/>
                </a:lnTo>
                <a:lnTo>
                  <a:pt x="0" y="0"/>
                </a:lnTo>
                <a:close/>
              </a:path>
            </a:pathLst>
          </a:custGeom>
          <a:blipFill>
            <a:blip r:embed="rId20"/>
            <a:stretch>
              <a:fillRect/>
            </a:stretch>
          </a:blipFill>
        </p:spPr>
        <p:txBody>
          <a:bodyPr/>
          <a:lstStyle/>
          <a:p>
            <a:endParaRPr lang="en-US"/>
          </a:p>
        </p:txBody>
      </p:sp>
      <p:sp>
        <p:nvSpPr>
          <p:cNvPr id="20" name="Freeform 20"/>
          <p:cNvSpPr/>
          <p:nvPr/>
        </p:nvSpPr>
        <p:spPr>
          <a:xfrm>
            <a:off x="732070" y="9092368"/>
            <a:ext cx="2306309" cy="866232"/>
          </a:xfrm>
          <a:custGeom>
            <a:avLst/>
            <a:gdLst/>
            <a:ahLst/>
            <a:cxnLst/>
            <a:rect l="l" t="t" r="r" b="b"/>
            <a:pathLst>
              <a:path w="2306309" h="866232">
                <a:moveTo>
                  <a:pt x="0" y="0"/>
                </a:moveTo>
                <a:lnTo>
                  <a:pt x="2306308" y="0"/>
                </a:lnTo>
                <a:lnTo>
                  <a:pt x="2306308" y="866232"/>
                </a:lnTo>
                <a:lnTo>
                  <a:pt x="0" y="866232"/>
                </a:lnTo>
                <a:lnTo>
                  <a:pt x="0" y="0"/>
                </a:lnTo>
                <a:close/>
              </a:path>
            </a:pathLst>
          </a:custGeom>
          <a:blipFill>
            <a:blip r:embed="rId21"/>
            <a:stretch>
              <a:fillRect/>
            </a:stretch>
          </a:blipFill>
        </p:spPr>
        <p:txBody>
          <a:bodyPr/>
          <a:lstStyle/>
          <a:p>
            <a:endParaRPr lang="en-US"/>
          </a:p>
        </p:txBody>
      </p:sp>
      <p:sp>
        <p:nvSpPr>
          <p:cNvPr id="21" name="Freeform 21"/>
          <p:cNvSpPr/>
          <p:nvPr/>
        </p:nvSpPr>
        <p:spPr>
          <a:xfrm>
            <a:off x="4499213" y="4633573"/>
            <a:ext cx="1284253" cy="1286145"/>
          </a:xfrm>
          <a:custGeom>
            <a:avLst/>
            <a:gdLst/>
            <a:ahLst/>
            <a:cxnLst/>
            <a:rect l="l" t="t" r="r" b="b"/>
            <a:pathLst>
              <a:path w="1284253" h="1286145">
                <a:moveTo>
                  <a:pt x="0" y="0"/>
                </a:moveTo>
                <a:lnTo>
                  <a:pt x="1284253" y="0"/>
                </a:lnTo>
                <a:lnTo>
                  <a:pt x="1284253" y="1286144"/>
                </a:lnTo>
                <a:lnTo>
                  <a:pt x="0" y="1286144"/>
                </a:lnTo>
                <a:lnTo>
                  <a:pt x="0" y="0"/>
                </a:lnTo>
                <a:close/>
              </a:path>
            </a:pathLst>
          </a:custGeom>
          <a:blipFill>
            <a:blip r:embed="rId22"/>
            <a:stretch>
              <a:fillRect/>
            </a:stretch>
          </a:blipFill>
        </p:spPr>
        <p:txBody>
          <a:bodyPr/>
          <a:lstStyle/>
          <a:p>
            <a:endParaRPr lang="en-US"/>
          </a:p>
        </p:txBody>
      </p:sp>
      <p:sp>
        <p:nvSpPr>
          <p:cNvPr id="22" name="Freeform 22"/>
          <p:cNvSpPr/>
          <p:nvPr/>
        </p:nvSpPr>
        <p:spPr>
          <a:xfrm>
            <a:off x="732070" y="6174970"/>
            <a:ext cx="2156638" cy="1006755"/>
          </a:xfrm>
          <a:custGeom>
            <a:avLst/>
            <a:gdLst/>
            <a:ahLst/>
            <a:cxnLst/>
            <a:rect l="l" t="t" r="r" b="b"/>
            <a:pathLst>
              <a:path w="2156638" h="1006755">
                <a:moveTo>
                  <a:pt x="0" y="0"/>
                </a:moveTo>
                <a:lnTo>
                  <a:pt x="2156638" y="0"/>
                </a:lnTo>
                <a:lnTo>
                  <a:pt x="2156638" y="1006755"/>
                </a:lnTo>
                <a:lnTo>
                  <a:pt x="0" y="1006755"/>
                </a:lnTo>
                <a:lnTo>
                  <a:pt x="0" y="0"/>
                </a:lnTo>
                <a:close/>
              </a:path>
            </a:pathLst>
          </a:custGeom>
          <a:blipFill>
            <a:blip r:embed="rId23"/>
            <a:stretch>
              <a:fillRect/>
            </a:stretch>
          </a:blipFill>
        </p:spPr>
        <p:txBody>
          <a:bodyPr/>
          <a:lstStyle/>
          <a:p>
            <a:endParaRPr lang="en-US"/>
          </a:p>
        </p:txBody>
      </p:sp>
      <p:sp>
        <p:nvSpPr>
          <p:cNvPr id="23" name="Freeform 23"/>
          <p:cNvSpPr/>
          <p:nvPr/>
        </p:nvSpPr>
        <p:spPr>
          <a:xfrm>
            <a:off x="10506778" y="6800550"/>
            <a:ext cx="1970229" cy="1854643"/>
          </a:xfrm>
          <a:custGeom>
            <a:avLst/>
            <a:gdLst/>
            <a:ahLst/>
            <a:cxnLst/>
            <a:rect l="l" t="t" r="r" b="b"/>
            <a:pathLst>
              <a:path w="1970229" h="1854643">
                <a:moveTo>
                  <a:pt x="0" y="0"/>
                </a:moveTo>
                <a:lnTo>
                  <a:pt x="1970230" y="0"/>
                </a:lnTo>
                <a:lnTo>
                  <a:pt x="1970230" y="1854642"/>
                </a:lnTo>
                <a:lnTo>
                  <a:pt x="0" y="1854642"/>
                </a:lnTo>
                <a:lnTo>
                  <a:pt x="0" y="0"/>
                </a:lnTo>
                <a:close/>
              </a:path>
            </a:pathLst>
          </a:custGeom>
          <a:blipFill>
            <a:blip r:embed="rId24"/>
            <a:stretch>
              <a:fillRect/>
            </a:stretch>
          </a:blipFill>
        </p:spPr>
        <p:txBody>
          <a:bodyPr/>
          <a:lstStyle/>
          <a:p>
            <a:endParaRPr lang="en-US"/>
          </a:p>
        </p:txBody>
      </p:sp>
      <p:sp>
        <p:nvSpPr>
          <p:cNvPr id="24" name="Freeform 24"/>
          <p:cNvSpPr/>
          <p:nvPr/>
        </p:nvSpPr>
        <p:spPr>
          <a:xfrm>
            <a:off x="13793715" y="8807592"/>
            <a:ext cx="3442273" cy="1205208"/>
          </a:xfrm>
          <a:custGeom>
            <a:avLst/>
            <a:gdLst/>
            <a:ahLst/>
            <a:cxnLst/>
            <a:rect l="l" t="t" r="r" b="b"/>
            <a:pathLst>
              <a:path w="3442273" h="1205208">
                <a:moveTo>
                  <a:pt x="0" y="0"/>
                </a:moveTo>
                <a:lnTo>
                  <a:pt x="3442273" y="0"/>
                </a:lnTo>
                <a:lnTo>
                  <a:pt x="3442273" y="1205208"/>
                </a:lnTo>
                <a:lnTo>
                  <a:pt x="0" y="1205208"/>
                </a:lnTo>
                <a:lnTo>
                  <a:pt x="0" y="0"/>
                </a:lnTo>
                <a:close/>
              </a:path>
            </a:pathLst>
          </a:custGeom>
          <a:blipFill>
            <a:blip r:embed="rId25"/>
            <a:stretch>
              <a:fillRect/>
            </a:stretch>
          </a:blipFill>
        </p:spPr>
        <p:txBody>
          <a:bodyPr/>
          <a:lstStyle/>
          <a:p>
            <a:endParaRPr lang="en-US"/>
          </a:p>
        </p:txBody>
      </p:sp>
      <p:sp>
        <p:nvSpPr>
          <p:cNvPr id="25" name="Freeform 25"/>
          <p:cNvSpPr/>
          <p:nvPr/>
        </p:nvSpPr>
        <p:spPr>
          <a:xfrm>
            <a:off x="15514851" y="3049294"/>
            <a:ext cx="2258413" cy="1820180"/>
          </a:xfrm>
          <a:custGeom>
            <a:avLst/>
            <a:gdLst/>
            <a:ahLst/>
            <a:cxnLst/>
            <a:rect l="l" t="t" r="r" b="b"/>
            <a:pathLst>
              <a:path w="2258413" h="1820180">
                <a:moveTo>
                  <a:pt x="0" y="0"/>
                </a:moveTo>
                <a:lnTo>
                  <a:pt x="2258413" y="0"/>
                </a:lnTo>
                <a:lnTo>
                  <a:pt x="2258413" y="1820180"/>
                </a:lnTo>
                <a:lnTo>
                  <a:pt x="0" y="1820180"/>
                </a:lnTo>
                <a:lnTo>
                  <a:pt x="0" y="0"/>
                </a:lnTo>
                <a:close/>
              </a:path>
            </a:pathLst>
          </a:custGeom>
          <a:blipFill>
            <a:blip r:embed="rId26"/>
            <a:stretch>
              <a:fillRect l="-29213" t="-48086" r="-24883" b="-43112"/>
            </a:stretch>
          </a:blipFill>
        </p:spPr>
        <p:txBody>
          <a:bodyPr/>
          <a:lstStyle/>
          <a:p>
            <a:endParaRPr lang="en-US"/>
          </a:p>
        </p:txBody>
      </p:sp>
      <p:sp>
        <p:nvSpPr>
          <p:cNvPr id="26" name="Freeform 26"/>
          <p:cNvSpPr/>
          <p:nvPr/>
        </p:nvSpPr>
        <p:spPr>
          <a:xfrm>
            <a:off x="6905306" y="4472731"/>
            <a:ext cx="2485406" cy="1504136"/>
          </a:xfrm>
          <a:custGeom>
            <a:avLst/>
            <a:gdLst/>
            <a:ahLst/>
            <a:cxnLst/>
            <a:rect l="l" t="t" r="r" b="b"/>
            <a:pathLst>
              <a:path w="2485406" h="1504136">
                <a:moveTo>
                  <a:pt x="0" y="0"/>
                </a:moveTo>
                <a:lnTo>
                  <a:pt x="2485406" y="0"/>
                </a:lnTo>
                <a:lnTo>
                  <a:pt x="2485406" y="1504136"/>
                </a:lnTo>
                <a:lnTo>
                  <a:pt x="0" y="1504136"/>
                </a:lnTo>
                <a:lnTo>
                  <a:pt x="0" y="0"/>
                </a:lnTo>
                <a:close/>
              </a:path>
            </a:pathLst>
          </a:custGeom>
          <a:blipFill>
            <a:blip r:embed="rId27"/>
            <a:stretch>
              <a:fillRect/>
            </a:stretch>
          </a:blipFill>
        </p:spPr>
        <p:txBody>
          <a:bodyPr/>
          <a:lstStyle/>
          <a:p>
            <a:endParaRPr lang="en-US"/>
          </a:p>
        </p:txBody>
      </p:sp>
      <p:sp>
        <p:nvSpPr>
          <p:cNvPr id="27" name="Freeform 27"/>
          <p:cNvSpPr/>
          <p:nvPr/>
        </p:nvSpPr>
        <p:spPr>
          <a:xfrm>
            <a:off x="7175674" y="6516645"/>
            <a:ext cx="2337028" cy="1330159"/>
          </a:xfrm>
          <a:custGeom>
            <a:avLst/>
            <a:gdLst/>
            <a:ahLst/>
            <a:cxnLst/>
            <a:rect l="l" t="t" r="r" b="b"/>
            <a:pathLst>
              <a:path w="2337028" h="1330159">
                <a:moveTo>
                  <a:pt x="0" y="0"/>
                </a:moveTo>
                <a:lnTo>
                  <a:pt x="2337028" y="0"/>
                </a:lnTo>
                <a:lnTo>
                  <a:pt x="2337028" y="1330159"/>
                </a:lnTo>
                <a:lnTo>
                  <a:pt x="0" y="1330159"/>
                </a:lnTo>
                <a:lnTo>
                  <a:pt x="0" y="0"/>
                </a:lnTo>
                <a:close/>
              </a:path>
            </a:pathLst>
          </a:custGeom>
          <a:blipFill>
            <a:blip r:embed="rId28"/>
            <a:stretch>
              <a:fillRect/>
            </a:stretch>
          </a:blipFill>
        </p:spPr>
        <p:txBody>
          <a:bodyPr/>
          <a:lstStyle/>
          <a:p>
            <a:endParaRPr lang="en-US"/>
          </a:p>
        </p:txBody>
      </p:sp>
      <p:sp>
        <p:nvSpPr>
          <p:cNvPr id="28" name="Freeform 28"/>
          <p:cNvSpPr/>
          <p:nvPr/>
        </p:nvSpPr>
        <p:spPr>
          <a:xfrm>
            <a:off x="13010675" y="3231010"/>
            <a:ext cx="2173069" cy="1754779"/>
          </a:xfrm>
          <a:custGeom>
            <a:avLst/>
            <a:gdLst/>
            <a:ahLst/>
            <a:cxnLst/>
            <a:rect l="l" t="t" r="r" b="b"/>
            <a:pathLst>
              <a:path w="2173069" h="1754779">
                <a:moveTo>
                  <a:pt x="0" y="0"/>
                </a:moveTo>
                <a:lnTo>
                  <a:pt x="2173069" y="0"/>
                </a:lnTo>
                <a:lnTo>
                  <a:pt x="2173069" y="1754779"/>
                </a:lnTo>
                <a:lnTo>
                  <a:pt x="0" y="1754779"/>
                </a:lnTo>
                <a:lnTo>
                  <a:pt x="0" y="0"/>
                </a:lnTo>
                <a:close/>
              </a:path>
            </a:pathLst>
          </a:custGeom>
          <a:blipFill>
            <a:blip r:embed="rId29"/>
            <a:stretch>
              <a:fillRect l="-17042" t="-32668" r="-13921" b="-29513"/>
            </a:stretch>
          </a:blipFill>
        </p:spPr>
        <p:txBody>
          <a:bodyPr/>
          <a:lstStyle/>
          <a:p>
            <a:endParaRPr lang="en-US"/>
          </a:p>
        </p:txBody>
      </p:sp>
      <p:sp>
        <p:nvSpPr>
          <p:cNvPr id="29" name="Freeform 29"/>
          <p:cNvSpPr/>
          <p:nvPr/>
        </p:nvSpPr>
        <p:spPr>
          <a:xfrm>
            <a:off x="9936135" y="3231010"/>
            <a:ext cx="3111515" cy="475392"/>
          </a:xfrm>
          <a:custGeom>
            <a:avLst/>
            <a:gdLst/>
            <a:ahLst/>
            <a:cxnLst/>
            <a:rect l="l" t="t" r="r" b="b"/>
            <a:pathLst>
              <a:path w="3111515" h="475392">
                <a:moveTo>
                  <a:pt x="0" y="0"/>
                </a:moveTo>
                <a:lnTo>
                  <a:pt x="3111516" y="0"/>
                </a:lnTo>
                <a:lnTo>
                  <a:pt x="3111516" y="475392"/>
                </a:lnTo>
                <a:lnTo>
                  <a:pt x="0" y="475392"/>
                </a:lnTo>
                <a:lnTo>
                  <a:pt x="0" y="0"/>
                </a:lnTo>
                <a:close/>
              </a:path>
            </a:pathLst>
          </a:custGeom>
          <a:blipFill>
            <a:blip r:embed="rId30"/>
            <a:stretch>
              <a:fillRect/>
            </a:stretch>
          </a:blipFill>
        </p:spPr>
        <p:txBody>
          <a:bodyPr/>
          <a:lstStyle/>
          <a:p>
            <a:endParaRPr lang="en-US"/>
          </a:p>
        </p:txBody>
      </p:sp>
      <p:sp>
        <p:nvSpPr>
          <p:cNvPr id="30" name="Freeform 30"/>
          <p:cNvSpPr/>
          <p:nvPr/>
        </p:nvSpPr>
        <p:spPr>
          <a:xfrm>
            <a:off x="12564940" y="829487"/>
            <a:ext cx="2219175" cy="614701"/>
          </a:xfrm>
          <a:custGeom>
            <a:avLst/>
            <a:gdLst/>
            <a:ahLst/>
            <a:cxnLst/>
            <a:rect l="l" t="t" r="r" b="b"/>
            <a:pathLst>
              <a:path w="2219175" h="614701">
                <a:moveTo>
                  <a:pt x="0" y="0"/>
                </a:moveTo>
                <a:lnTo>
                  <a:pt x="2219175" y="0"/>
                </a:lnTo>
                <a:lnTo>
                  <a:pt x="2219175" y="614702"/>
                </a:lnTo>
                <a:lnTo>
                  <a:pt x="0" y="614702"/>
                </a:lnTo>
                <a:lnTo>
                  <a:pt x="0" y="0"/>
                </a:lnTo>
                <a:close/>
              </a:path>
            </a:pathLst>
          </a:custGeom>
          <a:blipFill>
            <a:blip r:embed="rId31"/>
            <a:stretch>
              <a:fillRect/>
            </a:stretch>
          </a:blipFill>
        </p:spPr>
        <p:txBody>
          <a:bodyPr/>
          <a:lstStyle/>
          <a:p>
            <a:endParaRPr lang="en-US"/>
          </a:p>
        </p:txBody>
      </p:sp>
      <p:sp>
        <p:nvSpPr>
          <p:cNvPr id="31" name="Freeform 31"/>
          <p:cNvSpPr/>
          <p:nvPr/>
        </p:nvSpPr>
        <p:spPr>
          <a:xfrm>
            <a:off x="15993459" y="5143500"/>
            <a:ext cx="1111252" cy="1116213"/>
          </a:xfrm>
          <a:custGeom>
            <a:avLst/>
            <a:gdLst/>
            <a:ahLst/>
            <a:cxnLst/>
            <a:rect l="l" t="t" r="r" b="b"/>
            <a:pathLst>
              <a:path w="1111252" h="1116213">
                <a:moveTo>
                  <a:pt x="0" y="0"/>
                </a:moveTo>
                <a:lnTo>
                  <a:pt x="1111252" y="0"/>
                </a:lnTo>
                <a:lnTo>
                  <a:pt x="1111252" y="1116213"/>
                </a:lnTo>
                <a:lnTo>
                  <a:pt x="0" y="1116213"/>
                </a:lnTo>
                <a:lnTo>
                  <a:pt x="0" y="0"/>
                </a:lnTo>
                <a:close/>
              </a:path>
            </a:pathLst>
          </a:custGeom>
          <a:blipFill>
            <a:blip r:embed="rId32"/>
            <a:stretch>
              <a:fillRect/>
            </a:stretch>
          </a:blipFill>
        </p:spPr>
        <p:txBody>
          <a:bodyPr/>
          <a:lstStyle/>
          <a:p>
            <a:endParaRPr lang="en-US"/>
          </a:p>
        </p:txBody>
      </p:sp>
      <p:sp>
        <p:nvSpPr>
          <p:cNvPr id="32" name="Freeform 32"/>
          <p:cNvSpPr/>
          <p:nvPr/>
        </p:nvSpPr>
        <p:spPr>
          <a:xfrm>
            <a:off x="3857175" y="6803751"/>
            <a:ext cx="2324423" cy="850739"/>
          </a:xfrm>
          <a:custGeom>
            <a:avLst/>
            <a:gdLst/>
            <a:ahLst/>
            <a:cxnLst/>
            <a:rect l="l" t="t" r="r" b="b"/>
            <a:pathLst>
              <a:path w="2324423" h="850739">
                <a:moveTo>
                  <a:pt x="0" y="0"/>
                </a:moveTo>
                <a:lnTo>
                  <a:pt x="2324423" y="0"/>
                </a:lnTo>
                <a:lnTo>
                  <a:pt x="2324423" y="850739"/>
                </a:lnTo>
                <a:lnTo>
                  <a:pt x="0" y="850739"/>
                </a:lnTo>
                <a:lnTo>
                  <a:pt x="0" y="0"/>
                </a:lnTo>
                <a:close/>
              </a:path>
            </a:pathLst>
          </a:custGeom>
          <a:blipFill>
            <a:blip r:embed="rId33"/>
            <a:stretch>
              <a:fillRect/>
            </a:stretch>
          </a:blipFill>
        </p:spPr>
        <p:txBody>
          <a:bodyPr/>
          <a:lstStyle/>
          <a:p>
            <a:endParaRPr lang="en-US"/>
          </a:p>
        </p:txBody>
      </p:sp>
      <p:sp>
        <p:nvSpPr>
          <p:cNvPr id="33" name="Freeform 33"/>
          <p:cNvSpPr/>
          <p:nvPr/>
        </p:nvSpPr>
        <p:spPr>
          <a:xfrm>
            <a:off x="10258707" y="4334659"/>
            <a:ext cx="1883972" cy="1883972"/>
          </a:xfrm>
          <a:custGeom>
            <a:avLst/>
            <a:gdLst/>
            <a:ahLst/>
            <a:cxnLst/>
            <a:rect l="l" t="t" r="r" b="b"/>
            <a:pathLst>
              <a:path w="1883972" h="1883972">
                <a:moveTo>
                  <a:pt x="0" y="0"/>
                </a:moveTo>
                <a:lnTo>
                  <a:pt x="1883973" y="0"/>
                </a:lnTo>
                <a:lnTo>
                  <a:pt x="1883973" y="1883972"/>
                </a:lnTo>
                <a:lnTo>
                  <a:pt x="0" y="1883972"/>
                </a:lnTo>
                <a:lnTo>
                  <a:pt x="0" y="0"/>
                </a:lnTo>
                <a:close/>
              </a:path>
            </a:pathLst>
          </a:custGeom>
          <a:blipFill>
            <a:blip r:embed="rId34"/>
            <a:stretch>
              <a:fillRect/>
            </a:stretch>
          </a:blipFill>
        </p:spPr>
        <p:txBody>
          <a:bodyPr/>
          <a:lstStyle/>
          <a:p>
            <a:endParaRPr lang="en-US"/>
          </a:p>
        </p:txBody>
      </p:sp>
      <p:sp>
        <p:nvSpPr>
          <p:cNvPr id="34" name="Freeform 34"/>
          <p:cNvSpPr/>
          <p:nvPr/>
        </p:nvSpPr>
        <p:spPr>
          <a:xfrm>
            <a:off x="16017843" y="6653788"/>
            <a:ext cx="2001404" cy="2001404"/>
          </a:xfrm>
          <a:custGeom>
            <a:avLst/>
            <a:gdLst/>
            <a:ahLst/>
            <a:cxnLst/>
            <a:rect l="l" t="t" r="r" b="b"/>
            <a:pathLst>
              <a:path w="2001404" h="2001404">
                <a:moveTo>
                  <a:pt x="0" y="0"/>
                </a:moveTo>
                <a:lnTo>
                  <a:pt x="2001404" y="0"/>
                </a:lnTo>
                <a:lnTo>
                  <a:pt x="2001404" y="2001404"/>
                </a:lnTo>
                <a:lnTo>
                  <a:pt x="0" y="2001404"/>
                </a:lnTo>
                <a:lnTo>
                  <a:pt x="0" y="0"/>
                </a:lnTo>
                <a:close/>
              </a:path>
            </a:pathLst>
          </a:custGeom>
          <a:blipFill>
            <a:blip r:embed="rId35"/>
            <a:stretch>
              <a:fillRect/>
            </a:stretch>
          </a:blipFill>
        </p:spPr>
        <p:txBody>
          <a:bodyPr/>
          <a:lstStyle/>
          <a:p>
            <a:endParaRPr lang="en-US"/>
          </a:p>
        </p:txBody>
      </p:sp>
      <p:sp>
        <p:nvSpPr>
          <p:cNvPr id="35" name="Freeform 35"/>
          <p:cNvSpPr/>
          <p:nvPr/>
        </p:nvSpPr>
        <p:spPr>
          <a:xfrm>
            <a:off x="7053684" y="8225740"/>
            <a:ext cx="2529992" cy="1844786"/>
          </a:xfrm>
          <a:custGeom>
            <a:avLst/>
            <a:gdLst/>
            <a:ahLst/>
            <a:cxnLst/>
            <a:rect l="l" t="t" r="r" b="b"/>
            <a:pathLst>
              <a:path w="2529992" h="1844786">
                <a:moveTo>
                  <a:pt x="0" y="0"/>
                </a:moveTo>
                <a:lnTo>
                  <a:pt x="2529992" y="0"/>
                </a:lnTo>
                <a:lnTo>
                  <a:pt x="2529992" y="1844786"/>
                </a:lnTo>
                <a:lnTo>
                  <a:pt x="0" y="1844786"/>
                </a:lnTo>
                <a:lnTo>
                  <a:pt x="0" y="0"/>
                </a:lnTo>
                <a:close/>
              </a:path>
            </a:pathLst>
          </a:custGeom>
          <a:blipFill>
            <a:blip r:embed="rId36"/>
            <a:stretch>
              <a:fillRect/>
            </a:stretch>
          </a:blipFill>
        </p:spPr>
        <p:txBody>
          <a:bodyPr/>
          <a:lstStyle/>
          <a:p>
            <a:endParaRPr lang="en-US"/>
          </a:p>
        </p:txBody>
      </p:sp>
      <p:sp>
        <p:nvSpPr>
          <p:cNvPr id="36" name="Freeform 36"/>
          <p:cNvSpPr/>
          <p:nvPr/>
        </p:nvSpPr>
        <p:spPr>
          <a:xfrm>
            <a:off x="13200908" y="5224799"/>
            <a:ext cx="1925776" cy="1925776"/>
          </a:xfrm>
          <a:custGeom>
            <a:avLst/>
            <a:gdLst/>
            <a:ahLst/>
            <a:cxnLst/>
            <a:rect l="l" t="t" r="r" b="b"/>
            <a:pathLst>
              <a:path w="1925776" h="1925776">
                <a:moveTo>
                  <a:pt x="0" y="0"/>
                </a:moveTo>
                <a:lnTo>
                  <a:pt x="1925776" y="0"/>
                </a:lnTo>
                <a:lnTo>
                  <a:pt x="1925776" y="1925776"/>
                </a:lnTo>
                <a:lnTo>
                  <a:pt x="0" y="1925776"/>
                </a:lnTo>
                <a:lnTo>
                  <a:pt x="0" y="0"/>
                </a:lnTo>
                <a:close/>
              </a:path>
            </a:pathLst>
          </a:custGeom>
          <a:blipFill>
            <a:blip r:embed="rId37"/>
            <a:stretch>
              <a:fillRect/>
            </a:stretch>
          </a:blipFill>
        </p:spPr>
        <p:txBody>
          <a:bodyPr/>
          <a:lstStyle/>
          <a:p>
            <a:endParaRPr lang="en-US"/>
          </a:p>
        </p:txBody>
      </p:sp>
      <p:sp>
        <p:nvSpPr>
          <p:cNvPr id="37" name="Freeform 37"/>
          <p:cNvSpPr/>
          <p:nvPr/>
        </p:nvSpPr>
        <p:spPr>
          <a:xfrm>
            <a:off x="13128995" y="7509550"/>
            <a:ext cx="2452585" cy="1031117"/>
          </a:xfrm>
          <a:custGeom>
            <a:avLst/>
            <a:gdLst/>
            <a:ahLst/>
            <a:cxnLst/>
            <a:rect l="l" t="t" r="r" b="b"/>
            <a:pathLst>
              <a:path w="2452585" h="1031117">
                <a:moveTo>
                  <a:pt x="0" y="0"/>
                </a:moveTo>
                <a:lnTo>
                  <a:pt x="2452585" y="0"/>
                </a:lnTo>
                <a:lnTo>
                  <a:pt x="2452585" y="1031117"/>
                </a:lnTo>
                <a:lnTo>
                  <a:pt x="0" y="1031117"/>
                </a:lnTo>
                <a:lnTo>
                  <a:pt x="0" y="0"/>
                </a:lnTo>
                <a:close/>
              </a:path>
            </a:pathLst>
          </a:custGeom>
          <a:blipFill>
            <a:blip r:embed="rId38"/>
            <a:stretch>
              <a:fillRect l="-15675" t="-99744" r="-12423" b="-104947"/>
            </a:stretch>
          </a:blipFill>
        </p:spPr>
        <p:txBody>
          <a:bodyPr/>
          <a:lstStyle/>
          <a:p>
            <a:endParaRPr lang="en-US"/>
          </a:p>
        </p:txBody>
      </p:sp>
      <p:sp>
        <p:nvSpPr>
          <p:cNvPr id="38" name="TextBox 38"/>
          <p:cNvSpPr txBox="1"/>
          <p:nvPr/>
        </p:nvSpPr>
        <p:spPr>
          <a:xfrm>
            <a:off x="6181598" y="182287"/>
            <a:ext cx="5616645" cy="905510"/>
          </a:xfrm>
          <a:prstGeom prst="rect">
            <a:avLst/>
          </a:prstGeom>
        </p:spPr>
        <p:txBody>
          <a:bodyPr lIns="0" tIns="0" rIns="0" bIns="0" rtlCol="0" anchor="t">
            <a:spAutoFit/>
          </a:bodyPr>
          <a:lstStyle/>
          <a:p>
            <a:pPr algn="ctr">
              <a:lnSpc>
                <a:spcPts val="6399"/>
              </a:lnSpc>
            </a:pPr>
            <a:r>
              <a:rPr lang="en-US" sz="6399" b="1">
                <a:solidFill>
                  <a:srgbClr val="FFFFFF"/>
                </a:solidFill>
                <a:latin typeface="Poppins Bold"/>
                <a:ea typeface="Poppins Bold"/>
                <a:cs typeface="Poppins Bold"/>
                <a:sym typeface="Poppins Bold"/>
              </a:rPr>
              <a:t>Our Partners</a:t>
            </a:r>
          </a:p>
        </p:txBody>
      </p:sp>
      <p:sp>
        <p:nvSpPr>
          <p:cNvPr id="39" name="TextBox 39"/>
          <p:cNvSpPr txBox="1"/>
          <p:nvPr/>
        </p:nvSpPr>
        <p:spPr>
          <a:xfrm>
            <a:off x="162621" y="10034800"/>
            <a:ext cx="3114229" cy="212090"/>
          </a:xfrm>
          <a:prstGeom prst="rect">
            <a:avLst/>
          </a:prstGeom>
        </p:spPr>
        <p:txBody>
          <a:bodyPr lIns="0" tIns="0" rIns="0" bIns="0" rtlCol="0" anchor="t">
            <a:spAutoFit/>
          </a:bodyPr>
          <a:lstStyle/>
          <a:p>
            <a:pPr algn="ctr">
              <a:lnSpc>
                <a:spcPts val="1690"/>
              </a:lnSpc>
              <a:spcBef>
                <a:spcPct val="0"/>
              </a:spcBef>
            </a:pPr>
            <a:r>
              <a:rPr lang="en-US" sz="1300" b="1">
                <a:solidFill>
                  <a:srgbClr val="000000"/>
                </a:solidFill>
                <a:latin typeface="Poppins Bold"/>
                <a:ea typeface="Poppins Bold"/>
                <a:cs typeface="Poppins Bold"/>
                <a:sym typeface="Poppins Bold"/>
              </a:rPr>
              <a:t>© 2026 The ETS Sponsorship Program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98856" y="5518647"/>
            <a:ext cx="4703495" cy="781055"/>
            <a:chOff x="0" y="0"/>
            <a:chExt cx="2279386" cy="378511"/>
          </a:xfrm>
        </p:grpSpPr>
        <p:sp>
          <p:nvSpPr>
            <p:cNvPr id="3" name="Freeform 3"/>
            <p:cNvSpPr/>
            <p:nvPr/>
          </p:nvSpPr>
          <p:spPr>
            <a:xfrm>
              <a:off x="0" y="0"/>
              <a:ext cx="2279386" cy="378511"/>
            </a:xfrm>
            <a:custGeom>
              <a:avLst/>
              <a:gdLst/>
              <a:ahLst/>
              <a:cxnLst/>
              <a:rect l="l" t="t" r="r" b="b"/>
              <a:pathLst>
                <a:path w="2279386" h="378511">
                  <a:moveTo>
                    <a:pt x="0" y="0"/>
                  </a:moveTo>
                  <a:lnTo>
                    <a:pt x="2076186" y="0"/>
                  </a:lnTo>
                  <a:lnTo>
                    <a:pt x="2279386" y="189256"/>
                  </a:lnTo>
                  <a:lnTo>
                    <a:pt x="2076186" y="378511"/>
                  </a:lnTo>
                  <a:lnTo>
                    <a:pt x="0" y="378511"/>
                  </a:lnTo>
                  <a:lnTo>
                    <a:pt x="203200" y="189256"/>
                  </a:lnTo>
                  <a:lnTo>
                    <a:pt x="0" y="0"/>
                  </a:lnTo>
                  <a:close/>
                </a:path>
              </a:pathLst>
            </a:custGeom>
            <a:solidFill>
              <a:srgbClr val="0B3A69"/>
            </a:solidFill>
            <a:ln w="38100" cap="sq">
              <a:solidFill>
                <a:srgbClr val="1769B9"/>
              </a:solidFill>
              <a:prstDash val="solid"/>
              <a:miter/>
            </a:ln>
          </p:spPr>
          <p:txBody>
            <a:bodyPr/>
            <a:lstStyle/>
            <a:p>
              <a:endParaRPr lang="en-US"/>
            </a:p>
          </p:txBody>
        </p:sp>
        <p:sp>
          <p:nvSpPr>
            <p:cNvPr id="4" name="TextBox 4"/>
            <p:cNvSpPr txBox="1"/>
            <p:nvPr/>
          </p:nvSpPr>
          <p:spPr>
            <a:xfrm>
              <a:off x="177800" y="-57150"/>
              <a:ext cx="2025386" cy="435661"/>
            </a:xfrm>
            <a:prstGeom prst="rect">
              <a:avLst/>
            </a:prstGeom>
          </p:spPr>
          <p:txBody>
            <a:bodyPr lIns="53163" tIns="53163" rIns="53163" bIns="53163" rtlCol="0" anchor="ctr"/>
            <a:lstStyle/>
            <a:p>
              <a:pPr algn="ctr">
                <a:lnSpc>
                  <a:spcPts val="3212"/>
                </a:lnSpc>
              </a:pPr>
              <a:endParaRPr/>
            </a:p>
          </p:txBody>
        </p:sp>
      </p:grpSp>
      <p:sp>
        <p:nvSpPr>
          <p:cNvPr id="5" name="TextBox 5"/>
          <p:cNvSpPr txBox="1"/>
          <p:nvPr/>
        </p:nvSpPr>
        <p:spPr>
          <a:xfrm>
            <a:off x="9234182" y="5623398"/>
            <a:ext cx="3782001" cy="593725"/>
          </a:xfrm>
          <a:prstGeom prst="rect">
            <a:avLst/>
          </a:prstGeom>
        </p:spPr>
        <p:txBody>
          <a:bodyPr lIns="0" tIns="0" rIns="0" bIns="0" rtlCol="0" anchor="t">
            <a:spAutoFit/>
          </a:bodyPr>
          <a:lstStyle/>
          <a:p>
            <a:pPr algn="ctr">
              <a:lnSpc>
                <a:spcPts val="2299"/>
              </a:lnSpc>
            </a:pPr>
            <a:r>
              <a:rPr lang="en-US" sz="1999" b="1">
                <a:solidFill>
                  <a:srgbClr val="FFFFFF"/>
                </a:solidFill>
                <a:latin typeface="Poppins Medium"/>
                <a:ea typeface="Poppins Medium"/>
                <a:cs typeface="Poppins Medium"/>
                <a:sym typeface="Poppins Medium"/>
              </a:rPr>
              <a:t>Job fairs, networking, veteran hiring &amp; internships</a:t>
            </a:r>
          </a:p>
        </p:txBody>
      </p:sp>
      <p:grpSp>
        <p:nvGrpSpPr>
          <p:cNvPr id="6" name="Group 6"/>
          <p:cNvGrpSpPr/>
          <p:nvPr/>
        </p:nvGrpSpPr>
        <p:grpSpPr>
          <a:xfrm>
            <a:off x="8798856" y="6368018"/>
            <a:ext cx="4703495" cy="781055"/>
            <a:chOff x="0" y="0"/>
            <a:chExt cx="2279386" cy="378511"/>
          </a:xfrm>
        </p:grpSpPr>
        <p:sp>
          <p:nvSpPr>
            <p:cNvPr id="7" name="Freeform 7"/>
            <p:cNvSpPr/>
            <p:nvPr/>
          </p:nvSpPr>
          <p:spPr>
            <a:xfrm>
              <a:off x="0" y="0"/>
              <a:ext cx="2279386" cy="378511"/>
            </a:xfrm>
            <a:custGeom>
              <a:avLst/>
              <a:gdLst/>
              <a:ahLst/>
              <a:cxnLst/>
              <a:rect l="l" t="t" r="r" b="b"/>
              <a:pathLst>
                <a:path w="2279386" h="378511">
                  <a:moveTo>
                    <a:pt x="0" y="0"/>
                  </a:moveTo>
                  <a:lnTo>
                    <a:pt x="2076186" y="0"/>
                  </a:lnTo>
                  <a:lnTo>
                    <a:pt x="2279386" y="189256"/>
                  </a:lnTo>
                  <a:lnTo>
                    <a:pt x="2076186" y="378511"/>
                  </a:lnTo>
                  <a:lnTo>
                    <a:pt x="0" y="378511"/>
                  </a:lnTo>
                  <a:lnTo>
                    <a:pt x="203200" y="189256"/>
                  </a:lnTo>
                  <a:lnTo>
                    <a:pt x="0" y="0"/>
                  </a:lnTo>
                  <a:close/>
                </a:path>
              </a:pathLst>
            </a:custGeom>
            <a:solidFill>
              <a:srgbClr val="1769B9"/>
            </a:solidFill>
            <a:ln w="38100" cap="sq">
              <a:solidFill>
                <a:srgbClr val="1769B9"/>
              </a:solidFill>
              <a:prstDash val="solid"/>
              <a:miter/>
            </a:ln>
          </p:spPr>
          <p:txBody>
            <a:bodyPr/>
            <a:lstStyle/>
            <a:p>
              <a:endParaRPr lang="en-US"/>
            </a:p>
          </p:txBody>
        </p:sp>
        <p:sp>
          <p:nvSpPr>
            <p:cNvPr id="8" name="TextBox 8"/>
            <p:cNvSpPr txBox="1"/>
            <p:nvPr/>
          </p:nvSpPr>
          <p:spPr>
            <a:xfrm>
              <a:off x="177800" y="-57150"/>
              <a:ext cx="2025386" cy="435661"/>
            </a:xfrm>
            <a:prstGeom prst="rect">
              <a:avLst/>
            </a:prstGeom>
          </p:spPr>
          <p:txBody>
            <a:bodyPr lIns="53163" tIns="53163" rIns="53163" bIns="53163" rtlCol="0" anchor="ctr"/>
            <a:lstStyle/>
            <a:p>
              <a:pPr algn="ctr">
                <a:lnSpc>
                  <a:spcPts val="3212"/>
                </a:lnSpc>
              </a:pPr>
              <a:endParaRPr/>
            </a:p>
          </p:txBody>
        </p:sp>
      </p:grpSp>
      <p:sp>
        <p:nvSpPr>
          <p:cNvPr id="9" name="TextBox 9"/>
          <p:cNvSpPr txBox="1"/>
          <p:nvPr/>
        </p:nvSpPr>
        <p:spPr>
          <a:xfrm>
            <a:off x="9234182" y="6604906"/>
            <a:ext cx="3782001" cy="307975"/>
          </a:xfrm>
          <a:prstGeom prst="rect">
            <a:avLst/>
          </a:prstGeom>
        </p:spPr>
        <p:txBody>
          <a:bodyPr lIns="0" tIns="0" rIns="0" bIns="0" rtlCol="0" anchor="t">
            <a:spAutoFit/>
          </a:bodyPr>
          <a:lstStyle/>
          <a:p>
            <a:pPr algn="ctr">
              <a:lnSpc>
                <a:spcPts val="2299"/>
              </a:lnSpc>
            </a:pPr>
            <a:r>
              <a:rPr lang="en-US" sz="1999" b="1">
                <a:solidFill>
                  <a:srgbClr val="FFFFFF"/>
                </a:solidFill>
                <a:latin typeface="Poppins Medium"/>
                <a:ea typeface="Poppins Medium"/>
                <a:cs typeface="Poppins Medium"/>
                <a:sym typeface="Poppins Medium"/>
              </a:rPr>
              <a:t>Applying for and using GI Bill</a:t>
            </a:r>
          </a:p>
        </p:txBody>
      </p:sp>
      <p:grpSp>
        <p:nvGrpSpPr>
          <p:cNvPr id="10" name="Group 10"/>
          <p:cNvGrpSpPr/>
          <p:nvPr/>
        </p:nvGrpSpPr>
        <p:grpSpPr>
          <a:xfrm>
            <a:off x="8798856" y="7217389"/>
            <a:ext cx="4703495" cy="781055"/>
            <a:chOff x="0" y="0"/>
            <a:chExt cx="2279386" cy="378511"/>
          </a:xfrm>
        </p:grpSpPr>
        <p:sp>
          <p:nvSpPr>
            <p:cNvPr id="11" name="Freeform 11"/>
            <p:cNvSpPr/>
            <p:nvPr/>
          </p:nvSpPr>
          <p:spPr>
            <a:xfrm>
              <a:off x="0" y="0"/>
              <a:ext cx="2279386" cy="378511"/>
            </a:xfrm>
            <a:custGeom>
              <a:avLst/>
              <a:gdLst/>
              <a:ahLst/>
              <a:cxnLst/>
              <a:rect l="l" t="t" r="r" b="b"/>
              <a:pathLst>
                <a:path w="2279386" h="378511">
                  <a:moveTo>
                    <a:pt x="0" y="0"/>
                  </a:moveTo>
                  <a:lnTo>
                    <a:pt x="2076186" y="0"/>
                  </a:lnTo>
                  <a:lnTo>
                    <a:pt x="2279386" y="189256"/>
                  </a:lnTo>
                  <a:lnTo>
                    <a:pt x="2076186" y="378511"/>
                  </a:lnTo>
                  <a:lnTo>
                    <a:pt x="0" y="378511"/>
                  </a:lnTo>
                  <a:lnTo>
                    <a:pt x="203200" y="189256"/>
                  </a:lnTo>
                  <a:lnTo>
                    <a:pt x="0" y="0"/>
                  </a:lnTo>
                  <a:close/>
                </a:path>
              </a:pathLst>
            </a:custGeom>
            <a:solidFill>
              <a:srgbClr val="0B3A69"/>
            </a:solidFill>
            <a:ln w="38100" cap="sq">
              <a:solidFill>
                <a:srgbClr val="1769B9"/>
              </a:solidFill>
              <a:prstDash val="solid"/>
              <a:miter/>
            </a:ln>
          </p:spPr>
          <p:txBody>
            <a:bodyPr/>
            <a:lstStyle/>
            <a:p>
              <a:endParaRPr lang="en-US"/>
            </a:p>
          </p:txBody>
        </p:sp>
        <p:sp>
          <p:nvSpPr>
            <p:cNvPr id="12" name="TextBox 12"/>
            <p:cNvSpPr txBox="1"/>
            <p:nvPr/>
          </p:nvSpPr>
          <p:spPr>
            <a:xfrm>
              <a:off x="177800" y="-57150"/>
              <a:ext cx="2025386" cy="435661"/>
            </a:xfrm>
            <a:prstGeom prst="rect">
              <a:avLst/>
            </a:prstGeom>
          </p:spPr>
          <p:txBody>
            <a:bodyPr lIns="53163" tIns="53163" rIns="53163" bIns="53163" rtlCol="0" anchor="ctr"/>
            <a:lstStyle/>
            <a:p>
              <a:pPr algn="ctr">
                <a:lnSpc>
                  <a:spcPts val="3212"/>
                </a:lnSpc>
              </a:pPr>
              <a:endParaRPr/>
            </a:p>
          </p:txBody>
        </p:sp>
      </p:grpSp>
      <p:sp>
        <p:nvSpPr>
          <p:cNvPr id="13" name="TextBox 13"/>
          <p:cNvSpPr txBox="1"/>
          <p:nvPr/>
        </p:nvSpPr>
        <p:spPr>
          <a:xfrm>
            <a:off x="9234182" y="7457276"/>
            <a:ext cx="3782001" cy="307975"/>
          </a:xfrm>
          <a:prstGeom prst="rect">
            <a:avLst/>
          </a:prstGeom>
        </p:spPr>
        <p:txBody>
          <a:bodyPr lIns="0" tIns="0" rIns="0" bIns="0" rtlCol="0" anchor="t">
            <a:spAutoFit/>
          </a:bodyPr>
          <a:lstStyle/>
          <a:p>
            <a:pPr algn="ctr">
              <a:lnSpc>
                <a:spcPts val="2299"/>
              </a:lnSpc>
            </a:pPr>
            <a:r>
              <a:rPr lang="en-US" sz="1999" b="1">
                <a:solidFill>
                  <a:srgbClr val="FFFFFF"/>
                </a:solidFill>
                <a:latin typeface="Poppins Medium"/>
                <a:ea typeface="Poppins Medium"/>
                <a:cs typeface="Poppins Medium"/>
                <a:sym typeface="Poppins Medium"/>
              </a:rPr>
              <a:t>Needing to register with VHA</a:t>
            </a:r>
          </a:p>
        </p:txBody>
      </p:sp>
      <p:grpSp>
        <p:nvGrpSpPr>
          <p:cNvPr id="14" name="Group 14"/>
          <p:cNvGrpSpPr/>
          <p:nvPr/>
        </p:nvGrpSpPr>
        <p:grpSpPr>
          <a:xfrm>
            <a:off x="8798856" y="8066761"/>
            <a:ext cx="4703495" cy="781055"/>
            <a:chOff x="0" y="0"/>
            <a:chExt cx="2279386" cy="378511"/>
          </a:xfrm>
        </p:grpSpPr>
        <p:sp>
          <p:nvSpPr>
            <p:cNvPr id="15" name="Freeform 15"/>
            <p:cNvSpPr/>
            <p:nvPr/>
          </p:nvSpPr>
          <p:spPr>
            <a:xfrm>
              <a:off x="0" y="0"/>
              <a:ext cx="2279386" cy="378511"/>
            </a:xfrm>
            <a:custGeom>
              <a:avLst/>
              <a:gdLst/>
              <a:ahLst/>
              <a:cxnLst/>
              <a:rect l="l" t="t" r="r" b="b"/>
              <a:pathLst>
                <a:path w="2279386" h="378511">
                  <a:moveTo>
                    <a:pt x="0" y="0"/>
                  </a:moveTo>
                  <a:lnTo>
                    <a:pt x="2076186" y="0"/>
                  </a:lnTo>
                  <a:lnTo>
                    <a:pt x="2279386" y="189256"/>
                  </a:lnTo>
                  <a:lnTo>
                    <a:pt x="2076186" y="378511"/>
                  </a:lnTo>
                  <a:lnTo>
                    <a:pt x="0" y="378511"/>
                  </a:lnTo>
                  <a:lnTo>
                    <a:pt x="203200" y="189256"/>
                  </a:lnTo>
                  <a:lnTo>
                    <a:pt x="0" y="0"/>
                  </a:lnTo>
                  <a:close/>
                </a:path>
              </a:pathLst>
            </a:custGeom>
            <a:solidFill>
              <a:srgbClr val="1769B9"/>
            </a:solidFill>
            <a:ln w="38100" cap="sq">
              <a:solidFill>
                <a:srgbClr val="1769B9"/>
              </a:solidFill>
              <a:prstDash val="solid"/>
              <a:miter/>
            </a:ln>
          </p:spPr>
          <p:txBody>
            <a:bodyPr/>
            <a:lstStyle/>
            <a:p>
              <a:endParaRPr lang="en-US"/>
            </a:p>
          </p:txBody>
        </p:sp>
        <p:sp>
          <p:nvSpPr>
            <p:cNvPr id="16" name="TextBox 16"/>
            <p:cNvSpPr txBox="1"/>
            <p:nvPr/>
          </p:nvSpPr>
          <p:spPr>
            <a:xfrm>
              <a:off x="177800" y="-57150"/>
              <a:ext cx="2025386" cy="435661"/>
            </a:xfrm>
            <a:prstGeom prst="rect">
              <a:avLst/>
            </a:prstGeom>
          </p:spPr>
          <p:txBody>
            <a:bodyPr lIns="53163" tIns="53163" rIns="53163" bIns="53163" rtlCol="0" anchor="ctr"/>
            <a:lstStyle/>
            <a:p>
              <a:pPr algn="ctr">
                <a:lnSpc>
                  <a:spcPts val="3212"/>
                </a:lnSpc>
              </a:pPr>
              <a:endParaRPr/>
            </a:p>
          </p:txBody>
        </p:sp>
      </p:grpSp>
      <p:sp>
        <p:nvSpPr>
          <p:cNvPr id="17" name="TextBox 17"/>
          <p:cNvSpPr txBox="1"/>
          <p:nvPr/>
        </p:nvSpPr>
        <p:spPr>
          <a:xfrm>
            <a:off x="9234182" y="8306647"/>
            <a:ext cx="3782001" cy="307975"/>
          </a:xfrm>
          <a:prstGeom prst="rect">
            <a:avLst/>
          </a:prstGeom>
        </p:spPr>
        <p:txBody>
          <a:bodyPr lIns="0" tIns="0" rIns="0" bIns="0" rtlCol="0" anchor="t">
            <a:spAutoFit/>
          </a:bodyPr>
          <a:lstStyle/>
          <a:p>
            <a:pPr algn="ctr">
              <a:lnSpc>
                <a:spcPts val="2299"/>
              </a:lnSpc>
            </a:pPr>
            <a:r>
              <a:rPr lang="en-US" sz="1999" b="1">
                <a:solidFill>
                  <a:srgbClr val="FFFFFF"/>
                </a:solidFill>
                <a:latin typeface="Poppins Medium"/>
                <a:ea typeface="Poppins Medium"/>
                <a:cs typeface="Poppins Medium"/>
                <a:sym typeface="Poppins Medium"/>
              </a:rPr>
              <a:t>Finding life insurance</a:t>
            </a:r>
          </a:p>
        </p:txBody>
      </p:sp>
      <p:grpSp>
        <p:nvGrpSpPr>
          <p:cNvPr id="18" name="Group 18"/>
          <p:cNvGrpSpPr/>
          <p:nvPr/>
        </p:nvGrpSpPr>
        <p:grpSpPr>
          <a:xfrm>
            <a:off x="8798856" y="8916132"/>
            <a:ext cx="4703495" cy="781055"/>
            <a:chOff x="0" y="0"/>
            <a:chExt cx="2279386" cy="378511"/>
          </a:xfrm>
        </p:grpSpPr>
        <p:sp>
          <p:nvSpPr>
            <p:cNvPr id="19" name="Freeform 19"/>
            <p:cNvSpPr/>
            <p:nvPr/>
          </p:nvSpPr>
          <p:spPr>
            <a:xfrm>
              <a:off x="0" y="0"/>
              <a:ext cx="2279386" cy="378511"/>
            </a:xfrm>
            <a:custGeom>
              <a:avLst/>
              <a:gdLst/>
              <a:ahLst/>
              <a:cxnLst/>
              <a:rect l="l" t="t" r="r" b="b"/>
              <a:pathLst>
                <a:path w="2279386" h="378511">
                  <a:moveTo>
                    <a:pt x="0" y="0"/>
                  </a:moveTo>
                  <a:lnTo>
                    <a:pt x="2076186" y="0"/>
                  </a:lnTo>
                  <a:lnTo>
                    <a:pt x="2279386" y="189256"/>
                  </a:lnTo>
                  <a:lnTo>
                    <a:pt x="2076186" y="378511"/>
                  </a:lnTo>
                  <a:lnTo>
                    <a:pt x="0" y="378511"/>
                  </a:lnTo>
                  <a:lnTo>
                    <a:pt x="203200" y="189256"/>
                  </a:lnTo>
                  <a:lnTo>
                    <a:pt x="0" y="0"/>
                  </a:lnTo>
                  <a:close/>
                </a:path>
              </a:pathLst>
            </a:custGeom>
            <a:solidFill>
              <a:srgbClr val="0B3A69"/>
            </a:solidFill>
            <a:ln w="38100" cap="sq">
              <a:solidFill>
                <a:srgbClr val="1769B9"/>
              </a:solidFill>
              <a:prstDash val="solid"/>
              <a:miter/>
            </a:ln>
          </p:spPr>
          <p:txBody>
            <a:bodyPr/>
            <a:lstStyle/>
            <a:p>
              <a:endParaRPr lang="en-US"/>
            </a:p>
          </p:txBody>
        </p:sp>
        <p:sp>
          <p:nvSpPr>
            <p:cNvPr id="20" name="TextBox 20"/>
            <p:cNvSpPr txBox="1"/>
            <p:nvPr/>
          </p:nvSpPr>
          <p:spPr>
            <a:xfrm>
              <a:off x="177800" y="-57150"/>
              <a:ext cx="2025386" cy="435661"/>
            </a:xfrm>
            <a:prstGeom prst="rect">
              <a:avLst/>
            </a:prstGeom>
          </p:spPr>
          <p:txBody>
            <a:bodyPr lIns="53163" tIns="53163" rIns="53163" bIns="53163" rtlCol="0" anchor="ctr"/>
            <a:lstStyle/>
            <a:p>
              <a:pPr algn="ctr">
                <a:lnSpc>
                  <a:spcPts val="3212"/>
                </a:lnSpc>
              </a:pPr>
              <a:endParaRPr/>
            </a:p>
          </p:txBody>
        </p:sp>
      </p:grpSp>
      <p:sp>
        <p:nvSpPr>
          <p:cNvPr id="21" name="TextBox 21"/>
          <p:cNvSpPr txBox="1"/>
          <p:nvPr/>
        </p:nvSpPr>
        <p:spPr>
          <a:xfrm>
            <a:off x="9234182" y="9152479"/>
            <a:ext cx="3782001" cy="307975"/>
          </a:xfrm>
          <a:prstGeom prst="rect">
            <a:avLst/>
          </a:prstGeom>
        </p:spPr>
        <p:txBody>
          <a:bodyPr lIns="0" tIns="0" rIns="0" bIns="0" rtlCol="0" anchor="t">
            <a:spAutoFit/>
          </a:bodyPr>
          <a:lstStyle/>
          <a:p>
            <a:pPr algn="ctr">
              <a:lnSpc>
                <a:spcPts val="2299"/>
              </a:lnSpc>
            </a:pPr>
            <a:r>
              <a:rPr lang="en-US" sz="1999" b="1">
                <a:solidFill>
                  <a:srgbClr val="FFFFFF"/>
                </a:solidFill>
                <a:latin typeface="Poppins Medium"/>
                <a:ea typeface="Poppins Medium"/>
                <a:cs typeface="Poppins Medium"/>
                <a:sym typeface="Poppins Medium"/>
              </a:rPr>
              <a:t>Fitness &amp; gym groups</a:t>
            </a:r>
          </a:p>
        </p:txBody>
      </p:sp>
      <p:grpSp>
        <p:nvGrpSpPr>
          <p:cNvPr id="22" name="Group 22"/>
          <p:cNvGrpSpPr/>
          <p:nvPr/>
        </p:nvGrpSpPr>
        <p:grpSpPr>
          <a:xfrm>
            <a:off x="-2718255" y="3522229"/>
            <a:ext cx="7493909" cy="7493909"/>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8ACE7"/>
            </a:solidFill>
          </p:spPr>
          <p:txBody>
            <a:bodyPr/>
            <a:lstStyle/>
            <a:p>
              <a:endParaRPr lang="en-US"/>
            </a:p>
          </p:txBody>
        </p:sp>
      </p:grpSp>
      <p:grpSp>
        <p:nvGrpSpPr>
          <p:cNvPr id="24" name="Group 24"/>
          <p:cNvGrpSpPr/>
          <p:nvPr/>
        </p:nvGrpSpPr>
        <p:grpSpPr>
          <a:xfrm>
            <a:off x="16787328" y="-2616761"/>
            <a:ext cx="4009316" cy="4009316"/>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69B9"/>
            </a:solidFill>
          </p:spPr>
          <p:txBody>
            <a:bodyPr/>
            <a:lstStyle/>
            <a:p>
              <a:endParaRPr lang="en-US"/>
            </a:p>
          </p:txBody>
        </p:sp>
      </p:grpSp>
      <p:grpSp>
        <p:nvGrpSpPr>
          <p:cNvPr id="26" name="Group 26"/>
          <p:cNvGrpSpPr/>
          <p:nvPr/>
        </p:nvGrpSpPr>
        <p:grpSpPr>
          <a:xfrm>
            <a:off x="442127" y="0"/>
            <a:ext cx="5424785" cy="542478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8294" r="-10439" b="-6497"/>
              </a:stretch>
            </a:blipFill>
            <a:ln cap="sq">
              <a:noFill/>
              <a:prstDash val="solid"/>
              <a:miter/>
            </a:ln>
          </p:spPr>
          <p:txBody>
            <a:bodyPr/>
            <a:lstStyle/>
            <a:p>
              <a:endParaRPr lang="en-US"/>
            </a:p>
          </p:txBody>
        </p:sp>
      </p:grpSp>
      <p:grpSp>
        <p:nvGrpSpPr>
          <p:cNvPr id="28" name="Group 28"/>
          <p:cNvGrpSpPr/>
          <p:nvPr/>
        </p:nvGrpSpPr>
        <p:grpSpPr>
          <a:xfrm>
            <a:off x="546123" y="5909174"/>
            <a:ext cx="3010447" cy="4017476"/>
            <a:chOff x="0" y="0"/>
            <a:chExt cx="671157" cy="895667"/>
          </a:xfrm>
        </p:grpSpPr>
        <p:sp>
          <p:nvSpPr>
            <p:cNvPr id="29" name="Freeform 29"/>
            <p:cNvSpPr/>
            <p:nvPr/>
          </p:nvSpPr>
          <p:spPr>
            <a:xfrm>
              <a:off x="0" y="0"/>
              <a:ext cx="671157" cy="895667"/>
            </a:xfrm>
            <a:custGeom>
              <a:avLst/>
              <a:gdLst/>
              <a:ahLst/>
              <a:cxnLst/>
              <a:rect l="l" t="t" r="r" b="b"/>
              <a:pathLst>
                <a:path w="671157" h="895667">
                  <a:moveTo>
                    <a:pt x="66864" y="0"/>
                  </a:moveTo>
                  <a:lnTo>
                    <a:pt x="604293" y="0"/>
                  </a:lnTo>
                  <a:cubicBezTo>
                    <a:pt x="622027" y="0"/>
                    <a:pt x="639034" y="7045"/>
                    <a:pt x="651573" y="19584"/>
                  </a:cubicBezTo>
                  <a:cubicBezTo>
                    <a:pt x="664112" y="32123"/>
                    <a:pt x="671157" y="49130"/>
                    <a:pt x="671157" y="66864"/>
                  </a:cubicBezTo>
                  <a:lnTo>
                    <a:pt x="671157" y="828803"/>
                  </a:lnTo>
                  <a:cubicBezTo>
                    <a:pt x="671157" y="846536"/>
                    <a:pt x="664112" y="863543"/>
                    <a:pt x="651573" y="876083"/>
                  </a:cubicBezTo>
                  <a:cubicBezTo>
                    <a:pt x="639034" y="888622"/>
                    <a:pt x="622027" y="895667"/>
                    <a:pt x="604293" y="895667"/>
                  </a:cubicBezTo>
                  <a:lnTo>
                    <a:pt x="66864" y="895667"/>
                  </a:lnTo>
                  <a:cubicBezTo>
                    <a:pt x="49130" y="895667"/>
                    <a:pt x="32123" y="888622"/>
                    <a:pt x="19584" y="876083"/>
                  </a:cubicBezTo>
                  <a:cubicBezTo>
                    <a:pt x="7045" y="863543"/>
                    <a:pt x="0" y="846536"/>
                    <a:pt x="0" y="828803"/>
                  </a:cubicBezTo>
                  <a:lnTo>
                    <a:pt x="0" y="66864"/>
                  </a:lnTo>
                  <a:cubicBezTo>
                    <a:pt x="0" y="49130"/>
                    <a:pt x="7045" y="32123"/>
                    <a:pt x="19584" y="19584"/>
                  </a:cubicBezTo>
                  <a:cubicBezTo>
                    <a:pt x="32123" y="7045"/>
                    <a:pt x="49130" y="0"/>
                    <a:pt x="66864" y="0"/>
                  </a:cubicBezTo>
                  <a:close/>
                </a:path>
              </a:pathLst>
            </a:custGeom>
            <a:solidFill>
              <a:srgbClr val="1769B9"/>
            </a:solidFill>
            <a:ln cap="rnd">
              <a:noFill/>
              <a:prstDash val="solid"/>
              <a:round/>
            </a:ln>
          </p:spPr>
          <p:txBody>
            <a:bodyPr/>
            <a:lstStyle/>
            <a:p>
              <a:endParaRPr lang="en-US"/>
            </a:p>
          </p:txBody>
        </p:sp>
        <p:sp>
          <p:nvSpPr>
            <p:cNvPr id="30" name="TextBox 30"/>
            <p:cNvSpPr txBox="1"/>
            <p:nvPr/>
          </p:nvSpPr>
          <p:spPr>
            <a:xfrm>
              <a:off x="0" y="-57150"/>
              <a:ext cx="671157" cy="952817"/>
            </a:xfrm>
            <a:prstGeom prst="rect">
              <a:avLst/>
            </a:prstGeom>
          </p:spPr>
          <p:txBody>
            <a:bodyPr lIns="50800" tIns="50800" rIns="50800" bIns="50800" rtlCol="0" anchor="ctr"/>
            <a:lstStyle/>
            <a:p>
              <a:pPr marL="0" lvl="0" indent="0" algn="l">
                <a:lnSpc>
                  <a:spcPts val="2399"/>
                </a:lnSpc>
                <a:spcBef>
                  <a:spcPct val="0"/>
                </a:spcBef>
              </a:pPr>
              <a:endParaRPr/>
            </a:p>
          </p:txBody>
        </p:sp>
      </p:grpSp>
      <p:grpSp>
        <p:nvGrpSpPr>
          <p:cNvPr id="31" name="Group 31"/>
          <p:cNvGrpSpPr/>
          <p:nvPr/>
        </p:nvGrpSpPr>
        <p:grpSpPr>
          <a:xfrm>
            <a:off x="948173" y="6164745"/>
            <a:ext cx="2206347" cy="2292543"/>
            <a:chOff x="0" y="0"/>
            <a:chExt cx="2941796" cy="3056724"/>
          </a:xfrm>
        </p:grpSpPr>
        <p:pic>
          <p:nvPicPr>
            <p:cNvPr id="32" name="Picture 32"/>
            <p:cNvPicPr>
              <a:picLocks noChangeAspect="1"/>
            </p:cNvPicPr>
            <p:nvPr/>
          </p:nvPicPr>
          <p:blipFill>
            <a:blip r:embed="rId4"/>
            <a:stretch>
              <a:fillRect/>
            </a:stretch>
          </p:blipFill>
          <p:spPr>
            <a:xfrm>
              <a:off x="1100" y="362094"/>
              <a:ext cx="2939597" cy="2939597"/>
            </a:xfrm>
            <a:prstGeom prst="rect">
              <a:avLst/>
            </a:prstGeom>
          </p:spPr>
        </p:pic>
        <p:sp>
          <p:nvSpPr>
            <p:cNvPr id="33" name="TextBox 33"/>
            <p:cNvSpPr txBox="1"/>
            <p:nvPr/>
          </p:nvSpPr>
          <p:spPr>
            <a:xfrm>
              <a:off x="0" y="0"/>
              <a:ext cx="2941796" cy="416560"/>
            </a:xfrm>
            <a:prstGeom prst="rect">
              <a:avLst/>
            </a:prstGeom>
          </p:spPr>
          <p:txBody>
            <a:bodyPr lIns="0" tIns="0" rIns="0" bIns="0" rtlCol="0" anchor="t">
              <a:spAutoFit/>
            </a:bodyPr>
            <a:lstStyle/>
            <a:p>
              <a:pPr algn="ctr">
                <a:lnSpc>
                  <a:spcPts val="2310"/>
                </a:lnSpc>
              </a:pPr>
              <a:r>
                <a:rPr lang="en-US" sz="2100" b="1">
                  <a:solidFill>
                    <a:srgbClr val="FFFFFF"/>
                  </a:solidFill>
                  <a:latin typeface="Poppins Semi-Bold"/>
                  <a:ea typeface="Poppins Semi-Bold"/>
                  <a:cs typeface="Poppins Semi-Bold"/>
                  <a:sym typeface="Poppins Semi-Bold"/>
                </a:rPr>
                <a:t>Destination</a:t>
              </a:r>
            </a:p>
          </p:txBody>
        </p:sp>
      </p:grpSp>
      <p:sp>
        <p:nvSpPr>
          <p:cNvPr id="34" name="TextBox 34"/>
          <p:cNvSpPr txBox="1"/>
          <p:nvPr/>
        </p:nvSpPr>
        <p:spPr>
          <a:xfrm>
            <a:off x="797046" y="8809990"/>
            <a:ext cx="2508601" cy="896620"/>
          </a:xfrm>
          <a:prstGeom prst="rect">
            <a:avLst/>
          </a:prstGeom>
        </p:spPr>
        <p:txBody>
          <a:bodyPr lIns="0" tIns="0" rIns="0" bIns="0" rtlCol="0" anchor="t">
            <a:spAutoFit/>
          </a:bodyPr>
          <a:lstStyle/>
          <a:p>
            <a:pPr algn="ctr">
              <a:lnSpc>
                <a:spcPts val="1759"/>
              </a:lnSpc>
            </a:pPr>
            <a:r>
              <a:rPr lang="en-US" sz="1599" b="1">
                <a:solidFill>
                  <a:srgbClr val="FFFFFF"/>
                </a:solidFill>
                <a:latin typeface="Poppins Semi-Bold"/>
                <a:ea typeface="Poppins Semi-Bold"/>
                <a:cs typeface="Poppins Semi-Bold"/>
                <a:sym typeface="Poppins Semi-Bold"/>
              </a:rPr>
              <a:t>Of active duty service members have identified a post military destination.</a:t>
            </a:r>
          </a:p>
        </p:txBody>
      </p:sp>
      <p:grpSp>
        <p:nvGrpSpPr>
          <p:cNvPr id="35" name="Group 35"/>
          <p:cNvGrpSpPr/>
          <p:nvPr/>
        </p:nvGrpSpPr>
        <p:grpSpPr>
          <a:xfrm>
            <a:off x="3803233" y="5909174"/>
            <a:ext cx="3010447" cy="4036906"/>
            <a:chOff x="0" y="0"/>
            <a:chExt cx="671195" cy="899981"/>
          </a:xfrm>
        </p:grpSpPr>
        <p:sp>
          <p:nvSpPr>
            <p:cNvPr id="36" name="Freeform 36"/>
            <p:cNvSpPr/>
            <p:nvPr/>
          </p:nvSpPr>
          <p:spPr>
            <a:xfrm>
              <a:off x="0" y="0"/>
              <a:ext cx="671195" cy="899981"/>
            </a:xfrm>
            <a:custGeom>
              <a:avLst/>
              <a:gdLst/>
              <a:ahLst/>
              <a:cxnLst/>
              <a:rect l="l" t="t" r="r" b="b"/>
              <a:pathLst>
                <a:path w="671195" h="899981">
                  <a:moveTo>
                    <a:pt x="671195" y="64292"/>
                  </a:moveTo>
                  <a:lnTo>
                    <a:pt x="671195" y="835689"/>
                  </a:lnTo>
                  <a:cubicBezTo>
                    <a:pt x="671195" y="852741"/>
                    <a:pt x="664421" y="869094"/>
                    <a:pt x="652364" y="881151"/>
                  </a:cubicBezTo>
                  <a:cubicBezTo>
                    <a:pt x="640307" y="893208"/>
                    <a:pt x="623954" y="899981"/>
                    <a:pt x="606903" y="899981"/>
                  </a:cubicBezTo>
                  <a:lnTo>
                    <a:pt x="64292" y="899981"/>
                  </a:lnTo>
                  <a:cubicBezTo>
                    <a:pt x="47241" y="899981"/>
                    <a:pt x="30888" y="893208"/>
                    <a:pt x="18831" y="881151"/>
                  </a:cubicBezTo>
                  <a:cubicBezTo>
                    <a:pt x="6774" y="869094"/>
                    <a:pt x="0" y="852741"/>
                    <a:pt x="0" y="835689"/>
                  </a:cubicBezTo>
                  <a:lnTo>
                    <a:pt x="0" y="64292"/>
                  </a:lnTo>
                  <a:cubicBezTo>
                    <a:pt x="0" y="47241"/>
                    <a:pt x="6774" y="30888"/>
                    <a:pt x="18831" y="18831"/>
                  </a:cubicBezTo>
                  <a:cubicBezTo>
                    <a:pt x="30888" y="6774"/>
                    <a:pt x="47241" y="0"/>
                    <a:pt x="64292" y="0"/>
                  </a:cubicBezTo>
                  <a:lnTo>
                    <a:pt x="606903" y="0"/>
                  </a:lnTo>
                  <a:cubicBezTo>
                    <a:pt x="642410" y="0"/>
                    <a:pt x="671195" y="28785"/>
                    <a:pt x="671195" y="64292"/>
                  </a:cubicBezTo>
                  <a:close/>
                </a:path>
              </a:pathLst>
            </a:custGeom>
            <a:solidFill>
              <a:srgbClr val="1769B9"/>
            </a:solidFill>
            <a:ln cap="rnd">
              <a:noFill/>
              <a:prstDash val="solid"/>
              <a:round/>
            </a:ln>
          </p:spPr>
          <p:txBody>
            <a:bodyPr/>
            <a:lstStyle/>
            <a:p>
              <a:endParaRPr lang="en-US"/>
            </a:p>
          </p:txBody>
        </p:sp>
        <p:sp>
          <p:nvSpPr>
            <p:cNvPr id="37" name="TextBox 37"/>
            <p:cNvSpPr txBox="1"/>
            <p:nvPr/>
          </p:nvSpPr>
          <p:spPr>
            <a:xfrm>
              <a:off x="0" y="-76200"/>
              <a:ext cx="671195" cy="976181"/>
            </a:xfrm>
            <a:prstGeom prst="rect">
              <a:avLst/>
            </a:prstGeom>
          </p:spPr>
          <p:txBody>
            <a:bodyPr lIns="50800" tIns="50800" rIns="50800" bIns="50800" rtlCol="0" anchor="ctr"/>
            <a:lstStyle/>
            <a:p>
              <a:pPr marL="0" lvl="0" indent="0" algn="l">
                <a:lnSpc>
                  <a:spcPts val="3299"/>
                </a:lnSpc>
                <a:spcBef>
                  <a:spcPct val="0"/>
                </a:spcBef>
              </a:pPr>
              <a:endParaRPr/>
            </a:p>
          </p:txBody>
        </p:sp>
      </p:grpSp>
      <p:grpSp>
        <p:nvGrpSpPr>
          <p:cNvPr id="38" name="Group 38"/>
          <p:cNvGrpSpPr/>
          <p:nvPr/>
        </p:nvGrpSpPr>
        <p:grpSpPr>
          <a:xfrm>
            <a:off x="4004258" y="6192246"/>
            <a:ext cx="2608397" cy="2273151"/>
            <a:chOff x="0" y="0"/>
            <a:chExt cx="3477863" cy="3030868"/>
          </a:xfrm>
        </p:grpSpPr>
        <p:pic>
          <p:nvPicPr>
            <p:cNvPr id="39" name="Picture 39"/>
            <p:cNvPicPr>
              <a:picLocks noChangeAspect="1"/>
            </p:cNvPicPr>
            <p:nvPr/>
          </p:nvPicPr>
          <p:blipFill>
            <a:blip r:embed="rId5"/>
            <a:stretch>
              <a:fillRect/>
            </a:stretch>
          </p:blipFill>
          <p:spPr>
            <a:xfrm>
              <a:off x="269133" y="336237"/>
              <a:ext cx="2939597" cy="2939597"/>
            </a:xfrm>
            <a:prstGeom prst="rect">
              <a:avLst/>
            </a:prstGeom>
          </p:spPr>
        </p:pic>
        <p:sp>
          <p:nvSpPr>
            <p:cNvPr id="40" name="TextBox 40"/>
            <p:cNvSpPr txBox="1"/>
            <p:nvPr/>
          </p:nvSpPr>
          <p:spPr>
            <a:xfrm>
              <a:off x="0" y="0"/>
              <a:ext cx="3477863" cy="416560"/>
            </a:xfrm>
            <a:prstGeom prst="rect">
              <a:avLst/>
            </a:prstGeom>
          </p:spPr>
          <p:txBody>
            <a:bodyPr lIns="0" tIns="0" rIns="0" bIns="0" rtlCol="0" anchor="t">
              <a:spAutoFit/>
            </a:bodyPr>
            <a:lstStyle/>
            <a:p>
              <a:pPr algn="ctr">
                <a:lnSpc>
                  <a:spcPts val="2310"/>
                </a:lnSpc>
              </a:pPr>
              <a:r>
                <a:rPr lang="en-US" sz="2100" b="1">
                  <a:solidFill>
                    <a:srgbClr val="FFFFFF"/>
                  </a:solidFill>
                  <a:latin typeface="Poppins Semi-Bold"/>
                  <a:ea typeface="Poppins Semi-Bold"/>
                  <a:cs typeface="Poppins Semi-Bold"/>
                  <a:sym typeface="Poppins Semi-Bold"/>
                </a:rPr>
                <a:t>Transition Outlook</a:t>
              </a:r>
            </a:p>
          </p:txBody>
        </p:sp>
      </p:grpSp>
      <p:sp>
        <p:nvSpPr>
          <p:cNvPr id="41" name="TextBox 41"/>
          <p:cNvSpPr txBox="1"/>
          <p:nvPr/>
        </p:nvSpPr>
        <p:spPr>
          <a:xfrm>
            <a:off x="4054156" y="8756968"/>
            <a:ext cx="2508601" cy="1021715"/>
          </a:xfrm>
          <a:prstGeom prst="rect">
            <a:avLst/>
          </a:prstGeom>
        </p:spPr>
        <p:txBody>
          <a:bodyPr lIns="0" tIns="0" rIns="0" bIns="0" rtlCol="0" anchor="t">
            <a:spAutoFit/>
          </a:bodyPr>
          <a:lstStyle/>
          <a:p>
            <a:pPr algn="ctr">
              <a:lnSpc>
                <a:spcPts val="1599"/>
              </a:lnSpc>
            </a:pPr>
            <a:r>
              <a:rPr lang="en-US" sz="1599" b="1">
                <a:solidFill>
                  <a:srgbClr val="FFFFFF"/>
                </a:solidFill>
                <a:latin typeface="Poppins Semi-Bold"/>
                <a:ea typeface="Poppins Semi-Bold"/>
                <a:cs typeface="Poppins Semi-Bold"/>
                <a:sym typeface="Poppins Semi-Bold"/>
              </a:rPr>
              <a:t>Of active duty service members expressed significant concerns and worries about their upcoming transition.</a:t>
            </a:r>
          </a:p>
        </p:txBody>
      </p:sp>
      <p:sp>
        <p:nvSpPr>
          <p:cNvPr id="42" name="TextBox 42"/>
          <p:cNvSpPr txBox="1"/>
          <p:nvPr/>
        </p:nvSpPr>
        <p:spPr>
          <a:xfrm>
            <a:off x="5983022" y="544195"/>
            <a:ext cx="9232722" cy="848360"/>
          </a:xfrm>
          <a:prstGeom prst="rect">
            <a:avLst/>
          </a:prstGeom>
        </p:spPr>
        <p:txBody>
          <a:bodyPr lIns="0" tIns="0" rIns="0" bIns="0" rtlCol="0" anchor="t">
            <a:spAutoFit/>
          </a:bodyPr>
          <a:lstStyle/>
          <a:p>
            <a:pPr algn="l">
              <a:lnSpc>
                <a:spcPts val="6399"/>
              </a:lnSpc>
            </a:pPr>
            <a:r>
              <a:rPr lang="en-US" sz="6399" b="1">
                <a:solidFill>
                  <a:srgbClr val="1769B9"/>
                </a:solidFill>
                <a:latin typeface="Oswald Bold"/>
                <a:ea typeface="Oswald Bold"/>
                <a:cs typeface="Oswald Bold"/>
                <a:sym typeface="Oswald Bold"/>
              </a:rPr>
              <a:t>THE POPULATION WE SERVE</a:t>
            </a:r>
          </a:p>
        </p:txBody>
      </p:sp>
      <p:grpSp>
        <p:nvGrpSpPr>
          <p:cNvPr id="43" name="Group 43"/>
          <p:cNvGrpSpPr/>
          <p:nvPr/>
        </p:nvGrpSpPr>
        <p:grpSpPr>
          <a:xfrm>
            <a:off x="6164432" y="1792066"/>
            <a:ext cx="2179812" cy="3052826"/>
            <a:chOff x="0" y="0"/>
            <a:chExt cx="2906416" cy="4070434"/>
          </a:xfrm>
        </p:grpSpPr>
        <p:sp>
          <p:nvSpPr>
            <p:cNvPr id="44" name="TextBox 44"/>
            <p:cNvSpPr txBox="1"/>
            <p:nvPr/>
          </p:nvSpPr>
          <p:spPr>
            <a:xfrm>
              <a:off x="711754" y="0"/>
              <a:ext cx="1620003" cy="485140"/>
            </a:xfrm>
            <a:prstGeom prst="rect">
              <a:avLst/>
            </a:prstGeom>
          </p:spPr>
          <p:txBody>
            <a:bodyPr lIns="0" tIns="0" rIns="0" bIns="0" rtlCol="0" anchor="t">
              <a:spAutoFit/>
            </a:bodyPr>
            <a:lstStyle/>
            <a:p>
              <a:pPr algn="l">
                <a:lnSpc>
                  <a:spcPts val="2640"/>
                </a:lnSpc>
              </a:pPr>
              <a:r>
                <a:rPr lang="en-US" sz="2400" b="1">
                  <a:solidFill>
                    <a:srgbClr val="0B3A69"/>
                  </a:solidFill>
                  <a:latin typeface="Poppins Semi-Bold"/>
                  <a:ea typeface="Poppins Semi-Bold"/>
                  <a:cs typeface="Poppins Semi-Bold"/>
                  <a:sym typeface="Poppins Semi-Bold"/>
                </a:rPr>
                <a:t>Gender</a:t>
              </a:r>
            </a:p>
          </p:txBody>
        </p:sp>
        <p:pic>
          <p:nvPicPr>
            <p:cNvPr id="45" name="Picture 45"/>
            <p:cNvPicPr>
              <a:picLocks noChangeAspect="1"/>
            </p:cNvPicPr>
            <p:nvPr/>
          </p:nvPicPr>
          <p:blipFill>
            <a:blip r:embed="rId6"/>
            <a:stretch>
              <a:fillRect/>
            </a:stretch>
          </p:blipFill>
          <p:spPr>
            <a:xfrm>
              <a:off x="-107736" y="702092"/>
              <a:ext cx="1541382" cy="2425782"/>
            </a:xfrm>
            <a:prstGeom prst="rect">
              <a:avLst/>
            </a:prstGeom>
          </p:spPr>
        </p:pic>
        <p:sp>
          <p:nvSpPr>
            <p:cNvPr id="46" name="TextBox 46"/>
            <p:cNvSpPr txBox="1"/>
            <p:nvPr/>
          </p:nvSpPr>
          <p:spPr>
            <a:xfrm>
              <a:off x="0" y="3277319"/>
              <a:ext cx="1325910" cy="793115"/>
            </a:xfrm>
            <a:prstGeom prst="rect">
              <a:avLst/>
            </a:prstGeom>
          </p:spPr>
          <p:txBody>
            <a:bodyPr lIns="0" tIns="0" rIns="0" bIns="0" rtlCol="0" anchor="t">
              <a:spAutoFit/>
            </a:bodyPr>
            <a:lstStyle/>
            <a:p>
              <a:pPr algn="l">
                <a:lnSpc>
                  <a:spcPts val="4680"/>
                </a:lnSpc>
              </a:pPr>
              <a:r>
                <a:rPr lang="en-US" sz="3600" b="1">
                  <a:solidFill>
                    <a:srgbClr val="0B3A69">
                      <a:alpha val="89804"/>
                    </a:srgbClr>
                  </a:solidFill>
                  <a:latin typeface="Poppins Semi-Bold"/>
                  <a:ea typeface="Poppins Semi-Bold"/>
                  <a:cs typeface="Poppins Semi-Bold"/>
                  <a:sym typeface="Poppins Semi-Bold"/>
                </a:rPr>
                <a:t>81%</a:t>
              </a:r>
            </a:p>
          </p:txBody>
        </p:sp>
        <p:pic>
          <p:nvPicPr>
            <p:cNvPr id="47" name="Picture 47"/>
            <p:cNvPicPr>
              <a:picLocks noChangeAspect="1"/>
            </p:cNvPicPr>
            <p:nvPr/>
          </p:nvPicPr>
          <p:blipFill>
            <a:blip r:embed="rId7"/>
            <a:stretch>
              <a:fillRect/>
            </a:stretch>
          </p:blipFill>
          <p:spPr>
            <a:xfrm>
              <a:off x="1488532" y="747570"/>
              <a:ext cx="1509857" cy="2376169"/>
            </a:xfrm>
            <a:prstGeom prst="rect">
              <a:avLst/>
            </a:prstGeom>
          </p:spPr>
        </p:pic>
        <p:sp>
          <p:nvSpPr>
            <p:cNvPr id="48" name="TextBox 48"/>
            <p:cNvSpPr txBox="1"/>
            <p:nvPr/>
          </p:nvSpPr>
          <p:spPr>
            <a:xfrm>
              <a:off x="1580506" y="3277319"/>
              <a:ext cx="1325910" cy="793115"/>
            </a:xfrm>
            <a:prstGeom prst="rect">
              <a:avLst/>
            </a:prstGeom>
          </p:spPr>
          <p:txBody>
            <a:bodyPr lIns="0" tIns="0" rIns="0" bIns="0" rtlCol="0" anchor="t">
              <a:spAutoFit/>
            </a:bodyPr>
            <a:lstStyle/>
            <a:p>
              <a:pPr algn="l">
                <a:lnSpc>
                  <a:spcPts val="4680"/>
                </a:lnSpc>
              </a:pPr>
              <a:r>
                <a:rPr lang="en-US" sz="3600" b="1">
                  <a:solidFill>
                    <a:srgbClr val="1769B9">
                      <a:alpha val="89804"/>
                    </a:srgbClr>
                  </a:solidFill>
                  <a:latin typeface="Poppins Semi-Bold"/>
                  <a:ea typeface="Poppins Semi-Bold"/>
                  <a:cs typeface="Poppins Semi-Bold"/>
                  <a:sym typeface="Poppins Semi-Bold"/>
                </a:rPr>
                <a:t>15%</a:t>
              </a:r>
            </a:p>
          </p:txBody>
        </p:sp>
      </p:grpSp>
      <p:grpSp>
        <p:nvGrpSpPr>
          <p:cNvPr id="49" name="Group 49"/>
          <p:cNvGrpSpPr/>
          <p:nvPr/>
        </p:nvGrpSpPr>
        <p:grpSpPr>
          <a:xfrm rot="623478">
            <a:off x="14272366" y="4038727"/>
            <a:ext cx="3277455" cy="5472424"/>
            <a:chOff x="0" y="0"/>
            <a:chExt cx="1021334" cy="1705150"/>
          </a:xfrm>
        </p:grpSpPr>
        <p:sp>
          <p:nvSpPr>
            <p:cNvPr id="50" name="Freeform 50"/>
            <p:cNvSpPr/>
            <p:nvPr/>
          </p:nvSpPr>
          <p:spPr>
            <a:xfrm>
              <a:off x="0" y="0"/>
              <a:ext cx="1021334" cy="1705150"/>
            </a:xfrm>
            <a:custGeom>
              <a:avLst/>
              <a:gdLst/>
              <a:ahLst/>
              <a:cxnLst/>
              <a:rect l="l" t="t" r="r" b="b"/>
              <a:pathLst>
                <a:path w="1021334" h="1705150">
                  <a:moveTo>
                    <a:pt x="1021334" y="59054"/>
                  </a:moveTo>
                  <a:lnTo>
                    <a:pt x="1021334" y="1646095"/>
                  </a:lnTo>
                  <a:cubicBezTo>
                    <a:pt x="1021334" y="1678710"/>
                    <a:pt x="994894" y="1705150"/>
                    <a:pt x="962280" y="1705150"/>
                  </a:cubicBezTo>
                  <a:lnTo>
                    <a:pt x="59054" y="1705150"/>
                  </a:lnTo>
                  <a:cubicBezTo>
                    <a:pt x="26440" y="1705150"/>
                    <a:pt x="0" y="1678710"/>
                    <a:pt x="0" y="1646095"/>
                  </a:cubicBezTo>
                  <a:lnTo>
                    <a:pt x="0" y="59054"/>
                  </a:lnTo>
                  <a:cubicBezTo>
                    <a:pt x="0" y="26440"/>
                    <a:pt x="26440" y="0"/>
                    <a:pt x="59054" y="0"/>
                  </a:cubicBezTo>
                  <a:lnTo>
                    <a:pt x="962280" y="0"/>
                  </a:lnTo>
                  <a:cubicBezTo>
                    <a:pt x="994894" y="0"/>
                    <a:pt x="1021334" y="26440"/>
                    <a:pt x="1021334" y="59054"/>
                  </a:cubicBezTo>
                  <a:close/>
                </a:path>
              </a:pathLst>
            </a:custGeom>
            <a:solidFill>
              <a:srgbClr val="1769B9"/>
            </a:solidFill>
            <a:ln cap="rnd">
              <a:noFill/>
              <a:prstDash val="solid"/>
              <a:round/>
            </a:ln>
          </p:spPr>
          <p:txBody>
            <a:bodyPr/>
            <a:lstStyle/>
            <a:p>
              <a:endParaRPr lang="en-US"/>
            </a:p>
          </p:txBody>
        </p:sp>
        <p:sp>
          <p:nvSpPr>
            <p:cNvPr id="51" name="TextBox 51"/>
            <p:cNvSpPr txBox="1"/>
            <p:nvPr/>
          </p:nvSpPr>
          <p:spPr>
            <a:xfrm>
              <a:off x="0" y="-76200"/>
              <a:ext cx="1021334" cy="1781350"/>
            </a:xfrm>
            <a:prstGeom prst="rect">
              <a:avLst/>
            </a:prstGeom>
          </p:spPr>
          <p:txBody>
            <a:bodyPr lIns="42937" tIns="42937" rIns="42937" bIns="42937" rtlCol="0" anchor="ctr"/>
            <a:lstStyle/>
            <a:p>
              <a:pPr algn="l">
                <a:lnSpc>
                  <a:spcPts val="3299"/>
                </a:lnSpc>
              </a:pPr>
              <a:endParaRPr/>
            </a:p>
          </p:txBody>
        </p:sp>
      </p:grpSp>
      <p:grpSp>
        <p:nvGrpSpPr>
          <p:cNvPr id="52" name="Group 52"/>
          <p:cNvGrpSpPr/>
          <p:nvPr/>
        </p:nvGrpSpPr>
        <p:grpSpPr>
          <a:xfrm>
            <a:off x="14135787" y="4173456"/>
            <a:ext cx="3277455" cy="5326964"/>
            <a:chOff x="0" y="0"/>
            <a:chExt cx="1021334" cy="1659826"/>
          </a:xfrm>
        </p:grpSpPr>
        <p:sp>
          <p:nvSpPr>
            <p:cNvPr id="53" name="Freeform 53"/>
            <p:cNvSpPr/>
            <p:nvPr/>
          </p:nvSpPr>
          <p:spPr>
            <a:xfrm>
              <a:off x="0" y="0"/>
              <a:ext cx="1021334" cy="1659826"/>
            </a:xfrm>
            <a:custGeom>
              <a:avLst/>
              <a:gdLst/>
              <a:ahLst/>
              <a:cxnLst/>
              <a:rect l="l" t="t" r="r" b="b"/>
              <a:pathLst>
                <a:path w="1021334" h="1659826">
                  <a:moveTo>
                    <a:pt x="1021334" y="59054"/>
                  </a:moveTo>
                  <a:lnTo>
                    <a:pt x="1021334" y="1600771"/>
                  </a:lnTo>
                  <a:cubicBezTo>
                    <a:pt x="1021334" y="1633386"/>
                    <a:pt x="994894" y="1659826"/>
                    <a:pt x="962280" y="1659826"/>
                  </a:cubicBezTo>
                  <a:lnTo>
                    <a:pt x="59054" y="1659826"/>
                  </a:lnTo>
                  <a:cubicBezTo>
                    <a:pt x="26440" y="1659826"/>
                    <a:pt x="0" y="1633386"/>
                    <a:pt x="0" y="1600771"/>
                  </a:cubicBezTo>
                  <a:lnTo>
                    <a:pt x="0" y="59054"/>
                  </a:lnTo>
                  <a:cubicBezTo>
                    <a:pt x="0" y="26440"/>
                    <a:pt x="26440" y="0"/>
                    <a:pt x="59054" y="0"/>
                  </a:cubicBezTo>
                  <a:lnTo>
                    <a:pt x="962280" y="0"/>
                  </a:lnTo>
                  <a:cubicBezTo>
                    <a:pt x="994894" y="0"/>
                    <a:pt x="1021334" y="26440"/>
                    <a:pt x="1021334" y="59054"/>
                  </a:cubicBezTo>
                  <a:close/>
                </a:path>
              </a:pathLst>
            </a:custGeom>
            <a:solidFill>
              <a:srgbClr val="FFFFFF"/>
            </a:solidFill>
            <a:ln w="9525" cap="rnd">
              <a:solidFill>
                <a:srgbClr val="000000"/>
              </a:solidFill>
              <a:prstDash val="solid"/>
              <a:round/>
            </a:ln>
          </p:spPr>
          <p:txBody>
            <a:bodyPr/>
            <a:lstStyle/>
            <a:p>
              <a:endParaRPr lang="en-US"/>
            </a:p>
          </p:txBody>
        </p:sp>
        <p:sp>
          <p:nvSpPr>
            <p:cNvPr id="54" name="TextBox 54"/>
            <p:cNvSpPr txBox="1"/>
            <p:nvPr/>
          </p:nvSpPr>
          <p:spPr>
            <a:xfrm>
              <a:off x="0" y="-76200"/>
              <a:ext cx="1021334" cy="1736026"/>
            </a:xfrm>
            <a:prstGeom prst="rect">
              <a:avLst/>
            </a:prstGeom>
          </p:spPr>
          <p:txBody>
            <a:bodyPr lIns="42937" tIns="42937" rIns="42937" bIns="42937" rtlCol="0" anchor="ctr"/>
            <a:lstStyle/>
            <a:p>
              <a:pPr algn="l">
                <a:lnSpc>
                  <a:spcPts val="3299"/>
                </a:lnSpc>
              </a:pPr>
              <a:endParaRPr/>
            </a:p>
          </p:txBody>
        </p:sp>
      </p:grpSp>
      <p:grpSp>
        <p:nvGrpSpPr>
          <p:cNvPr id="55" name="Group 55"/>
          <p:cNvGrpSpPr/>
          <p:nvPr/>
        </p:nvGrpSpPr>
        <p:grpSpPr>
          <a:xfrm>
            <a:off x="14135787" y="4173456"/>
            <a:ext cx="3277455" cy="671436"/>
            <a:chOff x="0" y="0"/>
            <a:chExt cx="853661" cy="174885"/>
          </a:xfrm>
        </p:grpSpPr>
        <p:sp>
          <p:nvSpPr>
            <p:cNvPr id="56" name="Freeform 56"/>
            <p:cNvSpPr/>
            <p:nvPr/>
          </p:nvSpPr>
          <p:spPr>
            <a:xfrm>
              <a:off x="0" y="0"/>
              <a:ext cx="853661" cy="174885"/>
            </a:xfrm>
            <a:custGeom>
              <a:avLst/>
              <a:gdLst/>
              <a:ahLst/>
              <a:cxnLst/>
              <a:rect l="l" t="t" r="r" b="b"/>
              <a:pathLst>
                <a:path w="853661" h="174885">
                  <a:moveTo>
                    <a:pt x="59054" y="0"/>
                  </a:moveTo>
                  <a:lnTo>
                    <a:pt x="794606" y="0"/>
                  </a:lnTo>
                  <a:cubicBezTo>
                    <a:pt x="827221" y="0"/>
                    <a:pt x="853661" y="26440"/>
                    <a:pt x="853661" y="59054"/>
                  </a:cubicBezTo>
                  <a:lnTo>
                    <a:pt x="853661" y="115831"/>
                  </a:lnTo>
                  <a:cubicBezTo>
                    <a:pt x="853661" y="148446"/>
                    <a:pt x="827221" y="174885"/>
                    <a:pt x="794606" y="174885"/>
                  </a:cubicBezTo>
                  <a:lnTo>
                    <a:pt x="59054" y="174885"/>
                  </a:lnTo>
                  <a:cubicBezTo>
                    <a:pt x="26440" y="174885"/>
                    <a:pt x="0" y="148446"/>
                    <a:pt x="0" y="115831"/>
                  </a:cubicBezTo>
                  <a:lnTo>
                    <a:pt x="0" y="59054"/>
                  </a:lnTo>
                  <a:cubicBezTo>
                    <a:pt x="0" y="26440"/>
                    <a:pt x="26440" y="0"/>
                    <a:pt x="59054" y="0"/>
                  </a:cubicBezTo>
                  <a:close/>
                </a:path>
              </a:pathLst>
            </a:custGeom>
            <a:solidFill>
              <a:srgbClr val="1769B9">
                <a:alpha val="16863"/>
              </a:srgbClr>
            </a:solidFill>
            <a:ln w="9525" cap="rnd">
              <a:solidFill>
                <a:srgbClr val="000000">
                  <a:alpha val="16863"/>
                </a:srgbClr>
              </a:solidFill>
              <a:prstDash val="solid"/>
              <a:round/>
            </a:ln>
          </p:spPr>
          <p:txBody>
            <a:bodyPr/>
            <a:lstStyle/>
            <a:p>
              <a:endParaRPr lang="en-US"/>
            </a:p>
          </p:txBody>
        </p:sp>
        <p:sp>
          <p:nvSpPr>
            <p:cNvPr id="57" name="TextBox 57"/>
            <p:cNvSpPr txBox="1"/>
            <p:nvPr/>
          </p:nvSpPr>
          <p:spPr>
            <a:xfrm>
              <a:off x="0" y="-76200"/>
              <a:ext cx="853661" cy="251085"/>
            </a:xfrm>
            <a:prstGeom prst="rect">
              <a:avLst/>
            </a:prstGeom>
          </p:spPr>
          <p:txBody>
            <a:bodyPr lIns="51368" tIns="51368" rIns="51368" bIns="51368" rtlCol="0" anchor="ctr"/>
            <a:lstStyle/>
            <a:p>
              <a:pPr algn="l">
                <a:lnSpc>
                  <a:spcPts val="3299"/>
                </a:lnSpc>
              </a:pPr>
              <a:endParaRPr/>
            </a:p>
          </p:txBody>
        </p:sp>
      </p:grpSp>
      <p:sp>
        <p:nvSpPr>
          <p:cNvPr id="58" name="TextBox 58"/>
          <p:cNvSpPr txBox="1"/>
          <p:nvPr/>
        </p:nvSpPr>
        <p:spPr>
          <a:xfrm>
            <a:off x="14418816" y="4342258"/>
            <a:ext cx="2711397" cy="333832"/>
          </a:xfrm>
          <a:prstGeom prst="rect">
            <a:avLst/>
          </a:prstGeom>
        </p:spPr>
        <p:txBody>
          <a:bodyPr lIns="0" tIns="0" rIns="0" bIns="0" rtlCol="0" anchor="t">
            <a:spAutoFit/>
          </a:bodyPr>
          <a:lstStyle/>
          <a:p>
            <a:pPr algn="ctr">
              <a:lnSpc>
                <a:spcPts val="2417"/>
              </a:lnSpc>
            </a:pPr>
            <a:r>
              <a:rPr lang="en-US" sz="2197" b="1">
                <a:solidFill>
                  <a:srgbClr val="0B3A69"/>
                </a:solidFill>
                <a:latin typeface="Poppins Semi-Bold"/>
                <a:ea typeface="Poppins Semi-Bold"/>
                <a:cs typeface="Poppins Semi-Bold"/>
                <a:sym typeface="Poppins Semi-Bold"/>
              </a:rPr>
              <a:t>Top 12 Destinations</a:t>
            </a:r>
          </a:p>
        </p:txBody>
      </p:sp>
      <p:sp>
        <p:nvSpPr>
          <p:cNvPr id="59" name="TextBox 59"/>
          <p:cNvSpPr txBox="1"/>
          <p:nvPr/>
        </p:nvSpPr>
        <p:spPr>
          <a:xfrm>
            <a:off x="14639245" y="4953368"/>
            <a:ext cx="2490968" cy="4276344"/>
          </a:xfrm>
          <a:prstGeom prst="rect">
            <a:avLst/>
          </a:prstGeom>
        </p:spPr>
        <p:txBody>
          <a:bodyPr lIns="0" tIns="0" rIns="0" bIns="0" rtlCol="0" anchor="t">
            <a:spAutoFit/>
          </a:bodyPr>
          <a:lstStyle/>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 Texas</a:t>
            </a:r>
          </a:p>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Colorado</a:t>
            </a:r>
          </a:p>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California</a:t>
            </a:r>
          </a:p>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 Florida</a:t>
            </a:r>
          </a:p>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 New York</a:t>
            </a:r>
          </a:p>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Georgia</a:t>
            </a:r>
          </a:p>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North Carolina</a:t>
            </a:r>
          </a:p>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Arizona</a:t>
            </a:r>
          </a:p>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Pennsylvania</a:t>
            </a:r>
          </a:p>
          <a:p>
            <a:pPr marL="453390" lvl="1" indent="-226695" algn="l">
              <a:lnSpc>
                <a:spcPts val="3423"/>
              </a:lnSpc>
              <a:buAutoNum type="arabicPeriod"/>
            </a:pPr>
            <a:r>
              <a:rPr lang="en-US" sz="2100" b="1">
                <a:solidFill>
                  <a:srgbClr val="0B3A69"/>
                </a:solidFill>
                <a:latin typeface="Poppins Semi-Bold"/>
                <a:ea typeface="Poppins Semi-Bold"/>
                <a:cs typeface="Poppins Semi-Bold"/>
                <a:sym typeface="Poppins Semi-Bold"/>
              </a:rPr>
              <a:t>Ohio</a:t>
            </a:r>
          </a:p>
        </p:txBody>
      </p:sp>
      <p:grpSp>
        <p:nvGrpSpPr>
          <p:cNvPr id="60" name="Group 60"/>
          <p:cNvGrpSpPr/>
          <p:nvPr/>
        </p:nvGrpSpPr>
        <p:grpSpPr>
          <a:xfrm>
            <a:off x="8831716" y="1657187"/>
            <a:ext cx="3924046" cy="2587641"/>
            <a:chOff x="0" y="0"/>
            <a:chExt cx="847230" cy="558690"/>
          </a:xfrm>
        </p:grpSpPr>
        <p:sp>
          <p:nvSpPr>
            <p:cNvPr id="61" name="Freeform 61"/>
            <p:cNvSpPr/>
            <p:nvPr/>
          </p:nvSpPr>
          <p:spPr>
            <a:xfrm>
              <a:off x="0" y="0"/>
              <a:ext cx="847230" cy="558690"/>
            </a:xfrm>
            <a:custGeom>
              <a:avLst/>
              <a:gdLst/>
              <a:ahLst/>
              <a:cxnLst/>
              <a:rect l="l" t="t" r="r" b="b"/>
              <a:pathLst>
                <a:path w="847230" h="558690">
                  <a:moveTo>
                    <a:pt x="49324" y="0"/>
                  </a:moveTo>
                  <a:lnTo>
                    <a:pt x="797906" y="0"/>
                  </a:lnTo>
                  <a:cubicBezTo>
                    <a:pt x="825147" y="0"/>
                    <a:pt x="847230" y="22083"/>
                    <a:pt x="847230" y="49324"/>
                  </a:cubicBezTo>
                  <a:lnTo>
                    <a:pt x="847230" y="509367"/>
                  </a:lnTo>
                  <a:cubicBezTo>
                    <a:pt x="847230" y="536608"/>
                    <a:pt x="825147" y="558690"/>
                    <a:pt x="797906" y="558690"/>
                  </a:cubicBezTo>
                  <a:lnTo>
                    <a:pt x="49324" y="558690"/>
                  </a:lnTo>
                  <a:cubicBezTo>
                    <a:pt x="22083" y="558690"/>
                    <a:pt x="0" y="536608"/>
                    <a:pt x="0" y="509367"/>
                  </a:cubicBezTo>
                  <a:lnTo>
                    <a:pt x="0" y="49324"/>
                  </a:lnTo>
                  <a:cubicBezTo>
                    <a:pt x="0" y="22083"/>
                    <a:pt x="22083" y="0"/>
                    <a:pt x="49324" y="0"/>
                  </a:cubicBezTo>
                  <a:close/>
                </a:path>
              </a:pathLst>
            </a:custGeom>
            <a:solidFill>
              <a:srgbClr val="1769B9">
                <a:alpha val="16863"/>
              </a:srgbClr>
            </a:solidFill>
            <a:ln w="9525" cap="rnd">
              <a:solidFill>
                <a:srgbClr val="000000">
                  <a:alpha val="16863"/>
                </a:srgbClr>
              </a:solidFill>
              <a:prstDash val="solid"/>
              <a:round/>
            </a:ln>
          </p:spPr>
          <p:txBody>
            <a:bodyPr/>
            <a:lstStyle/>
            <a:p>
              <a:endParaRPr lang="en-US"/>
            </a:p>
          </p:txBody>
        </p:sp>
        <p:sp>
          <p:nvSpPr>
            <p:cNvPr id="62" name="TextBox 62"/>
            <p:cNvSpPr txBox="1"/>
            <p:nvPr/>
          </p:nvSpPr>
          <p:spPr>
            <a:xfrm>
              <a:off x="0" y="-76200"/>
              <a:ext cx="847230" cy="634890"/>
            </a:xfrm>
            <a:prstGeom prst="rect">
              <a:avLst/>
            </a:prstGeom>
          </p:spPr>
          <p:txBody>
            <a:bodyPr lIns="61968" tIns="61968" rIns="61968" bIns="61968" rtlCol="0" anchor="ctr"/>
            <a:lstStyle/>
            <a:p>
              <a:pPr algn="l">
                <a:lnSpc>
                  <a:spcPts val="3299"/>
                </a:lnSpc>
              </a:pPr>
              <a:endParaRPr/>
            </a:p>
          </p:txBody>
        </p:sp>
      </p:grpSp>
      <p:sp>
        <p:nvSpPr>
          <p:cNvPr id="63" name="TextBox 63"/>
          <p:cNvSpPr txBox="1"/>
          <p:nvPr/>
        </p:nvSpPr>
        <p:spPr>
          <a:xfrm>
            <a:off x="9315126" y="1968359"/>
            <a:ext cx="2957226" cy="370999"/>
          </a:xfrm>
          <a:prstGeom prst="rect">
            <a:avLst/>
          </a:prstGeom>
        </p:spPr>
        <p:txBody>
          <a:bodyPr lIns="0" tIns="0" rIns="0" bIns="0" rtlCol="0" anchor="t">
            <a:spAutoFit/>
          </a:bodyPr>
          <a:lstStyle/>
          <a:p>
            <a:pPr algn="ctr">
              <a:lnSpc>
                <a:spcPts val="2691"/>
              </a:lnSpc>
            </a:pPr>
            <a:r>
              <a:rPr lang="en-US" sz="2447" b="1">
                <a:solidFill>
                  <a:srgbClr val="0B3A69"/>
                </a:solidFill>
                <a:latin typeface="Poppins Semi-Bold"/>
                <a:ea typeface="Poppins Semi-Bold"/>
                <a:cs typeface="Poppins Semi-Bold"/>
                <a:sym typeface="Poppins Semi-Bold"/>
              </a:rPr>
              <a:t>Age Range</a:t>
            </a:r>
          </a:p>
        </p:txBody>
      </p:sp>
      <p:pic>
        <p:nvPicPr>
          <p:cNvPr id="64" name="Picture 64"/>
          <p:cNvPicPr>
            <a:picLocks noChangeAspect="1"/>
          </p:cNvPicPr>
          <p:nvPr/>
        </p:nvPicPr>
        <p:blipFill>
          <a:blip r:embed="rId8"/>
          <a:stretch>
            <a:fillRect/>
          </a:stretch>
        </p:blipFill>
        <p:spPr>
          <a:xfrm>
            <a:off x="9638041" y="2423862"/>
            <a:ext cx="3162529" cy="759272"/>
          </a:xfrm>
          <a:prstGeom prst="rect">
            <a:avLst/>
          </a:prstGeom>
        </p:spPr>
      </p:pic>
      <p:sp>
        <p:nvSpPr>
          <p:cNvPr id="65" name="TextBox 65"/>
          <p:cNvSpPr txBox="1"/>
          <p:nvPr/>
        </p:nvSpPr>
        <p:spPr>
          <a:xfrm>
            <a:off x="9041183" y="2665588"/>
            <a:ext cx="728447" cy="275822"/>
          </a:xfrm>
          <a:prstGeom prst="rect">
            <a:avLst/>
          </a:prstGeom>
        </p:spPr>
        <p:txBody>
          <a:bodyPr lIns="0" tIns="0" rIns="0" bIns="0" rtlCol="0" anchor="t">
            <a:spAutoFit/>
          </a:bodyPr>
          <a:lstStyle/>
          <a:p>
            <a:pPr algn="l">
              <a:lnSpc>
                <a:spcPts val="2018"/>
              </a:lnSpc>
            </a:pPr>
            <a:r>
              <a:rPr lang="en-US" sz="1835" b="1">
                <a:solidFill>
                  <a:srgbClr val="0B3A69"/>
                </a:solidFill>
                <a:latin typeface="Poppins Medium"/>
                <a:ea typeface="Poppins Medium"/>
                <a:cs typeface="Poppins Medium"/>
                <a:sym typeface="Poppins Medium"/>
              </a:rPr>
              <a:t>20-29</a:t>
            </a:r>
          </a:p>
        </p:txBody>
      </p:sp>
      <p:pic>
        <p:nvPicPr>
          <p:cNvPr id="66" name="Picture 66"/>
          <p:cNvPicPr>
            <a:picLocks noChangeAspect="1"/>
          </p:cNvPicPr>
          <p:nvPr/>
        </p:nvPicPr>
        <p:blipFill>
          <a:blip r:embed="rId9"/>
          <a:stretch>
            <a:fillRect/>
          </a:stretch>
        </p:blipFill>
        <p:spPr>
          <a:xfrm>
            <a:off x="9637208" y="2773932"/>
            <a:ext cx="3172526" cy="761199"/>
          </a:xfrm>
          <a:prstGeom prst="rect">
            <a:avLst/>
          </a:prstGeom>
        </p:spPr>
      </p:pic>
      <p:sp>
        <p:nvSpPr>
          <p:cNvPr id="67" name="TextBox 67"/>
          <p:cNvSpPr txBox="1"/>
          <p:nvPr/>
        </p:nvSpPr>
        <p:spPr>
          <a:xfrm>
            <a:off x="9055235" y="3016621"/>
            <a:ext cx="728447" cy="275822"/>
          </a:xfrm>
          <a:prstGeom prst="rect">
            <a:avLst/>
          </a:prstGeom>
        </p:spPr>
        <p:txBody>
          <a:bodyPr lIns="0" tIns="0" rIns="0" bIns="0" rtlCol="0" anchor="t">
            <a:spAutoFit/>
          </a:bodyPr>
          <a:lstStyle/>
          <a:p>
            <a:pPr algn="l">
              <a:lnSpc>
                <a:spcPts val="2018"/>
              </a:lnSpc>
            </a:pPr>
            <a:r>
              <a:rPr lang="en-US" sz="1835" b="1">
                <a:solidFill>
                  <a:srgbClr val="0B3A69"/>
                </a:solidFill>
                <a:latin typeface="Poppins Medium"/>
                <a:ea typeface="Poppins Medium"/>
                <a:cs typeface="Poppins Medium"/>
                <a:sym typeface="Poppins Medium"/>
              </a:rPr>
              <a:t>30-39</a:t>
            </a:r>
          </a:p>
        </p:txBody>
      </p:sp>
      <p:pic>
        <p:nvPicPr>
          <p:cNvPr id="68" name="Picture 68"/>
          <p:cNvPicPr>
            <a:picLocks noChangeAspect="1"/>
          </p:cNvPicPr>
          <p:nvPr/>
        </p:nvPicPr>
        <p:blipFill>
          <a:blip r:embed="rId10"/>
          <a:stretch>
            <a:fillRect/>
          </a:stretch>
        </p:blipFill>
        <p:spPr>
          <a:xfrm>
            <a:off x="9645840" y="3131968"/>
            <a:ext cx="3068946" cy="743941"/>
          </a:xfrm>
          <a:prstGeom prst="rect">
            <a:avLst/>
          </a:prstGeom>
        </p:spPr>
      </p:pic>
      <p:sp>
        <p:nvSpPr>
          <p:cNvPr id="69" name="TextBox 69"/>
          <p:cNvSpPr txBox="1"/>
          <p:nvPr/>
        </p:nvSpPr>
        <p:spPr>
          <a:xfrm>
            <a:off x="9041183" y="3384319"/>
            <a:ext cx="742499" cy="275822"/>
          </a:xfrm>
          <a:prstGeom prst="rect">
            <a:avLst/>
          </a:prstGeom>
        </p:spPr>
        <p:txBody>
          <a:bodyPr lIns="0" tIns="0" rIns="0" bIns="0" rtlCol="0" anchor="t">
            <a:spAutoFit/>
          </a:bodyPr>
          <a:lstStyle/>
          <a:p>
            <a:pPr algn="l">
              <a:lnSpc>
                <a:spcPts val="2018"/>
              </a:lnSpc>
            </a:pPr>
            <a:r>
              <a:rPr lang="en-US" sz="1835" b="1">
                <a:solidFill>
                  <a:srgbClr val="0B3A69"/>
                </a:solidFill>
                <a:latin typeface="Poppins Medium"/>
                <a:ea typeface="Poppins Medium"/>
                <a:cs typeface="Poppins Medium"/>
                <a:sym typeface="Poppins Medium"/>
              </a:rPr>
              <a:t>40-49</a:t>
            </a:r>
          </a:p>
        </p:txBody>
      </p:sp>
      <p:pic>
        <p:nvPicPr>
          <p:cNvPr id="70" name="Picture 70"/>
          <p:cNvPicPr>
            <a:picLocks noChangeAspect="1"/>
          </p:cNvPicPr>
          <p:nvPr/>
        </p:nvPicPr>
        <p:blipFill>
          <a:blip r:embed="rId11"/>
          <a:stretch>
            <a:fillRect/>
          </a:stretch>
        </p:blipFill>
        <p:spPr>
          <a:xfrm>
            <a:off x="9647953" y="3535664"/>
            <a:ext cx="3043580" cy="738173"/>
          </a:xfrm>
          <a:prstGeom prst="rect">
            <a:avLst/>
          </a:prstGeom>
        </p:spPr>
      </p:pic>
      <p:sp>
        <p:nvSpPr>
          <p:cNvPr id="71" name="TextBox 71"/>
          <p:cNvSpPr txBox="1"/>
          <p:nvPr/>
        </p:nvSpPr>
        <p:spPr>
          <a:xfrm>
            <a:off x="9315126" y="3766840"/>
            <a:ext cx="514914" cy="275822"/>
          </a:xfrm>
          <a:prstGeom prst="rect">
            <a:avLst/>
          </a:prstGeom>
        </p:spPr>
        <p:txBody>
          <a:bodyPr lIns="0" tIns="0" rIns="0" bIns="0" rtlCol="0" anchor="t">
            <a:spAutoFit/>
          </a:bodyPr>
          <a:lstStyle/>
          <a:p>
            <a:pPr algn="l">
              <a:lnSpc>
                <a:spcPts val="2018"/>
              </a:lnSpc>
            </a:pPr>
            <a:r>
              <a:rPr lang="en-US" sz="1835" b="1">
                <a:solidFill>
                  <a:srgbClr val="0B3A69"/>
                </a:solidFill>
                <a:latin typeface="Poppins Medium"/>
                <a:ea typeface="Poppins Medium"/>
                <a:cs typeface="Poppins Medium"/>
                <a:sym typeface="Poppins Medium"/>
              </a:rPr>
              <a:t>50+</a:t>
            </a:r>
          </a:p>
        </p:txBody>
      </p:sp>
      <p:grpSp>
        <p:nvGrpSpPr>
          <p:cNvPr id="72" name="Group 72"/>
          <p:cNvGrpSpPr/>
          <p:nvPr/>
        </p:nvGrpSpPr>
        <p:grpSpPr>
          <a:xfrm>
            <a:off x="13564762" y="1621987"/>
            <a:ext cx="3848480" cy="2020117"/>
            <a:chOff x="0" y="0"/>
            <a:chExt cx="847230" cy="444722"/>
          </a:xfrm>
        </p:grpSpPr>
        <p:sp>
          <p:nvSpPr>
            <p:cNvPr id="73" name="Freeform 73"/>
            <p:cNvSpPr/>
            <p:nvPr/>
          </p:nvSpPr>
          <p:spPr>
            <a:xfrm>
              <a:off x="0" y="0"/>
              <a:ext cx="847230" cy="444722"/>
            </a:xfrm>
            <a:custGeom>
              <a:avLst/>
              <a:gdLst/>
              <a:ahLst/>
              <a:cxnLst/>
              <a:rect l="l" t="t" r="r" b="b"/>
              <a:pathLst>
                <a:path w="847230" h="444722">
                  <a:moveTo>
                    <a:pt x="50292" y="0"/>
                  </a:moveTo>
                  <a:lnTo>
                    <a:pt x="796938" y="0"/>
                  </a:lnTo>
                  <a:cubicBezTo>
                    <a:pt x="824713" y="0"/>
                    <a:pt x="847230" y="22517"/>
                    <a:pt x="847230" y="50292"/>
                  </a:cubicBezTo>
                  <a:lnTo>
                    <a:pt x="847230" y="394430"/>
                  </a:lnTo>
                  <a:cubicBezTo>
                    <a:pt x="847230" y="407768"/>
                    <a:pt x="841931" y="420560"/>
                    <a:pt x="832500" y="429992"/>
                  </a:cubicBezTo>
                  <a:cubicBezTo>
                    <a:pt x="823068" y="439423"/>
                    <a:pt x="810276" y="444722"/>
                    <a:pt x="796938" y="444722"/>
                  </a:cubicBezTo>
                  <a:lnTo>
                    <a:pt x="50292" y="444722"/>
                  </a:lnTo>
                  <a:cubicBezTo>
                    <a:pt x="36954" y="444722"/>
                    <a:pt x="24162" y="439423"/>
                    <a:pt x="14730" y="429992"/>
                  </a:cubicBezTo>
                  <a:cubicBezTo>
                    <a:pt x="5299" y="420560"/>
                    <a:pt x="0" y="407768"/>
                    <a:pt x="0" y="394430"/>
                  </a:cubicBezTo>
                  <a:lnTo>
                    <a:pt x="0" y="50292"/>
                  </a:lnTo>
                  <a:cubicBezTo>
                    <a:pt x="0" y="22517"/>
                    <a:pt x="22517" y="0"/>
                    <a:pt x="50292" y="0"/>
                  </a:cubicBezTo>
                  <a:close/>
                </a:path>
              </a:pathLst>
            </a:custGeom>
            <a:solidFill>
              <a:srgbClr val="1769B9">
                <a:alpha val="16863"/>
              </a:srgbClr>
            </a:solidFill>
            <a:ln w="9525" cap="rnd">
              <a:solidFill>
                <a:srgbClr val="000000">
                  <a:alpha val="16863"/>
                </a:srgbClr>
              </a:solidFill>
              <a:prstDash val="solid"/>
              <a:round/>
            </a:ln>
          </p:spPr>
          <p:txBody>
            <a:bodyPr/>
            <a:lstStyle/>
            <a:p>
              <a:endParaRPr lang="en-US"/>
            </a:p>
          </p:txBody>
        </p:sp>
        <p:sp>
          <p:nvSpPr>
            <p:cNvPr id="74" name="TextBox 74"/>
            <p:cNvSpPr txBox="1"/>
            <p:nvPr/>
          </p:nvSpPr>
          <p:spPr>
            <a:xfrm>
              <a:off x="0" y="-76200"/>
              <a:ext cx="847230" cy="520922"/>
            </a:xfrm>
            <a:prstGeom prst="rect">
              <a:avLst/>
            </a:prstGeom>
          </p:spPr>
          <p:txBody>
            <a:bodyPr lIns="60775" tIns="60775" rIns="60775" bIns="60775" rtlCol="0" anchor="ctr"/>
            <a:lstStyle/>
            <a:p>
              <a:pPr algn="l">
                <a:lnSpc>
                  <a:spcPts val="3299"/>
                </a:lnSpc>
              </a:pPr>
              <a:endParaRPr/>
            </a:p>
          </p:txBody>
        </p:sp>
      </p:grpSp>
      <p:sp>
        <p:nvSpPr>
          <p:cNvPr id="75" name="TextBox 75"/>
          <p:cNvSpPr txBox="1"/>
          <p:nvPr/>
        </p:nvSpPr>
        <p:spPr>
          <a:xfrm>
            <a:off x="14038863" y="1804182"/>
            <a:ext cx="2900278" cy="363855"/>
          </a:xfrm>
          <a:prstGeom prst="rect">
            <a:avLst/>
          </a:prstGeom>
        </p:spPr>
        <p:txBody>
          <a:bodyPr lIns="0" tIns="0" rIns="0" bIns="0" rtlCol="0" anchor="t">
            <a:spAutoFit/>
          </a:bodyPr>
          <a:lstStyle/>
          <a:p>
            <a:pPr algn="ctr">
              <a:lnSpc>
                <a:spcPts val="2640"/>
              </a:lnSpc>
            </a:pPr>
            <a:r>
              <a:rPr lang="en-US" sz="2400" b="1">
                <a:solidFill>
                  <a:srgbClr val="0B3A69"/>
                </a:solidFill>
                <a:latin typeface="Poppins Semi-Bold"/>
                <a:ea typeface="Poppins Semi-Bold"/>
                <a:cs typeface="Poppins Semi-Bold"/>
                <a:sym typeface="Poppins Semi-Bold"/>
              </a:rPr>
              <a:t>Marital Status</a:t>
            </a:r>
          </a:p>
        </p:txBody>
      </p:sp>
      <p:sp>
        <p:nvSpPr>
          <p:cNvPr id="76" name="TextBox 76"/>
          <p:cNvSpPr txBox="1"/>
          <p:nvPr/>
        </p:nvSpPr>
        <p:spPr>
          <a:xfrm>
            <a:off x="14535586" y="2248926"/>
            <a:ext cx="714420" cy="270510"/>
          </a:xfrm>
          <a:prstGeom prst="rect">
            <a:avLst/>
          </a:prstGeom>
        </p:spPr>
        <p:txBody>
          <a:bodyPr lIns="0" tIns="0" rIns="0" bIns="0" rtlCol="0" anchor="t">
            <a:spAutoFit/>
          </a:bodyPr>
          <a:lstStyle/>
          <a:p>
            <a:pPr algn="l">
              <a:lnSpc>
                <a:spcPts val="1980"/>
              </a:lnSpc>
            </a:pPr>
            <a:r>
              <a:rPr lang="en-US" sz="1800" b="1">
                <a:solidFill>
                  <a:srgbClr val="0B3A69"/>
                </a:solidFill>
                <a:latin typeface="Poppins Semi-Bold"/>
                <a:ea typeface="Poppins Semi-Bold"/>
                <a:cs typeface="Poppins Semi-Bold"/>
                <a:sym typeface="Poppins Semi-Bold"/>
              </a:rPr>
              <a:t>Single</a:t>
            </a:r>
          </a:p>
        </p:txBody>
      </p:sp>
      <p:sp>
        <p:nvSpPr>
          <p:cNvPr id="77" name="TextBox 77"/>
          <p:cNvSpPr txBox="1"/>
          <p:nvPr/>
        </p:nvSpPr>
        <p:spPr>
          <a:xfrm>
            <a:off x="14316935" y="2557536"/>
            <a:ext cx="1059135" cy="270510"/>
          </a:xfrm>
          <a:prstGeom prst="rect">
            <a:avLst/>
          </a:prstGeom>
        </p:spPr>
        <p:txBody>
          <a:bodyPr lIns="0" tIns="0" rIns="0" bIns="0" rtlCol="0" anchor="t">
            <a:spAutoFit/>
          </a:bodyPr>
          <a:lstStyle/>
          <a:p>
            <a:pPr algn="l">
              <a:lnSpc>
                <a:spcPts val="1980"/>
              </a:lnSpc>
            </a:pPr>
            <a:r>
              <a:rPr lang="en-US" sz="1800" b="1">
                <a:solidFill>
                  <a:srgbClr val="0B3A69"/>
                </a:solidFill>
                <a:latin typeface="Poppins Semi-Bold"/>
                <a:ea typeface="Poppins Semi-Bold"/>
                <a:cs typeface="Poppins Semi-Bold"/>
                <a:sym typeface="Poppins Semi-Bold"/>
              </a:rPr>
              <a:t>Married</a:t>
            </a:r>
          </a:p>
        </p:txBody>
      </p:sp>
      <p:sp>
        <p:nvSpPr>
          <p:cNvPr id="78" name="TextBox 78"/>
          <p:cNvSpPr txBox="1"/>
          <p:nvPr/>
        </p:nvSpPr>
        <p:spPr>
          <a:xfrm>
            <a:off x="14190871" y="2866146"/>
            <a:ext cx="1059135" cy="270510"/>
          </a:xfrm>
          <a:prstGeom prst="rect">
            <a:avLst/>
          </a:prstGeom>
        </p:spPr>
        <p:txBody>
          <a:bodyPr lIns="0" tIns="0" rIns="0" bIns="0" rtlCol="0" anchor="t">
            <a:spAutoFit/>
          </a:bodyPr>
          <a:lstStyle/>
          <a:p>
            <a:pPr algn="l">
              <a:lnSpc>
                <a:spcPts val="1980"/>
              </a:lnSpc>
            </a:pPr>
            <a:r>
              <a:rPr lang="en-US" sz="1800" b="1">
                <a:solidFill>
                  <a:srgbClr val="0B3A69"/>
                </a:solidFill>
                <a:latin typeface="Poppins Semi-Bold"/>
                <a:ea typeface="Poppins Semi-Bold"/>
                <a:cs typeface="Poppins Semi-Bold"/>
                <a:sym typeface="Poppins Semi-Bold"/>
              </a:rPr>
              <a:t>Divorced</a:t>
            </a:r>
          </a:p>
        </p:txBody>
      </p:sp>
      <p:pic>
        <p:nvPicPr>
          <p:cNvPr id="79" name="Picture 79"/>
          <p:cNvPicPr>
            <a:picLocks noChangeAspect="1"/>
          </p:cNvPicPr>
          <p:nvPr/>
        </p:nvPicPr>
        <p:blipFill>
          <a:blip r:embed="rId12"/>
          <a:stretch>
            <a:fillRect/>
          </a:stretch>
        </p:blipFill>
        <p:spPr>
          <a:xfrm>
            <a:off x="15174873" y="2090716"/>
            <a:ext cx="2156054" cy="586929"/>
          </a:xfrm>
          <a:prstGeom prst="rect">
            <a:avLst/>
          </a:prstGeom>
        </p:spPr>
      </p:pic>
      <p:pic>
        <p:nvPicPr>
          <p:cNvPr id="80" name="Picture 80"/>
          <p:cNvPicPr>
            <a:picLocks noChangeAspect="1"/>
          </p:cNvPicPr>
          <p:nvPr/>
        </p:nvPicPr>
        <p:blipFill>
          <a:blip r:embed="rId13"/>
          <a:stretch>
            <a:fillRect/>
          </a:stretch>
        </p:blipFill>
        <p:spPr>
          <a:xfrm>
            <a:off x="15170886" y="2414935"/>
            <a:ext cx="2203892" cy="594915"/>
          </a:xfrm>
          <a:prstGeom prst="rect">
            <a:avLst/>
          </a:prstGeom>
        </p:spPr>
      </p:pic>
      <p:pic>
        <p:nvPicPr>
          <p:cNvPr id="81" name="Picture 81"/>
          <p:cNvPicPr>
            <a:picLocks noChangeAspect="1"/>
          </p:cNvPicPr>
          <p:nvPr/>
        </p:nvPicPr>
        <p:blipFill>
          <a:blip r:embed="rId14"/>
          <a:stretch>
            <a:fillRect/>
          </a:stretch>
        </p:blipFill>
        <p:spPr>
          <a:xfrm>
            <a:off x="15176124" y="2731152"/>
            <a:ext cx="2141045" cy="583925"/>
          </a:xfrm>
          <a:prstGeom prst="rect">
            <a:avLst/>
          </a:prstGeom>
        </p:spPr>
      </p:pic>
      <p:pic>
        <p:nvPicPr>
          <p:cNvPr id="82" name="Picture 82"/>
          <p:cNvPicPr>
            <a:picLocks noChangeAspect="1"/>
          </p:cNvPicPr>
          <p:nvPr/>
        </p:nvPicPr>
        <p:blipFill>
          <a:blip r:embed="rId15"/>
          <a:stretch>
            <a:fillRect/>
          </a:stretch>
        </p:blipFill>
        <p:spPr>
          <a:xfrm>
            <a:off x="15179890" y="3016986"/>
            <a:ext cx="2146019" cy="586049"/>
          </a:xfrm>
          <a:prstGeom prst="rect">
            <a:avLst/>
          </a:prstGeom>
        </p:spPr>
      </p:pic>
      <p:sp>
        <p:nvSpPr>
          <p:cNvPr id="83" name="TextBox 83"/>
          <p:cNvSpPr txBox="1"/>
          <p:nvPr/>
        </p:nvSpPr>
        <p:spPr>
          <a:xfrm>
            <a:off x="13985385" y="3172781"/>
            <a:ext cx="1230358" cy="270510"/>
          </a:xfrm>
          <a:prstGeom prst="rect">
            <a:avLst/>
          </a:prstGeom>
        </p:spPr>
        <p:txBody>
          <a:bodyPr lIns="0" tIns="0" rIns="0" bIns="0" rtlCol="0" anchor="t">
            <a:spAutoFit/>
          </a:bodyPr>
          <a:lstStyle/>
          <a:p>
            <a:pPr algn="l">
              <a:lnSpc>
                <a:spcPts val="1980"/>
              </a:lnSpc>
            </a:pPr>
            <a:r>
              <a:rPr lang="en-US" sz="1800" b="1">
                <a:solidFill>
                  <a:srgbClr val="0B3A69"/>
                </a:solidFill>
                <a:latin typeface="Poppins Semi-Bold"/>
                <a:ea typeface="Poppins Semi-Bold"/>
                <a:cs typeface="Poppins Semi-Bold"/>
                <a:sym typeface="Poppins Semi-Bold"/>
              </a:rPr>
              <a:t>Separated</a:t>
            </a:r>
          </a:p>
        </p:txBody>
      </p:sp>
      <p:sp>
        <p:nvSpPr>
          <p:cNvPr id="84" name="TextBox 84"/>
          <p:cNvSpPr txBox="1"/>
          <p:nvPr/>
        </p:nvSpPr>
        <p:spPr>
          <a:xfrm rot="-492714">
            <a:off x="7156027" y="5683938"/>
            <a:ext cx="1634653" cy="425605"/>
          </a:xfrm>
          <a:prstGeom prst="rect">
            <a:avLst/>
          </a:prstGeom>
        </p:spPr>
        <p:txBody>
          <a:bodyPr lIns="0" tIns="0" rIns="0" bIns="0" rtlCol="0" anchor="t">
            <a:spAutoFit/>
          </a:bodyPr>
          <a:lstStyle/>
          <a:p>
            <a:pPr algn="ctr">
              <a:lnSpc>
                <a:spcPts val="3391"/>
              </a:lnSpc>
            </a:pPr>
            <a:r>
              <a:rPr lang="en-US" sz="2422" spc="-60">
                <a:solidFill>
                  <a:srgbClr val="0B3A69"/>
                </a:solidFill>
                <a:latin typeface="Gochi Hand"/>
                <a:ea typeface="Gochi Hand"/>
                <a:cs typeface="Gochi Hand"/>
                <a:sym typeface="Gochi Hand"/>
              </a:rPr>
              <a:t>Employment</a:t>
            </a:r>
          </a:p>
        </p:txBody>
      </p:sp>
      <p:sp>
        <p:nvSpPr>
          <p:cNvPr id="85" name="TextBox 85"/>
          <p:cNvSpPr txBox="1"/>
          <p:nvPr/>
        </p:nvSpPr>
        <p:spPr>
          <a:xfrm rot="-498202">
            <a:off x="7268249" y="6533862"/>
            <a:ext cx="1634653" cy="425605"/>
          </a:xfrm>
          <a:prstGeom prst="rect">
            <a:avLst/>
          </a:prstGeom>
        </p:spPr>
        <p:txBody>
          <a:bodyPr lIns="0" tIns="0" rIns="0" bIns="0" rtlCol="0" anchor="t">
            <a:spAutoFit/>
          </a:bodyPr>
          <a:lstStyle/>
          <a:p>
            <a:pPr algn="ctr">
              <a:lnSpc>
                <a:spcPts val="3391"/>
              </a:lnSpc>
            </a:pPr>
            <a:r>
              <a:rPr lang="en-US" sz="2422" spc="-60">
                <a:solidFill>
                  <a:srgbClr val="0B3A69"/>
                </a:solidFill>
                <a:latin typeface="Gochi Hand"/>
                <a:ea typeface="Gochi Hand"/>
                <a:cs typeface="Gochi Hand"/>
                <a:sym typeface="Gochi Hand"/>
              </a:rPr>
              <a:t>Education</a:t>
            </a:r>
          </a:p>
        </p:txBody>
      </p:sp>
      <p:sp>
        <p:nvSpPr>
          <p:cNvPr id="86" name="TextBox 86"/>
          <p:cNvSpPr txBox="1"/>
          <p:nvPr/>
        </p:nvSpPr>
        <p:spPr>
          <a:xfrm rot="-435160">
            <a:off x="7328376" y="7433022"/>
            <a:ext cx="1634653" cy="425605"/>
          </a:xfrm>
          <a:prstGeom prst="rect">
            <a:avLst/>
          </a:prstGeom>
        </p:spPr>
        <p:txBody>
          <a:bodyPr lIns="0" tIns="0" rIns="0" bIns="0" rtlCol="0" anchor="t">
            <a:spAutoFit/>
          </a:bodyPr>
          <a:lstStyle/>
          <a:p>
            <a:pPr algn="ctr">
              <a:lnSpc>
                <a:spcPts val="3391"/>
              </a:lnSpc>
            </a:pPr>
            <a:r>
              <a:rPr lang="en-US" sz="2422" spc="-60">
                <a:solidFill>
                  <a:srgbClr val="0B3A69"/>
                </a:solidFill>
                <a:latin typeface="Gochi Hand"/>
                <a:ea typeface="Gochi Hand"/>
                <a:cs typeface="Gochi Hand"/>
                <a:sym typeface="Gochi Hand"/>
              </a:rPr>
              <a:t>Medical</a:t>
            </a:r>
          </a:p>
        </p:txBody>
      </p:sp>
      <p:sp>
        <p:nvSpPr>
          <p:cNvPr id="87" name="TextBox 87"/>
          <p:cNvSpPr txBox="1"/>
          <p:nvPr/>
        </p:nvSpPr>
        <p:spPr>
          <a:xfrm rot="-492482">
            <a:off x="7327903" y="8251487"/>
            <a:ext cx="1634653" cy="425605"/>
          </a:xfrm>
          <a:prstGeom prst="rect">
            <a:avLst/>
          </a:prstGeom>
        </p:spPr>
        <p:txBody>
          <a:bodyPr lIns="0" tIns="0" rIns="0" bIns="0" rtlCol="0" anchor="t">
            <a:spAutoFit/>
          </a:bodyPr>
          <a:lstStyle/>
          <a:p>
            <a:pPr algn="ctr">
              <a:lnSpc>
                <a:spcPts val="3391"/>
              </a:lnSpc>
            </a:pPr>
            <a:r>
              <a:rPr lang="en-US" sz="2422" spc="-60">
                <a:solidFill>
                  <a:srgbClr val="0B3A69"/>
                </a:solidFill>
                <a:latin typeface="Gochi Hand"/>
                <a:ea typeface="Gochi Hand"/>
                <a:cs typeface="Gochi Hand"/>
                <a:sym typeface="Gochi Hand"/>
              </a:rPr>
              <a:t>Family</a:t>
            </a:r>
          </a:p>
        </p:txBody>
      </p:sp>
      <p:sp>
        <p:nvSpPr>
          <p:cNvPr id="88" name="TextBox 88"/>
          <p:cNvSpPr txBox="1"/>
          <p:nvPr/>
        </p:nvSpPr>
        <p:spPr>
          <a:xfrm rot="-491959">
            <a:off x="7327908" y="9070143"/>
            <a:ext cx="1634653" cy="425605"/>
          </a:xfrm>
          <a:prstGeom prst="rect">
            <a:avLst/>
          </a:prstGeom>
        </p:spPr>
        <p:txBody>
          <a:bodyPr lIns="0" tIns="0" rIns="0" bIns="0" rtlCol="0" anchor="t">
            <a:spAutoFit/>
          </a:bodyPr>
          <a:lstStyle/>
          <a:p>
            <a:pPr algn="ctr">
              <a:lnSpc>
                <a:spcPts val="3391"/>
              </a:lnSpc>
            </a:pPr>
            <a:r>
              <a:rPr lang="en-US" sz="2422" spc="-60">
                <a:solidFill>
                  <a:srgbClr val="0B3A69"/>
                </a:solidFill>
                <a:latin typeface="Gochi Hand"/>
                <a:ea typeface="Gochi Hand"/>
                <a:cs typeface="Gochi Hand"/>
                <a:sym typeface="Gochi Hand"/>
              </a:rPr>
              <a:t>Social</a:t>
            </a:r>
          </a:p>
        </p:txBody>
      </p:sp>
      <p:sp>
        <p:nvSpPr>
          <p:cNvPr id="89" name="TextBox 89"/>
          <p:cNvSpPr txBox="1"/>
          <p:nvPr/>
        </p:nvSpPr>
        <p:spPr>
          <a:xfrm>
            <a:off x="9160271" y="4986237"/>
            <a:ext cx="3980666" cy="385445"/>
          </a:xfrm>
          <a:prstGeom prst="rect">
            <a:avLst/>
          </a:prstGeom>
        </p:spPr>
        <p:txBody>
          <a:bodyPr lIns="0" tIns="0" rIns="0" bIns="0" rtlCol="0" anchor="t">
            <a:spAutoFit/>
          </a:bodyPr>
          <a:lstStyle/>
          <a:p>
            <a:pPr algn="ctr">
              <a:lnSpc>
                <a:spcPts val="2860"/>
              </a:lnSpc>
            </a:pPr>
            <a:r>
              <a:rPr lang="en-US" sz="2600" b="1">
                <a:solidFill>
                  <a:srgbClr val="0B3A69"/>
                </a:solidFill>
                <a:latin typeface="Poppins Semi-Bold"/>
                <a:ea typeface="Poppins Semi-Bold"/>
                <a:cs typeface="Poppins Semi-Bold"/>
                <a:sym typeface="Poppins Semi-Bold"/>
              </a:rPr>
              <a:t>Top Action Plan Items</a:t>
            </a:r>
          </a:p>
        </p:txBody>
      </p:sp>
      <p:sp>
        <p:nvSpPr>
          <p:cNvPr id="90" name="TextBox 90"/>
          <p:cNvSpPr txBox="1"/>
          <p:nvPr/>
        </p:nvSpPr>
        <p:spPr>
          <a:xfrm>
            <a:off x="134964" y="10073391"/>
            <a:ext cx="3114229" cy="212090"/>
          </a:xfrm>
          <a:prstGeom prst="rect">
            <a:avLst/>
          </a:prstGeom>
        </p:spPr>
        <p:txBody>
          <a:bodyPr lIns="0" tIns="0" rIns="0" bIns="0" rtlCol="0" anchor="t">
            <a:spAutoFit/>
          </a:bodyPr>
          <a:lstStyle/>
          <a:p>
            <a:pPr algn="ctr">
              <a:lnSpc>
                <a:spcPts val="1690"/>
              </a:lnSpc>
              <a:spcBef>
                <a:spcPct val="0"/>
              </a:spcBef>
            </a:pPr>
            <a:r>
              <a:rPr lang="en-US" sz="1300" b="1">
                <a:solidFill>
                  <a:srgbClr val="000000"/>
                </a:solidFill>
                <a:latin typeface="Poppins Bold"/>
                <a:ea typeface="Poppins Bold"/>
                <a:cs typeface="Poppins Bold"/>
                <a:sym typeface="Poppins Bold"/>
              </a:rPr>
              <a:t>© 2026 The ETS Sponsorship Program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2119005"/>
            <a:ext cx="12406005" cy="12406005"/>
          </a:xfrm>
          <a:custGeom>
            <a:avLst/>
            <a:gdLst/>
            <a:ahLst/>
            <a:cxnLst/>
            <a:rect l="l" t="t" r="r" b="b"/>
            <a:pathLst>
              <a:path w="12406005" h="12406005">
                <a:moveTo>
                  <a:pt x="12406005" y="0"/>
                </a:moveTo>
                <a:lnTo>
                  <a:pt x="0" y="0"/>
                </a:lnTo>
                <a:lnTo>
                  <a:pt x="0" y="12406005"/>
                </a:lnTo>
                <a:lnTo>
                  <a:pt x="12406005" y="12406005"/>
                </a:lnTo>
                <a:lnTo>
                  <a:pt x="12406005"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750055" y="914400"/>
            <a:ext cx="8229633" cy="8229600"/>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2559" r="-22559"/>
              </a:stretch>
            </a:blipFill>
          </p:spPr>
          <p:txBody>
            <a:bodyPr/>
            <a:lstStyle/>
            <a:p>
              <a:endParaRPr lang="en-US"/>
            </a:p>
          </p:txBody>
        </p:sp>
      </p:grpSp>
      <p:sp>
        <p:nvSpPr>
          <p:cNvPr id="5" name="TextBox 5"/>
          <p:cNvSpPr txBox="1"/>
          <p:nvPr/>
        </p:nvSpPr>
        <p:spPr>
          <a:xfrm>
            <a:off x="1027649" y="1038225"/>
            <a:ext cx="6829372" cy="1657985"/>
          </a:xfrm>
          <a:prstGeom prst="rect">
            <a:avLst/>
          </a:prstGeom>
        </p:spPr>
        <p:txBody>
          <a:bodyPr lIns="0" tIns="0" rIns="0" bIns="0" rtlCol="0" anchor="t">
            <a:spAutoFit/>
          </a:bodyPr>
          <a:lstStyle/>
          <a:p>
            <a:pPr algn="l">
              <a:lnSpc>
                <a:spcPts val="6399"/>
              </a:lnSpc>
            </a:pPr>
            <a:r>
              <a:rPr lang="en-US" sz="6399" b="1">
                <a:solidFill>
                  <a:srgbClr val="FFFFFF"/>
                </a:solidFill>
                <a:latin typeface="Oswald Bold"/>
                <a:ea typeface="Oswald Bold"/>
                <a:cs typeface="Oswald Bold"/>
                <a:sym typeface="Oswald Bold"/>
              </a:rPr>
              <a:t>REAL PEOPLE. </a:t>
            </a:r>
          </a:p>
          <a:p>
            <a:pPr algn="l">
              <a:lnSpc>
                <a:spcPts val="6399"/>
              </a:lnSpc>
            </a:pPr>
            <a:r>
              <a:rPr lang="en-US" sz="6399" b="1">
                <a:solidFill>
                  <a:srgbClr val="FFFFFF"/>
                </a:solidFill>
                <a:latin typeface="Oswald Bold"/>
                <a:ea typeface="Oswald Bold"/>
                <a:cs typeface="Oswald Bold"/>
                <a:sym typeface="Oswald Bold"/>
              </a:rPr>
              <a:t>REAL OUTCOMES</a:t>
            </a:r>
          </a:p>
        </p:txBody>
      </p:sp>
      <p:grpSp>
        <p:nvGrpSpPr>
          <p:cNvPr id="6" name="Group 6"/>
          <p:cNvGrpSpPr/>
          <p:nvPr/>
        </p:nvGrpSpPr>
        <p:grpSpPr>
          <a:xfrm>
            <a:off x="3716716" y="3428618"/>
            <a:ext cx="2402813" cy="2696759"/>
            <a:chOff x="0" y="0"/>
            <a:chExt cx="3203750" cy="3595678"/>
          </a:xfrm>
        </p:grpSpPr>
        <p:sp>
          <p:nvSpPr>
            <p:cNvPr id="7" name="Freeform 7"/>
            <p:cNvSpPr/>
            <p:nvPr/>
          </p:nvSpPr>
          <p:spPr>
            <a:xfrm>
              <a:off x="0" y="2946650"/>
              <a:ext cx="3203750" cy="649028"/>
            </a:xfrm>
            <a:custGeom>
              <a:avLst/>
              <a:gdLst/>
              <a:ahLst/>
              <a:cxnLst/>
              <a:rect l="l" t="t" r="r" b="b"/>
              <a:pathLst>
                <a:path w="3203750" h="649028">
                  <a:moveTo>
                    <a:pt x="0" y="0"/>
                  </a:moveTo>
                  <a:lnTo>
                    <a:pt x="3203750" y="0"/>
                  </a:lnTo>
                  <a:lnTo>
                    <a:pt x="3203750" y="649028"/>
                  </a:lnTo>
                  <a:lnTo>
                    <a:pt x="0" y="649028"/>
                  </a:lnTo>
                  <a:lnTo>
                    <a:pt x="0" y="0"/>
                  </a:lnTo>
                  <a:close/>
                </a:path>
              </a:pathLst>
            </a:custGeom>
            <a:blipFill>
              <a:blip r:embed="rId5">
                <a:alphaModFix amt="30000"/>
              </a:blip>
              <a:stretch>
                <a:fillRect l="-8297" r="-8297"/>
              </a:stretch>
            </a:blipFill>
          </p:spPr>
          <p:txBody>
            <a:bodyPr/>
            <a:lstStyle/>
            <a:p>
              <a:endParaRPr lang="en-US"/>
            </a:p>
          </p:txBody>
        </p:sp>
        <p:grpSp>
          <p:nvGrpSpPr>
            <p:cNvPr id="8" name="Group 8"/>
            <p:cNvGrpSpPr/>
            <p:nvPr/>
          </p:nvGrpSpPr>
          <p:grpSpPr>
            <a:xfrm>
              <a:off x="0" y="0"/>
              <a:ext cx="3203750" cy="3299527"/>
              <a:chOff x="0" y="0"/>
              <a:chExt cx="632840" cy="651758"/>
            </a:xfrm>
          </p:grpSpPr>
          <p:sp>
            <p:nvSpPr>
              <p:cNvPr id="9" name="Freeform 9"/>
              <p:cNvSpPr/>
              <p:nvPr/>
            </p:nvSpPr>
            <p:spPr>
              <a:xfrm>
                <a:off x="0" y="0"/>
                <a:ext cx="632840" cy="651758"/>
              </a:xfrm>
              <a:custGeom>
                <a:avLst/>
                <a:gdLst/>
                <a:ahLst/>
                <a:cxnLst/>
                <a:rect l="l" t="t" r="r" b="b"/>
                <a:pathLst>
                  <a:path w="632840" h="651758">
                    <a:moveTo>
                      <a:pt x="0" y="0"/>
                    </a:moveTo>
                    <a:lnTo>
                      <a:pt x="632840" y="0"/>
                    </a:lnTo>
                    <a:lnTo>
                      <a:pt x="632840" y="651758"/>
                    </a:lnTo>
                    <a:lnTo>
                      <a:pt x="0" y="651758"/>
                    </a:lnTo>
                    <a:close/>
                  </a:path>
                </a:pathLst>
              </a:custGeom>
              <a:solidFill>
                <a:srgbClr val="9E1B20"/>
              </a:solidFill>
            </p:spPr>
            <p:txBody>
              <a:bodyPr/>
              <a:lstStyle/>
              <a:p>
                <a:endParaRPr lang="en-US"/>
              </a:p>
            </p:txBody>
          </p:sp>
          <p:sp>
            <p:nvSpPr>
              <p:cNvPr id="10" name="TextBox 10"/>
              <p:cNvSpPr txBox="1"/>
              <p:nvPr/>
            </p:nvSpPr>
            <p:spPr>
              <a:xfrm>
                <a:off x="0" y="-28575"/>
                <a:ext cx="632840" cy="680333"/>
              </a:xfrm>
              <a:prstGeom prst="rect">
                <a:avLst/>
              </a:prstGeom>
            </p:spPr>
            <p:txBody>
              <a:bodyPr lIns="50800" tIns="50800" rIns="50800" bIns="50800" rtlCol="0" anchor="ctr"/>
              <a:lstStyle/>
              <a:p>
                <a:pPr algn="ctr">
                  <a:lnSpc>
                    <a:spcPts val="2671"/>
                  </a:lnSpc>
                </a:pPr>
                <a:endParaRPr/>
              </a:p>
            </p:txBody>
          </p:sp>
        </p:grpSp>
      </p:grpSp>
      <p:grpSp>
        <p:nvGrpSpPr>
          <p:cNvPr id="11" name="Group 11"/>
          <p:cNvGrpSpPr/>
          <p:nvPr/>
        </p:nvGrpSpPr>
        <p:grpSpPr>
          <a:xfrm>
            <a:off x="1028700" y="3428618"/>
            <a:ext cx="2402813" cy="2696759"/>
            <a:chOff x="0" y="0"/>
            <a:chExt cx="3203750" cy="3595678"/>
          </a:xfrm>
        </p:grpSpPr>
        <p:sp>
          <p:nvSpPr>
            <p:cNvPr id="12" name="Freeform 12"/>
            <p:cNvSpPr/>
            <p:nvPr/>
          </p:nvSpPr>
          <p:spPr>
            <a:xfrm>
              <a:off x="0" y="2946650"/>
              <a:ext cx="3203750" cy="649028"/>
            </a:xfrm>
            <a:custGeom>
              <a:avLst/>
              <a:gdLst/>
              <a:ahLst/>
              <a:cxnLst/>
              <a:rect l="l" t="t" r="r" b="b"/>
              <a:pathLst>
                <a:path w="3203750" h="649028">
                  <a:moveTo>
                    <a:pt x="0" y="0"/>
                  </a:moveTo>
                  <a:lnTo>
                    <a:pt x="3203750" y="0"/>
                  </a:lnTo>
                  <a:lnTo>
                    <a:pt x="3203750" y="649028"/>
                  </a:lnTo>
                  <a:lnTo>
                    <a:pt x="0" y="649028"/>
                  </a:lnTo>
                  <a:lnTo>
                    <a:pt x="0" y="0"/>
                  </a:lnTo>
                  <a:close/>
                </a:path>
              </a:pathLst>
            </a:custGeom>
            <a:blipFill>
              <a:blip r:embed="rId5">
                <a:alphaModFix amt="30000"/>
              </a:blip>
              <a:stretch>
                <a:fillRect l="-8297" r="-8297"/>
              </a:stretch>
            </a:blipFill>
          </p:spPr>
          <p:txBody>
            <a:bodyPr/>
            <a:lstStyle/>
            <a:p>
              <a:endParaRPr lang="en-US"/>
            </a:p>
          </p:txBody>
        </p:sp>
        <p:grpSp>
          <p:nvGrpSpPr>
            <p:cNvPr id="13" name="Group 13"/>
            <p:cNvGrpSpPr/>
            <p:nvPr/>
          </p:nvGrpSpPr>
          <p:grpSpPr>
            <a:xfrm>
              <a:off x="0" y="0"/>
              <a:ext cx="3203750" cy="3299527"/>
              <a:chOff x="0" y="0"/>
              <a:chExt cx="632840" cy="651758"/>
            </a:xfrm>
          </p:grpSpPr>
          <p:sp>
            <p:nvSpPr>
              <p:cNvPr id="14" name="Freeform 14"/>
              <p:cNvSpPr/>
              <p:nvPr/>
            </p:nvSpPr>
            <p:spPr>
              <a:xfrm>
                <a:off x="0" y="0"/>
                <a:ext cx="632840" cy="651758"/>
              </a:xfrm>
              <a:custGeom>
                <a:avLst/>
                <a:gdLst/>
                <a:ahLst/>
                <a:cxnLst/>
                <a:rect l="l" t="t" r="r" b="b"/>
                <a:pathLst>
                  <a:path w="632840" h="651758">
                    <a:moveTo>
                      <a:pt x="0" y="0"/>
                    </a:moveTo>
                    <a:lnTo>
                      <a:pt x="632840" y="0"/>
                    </a:lnTo>
                    <a:lnTo>
                      <a:pt x="632840" y="651758"/>
                    </a:lnTo>
                    <a:lnTo>
                      <a:pt x="0" y="651758"/>
                    </a:lnTo>
                    <a:close/>
                  </a:path>
                </a:pathLst>
              </a:custGeom>
              <a:solidFill>
                <a:srgbClr val="0B3A69"/>
              </a:solidFill>
            </p:spPr>
            <p:txBody>
              <a:bodyPr/>
              <a:lstStyle/>
              <a:p>
                <a:endParaRPr lang="en-US"/>
              </a:p>
            </p:txBody>
          </p:sp>
          <p:sp>
            <p:nvSpPr>
              <p:cNvPr id="15" name="TextBox 15"/>
              <p:cNvSpPr txBox="1"/>
              <p:nvPr/>
            </p:nvSpPr>
            <p:spPr>
              <a:xfrm>
                <a:off x="0" y="-28575"/>
                <a:ext cx="632840" cy="680333"/>
              </a:xfrm>
              <a:prstGeom prst="rect">
                <a:avLst/>
              </a:prstGeom>
            </p:spPr>
            <p:txBody>
              <a:bodyPr lIns="50800" tIns="50800" rIns="50800" bIns="50800" rtlCol="0" anchor="ctr"/>
              <a:lstStyle/>
              <a:p>
                <a:pPr algn="ctr">
                  <a:lnSpc>
                    <a:spcPts val="2671"/>
                  </a:lnSpc>
                </a:pPr>
                <a:endParaRPr/>
              </a:p>
            </p:txBody>
          </p:sp>
        </p:grpSp>
      </p:grpSp>
      <p:grpSp>
        <p:nvGrpSpPr>
          <p:cNvPr id="16" name="Group 16"/>
          <p:cNvGrpSpPr/>
          <p:nvPr/>
        </p:nvGrpSpPr>
        <p:grpSpPr>
          <a:xfrm>
            <a:off x="6405279" y="3428618"/>
            <a:ext cx="2402813" cy="2696759"/>
            <a:chOff x="0" y="0"/>
            <a:chExt cx="3203750" cy="3595678"/>
          </a:xfrm>
        </p:grpSpPr>
        <p:sp>
          <p:nvSpPr>
            <p:cNvPr id="17" name="Freeform 17"/>
            <p:cNvSpPr/>
            <p:nvPr/>
          </p:nvSpPr>
          <p:spPr>
            <a:xfrm>
              <a:off x="0" y="2946650"/>
              <a:ext cx="3203750" cy="649028"/>
            </a:xfrm>
            <a:custGeom>
              <a:avLst/>
              <a:gdLst/>
              <a:ahLst/>
              <a:cxnLst/>
              <a:rect l="l" t="t" r="r" b="b"/>
              <a:pathLst>
                <a:path w="3203750" h="649028">
                  <a:moveTo>
                    <a:pt x="0" y="0"/>
                  </a:moveTo>
                  <a:lnTo>
                    <a:pt x="3203750" y="0"/>
                  </a:lnTo>
                  <a:lnTo>
                    <a:pt x="3203750" y="649028"/>
                  </a:lnTo>
                  <a:lnTo>
                    <a:pt x="0" y="649028"/>
                  </a:lnTo>
                  <a:lnTo>
                    <a:pt x="0" y="0"/>
                  </a:lnTo>
                  <a:close/>
                </a:path>
              </a:pathLst>
            </a:custGeom>
            <a:blipFill>
              <a:blip r:embed="rId5">
                <a:alphaModFix amt="30000"/>
              </a:blip>
              <a:stretch>
                <a:fillRect l="-8297" r="-8297"/>
              </a:stretch>
            </a:blipFill>
          </p:spPr>
          <p:txBody>
            <a:bodyPr/>
            <a:lstStyle/>
            <a:p>
              <a:endParaRPr lang="en-US"/>
            </a:p>
          </p:txBody>
        </p:sp>
        <p:grpSp>
          <p:nvGrpSpPr>
            <p:cNvPr id="18" name="Group 18"/>
            <p:cNvGrpSpPr/>
            <p:nvPr/>
          </p:nvGrpSpPr>
          <p:grpSpPr>
            <a:xfrm>
              <a:off x="0" y="0"/>
              <a:ext cx="3203750" cy="3299527"/>
              <a:chOff x="0" y="0"/>
              <a:chExt cx="632840" cy="651758"/>
            </a:xfrm>
          </p:grpSpPr>
          <p:sp>
            <p:nvSpPr>
              <p:cNvPr id="19" name="Freeform 19"/>
              <p:cNvSpPr/>
              <p:nvPr/>
            </p:nvSpPr>
            <p:spPr>
              <a:xfrm>
                <a:off x="0" y="0"/>
                <a:ext cx="632840" cy="651758"/>
              </a:xfrm>
              <a:custGeom>
                <a:avLst/>
                <a:gdLst/>
                <a:ahLst/>
                <a:cxnLst/>
                <a:rect l="l" t="t" r="r" b="b"/>
                <a:pathLst>
                  <a:path w="632840" h="651758">
                    <a:moveTo>
                      <a:pt x="0" y="0"/>
                    </a:moveTo>
                    <a:lnTo>
                      <a:pt x="632840" y="0"/>
                    </a:lnTo>
                    <a:lnTo>
                      <a:pt x="632840" y="651758"/>
                    </a:lnTo>
                    <a:lnTo>
                      <a:pt x="0" y="651758"/>
                    </a:lnTo>
                    <a:close/>
                  </a:path>
                </a:pathLst>
              </a:custGeom>
              <a:solidFill>
                <a:srgbClr val="0B3A69"/>
              </a:solidFill>
            </p:spPr>
            <p:txBody>
              <a:bodyPr/>
              <a:lstStyle/>
              <a:p>
                <a:endParaRPr lang="en-US"/>
              </a:p>
            </p:txBody>
          </p:sp>
          <p:sp>
            <p:nvSpPr>
              <p:cNvPr id="20" name="TextBox 20"/>
              <p:cNvSpPr txBox="1"/>
              <p:nvPr/>
            </p:nvSpPr>
            <p:spPr>
              <a:xfrm>
                <a:off x="0" y="-28575"/>
                <a:ext cx="632840" cy="680333"/>
              </a:xfrm>
              <a:prstGeom prst="rect">
                <a:avLst/>
              </a:prstGeom>
            </p:spPr>
            <p:txBody>
              <a:bodyPr lIns="50800" tIns="50800" rIns="50800" bIns="50800" rtlCol="0" anchor="ctr"/>
              <a:lstStyle/>
              <a:p>
                <a:pPr algn="ctr">
                  <a:lnSpc>
                    <a:spcPts val="2671"/>
                  </a:lnSpc>
                </a:pPr>
                <a:endParaRPr/>
              </a:p>
            </p:txBody>
          </p:sp>
        </p:grpSp>
      </p:grpSp>
      <p:sp>
        <p:nvSpPr>
          <p:cNvPr id="21" name="TextBox 21"/>
          <p:cNvSpPr txBox="1"/>
          <p:nvPr/>
        </p:nvSpPr>
        <p:spPr>
          <a:xfrm>
            <a:off x="3847385" y="4345939"/>
            <a:ext cx="2141477" cy="1445895"/>
          </a:xfrm>
          <a:prstGeom prst="rect">
            <a:avLst/>
          </a:prstGeom>
        </p:spPr>
        <p:txBody>
          <a:bodyPr lIns="0" tIns="0" rIns="0" bIns="0" rtlCol="0" anchor="t">
            <a:spAutoFit/>
          </a:bodyPr>
          <a:lstStyle/>
          <a:p>
            <a:pPr marL="0" lvl="0" indent="0" algn="ctr">
              <a:lnSpc>
                <a:spcPts val="2250"/>
              </a:lnSpc>
            </a:pPr>
            <a:r>
              <a:rPr lang="en-US" sz="1800">
                <a:solidFill>
                  <a:srgbClr val="FFFFFF"/>
                </a:solidFill>
                <a:latin typeface="Poppins"/>
                <a:ea typeface="Poppins"/>
                <a:cs typeface="Poppins"/>
                <a:sym typeface="Poppins"/>
              </a:rPr>
              <a:t>Veterans at imminent risk for suicide identified and referred to care</a:t>
            </a:r>
          </a:p>
        </p:txBody>
      </p:sp>
      <p:sp>
        <p:nvSpPr>
          <p:cNvPr id="22" name="TextBox 22"/>
          <p:cNvSpPr txBox="1"/>
          <p:nvPr/>
        </p:nvSpPr>
        <p:spPr>
          <a:xfrm>
            <a:off x="1159368" y="4482212"/>
            <a:ext cx="2141477" cy="1160145"/>
          </a:xfrm>
          <a:prstGeom prst="rect">
            <a:avLst/>
          </a:prstGeom>
        </p:spPr>
        <p:txBody>
          <a:bodyPr lIns="0" tIns="0" rIns="0" bIns="0" rtlCol="0" anchor="t">
            <a:spAutoFit/>
          </a:bodyPr>
          <a:lstStyle/>
          <a:p>
            <a:pPr marL="0" lvl="0" indent="0" algn="ctr">
              <a:lnSpc>
                <a:spcPts val="2250"/>
              </a:lnSpc>
            </a:pPr>
            <a:r>
              <a:rPr lang="en-US" sz="1800">
                <a:solidFill>
                  <a:srgbClr val="FFFFFF"/>
                </a:solidFill>
                <a:latin typeface="Poppins"/>
                <a:ea typeface="Poppins"/>
                <a:cs typeface="Poppins"/>
                <a:sym typeface="Poppins"/>
              </a:rPr>
              <a:t>Transitioning service members screened for suicide risk</a:t>
            </a:r>
          </a:p>
        </p:txBody>
      </p:sp>
      <p:sp>
        <p:nvSpPr>
          <p:cNvPr id="23" name="TextBox 23"/>
          <p:cNvSpPr txBox="1"/>
          <p:nvPr/>
        </p:nvSpPr>
        <p:spPr>
          <a:xfrm>
            <a:off x="6535947" y="4570794"/>
            <a:ext cx="2141477" cy="954405"/>
          </a:xfrm>
          <a:prstGeom prst="rect">
            <a:avLst/>
          </a:prstGeom>
        </p:spPr>
        <p:txBody>
          <a:bodyPr lIns="0" tIns="0" rIns="0" bIns="0" rtlCol="0" anchor="t">
            <a:spAutoFit/>
          </a:bodyPr>
          <a:lstStyle/>
          <a:p>
            <a:pPr marL="0" lvl="0" indent="0" algn="ctr">
              <a:lnSpc>
                <a:spcPts val="2520"/>
              </a:lnSpc>
            </a:pPr>
            <a:r>
              <a:rPr lang="en-US" sz="1800">
                <a:solidFill>
                  <a:srgbClr val="FFFFFF"/>
                </a:solidFill>
                <a:latin typeface="Poppins"/>
                <a:ea typeface="Poppins"/>
                <a:cs typeface="Poppins"/>
                <a:sym typeface="Poppins"/>
              </a:rPr>
              <a:t>Veterans assisted with enrolling in VA Healthcare</a:t>
            </a:r>
          </a:p>
        </p:txBody>
      </p:sp>
      <p:sp>
        <p:nvSpPr>
          <p:cNvPr id="24" name="TextBox 24"/>
          <p:cNvSpPr txBox="1"/>
          <p:nvPr/>
        </p:nvSpPr>
        <p:spPr>
          <a:xfrm>
            <a:off x="3847385" y="3569651"/>
            <a:ext cx="2141477" cy="718274"/>
          </a:xfrm>
          <a:prstGeom prst="rect">
            <a:avLst/>
          </a:prstGeom>
        </p:spPr>
        <p:txBody>
          <a:bodyPr lIns="0" tIns="0" rIns="0" bIns="0" rtlCol="0" anchor="t">
            <a:spAutoFit/>
          </a:bodyPr>
          <a:lstStyle/>
          <a:p>
            <a:pPr marL="0" lvl="0" indent="0" algn="ctr">
              <a:lnSpc>
                <a:spcPts val="5880"/>
              </a:lnSpc>
            </a:pPr>
            <a:r>
              <a:rPr lang="en-US" sz="4200" b="1" dirty="0">
                <a:solidFill>
                  <a:srgbClr val="FFFFFF"/>
                </a:solidFill>
                <a:latin typeface="Poppins Heavy"/>
                <a:ea typeface="Poppins Heavy"/>
                <a:cs typeface="Poppins Heavy"/>
                <a:sym typeface="Poppins Heavy"/>
              </a:rPr>
              <a:t>411+</a:t>
            </a:r>
          </a:p>
        </p:txBody>
      </p:sp>
      <p:sp>
        <p:nvSpPr>
          <p:cNvPr id="25" name="TextBox 25"/>
          <p:cNvSpPr txBox="1"/>
          <p:nvPr/>
        </p:nvSpPr>
        <p:spPr>
          <a:xfrm>
            <a:off x="1159368" y="3569651"/>
            <a:ext cx="2141477" cy="750570"/>
          </a:xfrm>
          <a:prstGeom prst="rect">
            <a:avLst/>
          </a:prstGeom>
        </p:spPr>
        <p:txBody>
          <a:bodyPr lIns="0" tIns="0" rIns="0" bIns="0" rtlCol="0" anchor="t">
            <a:spAutoFit/>
          </a:bodyPr>
          <a:lstStyle/>
          <a:p>
            <a:pPr marL="0" lvl="0" indent="0" algn="ctr">
              <a:lnSpc>
                <a:spcPts val="5880"/>
              </a:lnSpc>
            </a:pPr>
            <a:r>
              <a:rPr lang="en-US" sz="4200" b="1">
                <a:solidFill>
                  <a:srgbClr val="FFFFFF"/>
                </a:solidFill>
                <a:latin typeface="Poppins Heavy"/>
                <a:ea typeface="Poppins Heavy"/>
                <a:cs typeface="Poppins Heavy"/>
                <a:sym typeface="Poppins Heavy"/>
              </a:rPr>
              <a:t>32,883+</a:t>
            </a:r>
          </a:p>
        </p:txBody>
      </p:sp>
      <p:sp>
        <p:nvSpPr>
          <p:cNvPr id="26" name="TextBox 26"/>
          <p:cNvSpPr txBox="1"/>
          <p:nvPr/>
        </p:nvSpPr>
        <p:spPr>
          <a:xfrm>
            <a:off x="6535947" y="3569651"/>
            <a:ext cx="2141477" cy="750570"/>
          </a:xfrm>
          <a:prstGeom prst="rect">
            <a:avLst/>
          </a:prstGeom>
        </p:spPr>
        <p:txBody>
          <a:bodyPr lIns="0" tIns="0" rIns="0" bIns="0" rtlCol="0" anchor="t">
            <a:spAutoFit/>
          </a:bodyPr>
          <a:lstStyle/>
          <a:p>
            <a:pPr marL="0" lvl="0" indent="0" algn="ctr">
              <a:lnSpc>
                <a:spcPts val="5880"/>
              </a:lnSpc>
            </a:pPr>
            <a:r>
              <a:rPr lang="en-US" sz="4200" b="1">
                <a:solidFill>
                  <a:srgbClr val="FFFFFF"/>
                </a:solidFill>
                <a:latin typeface="Poppins Heavy"/>
                <a:ea typeface="Poppins Heavy"/>
                <a:cs typeface="Poppins Heavy"/>
                <a:sym typeface="Poppins Heavy"/>
              </a:rPr>
              <a:t>18,300+</a:t>
            </a:r>
          </a:p>
        </p:txBody>
      </p:sp>
      <p:grpSp>
        <p:nvGrpSpPr>
          <p:cNvPr id="27" name="Group 27"/>
          <p:cNvGrpSpPr/>
          <p:nvPr/>
        </p:nvGrpSpPr>
        <p:grpSpPr>
          <a:xfrm>
            <a:off x="5060725" y="6315877"/>
            <a:ext cx="2402813" cy="2696759"/>
            <a:chOff x="0" y="0"/>
            <a:chExt cx="3203750" cy="3595678"/>
          </a:xfrm>
        </p:grpSpPr>
        <p:sp>
          <p:nvSpPr>
            <p:cNvPr id="28" name="Freeform 28"/>
            <p:cNvSpPr/>
            <p:nvPr/>
          </p:nvSpPr>
          <p:spPr>
            <a:xfrm>
              <a:off x="0" y="2946650"/>
              <a:ext cx="3203750" cy="649028"/>
            </a:xfrm>
            <a:custGeom>
              <a:avLst/>
              <a:gdLst/>
              <a:ahLst/>
              <a:cxnLst/>
              <a:rect l="l" t="t" r="r" b="b"/>
              <a:pathLst>
                <a:path w="3203750" h="649028">
                  <a:moveTo>
                    <a:pt x="0" y="0"/>
                  </a:moveTo>
                  <a:lnTo>
                    <a:pt x="3203750" y="0"/>
                  </a:lnTo>
                  <a:lnTo>
                    <a:pt x="3203750" y="649028"/>
                  </a:lnTo>
                  <a:lnTo>
                    <a:pt x="0" y="649028"/>
                  </a:lnTo>
                  <a:lnTo>
                    <a:pt x="0" y="0"/>
                  </a:lnTo>
                  <a:close/>
                </a:path>
              </a:pathLst>
            </a:custGeom>
            <a:blipFill>
              <a:blip r:embed="rId5">
                <a:alphaModFix amt="30000"/>
              </a:blip>
              <a:stretch>
                <a:fillRect l="-8297" r="-8297"/>
              </a:stretch>
            </a:blipFill>
          </p:spPr>
          <p:txBody>
            <a:bodyPr/>
            <a:lstStyle/>
            <a:p>
              <a:endParaRPr lang="en-US"/>
            </a:p>
          </p:txBody>
        </p:sp>
        <p:grpSp>
          <p:nvGrpSpPr>
            <p:cNvPr id="29" name="Group 29"/>
            <p:cNvGrpSpPr/>
            <p:nvPr/>
          </p:nvGrpSpPr>
          <p:grpSpPr>
            <a:xfrm>
              <a:off x="0" y="0"/>
              <a:ext cx="3203750" cy="3299527"/>
              <a:chOff x="0" y="0"/>
              <a:chExt cx="632840" cy="651758"/>
            </a:xfrm>
          </p:grpSpPr>
          <p:sp>
            <p:nvSpPr>
              <p:cNvPr id="30" name="Freeform 30"/>
              <p:cNvSpPr/>
              <p:nvPr/>
            </p:nvSpPr>
            <p:spPr>
              <a:xfrm>
                <a:off x="0" y="0"/>
                <a:ext cx="632840" cy="651758"/>
              </a:xfrm>
              <a:custGeom>
                <a:avLst/>
                <a:gdLst/>
                <a:ahLst/>
                <a:cxnLst/>
                <a:rect l="l" t="t" r="r" b="b"/>
                <a:pathLst>
                  <a:path w="632840" h="651758">
                    <a:moveTo>
                      <a:pt x="0" y="0"/>
                    </a:moveTo>
                    <a:lnTo>
                      <a:pt x="632840" y="0"/>
                    </a:lnTo>
                    <a:lnTo>
                      <a:pt x="632840" y="651758"/>
                    </a:lnTo>
                    <a:lnTo>
                      <a:pt x="0" y="651758"/>
                    </a:lnTo>
                    <a:close/>
                  </a:path>
                </a:pathLst>
              </a:custGeom>
              <a:solidFill>
                <a:srgbClr val="0B3A69"/>
              </a:solidFill>
            </p:spPr>
            <p:txBody>
              <a:bodyPr/>
              <a:lstStyle/>
              <a:p>
                <a:endParaRPr lang="en-US"/>
              </a:p>
            </p:txBody>
          </p:sp>
          <p:sp>
            <p:nvSpPr>
              <p:cNvPr id="31" name="TextBox 31"/>
              <p:cNvSpPr txBox="1"/>
              <p:nvPr/>
            </p:nvSpPr>
            <p:spPr>
              <a:xfrm>
                <a:off x="0" y="-28575"/>
                <a:ext cx="632840" cy="680333"/>
              </a:xfrm>
              <a:prstGeom prst="rect">
                <a:avLst/>
              </a:prstGeom>
            </p:spPr>
            <p:txBody>
              <a:bodyPr lIns="50800" tIns="50800" rIns="50800" bIns="50800" rtlCol="0" anchor="ctr"/>
              <a:lstStyle/>
              <a:p>
                <a:pPr algn="ctr">
                  <a:lnSpc>
                    <a:spcPts val="2671"/>
                  </a:lnSpc>
                </a:pPr>
                <a:endParaRPr/>
              </a:p>
            </p:txBody>
          </p:sp>
        </p:grpSp>
      </p:grpSp>
      <p:grpSp>
        <p:nvGrpSpPr>
          <p:cNvPr id="32" name="Group 32"/>
          <p:cNvGrpSpPr/>
          <p:nvPr/>
        </p:nvGrpSpPr>
        <p:grpSpPr>
          <a:xfrm>
            <a:off x="2372708" y="6315877"/>
            <a:ext cx="2402813" cy="2696759"/>
            <a:chOff x="0" y="0"/>
            <a:chExt cx="3203750" cy="3595678"/>
          </a:xfrm>
        </p:grpSpPr>
        <p:sp>
          <p:nvSpPr>
            <p:cNvPr id="33" name="Freeform 33"/>
            <p:cNvSpPr/>
            <p:nvPr/>
          </p:nvSpPr>
          <p:spPr>
            <a:xfrm>
              <a:off x="0" y="2946650"/>
              <a:ext cx="3203750" cy="649028"/>
            </a:xfrm>
            <a:custGeom>
              <a:avLst/>
              <a:gdLst/>
              <a:ahLst/>
              <a:cxnLst/>
              <a:rect l="l" t="t" r="r" b="b"/>
              <a:pathLst>
                <a:path w="3203750" h="649028">
                  <a:moveTo>
                    <a:pt x="0" y="0"/>
                  </a:moveTo>
                  <a:lnTo>
                    <a:pt x="3203750" y="0"/>
                  </a:lnTo>
                  <a:lnTo>
                    <a:pt x="3203750" y="649028"/>
                  </a:lnTo>
                  <a:lnTo>
                    <a:pt x="0" y="649028"/>
                  </a:lnTo>
                  <a:lnTo>
                    <a:pt x="0" y="0"/>
                  </a:lnTo>
                  <a:close/>
                </a:path>
              </a:pathLst>
            </a:custGeom>
            <a:blipFill>
              <a:blip r:embed="rId5">
                <a:alphaModFix amt="30000"/>
              </a:blip>
              <a:stretch>
                <a:fillRect l="-8297" r="-8297"/>
              </a:stretch>
            </a:blipFill>
          </p:spPr>
          <p:txBody>
            <a:bodyPr/>
            <a:lstStyle/>
            <a:p>
              <a:endParaRPr lang="en-US"/>
            </a:p>
          </p:txBody>
        </p:sp>
        <p:grpSp>
          <p:nvGrpSpPr>
            <p:cNvPr id="34" name="Group 34"/>
            <p:cNvGrpSpPr/>
            <p:nvPr/>
          </p:nvGrpSpPr>
          <p:grpSpPr>
            <a:xfrm>
              <a:off x="0" y="0"/>
              <a:ext cx="3203750" cy="3299527"/>
              <a:chOff x="0" y="0"/>
              <a:chExt cx="632840" cy="651758"/>
            </a:xfrm>
          </p:grpSpPr>
          <p:sp>
            <p:nvSpPr>
              <p:cNvPr id="35" name="Freeform 35"/>
              <p:cNvSpPr/>
              <p:nvPr/>
            </p:nvSpPr>
            <p:spPr>
              <a:xfrm>
                <a:off x="0" y="0"/>
                <a:ext cx="632840" cy="651758"/>
              </a:xfrm>
              <a:custGeom>
                <a:avLst/>
                <a:gdLst/>
                <a:ahLst/>
                <a:cxnLst/>
                <a:rect l="l" t="t" r="r" b="b"/>
                <a:pathLst>
                  <a:path w="632840" h="651758">
                    <a:moveTo>
                      <a:pt x="0" y="0"/>
                    </a:moveTo>
                    <a:lnTo>
                      <a:pt x="632840" y="0"/>
                    </a:lnTo>
                    <a:lnTo>
                      <a:pt x="632840" y="651758"/>
                    </a:lnTo>
                    <a:lnTo>
                      <a:pt x="0" y="651758"/>
                    </a:lnTo>
                    <a:close/>
                  </a:path>
                </a:pathLst>
              </a:custGeom>
              <a:solidFill>
                <a:srgbClr val="0B3A69"/>
              </a:solidFill>
            </p:spPr>
            <p:txBody>
              <a:bodyPr/>
              <a:lstStyle/>
              <a:p>
                <a:endParaRPr lang="en-US"/>
              </a:p>
            </p:txBody>
          </p:sp>
          <p:sp>
            <p:nvSpPr>
              <p:cNvPr id="36" name="TextBox 36"/>
              <p:cNvSpPr txBox="1"/>
              <p:nvPr/>
            </p:nvSpPr>
            <p:spPr>
              <a:xfrm>
                <a:off x="0" y="-28575"/>
                <a:ext cx="632840" cy="680333"/>
              </a:xfrm>
              <a:prstGeom prst="rect">
                <a:avLst/>
              </a:prstGeom>
            </p:spPr>
            <p:txBody>
              <a:bodyPr lIns="50800" tIns="50800" rIns="50800" bIns="50800" rtlCol="0" anchor="ctr"/>
              <a:lstStyle/>
              <a:p>
                <a:pPr algn="ctr">
                  <a:lnSpc>
                    <a:spcPts val="2671"/>
                  </a:lnSpc>
                </a:pPr>
                <a:endParaRPr/>
              </a:p>
            </p:txBody>
          </p:sp>
        </p:grpSp>
      </p:grpSp>
      <p:sp>
        <p:nvSpPr>
          <p:cNvPr id="37" name="TextBox 37"/>
          <p:cNvSpPr txBox="1"/>
          <p:nvPr/>
        </p:nvSpPr>
        <p:spPr>
          <a:xfrm>
            <a:off x="5285100" y="7369470"/>
            <a:ext cx="1956164" cy="1160145"/>
          </a:xfrm>
          <a:prstGeom prst="rect">
            <a:avLst/>
          </a:prstGeom>
        </p:spPr>
        <p:txBody>
          <a:bodyPr lIns="0" tIns="0" rIns="0" bIns="0" rtlCol="0" anchor="t">
            <a:spAutoFit/>
          </a:bodyPr>
          <a:lstStyle/>
          <a:p>
            <a:pPr marL="0" lvl="0" indent="0" algn="ctr">
              <a:lnSpc>
                <a:spcPts val="2250"/>
              </a:lnSpc>
            </a:pPr>
            <a:r>
              <a:rPr lang="en-US" sz="1800">
                <a:solidFill>
                  <a:srgbClr val="FFFFFF"/>
                </a:solidFill>
                <a:latin typeface="Poppins"/>
                <a:ea typeface="Poppins"/>
                <a:cs typeface="Poppins"/>
                <a:sym typeface="Poppins"/>
              </a:rPr>
              <a:t>Veterans assisted with essential needs support</a:t>
            </a:r>
          </a:p>
        </p:txBody>
      </p:sp>
      <p:sp>
        <p:nvSpPr>
          <p:cNvPr id="38" name="TextBox 38"/>
          <p:cNvSpPr txBox="1"/>
          <p:nvPr/>
        </p:nvSpPr>
        <p:spPr>
          <a:xfrm>
            <a:off x="2503376" y="7369470"/>
            <a:ext cx="2141477" cy="1160145"/>
          </a:xfrm>
          <a:prstGeom prst="rect">
            <a:avLst/>
          </a:prstGeom>
        </p:spPr>
        <p:txBody>
          <a:bodyPr lIns="0" tIns="0" rIns="0" bIns="0" rtlCol="0" anchor="t">
            <a:spAutoFit/>
          </a:bodyPr>
          <a:lstStyle/>
          <a:p>
            <a:pPr marL="0" lvl="0" indent="0" algn="ctr">
              <a:lnSpc>
                <a:spcPts val="2250"/>
              </a:lnSpc>
            </a:pPr>
            <a:r>
              <a:rPr lang="en-US" sz="1800">
                <a:solidFill>
                  <a:srgbClr val="FFFFFF"/>
                </a:solidFill>
                <a:latin typeface="Poppins"/>
                <a:ea typeface="Poppins"/>
                <a:cs typeface="Poppins"/>
                <a:sym typeface="Poppins"/>
              </a:rPr>
              <a:t>Transitioning service members enrolled and supported</a:t>
            </a:r>
          </a:p>
        </p:txBody>
      </p:sp>
      <p:sp>
        <p:nvSpPr>
          <p:cNvPr id="39" name="TextBox 39"/>
          <p:cNvSpPr txBox="1"/>
          <p:nvPr/>
        </p:nvSpPr>
        <p:spPr>
          <a:xfrm>
            <a:off x="5191393" y="6456910"/>
            <a:ext cx="2141477" cy="750570"/>
          </a:xfrm>
          <a:prstGeom prst="rect">
            <a:avLst/>
          </a:prstGeom>
        </p:spPr>
        <p:txBody>
          <a:bodyPr lIns="0" tIns="0" rIns="0" bIns="0" rtlCol="0" anchor="t">
            <a:spAutoFit/>
          </a:bodyPr>
          <a:lstStyle/>
          <a:p>
            <a:pPr marL="0" lvl="0" indent="0" algn="ctr">
              <a:lnSpc>
                <a:spcPts val="5880"/>
              </a:lnSpc>
            </a:pPr>
            <a:r>
              <a:rPr lang="en-US" sz="4200" b="1">
                <a:solidFill>
                  <a:srgbClr val="FFFFFF"/>
                </a:solidFill>
                <a:latin typeface="Poppins Heavy"/>
                <a:ea typeface="Poppins Heavy"/>
                <a:cs typeface="Poppins Heavy"/>
                <a:sym typeface="Poppins Heavy"/>
              </a:rPr>
              <a:t>2,889+</a:t>
            </a:r>
          </a:p>
        </p:txBody>
      </p:sp>
      <p:sp>
        <p:nvSpPr>
          <p:cNvPr id="40" name="TextBox 40"/>
          <p:cNvSpPr txBox="1"/>
          <p:nvPr/>
        </p:nvSpPr>
        <p:spPr>
          <a:xfrm>
            <a:off x="2503376" y="6456910"/>
            <a:ext cx="2141477" cy="750570"/>
          </a:xfrm>
          <a:prstGeom prst="rect">
            <a:avLst/>
          </a:prstGeom>
        </p:spPr>
        <p:txBody>
          <a:bodyPr lIns="0" tIns="0" rIns="0" bIns="0" rtlCol="0" anchor="t">
            <a:spAutoFit/>
          </a:bodyPr>
          <a:lstStyle/>
          <a:p>
            <a:pPr marL="0" lvl="0" indent="0" algn="ctr">
              <a:lnSpc>
                <a:spcPts val="5880"/>
              </a:lnSpc>
            </a:pPr>
            <a:r>
              <a:rPr lang="en-US" sz="4200" b="1">
                <a:solidFill>
                  <a:srgbClr val="FFFFFF"/>
                </a:solidFill>
                <a:latin typeface="Poppins Heavy"/>
                <a:ea typeface="Poppins Heavy"/>
                <a:cs typeface="Poppins Heavy"/>
                <a:sym typeface="Poppins Heavy"/>
              </a:rPr>
              <a:t>20,899+</a:t>
            </a:r>
          </a:p>
        </p:txBody>
      </p:sp>
      <p:sp>
        <p:nvSpPr>
          <p:cNvPr id="41" name="TextBox 41"/>
          <p:cNvSpPr txBox="1"/>
          <p:nvPr/>
        </p:nvSpPr>
        <p:spPr>
          <a:xfrm>
            <a:off x="1028175" y="9716469"/>
            <a:ext cx="6828846" cy="207645"/>
          </a:xfrm>
          <a:prstGeom prst="rect">
            <a:avLst/>
          </a:prstGeom>
        </p:spPr>
        <p:txBody>
          <a:bodyPr lIns="0" tIns="0" rIns="0" bIns="0" rtlCol="0" anchor="t">
            <a:spAutoFit/>
          </a:bodyPr>
          <a:lstStyle/>
          <a:p>
            <a:pPr marL="0" lvl="0" indent="0" algn="l">
              <a:lnSpc>
                <a:spcPts val="1679"/>
              </a:lnSpc>
            </a:pPr>
            <a:r>
              <a:rPr lang="en-US" sz="1199">
                <a:solidFill>
                  <a:srgbClr val="FFFFFF"/>
                </a:solidFill>
                <a:latin typeface="Poppins"/>
                <a:ea typeface="Poppins"/>
                <a:cs typeface="Poppins"/>
                <a:sym typeface="Poppins"/>
              </a:rPr>
              <a:t>Onward Ops Insights January 2026</a:t>
            </a:r>
          </a:p>
        </p:txBody>
      </p:sp>
      <p:sp>
        <p:nvSpPr>
          <p:cNvPr id="42" name="TextBox 42"/>
          <p:cNvSpPr txBox="1"/>
          <p:nvPr/>
        </p:nvSpPr>
        <p:spPr>
          <a:xfrm>
            <a:off x="134964" y="10073391"/>
            <a:ext cx="3114229" cy="212090"/>
          </a:xfrm>
          <a:prstGeom prst="rect">
            <a:avLst/>
          </a:prstGeom>
        </p:spPr>
        <p:txBody>
          <a:bodyPr lIns="0" tIns="0" rIns="0" bIns="0" rtlCol="0" anchor="t">
            <a:spAutoFit/>
          </a:bodyPr>
          <a:lstStyle/>
          <a:p>
            <a:pPr algn="ctr">
              <a:lnSpc>
                <a:spcPts val="1690"/>
              </a:lnSpc>
              <a:spcBef>
                <a:spcPct val="0"/>
              </a:spcBef>
            </a:pPr>
            <a:r>
              <a:rPr lang="en-US" sz="1300" b="1">
                <a:solidFill>
                  <a:srgbClr val="000000"/>
                </a:solidFill>
                <a:latin typeface="Poppins Bold"/>
                <a:ea typeface="Poppins Bold"/>
                <a:cs typeface="Poppins Bold"/>
                <a:sym typeface="Poppins Bold"/>
              </a:rPr>
              <a:t>© 2026 The ETS Sponsorship Program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1480</Words>
  <Application>Microsoft Office PowerPoint</Application>
  <PresentationFormat>Custom</PresentationFormat>
  <Paragraphs>183</Paragraphs>
  <Slides>10</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Poppins Medium</vt:lpstr>
      <vt:lpstr>Poppins Bold</vt:lpstr>
      <vt:lpstr>Poppins Italics</vt:lpstr>
      <vt:lpstr>Oswald Bold</vt:lpstr>
      <vt:lpstr>Arial</vt:lpstr>
      <vt:lpstr>Gochi Hand</vt:lpstr>
      <vt:lpstr>Poppins</vt:lpstr>
      <vt:lpstr>Calibri</vt:lpstr>
      <vt:lpstr>Poppins Heavy</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Onward Ops Deck January 2026</dc:title>
  <cp:lastModifiedBy>Mike Eastman</cp:lastModifiedBy>
  <cp:revision>2</cp:revision>
  <dcterms:created xsi:type="dcterms:W3CDTF">2006-08-16T00:00:00Z</dcterms:created>
  <dcterms:modified xsi:type="dcterms:W3CDTF">2026-06-15T18:32:55Z</dcterms:modified>
  <dc:identifier>DAG_nmvsxUg</dc:identifier>
</cp:coreProperties>
</file>