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733" r:id="rId1"/>
  </p:sldMasterIdLst>
  <p:notesMasterIdLst>
    <p:notesMasterId r:id="rId58"/>
  </p:notesMasterIdLst>
  <p:sldIdLst>
    <p:sldId id="667" r:id="rId2"/>
    <p:sldId id="755" r:id="rId3"/>
    <p:sldId id="665" r:id="rId4"/>
    <p:sldId id="736" r:id="rId5"/>
    <p:sldId id="753" r:id="rId6"/>
    <p:sldId id="754" r:id="rId7"/>
    <p:sldId id="775" r:id="rId8"/>
    <p:sldId id="701" r:id="rId9"/>
    <p:sldId id="752" r:id="rId10"/>
    <p:sldId id="757" r:id="rId11"/>
    <p:sldId id="683" r:id="rId12"/>
    <p:sldId id="694" r:id="rId13"/>
    <p:sldId id="693" r:id="rId14"/>
    <p:sldId id="696" r:id="rId15"/>
    <p:sldId id="713" r:id="rId16"/>
    <p:sldId id="697" r:id="rId17"/>
    <p:sldId id="698" r:id="rId18"/>
    <p:sldId id="699" r:id="rId19"/>
    <p:sldId id="695" r:id="rId20"/>
    <p:sldId id="746" r:id="rId21"/>
    <p:sldId id="758" r:id="rId22"/>
    <p:sldId id="747" r:id="rId23"/>
    <p:sldId id="759" r:id="rId24"/>
    <p:sldId id="700" r:id="rId25"/>
    <p:sldId id="748" r:id="rId26"/>
    <p:sldId id="760" r:id="rId27"/>
    <p:sldId id="684" r:id="rId28"/>
    <p:sldId id="761" r:id="rId29"/>
    <p:sldId id="702" r:id="rId30"/>
    <p:sldId id="777" r:id="rId31"/>
    <p:sldId id="776" r:id="rId32"/>
    <p:sldId id="762" r:id="rId33"/>
    <p:sldId id="704" r:id="rId34"/>
    <p:sldId id="765" r:id="rId35"/>
    <p:sldId id="703" r:id="rId36"/>
    <p:sldId id="732" r:id="rId37"/>
    <p:sldId id="743" r:id="rId38"/>
    <p:sldId id="766" r:id="rId39"/>
    <p:sldId id="685" r:id="rId40"/>
    <p:sldId id="706" r:id="rId41"/>
    <p:sldId id="709" r:id="rId42"/>
    <p:sldId id="767" r:id="rId43"/>
    <p:sldId id="768" r:id="rId44"/>
    <p:sldId id="705" r:id="rId45"/>
    <p:sldId id="742" r:id="rId46"/>
    <p:sldId id="769" r:id="rId47"/>
    <p:sldId id="770" r:id="rId48"/>
    <p:sldId id="771" r:id="rId49"/>
    <p:sldId id="772" r:id="rId50"/>
    <p:sldId id="708" r:id="rId51"/>
    <p:sldId id="707" r:id="rId52"/>
    <p:sldId id="738" r:id="rId53"/>
    <p:sldId id="774" r:id="rId54"/>
    <p:sldId id="773" r:id="rId55"/>
    <p:sldId id="666" r:id="rId56"/>
    <p:sldId id="779" r:id="rId57"/>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my Kretkowski" initials="" lastIdx="27"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9784" autoAdjust="0"/>
  </p:normalViewPr>
  <p:slideViewPr>
    <p:cSldViewPr>
      <p:cViewPr varScale="1">
        <p:scale>
          <a:sx n="111" d="100"/>
          <a:sy n="111" d="100"/>
        </p:scale>
        <p:origin x="165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2" d="100"/>
          <a:sy n="82" d="100"/>
        </p:scale>
        <p:origin x="-2016" y="-90"/>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 Radogna" userId="7fd67d121dc7a07c" providerId="LiveId" clId="{7E05B6DB-A1B4-44A9-9B4E-A766BF601EAF}"/>
    <pc:docChg chg="undo custSel delSld modSld">
      <pc:chgData name="Jim Radogna" userId="7fd67d121dc7a07c" providerId="LiveId" clId="{7E05B6DB-A1B4-44A9-9B4E-A766BF601EAF}" dt="2026-06-21T21:19:18.702" v="437" actId="255"/>
      <pc:docMkLst>
        <pc:docMk/>
      </pc:docMkLst>
      <pc:sldChg chg="modSp mod">
        <pc:chgData name="Jim Radogna" userId="7fd67d121dc7a07c" providerId="LiveId" clId="{7E05B6DB-A1B4-44A9-9B4E-A766BF601EAF}" dt="2026-06-21T20:49:57.144" v="269" actId="12"/>
        <pc:sldMkLst>
          <pc:docMk/>
          <pc:sldMk cId="385774118" sldId="665"/>
        </pc:sldMkLst>
        <pc:spChg chg="mod">
          <ac:chgData name="Jim Radogna" userId="7fd67d121dc7a07c" providerId="LiveId" clId="{7E05B6DB-A1B4-44A9-9B4E-A766BF601EAF}" dt="2026-06-21T20:21:24.998" v="81" actId="255"/>
          <ac:spMkLst>
            <pc:docMk/>
            <pc:sldMk cId="385774118" sldId="665"/>
            <ac:spMk id="2" creationId="{00000000-0000-0000-0000-000000000000}"/>
          </ac:spMkLst>
        </pc:spChg>
        <pc:spChg chg="mod">
          <ac:chgData name="Jim Radogna" userId="7fd67d121dc7a07c" providerId="LiveId" clId="{7E05B6DB-A1B4-44A9-9B4E-A766BF601EAF}" dt="2026-06-21T20:49:57.144" v="269" actId="12"/>
          <ac:spMkLst>
            <pc:docMk/>
            <pc:sldMk cId="385774118" sldId="665"/>
            <ac:spMk id="4" creationId="{1364CDD2-9403-44B9-87E1-961063ADF82C}"/>
          </ac:spMkLst>
        </pc:spChg>
      </pc:sldChg>
      <pc:sldChg chg="modSp mod">
        <pc:chgData name="Jim Radogna" userId="7fd67d121dc7a07c" providerId="LiveId" clId="{7E05B6DB-A1B4-44A9-9B4E-A766BF601EAF}" dt="2026-06-21T21:19:10.205" v="436" actId="255"/>
        <pc:sldMkLst>
          <pc:docMk/>
          <pc:sldMk cId="2252688919" sldId="666"/>
        </pc:sldMkLst>
        <pc:spChg chg="mod">
          <ac:chgData name="Jim Radogna" userId="7fd67d121dc7a07c" providerId="LiveId" clId="{7E05B6DB-A1B4-44A9-9B4E-A766BF601EAF}" dt="2026-06-21T21:19:10.205" v="436" actId="255"/>
          <ac:spMkLst>
            <pc:docMk/>
            <pc:sldMk cId="2252688919" sldId="666"/>
            <ac:spMk id="2" creationId="{2824F0A1-A00A-42C9-A2EC-49952D658211}"/>
          </ac:spMkLst>
        </pc:spChg>
      </pc:sldChg>
      <pc:sldChg chg="modSp mod">
        <pc:chgData name="Jim Radogna" userId="7fd67d121dc7a07c" providerId="LiveId" clId="{7E05B6DB-A1B4-44A9-9B4E-A766BF601EAF}" dt="2026-06-21T20:51:01.922" v="274" actId="20577"/>
        <pc:sldMkLst>
          <pc:docMk/>
          <pc:sldMk cId="419600868" sldId="683"/>
        </pc:sldMkLst>
        <pc:spChg chg="mod">
          <ac:chgData name="Jim Radogna" userId="7fd67d121dc7a07c" providerId="LiveId" clId="{7E05B6DB-A1B4-44A9-9B4E-A766BF601EAF}" dt="2026-06-21T20:24:10.790" v="94" actId="207"/>
          <ac:spMkLst>
            <pc:docMk/>
            <pc:sldMk cId="419600868" sldId="683"/>
            <ac:spMk id="2" creationId="{00000000-0000-0000-0000-000000000000}"/>
          </ac:spMkLst>
        </pc:spChg>
        <pc:spChg chg="mod">
          <ac:chgData name="Jim Radogna" userId="7fd67d121dc7a07c" providerId="LiveId" clId="{7E05B6DB-A1B4-44A9-9B4E-A766BF601EAF}" dt="2026-06-21T20:51:01.922" v="274" actId="20577"/>
          <ac:spMkLst>
            <pc:docMk/>
            <pc:sldMk cId="419600868" sldId="683"/>
            <ac:spMk id="4" creationId="{1364CDD2-9403-44B9-87E1-961063ADF82C}"/>
          </ac:spMkLst>
        </pc:spChg>
      </pc:sldChg>
      <pc:sldChg chg="modSp mod">
        <pc:chgData name="Jim Radogna" userId="7fd67d121dc7a07c" providerId="LiveId" clId="{7E05B6DB-A1B4-44A9-9B4E-A766BF601EAF}" dt="2026-06-21T21:01:55.401" v="340" actId="20577"/>
        <pc:sldMkLst>
          <pc:docMk/>
          <pc:sldMk cId="3588810814" sldId="684"/>
        </pc:sldMkLst>
        <pc:spChg chg="mod">
          <ac:chgData name="Jim Radogna" userId="7fd67d121dc7a07c" providerId="LiveId" clId="{7E05B6DB-A1B4-44A9-9B4E-A766BF601EAF}" dt="2026-06-21T20:31:05.771" v="137" actId="207"/>
          <ac:spMkLst>
            <pc:docMk/>
            <pc:sldMk cId="3588810814" sldId="684"/>
            <ac:spMk id="2" creationId="{00000000-0000-0000-0000-000000000000}"/>
          </ac:spMkLst>
        </pc:spChg>
        <pc:spChg chg="mod">
          <ac:chgData name="Jim Radogna" userId="7fd67d121dc7a07c" providerId="LiveId" clId="{7E05B6DB-A1B4-44A9-9B4E-A766BF601EAF}" dt="2026-06-21T21:01:55.401" v="340" actId="20577"/>
          <ac:spMkLst>
            <pc:docMk/>
            <pc:sldMk cId="3588810814" sldId="684"/>
            <ac:spMk id="4" creationId="{1364CDD2-9403-44B9-87E1-961063ADF82C}"/>
          </ac:spMkLst>
        </pc:spChg>
      </pc:sldChg>
      <pc:sldChg chg="modSp mod">
        <pc:chgData name="Jim Radogna" userId="7fd67d121dc7a07c" providerId="LiveId" clId="{7E05B6DB-A1B4-44A9-9B4E-A766BF601EAF}" dt="2026-06-21T21:10:11.951" v="387" actId="5793"/>
        <pc:sldMkLst>
          <pc:docMk/>
          <pc:sldMk cId="1603545249" sldId="685"/>
        </pc:sldMkLst>
        <pc:spChg chg="mod">
          <ac:chgData name="Jim Radogna" userId="7fd67d121dc7a07c" providerId="LiveId" clId="{7E05B6DB-A1B4-44A9-9B4E-A766BF601EAF}" dt="2026-06-21T20:38:02.643" v="193" actId="207"/>
          <ac:spMkLst>
            <pc:docMk/>
            <pc:sldMk cId="1603545249" sldId="685"/>
            <ac:spMk id="2" creationId="{00000000-0000-0000-0000-000000000000}"/>
          </ac:spMkLst>
        </pc:spChg>
        <pc:spChg chg="mod">
          <ac:chgData name="Jim Radogna" userId="7fd67d121dc7a07c" providerId="LiveId" clId="{7E05B6DB-A1B4-44A9-9B4E-A766BF601EAF}" dt="2026-06-21T21:10:11.951" v="387" actId="5793"/>
          <ac:spMkLst>
            <pc:docMk/>
            <pc:sldMk cId="1603545249" sldId="685"/>
            <ac:spMk id="4" creationId="{1364CDD2-9403-44B9-87E1-961063ADF82C}"/>
          </ac:spMkLst>
        </pc:spChg>
      </pc:sldChg>
      <pc:sldChg chg="modSp mod">
        <pc:chgData name="Jim Radogna" userId="7fd67d121dc7a07c" providerId="LiveId" clId="{7E05B6DB-A1B4-44A9-9B4E-A766BF601EAF}" dt="2026-06-21T20:53:25.236" v="296" actId="255"/>
        <pc:sldMkLst>
          <pc:docMk/>
          <pc:sldMk cId="326502102" sldId="693"/>
        </pc:sldMkLst>
        <pc:spChg chg="mod">
          <ac:chgData name="Jim Radogna" userId="7fd67d121dc7a07c" providerId="LiveId" clId="{7E05B6DB-A1B4-44A9-9B4E-A766BF601EAF}" dt="2026-06-21T20:25:04.953" v="100" actId="255"/>
          <ac:spMkLst>
            <pc:docMk/>
            <pc:sldMk cId="326502102" sldId="693"/>
            <ac:spMk id="2" creationId="{00000000-0000-0000-0000-000000000000}"/>
          </ac:spMkLst>
        </pc:spChg>
        <pc:spChg chg="mod">
          <ac:chgData name="Jim Radogna" userId="7fd67d121dc7a07c" providerId="LiveId" clId="{7E05B6DB-A1B4-44A9-9B4E-A766BF601EAF}" dt="2026-06-21T20:53:25.236" v="296" actId="255"/>
          <ac:spMkLst>
            <pc:docMk/>
            <pc:sldMk cId="326502102" sldId="693"/>
            <ac:spMk id="4" creationId="{1364CDD2-9403-44B9-87E1-961063ADF82C}"/>
          </ac:spMkLst>
        </pc:spChg>
      </pc:sldChg>
      <pc:sldChg chg="modSp mod">
        <pc:chgData name="Jim Radogna" userId="7fd67d121dc7a07c" providerId="LiveId" clId="{7E05B6DB-A1B4-44A9-9B4E-A766BF601EAF}" dt="2026-06-21T20:52:47.797" v="291" actId="255"/>
        <pc:sldMkLst>
          <pc:docMk/>
          <pc:sldMk cId="1330089056" sldId="694"/>
        </pc:sldMkLst>
        <pc:spChg chg="mod">
          <ac:chgData name="Jim Radogna" userId="7fd67d121dc7a07c" providerId="LiveId" clId="{7E05B6DB-A1B4-44A9-9B4E-A766BF601EAF}" dt="2026-06-21T20:24:37.355" v="97" actId="255"/>
          <ac:spMkLst>
            <pc:docMk/>
            <pc:sldMk cId="1330089056" sldId="694"/>
            <ac:spMk id="2" creationId="{00000000-0000-0000-0000-000000000000}"/>
          </ac:spMkLst>
        </pc:spChg>
        <pc:spChg chg="mod">
          <ac:chgData name="Jim Radogna" userId="7fd67d121dc7a07c" providerId="LiveId" clId="{7E05B6DB-A1B4-44A9-9B4E-A766BF601EAF}" dt="2026-06-21T20:52:47.797" v="291" actId="255"/>
          <ac:spMkLst>
            <pc:docMk/>
            <pc:sldMk cId="1330089056" sldId="694"/>
            <ac:spMk id="4" creationId="{1364CDD2-9403-44B9-87E1-961063ADF82C}"/>
          </ac:spMkLst>
        </pc:spChg>
      </pc:sldChg>
      <pc:sldChg chg="modSp mod">
        <pc:chgData name="Jim Radogna" userId="7fd67d121dc7a07c" providerId="LiveId" clId="{7E05B6DB-A1B4-44A9-9B4E-A766BF601EAF}" dt="2026-06-21T20:57:17.387" v="318" actId="255"/>
        <pc:sldMkLst>
          <pc:docMk/>
          <pc:sldMk cId="2494952477" sldId="695"/>
        </pc:sldMkLst>
        <pc:spChg chg="mod">
          <ac:chgData name="Jim Radogna" userId="7fd67d121dc7a07c" providerId="LiveId" clId="{7E05B6DB-A1B4-44A9-9B4E-A766BF601EAF}" dt="2026-06-21T20:27:13.977" v="117" actId="207"/>
          <ac:spMkLst>
            <pc:docMk/>
            <pc:sldMk cId="2494952477" sldId="695"/>
            <ac:spMk id="2" creationId="{00000000-0000-0000-0000-000000000000}"/>
          </ac:spMkLst>
        </pc:spChg>
        <pc:spChg chg="mod">
          <ac:chgData name="Jim Radogna" userId="7fd67d121dc7a07c" providerId="LiveId" clId="{7E05B6DB-A1B4-44A9-9B4E-A766BF601EAF}" dt="2026-06-21T20:57:17.387" v="318" actId="255"/>
          <ac:spMkLst>
            <pc:docMk/>
            <pc:sldMk cId="2494952477" sldId="695"/>
            <ac:spMk id="4" creationId="{1364CDD2-9403-44B9-87E1-961063ADF82C}"/>
          </ac:spMkLst>
        </pc:spChg>
      </pc:sldChg>
      <pc:sldChg chg="modSp mod">
        <pc:chgData name="Jim Radogna" userId="7fd67d121dc7a07c" providerId="LiveId" clId="{7E05B6DB-A1B4-44A9-9B4E-A766BF601EAF}" dt="2026-06-21T20:53:42.614" v="298" actId="948"/>
        <pc:sldMkLst>
          <pc:docMk/>
          <pc:sldMk cId="63293392" sldId="696"/>
        </pc:sldMkLst>
        <pc:spChg chg="mod">
          <ac:chgData name="Jim Radogna" userId="7fd67d121dc7a07c" providerId="LiveId" clId="{7E05B6DB-A1B4-44A9-9B4E-A766BF601EAF}" dt="2026-06-21T20:25:28.985" v="103" actId="255"/>
          <ac:spMkLst>
            <pc:docMk/>
            <pc:sldMk cId="63293392" sldId="696"/>
            <ac:spMk id="2" creationId="{00000000-0000-0000-0000-000000000000}"/>
          </ac:spMkLst>
        </pc:spChg>
        <pc:spChg chg="mod">
          <ac:chgData name="Jim Radogna" userId="7fd67d121dc7a07c" providerId="LiveId" clId="{7E05B6DB-A1B4-44A9-9B4E-A766BF601EAF}" dt="2026-06-21T20:53:42.614" v="298" actId="948"/>
          <ac:spMkLst>
            <pc:docMk/>
            <pc:sldMk cId="63293392" sldId="696"/>
            <ac:spMk id="4" creationId="{1364CDD2-9403-44B9-87E1-961063ADF82C}"/>
          </ac:spMkLst>
        </pc:spChg>
      </pc:sldChg>
      <pc:sldChg chg="modSp mod">
        <pc:chgData name="Jim Radogna" userId="7fd67d121dc7a07c" providerId="LiveId" clId="{7E05B6DB-A1B4-44A9-9B4E-A766BF601EAF}" dt="2026-06-21T20:55:58.037" v="310" actId="255"/>
        <pc:sldMkLst>
          <pc:docMk/>
          <pc:sldMk cId="151568884" sldId="697"/>
        </pc:sldMkLst>
        <pc:spChg chg="mod">
          <ac:chgData name="Jim Radogna" userId="7fd67d121dc7a07c" providerId="LiveId" clId="{7E05B6DB-A1B4-44A9-9B4E-A766BF601EAF}" dt="2026-06-21T20:26:09.366" v="108" actId="207"/>
          <ac:spMkLst>
            <pc:docMk/>
            <pc:sldMk cId="151568884" sldId="697"/>
            <ac:spMk id="2" creationId="{00000000-0000-0000-0000-000000000000}"/>
          </ac:spMkLst>
        </pc:spChg>
        <pc:spChg chg="mod">
          <ac:chgData name="Jim Radogna" userId="7fd67d121dc7a07c" providerId="LiveId" clId="{7E05B6DB-A1B4-44A9-9B4E-A766BF601EAF}" dt="2026-06-21T20:55:58.037" v="310" actId="255"/>
          <ac:spMkLst>
            <pc:docMk/>
            <pc:sldMk cId="151568884" sldId="697"/>
            <ac:spMk id="4" creationId="{1364CDD2-9403-44B9-87E1-961063ADF82C}"/>
          </ac:spMkLst>
        </pc:spChg>
      </pc:sldChg>
      <pc:sldChg chg="modSp mod">
        <pc:chgData name="Jim Radogna" userId="7fd67d121dc7a07c" providerId="LiveId" clId="{7E05B6DB-A1B4-44A9-9B4E-A766BF601EAF}" dt="2026-06-21T20:56:50.194" v="315" actId="12"/>
        <pc:sldMkLst>
          <pc:docMk/>
          <pc:sldMk cId="640721576" sldId="698"/>
        </pc:sldMkLst>
        <pc:spChg chg="mod">
          <ac:chgData name="Jim Radogna" userId="7fd67d121dc7a07c" providerId="LiveId" clId="{7E05B6DB-A1B4-44A9-9B4E-A766BF601EAF}" dt="2026-06-21T20:26:32.547" v="111" actId="255"/>
          <ac:spMkLst>
            <pc:docMk/>
            <pc:sldMk cId="640721576" sldId="698"/>
            <ac:spMk id="2" creationId="{00000000-0000-0000-0000-000000000000}"/>
          </ac:spMkLst>
        </pc:spChg>
        <pc:spChg chg="mod">
          <ac:chgData name="Jim Radogna" userId="7fd67d121dc7a07c" providerId="LiveId" clId="{7E05B6DB-A1B4-44A9-9B4E-A766BF601EAF}" dt="2026-06-21T20:56:50.194" v="315" actId="12"/>
          <ac:spMkLst>
            <pc:docMk/>
            <pc:sldMk cId="640721576" sldId="698"/>
            <ac:spMk id="4" creationId="{1364CDD2-9403-44B9-87E1-961063ADF82C}"/>
          </ac:spMkLst>
        </pc:spChg>
      </pc:sldChg>
      <pc:sldChg chg="modSp mod">
        <pc:chgData name="Jim Radogna" userId="7fd67d121dc7a07c" providerId="LiveId" clId="{7E05B6DB-A1B4-44A9-9B4E-A766BF601EAF}" dt="2026-06-21T20:57:05.831" v="317" actId="255"/>
        <pc:sldMkLst>
          <pc:docMk/>
          <pc:sldMk cId="477290422" sldId="699"/>
        </pc:sldMkLst>
        <pc:spChg chg="mod">
          <ac:chgData name="Jim Radogna" userId="7fd67d121dc7a07c" providerId="LiveId" clId="{7E05B6DB-A1B4-44A9-9B4E-A766BF601EAF}" dt="2026-06-21T20:26:53.030" v="114" actId="255"/>
          <ac:spMkLst>
            <pc:docMk/>
            <pc:sldMk cId="477290422" sldId="699"/>
            <ac:spMk id="2" creationId="{00000000-0000-0000-0000-000000000000}"/>
          </ac:spMkLst>
        </pc:spChg>
        <pc:spChg chg="mod">
          <ac:chgData name="Jim Radogna" userId="7fd67d121dc7a07c" providerId="LiveId" clId="{7E05B6DB-A1B4-44A9-9B4E-A766BF601EAF}" dt="2026-06-21T20:57:05.831" v="317" actId="255"/>
          <ac:spMkLst>
            <pc:docMk/>
            <pc:sldMk cId="477290422" sldId="699"/>
            <ac:spMk id="4" creationId="{1364CDD2-9403-44B9-87E1-961063ADF82C}"/>
          </ac:spMkLst>
        </pc:spChg>
      </pc:sldChg>
      <pc:sldChg chg="modSp mod">
        <pc:chgData name="Jim Radogna" userId="7fd67d121dc7a07c" providerId="LiveId" clId="{7E05B6DB-A1B4-44A9-9B4E-A766BF601EAF}" dt="2026-06-21T21:01:01.170" v="336" actId="948"/>
        <pc:sldMkLst>
          <pc:docMk/>
          <pc:sldMk cId="2504368901" sldId="700"/>
        </pc:sldMkLst>
        <pc:spChg chg="mod">
          <ac:chgData name="Jim Radogna" userId="7fd67d121dc7a07c" providerId="LiveId" clId="{7E05B6DB-A1B4-44A9-9B4E-A766BF601EAF}" dt="2026-06-21T20:29:24.562" v="131" actId="207"/>
          <ac:spMkLst>
            <pc:docMk/>
            <pc:sldMk cId="2504368901" sldId="700"/>
            <ac:spMk id="2" creationId="{00000000-0000-0000-0000-000000000000}"/>
          </ac:spMkLst>
        </pc:spChg>
        <pc:spChg chg="mod">
          <ac:chgData name="Jim Radogna" userId="7fd67d121dc7a07c" providerId="LiveId" clId="{7E05B6DB-A1B4-44A9-9B4E-A766BF601EAF}" dt="2026-06-21T21:01:01.170" v="336" actId="948"/>
          <ac:spMkLst>
            <pc:docMk/>
            <pc:sldMk cId="2504368901" sldId="700"/>
            <ac:spMk id="4" creationId="{1364CDD2-9403-44B9-87E1-961063ADF82C}"/>
          </ac:spMkLst>
        </pc:spChg>
      </pc:sldChg>
      <pc:sldChg chg="modSp mod">
        <pc:chgData name="Jim Radogna" userId="7fd67d121dc7a07c" providerId="LiveId" clId="{7E05B6DB-A1B4-44A9-9B4E-A766BF601EAF}" dt="2026-06-21T20:50:27.423" v="271" actId="12"/>
        <pc:sldMkLst>
          <pc:docMk/>
          <pc:sldMk cId="3811720170" sldId="701"/>
        </pc:sldMkLst>
        <pc:spChg chg="mod">
          <ac:chgData name="Jim Radogna" userId="7fd67d121dc7a07c" providerId="LiveId" clId="{7E05B6DB-A1B4-44A9-9B4E-A766BF601EAF}" dt="2026-06-21T20:23:09.940" v="88" actId="255"/>
          <ac:spMkLst>
            <pc:docMk/>
            <pc:sldMk cId="3811720170" sldId="701"/>
            <ac:spMk id="2" creationId="{00000000-0000-0000-0000-000000000000}"/>
          </ac:spMkLst>
        </pc:spChg>
        <pc:spChg chg="mod">
          <ac:chgData name="Jim Radogna" userId="7fd67d121dc7a07c" providerId="LiveId" clId="{7E05B6DB-A1B4-44A9-9B4E-A766BF601EAF}" dt="2026-06-21T20:50:27.423" v="271" actId="12"/>
          <ac:spMkLst>
            <pc:docMk/>
            <pc:sldMk cId="3811720170" sldId="701"/>
            <ac:spMk id="4" creationId="{1364CDD2-9403-44B9-87E1-961063ADF82C}"/>
          </ac:spMkLst>
        </pc:spChg>
      </pc:sldChg>
      <pc:sldChg chg="modSp mod">
        <pc:chgData name="Jim Radogna" userId="7fd67d121dc7a07c" providerId="LiveId" clId="{7E05B6DB-A1B4-44A9-9B4E-A766BF601EAF}" dt="2026-06-21T21:03:03.144" v="343" actId="255"/>
        <pc:sldMkLst>
          <pc:docMk/>
          <pc:sldMk cId="2570296320" sldId="702"/>
        </pc:sldMkLst>
        <pc:spChg chg="mod">
          <ac:chgData name="Jim Radogna" userId="7fd67d121dc7a07c" providerId="LiveId" clId="{7E05B6DB-A1B4-44A9-9B4E-A766BF601EAF}" dt="2026-06-21T20:31:54.695" v="143" actId="207"/>
          <ac:spMkLst>
            <pc:docMk/>
            <pc:sldMk cId="2570296320" sldId="702"/>
            <ac:spMk id="2" creationId="{00000000-0000-0000-0000-000000000000}"/>
          </ac:spMkLst>
        </pc:spChg>
        <pc:spChg chg="mod">
          <ac:chgData name="Jim Radogna" userId="7fd67d121dc7a07c" providerId="LiveId" clId="{7E05B6DB-A1B4-44A9-9B4E-A766BF601EAF}" dt="2026-06-21T21:03:03.144" v="343" actId="255"/>
          <ac:spMkLst>
            <pc:docMk/>
            <pc:sldMk cId="2570296320" sldId="702"/>
            <ac:spMk id="4" creationId="{1364CDD2-9403-44B9-87E1-961063ADF82C}"/>
          </ac:spMkLst>
        </pc:spChg>
      </pc:sldChg>
      <pc:sldChg chg="modSp mod">
        <pc:chgData name="Jim Radogna" userId="7fd67d121dc7a07c" providerId="LiveId" clId="{7E05B6DB-A1B4-44A9-9B4E-A766BF601EAF}" dt="2026-06-21T21:07:28.485" v="360" actId="255"/>
        <pc:sldMkLst>
          <pc:docMk/>
          <pc:sldMk cId="2730007868" sldId="703"/>
        </pc:sldMkLst>
        <pc:spChg chg="mod">
          <ac:chgData name="Jim Radogna" userId="7fd67d121dc7a07c" providerId="LiveId" clId="{7E05B6DB-A1B4-44A9-9B4E-A766BF601EAF}" dt="2026-06-21T20:36:46.141" v="184" actId="207"/>
          <ac:spMkLst>
            <pc:docMk/>
            <pc:sldMk cId="2730007868" sldId="703"/>
            <ac:spMk id="2" creationId="{00000000-0000-0000-0000-000000000000}"/>
          </ac:spMkLst>
        </pc:spChg>
        <pc:spChg chg="mod">
          <ac:chgData name="Jim Radogna" userId="7fd67d121dc7a07c" providerId="LiveId" clId="{7E05B6DB-A1B4-44A9-9B4E-A766BF601EAF}" dt="2026-06-21T21:07:28.485" v="360" actId="255"/>
          <ac:spMkLst>
            <pc:docMk/>
            <pc:sldMk cId="2730007868" sldId="703"/>
            <ac:spMk id="4" creationId="{1364CDD2-9403-44B9-87E1-961063ADF82C}"/>
          </ac:spMkLst>
        </pc:spChg>
      </pc:sldChg>
      <pc:sldChg chg="modSp mod">
        <pc:chgData name="Jim Radogna" userId="7fd67d121dc7a07c" providerId="LiveId" clId="{7E05B6DB-A1B4-44A9-9B4E-A766BF601EAF}" dt="2026-06-21T21:06:02.704" v="351" actId="20577"/>
        <pc:sldMkLst>
          <pc:docMk/>
          <pc:sldMk cId="1394234245" sldId="704"/>
        </pc:sldMkLst>
        <pc:spChg chg="mod">
          <ac:chgData name="Jim Radogna" userId="7fd67d121dc7a07c" providerId="LiveId" clId="{7E05B6DB-A1B4-44A9-9B4E-A766BF601EAF}" dt="2026-06-21T20:35:09.089" v="157" actId="207"/>
          <ac:spMkLst>
            <pc:docMk/>
            <pc:sldMk cId="1394234245" sldId="704"/>
            <ac:spMk id="2" creationId="{00000000-0000-0000-0000-000000000000}"/>
          </ac:spMkLst>
        </pc:spChg>
        <pc:spChg chg="mod">
          <ac:chgData name="Jim Radogna" userId="7fd67d121dc7a07c" providerId="LiveId" clId="{7E05B6DB-A1B4-44A9-9B4E-A766BF601EAF}" dt="2026-06-21T21:06:02.704" v="351" actId="20577"/>
          <ac:spMkLst>
            <pc:docMk/>
            <pc:sldMk cId="1394234245" sldId="704"/>
            <ac:spMk id="4" creationId="{1364CDD2-9403-44B9-87E1-961063ADF82C}"/>
          </ac:spMkLst>
        </pc:spChg>
      </pc:sldChg>
      <pc:sldChg chg="modSp mod">
        <pc:chgData name="Jim Radogna" userId="7fd67d121dc7a07c" providerId="LiveId" clId="{7E05B6DB-A1B4-44A9-9B4E-A766BF601EAF}" dt="2026-06-21T21:13:49.905" v="409" actId="255"/>
        <pc:sldMkLst>
          <pc:docMk/>
          <pc:sldMk cId="743939596" sldId="705"/>
        </pc:sldMkLst>
        <pc:spChg chg="mod">
          <ac:chgData name="Jim Radogna" userId="7fd67d121dc7a07c" providerId="LiveId" clId="{7E05B6DB-A1B4-44A9-9B4E-A766BF601EAF}" dt="2026-06-21T20:40:04.219" v="208" actId="207"/>
          <ac:spMkLst>
            <pc:docMk/>
            <pc:sldMk cId="743939596" sldId="705"/>
            <ac:spMk id="2" creationId="{00000000-0000-0000-0000-000000000000}"/>
          </ac:spMkLst>
        </pc:spChg>
        <pc:spChg chg="mod">
          <ac:chgData name="Jim Radogna" userId="7fd67d121dc7a07c" providerId="LiveId" clId="{7E05B6DB-A1B4-44A9-9B4E-A766BF601EAF}" dt="2026-06-21T21:13:49.905" v="409" actId="255"/>
          <ac:spMkLst>
            <pc:docMk/>
            <pc:sldMk cId="743939596" sldId="705"/>
            <ac:spMk id="4" creationId="{1364CDD2-9403-44B9-87E1-961063ADF82C}"/>
          </ac:spMkLst>
        </pc:spChg>
      </pc:sldChg>
      <pc:sldChg chg="modSp mod">
        <pc:chgData name="Jim Radogna" userId="7fd67d121dc7a07c" providerId="LiveId" clId="{7E05B6DB-A1B4-44A9-9B4E-A766BF601EAF}" dt="2026-06-21T21:10:59.847" v="394" actId="255"/>
        <pc:sldMkLst>
          <pc:docMk/>
          <pc:sldMk cId="2982109822" sldId="706"/>
        </pc:sldMkLst>
        <pc:spChg chg="mod">
          <ac:chgData name="Jim Radogna" userId="7fd67d121dc7a07c" providerId="LiveId" clId="{7E05B6DB-A1B4-44A9-9B4E-A766BF601EAF}" dt="2026-06-21T20:38:26.357" v="196" actId="207"/>
          <ac:spMkLst>
            <pc:docMk/>
            <pc:sldMk cId="2982109822" sldId="706"/>
            <ac:spMk id="2" creationId="{00000000-0000-0000-0000-000000000000}"/>
          </ac:spMkLst>
        </pc:spChg>
        <pc:spChg chg="mod">
          <ac:chgData name="Jim Radogna" userId="7fd67d121dc7a07c" providerId="LiveId" clId="{7E05B6DB-A1B4-44A9-9B4E-A766BF601EAF}" dt="2026-06-21T21:10:59.847" v="394" actId="255"/>
          <ac:spMkLst>
            <pc:docMk/>
            <pc:sldMk cId="2982109822" sldId="706"/>
            <ac:spMk id="4" creationId="{1364CDD2-9403-44B9-87E1-961063ADF82C}"/>
          </ac:spMkLst>
        </pc:spChg>
      </pc:sldChg>
      <pc:sldChg chg="modSp mod">
        <pc:chgData name="Jim Radogna" userId="7fd67d121dc7a07c" providerId="LiveId" clId="{7E05B6DB-A1B4-44A9-9B4E-A766BF601EAF}" dt="2026-06-21T21:16:58.413" v="423" actId="948"/>
        <pc:sldMkLst>
          <pc:docMk/>
          <pc:sldMk cId="123940514" sldId="707"/>
        </pc:sldMkLst>
        <pc:spChg chg="mod">
          <ac:chgData name="Jim Radogna" userId="7fd67d121dc7a07c" providerId="LiveId" clId="{7E05B6DB-A1B4-44A9-9B4E-A766BF601EAF}" dt="2026-06-21T20:44:58.232" v="234" actId="207"/>
          <ac:spMkLst>
            <pc:docMk/>
            <pc:sldMk cId="123940514" sldId="707"/>
            <ac:spMk id="2" creationId="{00000000-0000-0000-0000-000000000000}"/>
          </ac:spMkLst>
        </pc:spChg>
        <pc:spChg chg="mod">
          <ac:chgData name="Jim Radogna" userId="7fd67d121dc7a07c" providerId="LiveId" clId="{7E05B6DB-A1B4-44A9-9B4E-A766BF601EAF}" dt="2026-06-21T21:16:58.413" v="423" actId="948"/>
          <ac:spMkLst>
            <pc:docMk/>
            <pc:sldMk cId="123940514" sldId="707"/>
            <ac:spMk id="4" creationId="{1364CDD2-9403-44B9-87E1-961063ADF82C}"/>
          </ac:spMkLst>
        </pc:spChg>
      </pc:sldChg>
      <pc:sldChg chg="modSp mod">
        <pc:chgData name="Jim Radogna" userId="7fd67d121dc7a07c" providerId="LiveId" clId="{7E05B6DB-A1B4-44A9-9B4E-A766BF601EAF}" dt="2026-06-21T21:16:41.773" v="422" actId="948"/>
        <pc:sldMkLst>
          <pc:docMk/>
          <pc:sldMk cId="83211925" sldId="708"/>
        </pc:sldMkLst>
        <pc:spChg chg="mod">
          <ac:chgData name="Jim Radogna" userId="7fd67d121dc7a07c" providerId="LiveId" clId="{7E05B6DB-A1B4-44A9-9B4E-A766BF601EAF}" dt="2026-06-21T20:44:36.925" v="231" actId="207"/>
          <ac:spMkLst>
            <pc:docMk/>
            <pc:sldMk cId="83211925" sldId="708"/>
            <ac:spMk id="2" creationId="{00000000-0000-0000-0000-000000000000}"/>
          </ac:spMkLst>
        </pc:spChg>
        <pc:spChg chg="mod">
          <ac:chgData name="Jim Radogna" userId="7fd67d121dc7a07c" providerId="LiveId" clId="{7E05B6DB-A1B4-44A9-9B4E-A766BF601EAF}" dt="2026-06-21T21:16:41.773" v="422" actId="948"/>
          <ac:spMkLst>
            <pc:docMk/>
            <pc:sldMk cId="83211925" sldId="708"/>
            <ac:spMk id="4" creationId="{1364CDD2-9403-44B9-87E1-961063ADF82C}"/>
          </ac:spMkLst>
        </pc:spChg>
      </pc:sldChg>
      <pc:sldChg chg="modSp mod">
        <pc:chgData name="Jim Radogna" userId="7fd67d121dc7a07c" providerId="LiveId" clId="{7E05B6DB-A1B4-44A9-9B4E-A766BF601EAF}" dt="2026-06-21T21:12:05.061" v="400" actId="255"/>
        <pc:sldMkLst>
          <pc:docMk/>
          <pc:sldMk cId="2794949483" sldId="709"/>
        </pc:sldMkLst>
        <pc:spChg chg="mod">
          <ac:chgData name="Jim Radogna" userId="7fd67d121dc7a07c" providerId="LiveId" clId="{7E05B6DB-A1B4-44A9-9B4E-A766BF601EAF}" dt="2026-06-21T20:38:52.805" v="199" actId="207"/>
          <ac:spMkLst>
            <pc:docMk/>
            <pc:sldMk cId="2794949483" sldId="709"/>
            <ac:spMk id="2" creationId="{00000000-0000-0000-0000-000000000000}"/>
          </ac:spMkLst>
        </pc:spChg>
        <pc:spChg chg="mod">
          <ac:chgData name="Jim Radogna" userId="7fd67d121dc7a07c" providerId="LiveId" clId="{7E05B6DB-A1B4-44A9-9B4E-A766BF601EAF}" dt="2026-06-21T21:12:05.061" v="400" actId="255"/>
          <ac:spMkLst>
            <pc:docMk/>
            <pc:sldMk cId="2794949483" sldId="709"/>
            <ac:spMk id="4" creationId="{1364CDD2-9403-44B9-87E1-961063ADF82C}"/>
          </ac:spMkLst>
        </pc:spChg>
      </pc:sldChg>
      <pc:sldChg chg="modSp mod">
        <pc:chgData name="Jim Radogna" userId="7fd67d121dc7a07c" providerId="LiveId" clId="{7E05B6DB-A1B4-44A9-9B4E-A766BF601EAF}" dt="2026-06-21T20:55:07.387" v="302" actId="113"/>
        <pc:sldMkLst>
          <pc:docMk/>
          <pc:sldMk cId="694117932" sldId="713"/>
        </pc:sldMkLst>
        <pc:spChg chg="mod">
          <ac:chgData name="Jim Radogna" userId="7fd67d121dc7a07c" providerId="LiveId" clId="{7E05B6DB-A1B4-44A9-9B4E-A766BF601EAF}" dt="2026-06-21T20:25:46.684" v="105" actId="207"/>
          <ac:spMkLst>
            <pc:docMk/>
            <pc:sldMk cId="694117932" sldId="713"/>
            <ac:spMk id="2" creationId="{00000000-0000-0000-0000-000000000000}"/>
          </ac:spMkLst>
        </pc:spChg>
        <pc:spChg chg="mod">
          <ac:chgData name="Jim Radogna" userId="7fd67d121dc7a07c" providerId="LiveId" clId="{7E05B6DB-A1B4-44A9-9B4E-A766BF601EAF}" dt="2026-06-21T20:55:07.387" v="302" actId="113"/>
          <ac:spMkLst>
            <pc:docMk/>
            <pc:sldMk cId="694117932" sldId="713"/>
            <ac:spMk id="4" creationId="{1364CDD2-9403-44B9-87E1-961063ADF82C}"/>
          </ac:spMkLst>
        </pc:spChg>
      </pc:sldChg>
      <pc:sldChg chg="modSp mod">
        <pc:chgData name="Jim Radogna" userId="7fd67d121dc7a07c" providerId="LiveId" clId="{7E05B6DB-A1B4-44A9-9B4E-A766BF601EAF}" dt="2026-06-21T21:08:12.180" v="362" actId="255"/>
        <pc:sldMkLst>
          <pc:docMk/>
          <pc:sldMk cId="3867804086" sldId="732"/>
        </pc:sldMkLst>
        <pc:spChg chg="mod">
          <ac:chgData name="Jim Radogna" userId="7fd67d121dc7a07c" providerId="LiveId" clId="{7E05B6DB-A1B4-44A9-9B4E-A766BF601EAF}" dt="2026-06-21T20:37:07.337" v="187" actId="207"/>
          <ac:spMkLst>
            <pc:docMk/>
            <pc:sldMk cId="3867804086" sldId="732"/>
            <ac:spMk id="2" creationId="{00000000-0000-0000-0000-000000000000}"/>
          </ac:spMkLst>
        </pc:spChg>
        <pc:spChg chg="mod">
          <ac:chgData name="Jim Radogna" userId="7fd67d121dc7a07c" providerId="LiveId" clId="{7E05B6DB-A1B4-44A9-9B4E-A766BF601EAF}" dt="2026-06-21T21:08:12.180" v="362" actId="255"/>
          <ac:spMkLst>
            <pc:docMk/>
            <pc:sldMk cId="3867804086" sldId="732"/>
            <ac:spMk id="4" creationId="{1364CDD2-9403-44B9-87E1-961063ADF82C}"/>
          </ac:spMkLst>
        </pc:spChg>
      </pc:sldChg>
      <pc:sldChg chg="modSp mod">
        <pc:chgData name="Jim Radogna" userId="7fd67d121dc7a07c" providerId="LiveId" clId="{7E05B6DB-A1B4-44A9-9B4E-A766BF601EAF}" dt="2026-06-21T20:48:26.676" v="256" actId="948"/>
        <pc:sldMkLst>
          <pc:docMk/>
          <pc:sldMk cId="1905978428" sldId="736"/>
        </pc:sldMkLst>
        <pc:spChg chg="mod">
          <ac:chgData name="Jim Radogna" userId="7fd67d121dc7a07c" providerId="LiveId" clId="{7E05B6DB-A1B4-44A9-9B4E-A766BF601EAF}" dt="2026-06-21T20:21:43.211" v="82" actId="255"/>
          <ac:spMkLst>
            <pc:docMk/>
            <pc:sldMk cId="1905978428" sldId="736"/>
            <ac:spMk id="2" creationId="{00000000-0000-0000-0000-000000000000}"/>
          </ac:spMkLst>
        </pc:spChg>
        <pc:spChg chg="mod">
          <ac:chgData name="Jim Radogna" userId="7fd67d121dc7a07c" providerId="LiveId" clId="{7E05B6DB-A1B4-44A9-9B4E-A766BF601EAF}" dt="2026-06-21T20:48:26.676" v="256" actId="948"/>
          <ac:spMkLst>
            <pc:docMk/>
            <pc:sldMk cId="1905978428" sldId="736"/>
            <ac:spMk id="4" creationId="{1364CDD2-9403-44B9-87E1-961063ADF82C}"/>
          </ac:spMkLst>
        </pc:spChg>
      </pc:sldChg>
      <pc:sldChg chg="modSp mod">
        <pc:chgData name="Jim Radogna" userId="7fd67d121dc7a07c" providerId="LiveId" clId="{7E05B6DB-A1B4-44A9-9B4E-A766BF601EAF}" dt="2026-06-21T21:18:10.699" v="428" actId="113"/>
        <pc:sldMkLst>
          <pc:docMk/>
          <pc:sldMk cId="1938140346" sldId="738"/>
        </pc:sldMkLst>
        <pc:spChg chg="mod">
          <ac:chgData name="Jim Radogna" userId="7fd67d121dc7a07c" providerId="LiveId" clId="{7E05B6DB-A1B4-44A9-9B4E-A766BF601EAF}" dt="2026-06-21T20:45:16.202" v="237" actId="207"/>
          <ac:spMkLst>
            <pc:docMk/>
            <pc:sldMk cId="1938140346" sldId="738"/>
            <ac:spMk id="2" creationId="{00000000-0000-0000-0000-000000000000}"/>
          </ac:spMkLst>
        </pc:spChg>
        <pc:spChg chg="mod">
          <ac:chgData name="Jim Radogna" userId="7fd67d121dc7a07c" providerId="LiveId" clId="{7E05B6DB-A1B4-44A9-9B4E-A766BF601EAF}" dt="2026-06-21T21:18:10.699" v="428" actId="113"/>
          <ac:spMkLst>
            <pc:docMk/>
            <pc:sldMk cId="1938140346" sldId="738"/>
            <ac:spMk id="7" creationId="{99455EBA-80D0-1007-5CD3-AD468938E973}"/>
          </ac:spMkLst>
        </pc:spChg>
      </pc:sldChg>
      <pc:sldChg chg="modSp mod">
        <pc:chgData name="Jim Radogna" userId="7fd67d121dc7a07c" providerId="LiveId" clId="{7E05B6DB-A1B4-44A9-9B4E-A766BF601EAF}" dt="2026-06-21T21:14:30.458" v="412" actId="255"/>
        <pc:sldMkLst>
          <pc:docMk/>
          <pc:sldMk cId="3825641124" sldId="742"/>
        </pc:sldMkLst>
        <pc:spChg chg="mod">
          <ac:chgData name="Jim Radogna" userId="7fd67d121dc7a07c" providerId="LiveId" clId="{7E05B6DB-A1B4-44A9-9B4E-A766BF601EAF}" dt="2026-06-21T20:40:27.696" v="211" actId="207"/>
          <ac:spMkLst>
            <pc:docMk/>
            <pc:sldMk cId="3825641124" sldId="742"/>
            <ac:spMk id="2" creationId="{00000000-0000-0000-0000-000000000000}"/>
          </ac:spMkLst>
        </pc:spChg>
        <pc:spChg chg="mod">
          <ac:chgData name="Jim Radogna" userId="7fd67d121dc7a07c" providerId="LiveId" clId="{7E05B6DB-A1B4-44A9-9B4E-A766BF601EAF}" dt="2026-06-21T21:14:30.458" v="412" actId="255"/>
          <ac:spMkLst>
            <pc:docMk/>
            <pc:sldMk cId="3825641124" sldId="742"/>
            <ac:spMk id="4" creationId="{1364CDD2-9403-44B9-87E1-961063ADF82C}"/>
          </ac:spMkLst>
        </pc:spChg>
      </pc:sldChg>
      <pc:sldChg chg="modSp mod">
        <pc:chgData name="Jim Radogna" userId="7fd67d121dc7a07c" providerId="LiveId" clId="{7E05B6DB-A1B4-44A9-9B4E-A766BF601EAF}" dt="2026-06-21T21:08:26.024" v="363" actId="948"/>
        <pc:sldMkLst>
          <pc:docMk/>
          <pc:sldMk cId="3235456143" sldId="743"/>
        </pc:sldMkLst>
        <pc:spChg chg="mod">
          <ac:chgData name="Jim Radogna" userId="7fd67d121dc7a07c" providerId="LiveId" clId="{7E05B6DB-A1B4-44A9-9B4E-A766BF601EAF}" dt="2026-06-21T20:37:30.939" v="190" actId="207"/>
          <ac:spMkLst>
            <pc:docMk/>
            <pc:sldMk cId="3235456143" sldId="743"/>
            <ac:spMk id="2" creationId="{00000000-0000-0000-0000-000000000000}"/>
          </ac:spMkLst>
        </pc:spChg>
        <pc:spChg chg="mod">
          <ac:chgData name="Jim Radogna" userId="7fd67d121dc7a07c" providerId="LiveId" clId="{7E05B6DB-A1B4-44A9-9B4E-A766BF601EAF}" dt="2026-06-21T21:08:26.024" v="363" actId="948"/>
          <ac:spMkLst>
            <pc:docMk/>
            <pc:sldMk cId="3235456143" sldId="743"/>
            <ac:spMk id="4" creationId="{1364CDD2-9403-44B9-87E1-961063ADF82C}"/>
          </ac:spMkLst>
        </pc:spChg>
      </pc:sldChg>
      <pc:sldChg chg="modSp mod">
        <pc:chgData name="Jim Radogna" userId="7fd67d121dc7a07c" providerId="LiveId" clId="{7E05B6DB-A1B4-44A9-9B4E-A766BF601EAF}" dt="2026-06-21T20:58:31.391" v="325" actId="113"/>
        <pc:sldMkLst>
          <pc:docMk/>
          <pc:sldMk cId="1296171595" sldId="746"/>
        </pc:sldMkLst>
        <pc:spChg chg="mod">
          <ac:chgData name="Jim Radogna" userId="7fd67d121dc7a07c" providerId="LiveId" clId="{7E05B6DB-A1B4-44A9-9B4E-A766BF601EAF}" dt="2026-06-21T20:27:35.743" v="120" actId="207"/>
          <ac:spMkLst>
            <pc:docMk/>
            <pc:sldMk cId="1296171595" sldId="746"/>
            <ac:spMk id="2" creationId="{00000000-0000-0000-0000-000000000000}"/>
          </ac:spMkLst>
        </pc:spChg>
        <pc:spChg chg="mod">
          <ac:chgData name="Jim Radogna" userId="7fd67d121dc7a07c" providerId="LiveId" clId="{7E05B6DB-A1B4-44A9-9B4E-A766BF601EAF}" dt="2026-06-21T20:58:31.391" v="325" actId="113"/>
          <ac:spMkLst>
            <pc:docMk/>
            <pc:sldMk cId="1296171595" sldId="746"/>
            <ac:spMk id="4" creationId="{1364CDD2-9403-44B9-87E1-961063ADF82C}"/>
          </ac:spMkLst>
        </pc:spChg>
      </pc:sldChg>
      <pc:sldChg chg="modSp mod">
        <pc:chgData name="Jim Radogna" userId="7fd67d121dc7a07c" providerId="LiveId" clId="{7E05B6DB-A1B4-44A9-9B4E-A766BF601EAF}" dt="2026-06-21T21:00:14.511" v="332" actId="255"/>
        <pc:sldMkLst>
          <pc:docMk/>
          <pc:sldMk cId="183086514" sldId="747"/>
        </pc:sldMkLst>
        <pc:spChg chg="mod">
          <ac:chgData name="Jim Radogna" userId="7fd67d121dc7a07c" providerId="LiveId" clId="{7E05B6DB-A1B4-44A9-9B4E-A766BF601EAF}" dt="2026-06-21T20:28:38.647" v="126" actId="207"/>
          <ac:spMkLst>
            <pc:docMk/>
            <pc:sldMk cId="183086514" sldId="747"/>
            <ac:spMk id="2" creationId="{00000000-0000-0000-0000-000000000000}"/>
          </ac:spMkLst>
        </pc:spChg>
        <pc:spChg chg="mod">
          <ac:chgData name="Jim Radogna" userId="7fd67d121dc7a07c" providerId="LiveId" clId="{7E05B6DB-A1B4-44A9-9B4E-A766BF601EAF}" dt="2026-06-21T21:00:14.511" v="332" actId="255"/>
          <ac:spMkLst>
            <pc:docMk/>
            <pc:sldMk cId="183086514" sldId="747"/>
            <ac:spMk id="4" creationId="{1364CDD2-9403-44B9-87E1-961063ADF82C}"/>
          </ac:spMkLst>
        </pc:spChg>
      </pc:sldChg>
      <pc:sldChg chg="modSp mod">
        <pc:chgData name="Jim Radogna" userId="7fd67d121dc7a07c" providerId="LiveId" clId="{7E05B6DB-A1B4-44A9-9B4E-A766BF601EAF}" dt="2026-06-21T21:01:27.620" v="338" actId="948"/>
        <pc:sldMkLst>
          <pc:docMk/>
          <pc:sldMk cId="2628783080" sldId="748"/>
        </pc:sldMkLst>
        <pc:spChg chg="mod">
          <ac:chgData name="Jim Radogna" userId="7fd67d121dc7a07c" providerId="LiveId" clId="{7E05B6DB-A1B4-44A9-9B4E-A766BF601EAF}" dt="2026-06-21T20:29:49.559" v="134" actId="207"/>
          <ac:spMkLst>
            <pc:docMk/>
            <pc:sldMk cId="2628783080" sldId="748"/>
            <ac:spMk id="2" creationId="{00000000-0000-0000-0000-000000000000}"/>
          </ac:spMkLst>
        </pc:spChg>
        <pc:spChg chg="mod">
          <ac:chgData name="Jim Radogna" userId="7fd67d121dc7a07c" providerId="LiveId" clId="{7E05B6DB-A1B4-44A9-9B4E-A766BF601EAF}" dt="2026-06-21T21:01:27.620" v="338" actId="948"/>
          <ac:spMkLst>
            <pc:docMk/>
            <pc:sldMk cId="2628783080" sldId="748"/>
            <ac:spMk id="4" creationId="{1364CDD2-9403-44B9-87E1-961063ADF82C}"/>
          </ac:spMkLst>
        </pc:spChg>
      </pc:sldChg>
      <pc:sldChg chg="modSp mod">
        <pc:chgData name="Jim Radogna" userId="7fd67d121dc7a07c" providerId="LiveId" clId="{7E05B6DB-A1B4-44A9-9B4E-A766BF601EAF}" dt="2026-06-21T20:23:37.698" v="91" actId="255"/>
        <pc:sldMkLst>
          <pc:docMk/>
          <pc:sldMk cId="1012145662" sldId="752"/>
        </pc:sldMkLst>
        <pc:spChg chg="mod">
          <ac:chgData name="Jim Radogna" userId="7fd67d121dc7a07c" providerId="LiveId" clId="{7E05B6DB-A1B4-44A9-9B4E-A766BF601EAF}" dt="2026-06-21T20:23:37.698" v="91" actId="255"/>
          <ac:spMkLst>
            <pc:docMk/>
            <pc:sldMk cId="1012145662" sldId="752"/>
            <ac:spMk id="2" creationId="{00000000-0000-0000-0000-000000000000}"/>
          </ac:spMkLst>
        </pc:spChg>
      </pc:sldChg>
      <pc:sldChg chg="modSp mod">
        <pc:chgData name="Jim Radogna" userId="7fd67d121dc7a07c" providerId="LiveId" clId="{7E05B6DB-A1B4-44A9-9B4E-A766BF601EAF}" dt="2026-06-21T20:49:34.668" v="263" actId="12"/>
        <pc:sldMkLst>
          <pc:docMk/>
          <pc:sldMk cId="547340787" sldId="753"/>
        </pc:sldMkLst>
        <pc:spChg chg="mod">
          <ac:chgData name="Jim Radogna" userId="7fd67d121dc7a07c" providerId="LiveId" clId="{7E05B6DB-A1B4-44A9-9B4E-A766BF601EAF}" dt="2026-06-21T20:22:03.294" v="83" actId="255"/>
          <ac:spMkLst>
            <pc:docMk/>
            <pc:sldMk cId="547340787" sldId="753"/>
            <ac:spMk id="2" creationId="{00000000-0000-0000-0000-000000000000}"/>
          </ac:spMkLst>
        </pc:spChg>
        <pc:spChg chg="mod">
          <ac:chgData name="Jim Radogna" userId="7fd67d121dc7a07c" providerId="LiveId" clId="{7E05B6DB-A1B4-44A9-9B4E-A766BF601EAF}" dt="2026-06-21T20:49:34.668" v="263" actId="12"/>
          <ac:spMkLst>
            <pc:docMk/>
            <pc:sldMk cId="547340787" sldId="753"/>
            <ac:spMk id="4" creationId="{1364CDD2-9403-44B9-87E1-961063ADF82C}"/>
          </ac:spMkLst>
        </pc:spChg>
      </pc:sldChg>
      <pc:sldChg chg="modSp mod">
        <pc:chgData name="Jim Radogna" userId="7fd67d121dc7a07c" providerId="LiveId" clId="{7E05B6DB-A1B4-44A9-9B4E-A766BF601EAF}" dt="2026-06-21T20:49:40.263" v="265" actId="12"/>
        <pc:sldMkLst>
          <pc:docMk/>
          <pc:sldMk cId="2180734093" sldId="754"/>
        </pc:sldMkLst>
        <pc:spChg chg="mod">
          <ac:chgData name="Jim Radogna" userId="7fd67d121dc7a07c" providerId="LiveId" clId="{7E05B6DB-A1B4-44A9-9B4E-A766BF601EAF}" dt="2026-06-21T20:22:24.392" v="84" actId="255"/>
          <ac:spMkLst>
            <pc:docMk/>
            <pc:sldMk cId="2180734093" sldId="754"/>
            <ac:spMk id="2" creationId="{00000000-0000-0000-0000-000000000000}"/>
          </ac:spMkLst>
        </pc:spChg>
        <pc:spChg chg="mod">
          <ac:chgData name="Jim Radogna" userId="7fd67d121dc7a07c" providerId="LiveId" clId="{7E05B6DB-A1B4-44A9-9B4E-A766BF601EAF}" dt="2026-06-21T20:49:40.263" v="265" actId="12"/>
          <ac:spMkLst>
            <pc:docMk/>
            <pc:sldMk cId="2180734093" sldId="754"/>
            <ac:spMk id="4" creationId="{1364CDD2-9403-44B9-87E1-961063ADF82C}"/>
          </ac:spMkLst>
        </pc:spChg>
      </pc:sldChg>
      <pc:sldChg chg="modSp mod">
        <pc:chgData name="Jim Radogna" userId="7fd67d121dc7a07c" providerId="LiveId" clId="{7E05B6DB-A1B4-44A9-9B4E-A766BF601EAF}" dt="2026-06-21T20:20:50.991" v="69" actId="207"/>
        <pc:sldMkLst>
          <pc:docMk/>
          <pc:sldMk cId="3371167078" sldId="755"/>
        </pc:sldMkLst>
        <pc:spChg chg="mod">
          <ac:chgData name="Jim Radogna" userId="7fd67d121dc7a07c" providerId="LiveId" clId="{7E05B6DB-A1B4-44A9-9B4E-A766BF601EAF}" dt="2026-06-21T20:20:50.991" v="69" actId="207"/>
          <ac:spMkLst>
            <pc:docMk/>
            <pc:sldMk cId="3371167078" sldId="755"/>
            <ac:spMk id="8" creationId="{8928A356-A900-CA51-E8FB-0981087B4F8B}"/>
          </ac:spMkLst>
        </pc:spChg>
      </pc:sldChg>
      <pc:sldChg chg="del">
        <pc:chgData name="Jim Radogna" userId="7fd67d121dc7a07c" providerId="LiveId" clId="{7E05B6DB-A1B4-44A9-9B4E-A766BF601EAF}" dt="2026-06-21T19:54:35.047" v="0" actId="47"/>
        <pc:sldMkLst>
          <pc:docMk/>
          <pc:sldMk cId="3202525400" sldId="756"/>
        </pc:sldMkLst>
      </pc:sldChg>
      <pc:sldChg chg="modSp mod">
        <pc:chgData name="Jim Radogna" userId="7fd67d121dc7a07c" providerId="LiveId" clId="{7E05B6DB-A1B4-44A9-9B4E-A766BF601EAF}" dt="2026-06-21T20:58:51.162" v="327" actId="255"/>
        <pc:sldMkLst>
          <pc:docMk/>
          <pc:sldMk cId="285965749" sldId="758"/>
        </pc:sldMkLst>
        <pc:spChg chg="mod">
          <ac:chgData name="Jim Radogna" userId="7fd67d121dc7a07c" providerId="LiveId" clId="{7E05B6DB-A1B4-44A9-9B4E-A766BF601EAF}" dt="2026-06-21T20:28:13.813" v="123" actId="207"/>
          <ac:spMkLst>
            <pc:docMk/>
            <pc:sldMk cId="285965749" sldId="758"/>
            <ac:spMk id="2" creationId="{00000000-0000-0000-0000-000000000000}"/>
          </ac:spMkLst>
        </pc:spChg>
        <pc:spChg chg="mod">
          <ac:chgData name="Jim Radogna" userId="7fd67d121dc7a07c" providerId="LiveId" clId="{7E05B6DB-A1B4-44A9-9B4E-A766BF601EAF}" dt="2026-06-21T20:58:51.162" v="327" actId="255"/>
          <ac:spMkLst>
            <pc:docMk/>
            <pc:sldMk cId="285965749" sldId="758"/>
            <ac:spMk id="4" creationId="{1364CDD2-9403-44B9-87E1-961063ADF82C}"/>
          </ac:spMkLst>
        </pc:spChg>
      </pc:sldChg>
      <pc:sldChg chg="modSp mod">
        <pc:chgData name="Jim Radogna" userId="7fd67d121dc7a07c" providerId="LiveId" clId="{7E05B6DB-A1B4-44A9-9B4E-A766BF601EAF}" dt="2026-06-21T21:00:45.157" v="335" actId="255"/>
        <pc:sldMkLst>
          <pc:docMk/>
          <pc:sldMk cId="3547001770" sldId="759"/>
        </pc:sldMkLst>
        <pc:spChg chg="mod">
          <ac:chgData name="Jim Radogna" userId="7fd67d121dc7a07c" providerId="LiveId" clId="{7E05B6DB-A1B4-44A9-9B4E-A766BF601EAF}" dt="2026-06-21T20:29:00.463" v="128" actId="207"/>
          <ac:spMkLst>
            <pc:docMk/>
            <pc:sldMk cId="3547001770" sldId="759"/>
            <ac:spMk id="2" creationId="{00000000-0000-0000-0000-000000000000}"/>
          </ac:spMkLst>
        </pc:spChg>
        <pc:spChg chg="mod">
          <ac:chgData name="Jim Radogna" userId="7fd67d121dc7a07c" providerId="LiveId" clId="{7E05B6DB-A1B4-44A9-9B4E-A766BF601EAF}" dt="2026-06-21T21:00:45.157" v="335" actId="255"/>
          <ac:spMkLst>
            <pc:docMk/>
            <pc:sldMk cId="3547001770" sldId="759"/>
            <ac:spMk id="4" creationId="{1364CDD2-9403-44B9-87E1-961063ADF82C}"/>
          </ac:spMkLst>
        </pc:spChg>
      </pc:sldChg>
      <pc:sldChg chg="modSp mod">
        <pc:chgData name="Jim Radogna" userId="7fd67d121dc7a07c" providerId="LiveId" clId="{7E05B6DB-A1B4-44A9-9B4E-A766BF601EAF}" dt="2026-06-21T20:31:31.487" v="140" actId="207"/>
        <pc:sldMkLst>
          <pc:docMk/>
          <pc:sldMk cId="1696961508" sldId="761"/>
        </pc:sldMkLst>
        <pc:spChg chg="mod">
          <ac:chgData name="Jim Radogna" userId="7fd67d121dc7a07c" providerId="LiveId" clId="{7E05B6DB-A1B4-44A9-9B4E-A766BF601EAF}" dt="2026-06-21T20:31:31.487" v="140" actId="207"/>
          <ac:spMkLst>
            <pc:docMk/>
            <pc:sldMk cId="1696961508" sldId="761"/>
            <ac:spMk id="2" creationId="{00000000-0000-0000-0000-000000000000}"/>
          </ac:spMkLst>
        </pc:spChg>
        <pc:spChg chg="mod">
          <ac:chgData name="Jim Radogna" userId="7fd67d121dc7a07c" providerId="LiveId" clId="{7E05B6DB-A1B4-44A9-9B4E-A766BF601EAF}" dt="2026-06-21T20:00:25.130" v="8" actId="20577"/>
          <ac:spMkLst>
            <pc:docMk/>
            <pc:sldMk cId="1696961508" sldId="761"/>
            <ac:spMk id="4" creationId="{1364CDD2-9403-44B9-87E1-961063ADF82C}"/>
          </ac:spMkLst>
        </pc:spChg>
      </pc:sldChg>
      <pc:sldChg chg="modSp mod">
        <pc:chgData name="Jim Radogna" userId="7fd67d121dc7a07c" providerId="LiveId" clId="{7E05B6DB-A1B4-44A9-9B4E-A766BF601EAF}" dt="2026-06-21T20:34:42.948" v="154" actId="207"/>
        <pc:sldMkLst>
          <pc:docMk/>
          <pc:sldMk cId="1972675530" sldId="762"/>
        </pc:sldMkLst>
        <pc:spChg chg="mod">
          <ac:chgData name="Jim Radogna" userId="7fd67d121dc7a07c" providerId="LiveId" clId="{7E05B6DB-A1B4-44A9-9B4E-A766BF601EAF}" dt="2026-06-21T20:34:42.948" v="154" actId="207"/>
          <ac:spMkLst>
            <pc:docMk/>
            <pc:sldMk cId="1972675530" sldId="762"/>
            <ac:spMk id="2" creationId="{00000000-0000-0000-0000-000000000000}"/>
          </ac:spMkLst>
        </pc:spChg>
      </pc:sldChg>
      <pc:sldChg chg="del">
        <pc:chgData name="Jim Radogna" userId="7fd67d121dc7a07c" providerId="LiveId" clId="{7E05B6DB-A1B4-44A9-9B4E-A766BF601EAF}" dt="2026-06-21T20:01:42.791" v="9" actId="47"/>
        <pc:sldMkLst>
          <pc:docMk/>
          <pc:sldMk cId="3977586431" sldId="763"/>
        </pc:sldMkLst>
      </pc:sldChg>
      <pc:sldChg chg="del">
        <pc:chgData name="Jim Radogna" userId="7fd67d121dc7a07c" providerId="LiveId" clId="{7E05B6DB-A1B4-44A9-9B4E-A766BF601EAF}" dt="2026-06-21T20:01:44.344" v="10" actId="47"/>
        <pc:sldMkLst>
          <pc:docMk/>
          <pc:sldMk cId="2545799162" sldId="764"/>
        </pc:sldMkLst>
      </pc:sldChg>
      <pc:sldChg chg="modSp mod">
        <pc:chgData name="Jim Radogna" userId="7fd67d121dc7a07c" providerId="LiveId" clId="{7E05B6DB-A1B4-44A9-9B4E-A766BF601EAF}" dt="2026-06-21T21:07:04.634" v="356" actId="20577"/>
        <pc:sldMkLst>
          <pc:docMk/>
          <pc:sldMk cId="271978080" sldId="765"/>
        </pc:sldMkLst>
        <pc:spChg chg="mod">
          <ac:chgData name="Jim Radogna" userId="7fd67d121dc7a07c" providerId="LiveId" clId="{7E05B6DB-A1B4-44A9-9B4E-A766BF601EAF}" dt="2026-06-21T20:35:32.759" v="160" actId="207"/>
          <ac:spMkLst>
            <pc:docMk/>
            <pc:sldMk cId="271978080" sldId="765"/>
            <ac:spMk id="2" creationId="{00000000-0000-0000-0000-000000000000}"/>
          </ac:spMkLst>
        </pc:spChg>
        <pc:spChg chg="mod">
          <ac:chgData name="Jim Radogna" userId="7fd67d121dc7a07c" providerId="LiveId" clId="{7E05B6DB-A1B4-44A9-9B4E-A766BF601EAF}" dt="2026-06-21T21:07:04.634" v="356" actId="20577"/>
          <ac:spMkLst>
            <pc:docMk/>
            <pc:sldMk cId="271978080" sldId="765"/>
            <ac:spMk id="4" creationId="{1364CDD2-9403-44B9-87E1-961063ADF82C}"/>
          </ac:spMkLst>
        </pc:spChg>
      </pc:sldChg>
      <pc:sldChg chg="modSp mod">
        <pc:chgData name="Jim Radogna" userId="7fd67d121dc7a07c" providerId="LiveId" clId="{7E05B6DB-A1B4-44A9-9B4E-A766BF601EAF}" dt="2026-06-21T21:12:39.765" v="404" actId="255"/>
        <pc:sldMkLst>
          <pc:docMk/>
          <pc:sldMk cId="3901679678" sldId="767"/>
        </pc:sldMkLst>
        <pc:spChg chg="mod">
          <ac:chgData name="Jim Radogna" userId="7fd67d121dc7a07c" providerId="LiveId" clId="{7E05B6DB-A1B4-44A9-9B4E-A766BF601EAF}" dt="2026-06-21T20:39:15.296" v="202" actId="207"/>
          <ac:spMkLst>
            <pc:docMk/>
            <pc:sldMk cId="3901679678" sldId="767"/>
            <ac:spMk id="2" creationId="{00000000-0000-0000-0000-000000000000}"/>
          </ac:spMkLst>
        </pc:spChg>
        <pc:spChg chg="mod">
          <ac:chgData name="Jim Radogna" userId="7fd67d121dc7a07c" providerId="LiveId" clId="{7E05B6DB-A1B4-44A9-9B4E-A766BF601EAF}" dt="2026-06-21T21:12:39.765" v="404" actId="255"/>
          <ac:spMkLst>
            <pc:docMk/>
            <pc:sldMk cId="3901679678" sldId="767"/>
            <ac:spMk id="4" creationId="{1364CDD2-9403-44B9-87E1-961063ADF82C}"/>
          </ac:spMkLst>
        </pc:spChg>
      </pc:sldChg>
      <pc:sldChg chg="modSp mod">
        <pc:chgData name="Jim Radogna" userId="7fd67d121dc7a07c" providerId="LiveId" clId="{7E05B6DB-A1B4-44A9-9B4E-A766BF601EAF}" dt="2026-06-21T21:13:21.667" v="407" actId="255"/>
        <pc:sldMkLst>
          <pc:docMk/>
          <pc:sldMk cId="2271490637" sldId="768"/>
        </pc:sldMkLst>
        <pc:spChg chg="mod">
          <ac:chgData name="Jim Radogna" userId="7fd67d121dc7a07c" providerId="LiveId" clId="{7E05B6DB-A1B4-44A9-9B4E-A766BF601EAF}" dt="2026-06-21T20:39:31.887" v="204" actId="207"/>
          <ac:spMkLst>
            <pc:docMk/>
            <pc:sldMk cId="2271490637" sldId="768"/>
            <ac:spMk id="2" creationId="{00000000-0000-0000-0000-000000000000}"/>
          </ac:spMkLst>
        </pc:spChg>
        <pc:spChg chg="mod">
          <ac:chgData name="Jim Radogna" userId="7fd67d121dc7a07c" providerId="LiveId" clId="{7E05B6DB-A1B4-44A9-9B4E-A766BF601EAF}" dt="2026-06-21T21:13:21.667" v="407" actId="255"/>
          <ac:spMkLst>
            <pc:docMk/>
            <pc:sldMk cId="2271490637" sldId="768"/>
            <ac:spMk id="4" creationId="{1364CDD2-9403-44B9-87E1-961063ADF82C}"/>
          </ac:spMkLst>
        </pc:spChg>
      </pc:sldChg>
      <pc:sldChg chg="modSp mod">
        <pc:chgData name="Jim Radogna" userId="7fd67d121dc7a07c" providerId="LiveId" clId="{7E05B6DB-A1B4-44A9-9B4E-A766BF601EAF}" dt="2026-06-21T21:14:53.686" v="414" actId="255"/>
        <pc:sldMkLst>
          <pc:docMk/>
          <pc:sldMk cId="4233646920" sldId="769"/>
        </pc:sldMkLst>
        <pc:spChg chg="mod">
          <ac:chgData name="Jim Radogna" userId="7fd67d121dc7a07c" providerId="LiveId" clId="{7E05B6DB-A1B4-44A9-9B4E-A766BF601EAF}" dt="2026-06-21T20:43:11.576" v="220" actId="207"/>
          <ac:spMkLst>
            <pc:docMk/>
            <pc:sldMk cId="4233646920" sldId="769"/>
            <ac:spMk id="2" creationId="{00000000-0000-0000-0000-000000000000}"/>
          </ac:spMkLst>
        </pc:spChg>
        <pc:spChg chg="mod">
          <ac:chgData name="Jim Radogna" userId="7fd67d121dc7a07c" providerId="LiveId" clId="{7E05B6DB-A1B4-44A9-9B4E-A766BF601EAF}" dt="2026-06-21T21:14:53.686" v="414" actId="255"/>
          <ac:spMkLst>
            <pc:docMk/>
            <pc:sldMk cId="4233646920" sldId="769"/>
            <ac:spMk id="4" creationId="{1364CDD2-9403-44B9-87E1-961063ADF82C}"/>
          </ac:spMkLst>
        </pc:spChg>
      </pc:sldChg>
      <pc:sldChg chg="modSp mod">
        <pc:chgData name="Jim Radogna" userId="7fd67d121dc7a07c" providerId="LiveId" clId="{7E05B6DB-A1B4-44A9-9B4E-A766BF601EAF}" dt="2026-06-21T21:15:40.809" v="419" actId="255"/>
        <pc:sldMkLst>
          <pc:docMk/>
          <pc:sldMk cId="1313528624" sldId="770"/>
        </pc:sldMkLst>
        <pc:spChg chg="mod">
          <ac:chgData name="Jim Radogna" userId="7fd67d121dc7a07c" providerId="LiveId" clId="{7E05B6DB-A1B4-44A9-9B4E-A766BF601EAF}" dt="2026-06-21T20:43:32.553" v="222" actId="207"/>
          <ac:spMkLst>
            <pc:docMk/>
            <pc:sldMk cId="1313528624" sldId="770"/>
            <ac:spMk id="2" creationId="{00000000-0000-0000-0000-000000000000}"/>
          </ac:spMkLst>
        </pc:spChg>
        <pc:spChg chg="mod">
          <ac:chgData name="Jim Radogna" userId="7fd67d121dc7a07c" providerId="LiveId" clId="{7E05B6DB-A1B4-44A9-9B4E-A766BF601EAF}" dt="2026-06-21T21:15:40.809" v="419" actId="255"/>
          <ac:spMkLst>
            <pc:docMk/>
            <pc:sldMk cId="1313528624" sldId="770"/>
            <ac:spMk id="4" creationId="{1364CDD2-9403-44B9-87E1-961063ADF82C}"/>
          </ac:spMkLst>
        </pc:spChg>
      </pc:sldChg>
      <pc:sldChg chg="modSp mod">
        <pc:chgData name="Jim Radogna" userId="7fd67d121dc7a07c" providerId="LiveId" clId="{7E05B6DB-A1B4-44A9-9B4E-A766BF601EAF}" dt="2026-06-21T20:43:50.964" v="225" actId="207"/>
        <pc:sldMkLst>
          <pc:docMk/>
          <pc:sldMk cId="1888685861" sldId="771"/>
        </pc:sldMkLst>
        <pc:spChg chg="mod">
          <ac:chgData name="Jim Radogna" userId="7fd67d121dc7a07c" providerId="LiveId" clId="{7E05B6DB-A1B4-44A9-9B4E-A766BF601EAF}" dt="2026-06-21T20:43:50.964" v="225" actId="207"/>
          <ac:spMkLst>
            <pc:docMk/>
            <pc:sldMk cId="1888685861" sldId="771"/>
            <ac:spMk id="2" creationId="{00000000-0000-0000-0000-000000000000}"/>
          </ac:spMkLst>
        </pc:spChg>
      </pc:sldChg>
      <pc:sldChg chg="modSp mod">
        <pc:chgData name="Jim Radogna" userId="7fd67d121dc7a07c" providerId="LiveId" clId="{7E05B6DB-A1B4-44A9-9B4E-A766BF601EAF}" dt="2026-06-21T21:16:18.923" v="421" actId="20577"/>
        <pc:sldMkLst>
          <pc:docMk/>
          <pc:sldMk cId="3821115939" sldId="772"/>
        </pc:sldMkLst>
        <pc:spChg chg="mod">
          <ac:chgData name="Jim Radogna" userId="7fd67d121dc7a07c" providerId="LiveId" clId="{7E05B6DB-A1B4-44A9-9B4E-A766BF601EAF}" dt="2026-06-21T20:44:12.797" v="228" actId="207"/>
          <ac:spMkLst>
            <pc:docMk/>
            <pc:sldMk cId="3821115939" sldId="772"/>
            <ac:spMk id="2" creationId="{00000000-0000-0000-0000-000000000000}"/>
          </ac:spMkLst>
        </pc:spChg>
        <pc:spChg chg="mod">
          <ac:chgData name="Jim Radogna" userId="7fd67d121dc7a07c" providerId="LiveId" clId="{7E05B6DB-A1B4-44A9-9B4E-A766BF601EAF}" dt="2026-06-21T21:16:18.923" v="421" actId="20577"/>
          <ac:spMkLst>
            <pc:docMk/>
            <pc:sldMk cId="3821115939" sldId="772"/>
            <ac:spMk id="4" creationId="{1364CDD2-9403-44B9-87E1-961063ADF82C}"/>
          </ac:spMkLst>
        </pc:spChg>
      </pc:sldChg>
      <pc:sldChg chg="modSp mod">
        <pc:chgData name="Jim Radogna" userId="7fd67d121dc7a07c" providerId="LiveId" clId="{7E05B6DB-A1B4-44A9-9B4E-A766BF601EAF}" dt="2026-06-21T21:18:57.323" v="435" actId="255"/>
        <pc:sldMkLst>
          <pc:docMk/>
          <pc:sldMk cId="2161814521" sldId="773"/>
        </pc:sldMkLst>
        <pc:spChg chg="mod">
          <ac:chgData name="Jim Radogna" userId="7fd67d121dc7a07c" providerId="LiveId" clId="{7E05B6DB-A1B4-44A9-9B4E-A766BF601EAF}" dt="2026-06-21T20:46:03.792" v="249" actId="207"/>
          <ac:spMkLst>
            <pc:docMk/>
            <pc:sldMk cId="2161814521" sldId="773"/>
            <ac:spMk id="2" creationId="{00000000-0000-0000-0000-000000000000}"/>
          </ac:spMkLst>
        </pc:spChg>
        <pc:spChg chg="mod">
          <ac:chgData name="Jim Radogna" userId="7fd67d121dc7a07c" providerId="LiveId" clId="{7E05B6DB-A1B4-44A9-9B4E-A766BF601EAF}" dt="2026-06-21T21:18:57.323" v="435" actId="255"/>
          <ac:spMkLst>
            <pc:docMk/>
            <pc:sldMk cId="2161814521" sldId="773"/>
            <ac:spMk id="4" creationId="{1364CDD2-9403-44B9-87E1-961063ADF82C}"/>
          </ac:spMkLst>
        </pc:spChg>
      </pc:sldChg>
      <pc:sldChg chg="modSp mod">
        <pc:chgData name="Jim Radogna" userId="7fd67d121dc7a07c" providerId="LiveId" clId="{7E05B6DB-A1B4-44A9-9B4E-A766BF601EAF}" dt="2026-06-21T20:45:34.465" v="246" actId="20577"/>
        <pc:sldMkLst>
          <pc:docMk/>
          <pc:sldMk cId="955484328" sldId="774"/>
        </pc:sldMkLst>
        <pc:spChg chg="mod">
          <ac:chgData name="Jim Radogna" userId="7fd67d121dc7a07c" providerId="LiveId" clId="{7E05B6DB-A1B4-44A9-9B4E-A766BF601EAF}" dt="2026-06-21T20:45:34.465" v="246" actId="20577"/>
          <ac:spMkLst>
            <pc:docMk/>
            <pc:sldMk cId="955484328" sldId="774"/>
            <ac:spMk id="8" creationId="{8928A356-A900-CA51-E8FB-0981087B4F8B}"/>
          </ac:spMkLst>
        </pc:spChg>
      </pc:sldChg>
      <pc:sldChg chg="modSp mod">
        <pc:chgData name="Jim Radogna" userId="7fd67d121dc7a07c" providerId="LiveId" clId="{7E05B6DB-A1B4-44A9-9B4E-A766BF601EAF}" dt="2026-06-21T20:22:40.982" v="85" actId="255"/>
        <pc:sldMkLst>
          <pc:docMk/>
          <pc:sldMk cId="3535405755" sldId="775"/>
        </pc:sldMkLst>
        <pc:spChg chg="mod">
          <ac:chgData name="Jim Radogna" userId="7fd67d121dc7a07c" providerId="LiveId" clId="{7E05B6DB-A1B4-44A9-9B4E-A766BF601EAF}" dt="2026-06-21T20:22:40.982" v="85" actId="255"/>
          <ac:spMkLst>
            <pc:docMk/>
            <pc:sldMk cId="3535405755" sldId="775"/>
            <ac:spMk id="2" creationId="{4051DA21-7282-6BBA-2A76-77FD0A68D84B}"/>
          </ac:spMkLst>
        </pc:spChg>
      </pc:sldChg>
      <pc:sldChg chg="modSp mod">
        <pc:chgData name="Jim Radogna" userId="7fd67d121dc7a07c" providerId="LiveId" clId="{7E05B6DB-A1B4-44A9-9B4E-A766BF601EAF}" dt="2026-06-21T21:04:51.627" v="348" actId="113"/>
        <pc:sldMkLst>
          <pc:docMk/>
          <pc:sldMk cId="661273902" sldId="776"/>
        </pc:sldMkLst>
        <pc:spChg chg="mod">
          <ac:chgData name="Jim Radogna" userId="7fd67d121dc7a07c" providerId="LiveId" clId="{7E05B6DB-A1B4-44A9-9B4E-A766BF601EAF}" dt="2026-06-21T20:34:15.854" v="151" actId="207"/>
          <ac:spMkLst>
            <pc:docMk/>
            <pc:sldMk cId="661273902" sldId="776"/>
            <ac:spMk id="2" creationId="{8D512E78-1937-3187-E7DA-37A3CCDC4E35}"/>
          </ac:spMkLst>
        </pc:spChg>
        <pc:spChg chg="mod">
          <ac:chgData name="Jim Radogna" userId="7fd67d121dc7a07c" providerId="LiveId" clId="{7E05B6DB-A1B4-44A9-9B4E-A766BF601EAF}" dt="2026-06-21T21:04:51.627" v="348" actId="113"/>
          <ac:spMkLst>
            <pc:docMk/>
            <pc:sldMk cId="661273902" sldId="776"/>
            <ac:spMk id="4" creationId="{71D54166-6924-C521-D88F-EC0711A93B3E}"/>
          </ac:spMkLst>
        </pc:spChg>
      </pc:sldChg>
      <pc:sldChg chg="modSp mod">
        <pc:chgData name="Jim Radogna" userId="7fd67d121dc7a07c" providerId="LiveId" clId="{7E05B6DB-A1B4-44A9-9B4E-A766BF601EAF}" dt="2026-06-21T21:03:33.678" v="345" actId="255"/>
        <pc:sldMkLst>
          <pc:docMk/>
          <pc:sldMk cId="2429515187" sldId="777"/>
        </pc:sldMkLst>
        <pc:spChg chg="mod">
          <ac:chgData name="Jim Radogna" userId="7fd67d121dc7a07c" providerId="LiveId" clId="{7E05B6DB-A1B4-44A9-9B4E-A766BF601EAF}" dt="2026-06-21T20:32:29.629" v="147" actId="207"/>
          <ac:spMkLst>
            <pc:docMk/>
            <pc:sldMk cId="2429515187" sldId="777"/>
            <ac:spMk id="2" creationId="{F2E2A6FE-A5E9-BF16-1040-C9AF3F1F3235}"/>
          </ac:spMkLst>
        </pc:spChg>
        <pc:spChg chg="mod">
          <ac:chgData name="Jim Radogna" userId="7fd67d121dc7a07c" providerId="LiveId" clId="{7E05B6DB-A1B4-44A9-9B4E-A766BF601EAF}" dt="2026-06-21T21:03:33.678" v="345" actId="255"/>
          <ac:spMkLst>
            <pc:docMk/>
            <pc:sldMk cId="2429515187" sldId="777"/>
            <ac:spMk id="4" creationId="{8AA6CA0A-1F8A-3AC7-AE4F-F10612C10BEE}"/>
          </ac:spMkLst>
        </pc:spChg>
      </pc:sldChg>
      <pc:sldChg chg="del">
        <pc:chgData name="Jim Radogna" userId="7fd67d121dc7a07c" providerId="LiveId" clId="{7E05B6DB-A1B4-44A9-9B4E-A766BF601EAF}" dt="2026-06-21T20:04:59.734" v="11" actId="47"/>
        <pc:sldMkLst>
          <pc:docMk/>
          <pc:sldMk cId="317677003" sldId="778"/>
        </pc:sldMkLst>
      </pc:sldChg>
      <pc:sldChg chg="modSp mod">
        <pc:chgData name="Jim Radogna" userId="7fd67d121dc7a07c" providerId="LiveId" clId="{7E05B6DB-A1B4-44A9-9B4E-A766BF601EAF}" dt="2026-06-21T21:19:18.702" v="437" actId="255"/>
        <pc:sldMkLst>
          <pc:docMk/>
          <pc:sldMk cId="2701108865" sldId="779"/>
        </pc:sldMkLst>
        <pc:spChg chg="mod">
          <ac:chgData name="Jim Radogna" userId="7fd67d121dc7a07c" providerId="LiveId" clId="{7E05B6DB-A1B4-44A9-9B4E-A766BF601EAF}" dt="2026-06-21T21:19:18.702" v="437" actId="255"/>
          <ac:spMkLst>
            <pc:docMk/>
            <pc:sldMk cId="2701108865" sldId="779"/>
            <ac:spMk id="2" creationId="{1D9896E6-6A84-2E40-C744-2B01BF9E823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4EA28DA6-C088-4C0C-917C-ACC6926DB66E}" type="datetimeFigureOut">
              <a:rPr lang="en-US" smtClean="0"/>
              <a:pPr/>
              <a:t>6/21/2026</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5520544F-824B-4B45-812E-856E95426E2A}" type="slidenum">
              <a:rPr lang="en-US" smtClean="0"/>
              <a:pPr/>
              <a:t>‹#›</a:t>
            </a:fld>
            <a:endParaRPr lang="en-US"/>
          </a:p>
        </p:txBody>
      </p:sp>
    </p:spTree>
    <p:extLst>
      <p:ext uri="{BB962C8B-B14F-4D97-AF65-F5344CB8AC3E}">
        <p14:creationId xmlns:p14="http://schemas.microsoft.com/office/powerpoint/2010/main" val="2415202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a:t>
            </a:fld>
            <a:endParaRPr lang="en-US" dirty="0"/>
          </a:p>
        </p:txBody>
      </p:sp>
    </p:spTree>
    <p:extLst>
      <p:ext uri="{BB962C8B-B14F-4D97-AF65-F5344CB8AC3E}">
        <p14:creationId xmlns:p14="http://schemas.microsoft.com/office/powerpoint/2010/main" val="1326892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58F26CDB-B4E0-4CD7-984A-3FEA0E4A7849}" type="datetime1">
              <a:rPr lang="en-US" smtClean="0"/>
              <a:t>6/21/2026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5DDD82-B537-4F6F-9C76-685B5291998E}" type="datetime1">
              <a:rPr lang="en-US" smtClean="0"/>
              <a:t>6/21/2026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E1D8DA-85DB-4395-8C59-FFB12EFC2A6E}" type="datetime1">
              <a:rPr lang="en-US" smtClean="0"/>
              <a:t>6/21/2026</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1F6BC69-035D-433A-A407-2B0A798AA298}" type="datetime1">
              <a:rPr lang="en-US" smtClean="0"/>
              <a:t>6/21/2026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2B10195-65C6-4101-BE21-15C770B1E479}" type="datetime1">
              <a:rPr lang="en-US" smtClean="0"/>
              <a:t>6/21/2026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F32FD6A-CFDE-4256-A23C-12258DFAE31D}" type="datetime1">
              <a:rPr lang="en-US" smtClean="0"/>
              <a:t>6/21/2026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4C879D0-E029-484C-9382-041D8E5F6918}" type="datetime1">
              <a:rPr lang="en-US" smtClean="0"/>
              <a:t>6/21/2026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C5E4550-D3F6-445C-942B-5B463934052D}" type="datetime1">
              <a:rPr lang="en-US" smtClean="0"/>
              <a:t>6/21/2026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9BDC0B-384B-4CDD-A796-E4B7F9B248D4}" type="datetime1">
              <a:rPr lang="en-US" smtClean="0"/>
              <a:t>6/21/2026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6A31E2F-5F4A-4B96-86CC-D9FB862C55D7}" type="datetime1">
              <a:rPr lang="en-US" smtClean="0"/>
              <a:t>6/21/2026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Drag picture to placeholder or click icon to add</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C87002FA-04E1-41C9-971A-C4B47301A967}" type="datetime1">
              <a:rPr lang="en-US" smtClean="0"/>
              <a:t>6/21/2026</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fld id="{1B5C5464-0A0C-4F4F-8948-B8BFCC70FC1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C7E5AB8-B810-4C21-B192-E2AFD199EC3C}" type="datetime1">
              <a:rPr lang="en-US" smtClean="0"/>
              <a:t>6/21/2026</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B5C5464-0A0C-4F4F-8948-B8BFCC70FC1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734" r:id="rId1"/>
    <p:sldLayoutId id="2147484735" r:id="rId2"/>
    <p:sldLayoutId id="2147484736" r:id="rId3"/>
    <p:sldLayoutId id="2147484737" r:id="rId4"/>
    <p:sldLayoutId id="2147484738" r:id="rId5"/>
    <p:sldLayoutId id="2147484739" r:id="rId6"/>
    <p:sldLayoutId id="2147484740" r:id="rId7"/>
    <p:sldLayoutId id="2147484741" r:id="rId8"/>
    <p:sldLayoutId id="2147484742" r:id="rId9"/>
    <p:sldLayoutId id="2147484743" r:id="rId10"/>
    <p:sldLayoutId id="2147484744"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CACVSO@eagleveteranslaw.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3453" y="4038600"/>
            <a:ext cx="7924800" cy="1167283"/>
          </a:xfrm>
        </p:spPr>
        <p:txBody>
          <a:bodyPr>
            <a:noAutofit/>
          </a:bodyPr>
          <a:lstStyle/>
          <a:p>
            <a:pPr algn="ctr"/>
            <a:r>
              <a:rPr lang="en-US" sz="3200" dirty="0">
                <a:solidFill>
                  <a:schemeClr val="accent1"/>
                </a:solidFill>
              </a:rPr>
              <a:t>Special Monthly Compensation Part 1: </a:t>
            </a:r>
            <a:br>
              <a:rPr lang="en-US" sz="3200" dirty="0">
                <a:solidFill>
                  <a:schemeClr val="accent1"/>
                </a:solidFill>
              </a:rPr>
            </a:br>
            <a:r>
              <a:rPr lang="en-US" sz="3200" dirty="0">
                <a:solidFill>
                  <a:schemeClr val="accent1"/>
                </a:solidFill>
              </a:rPr>
              <a:t>SMC-K, S and L</a:t>
            </a:r>
            <a:endParaRPr lang="en-US" sz="3200" dirty="0"/>
          </a:p>
        </p:txBody>
      </p:sp>
      <p:sp>
        <p:nvSpPr>
          <p:cNvPr id="3" name="Subtitle 2"/>
          <p:cNvSpPr>
            <a:spLocks noGrp="1"/>
          </p:cNvSpPr>
          <p:nvPr>
            <p:ph type="subTitle" idx="1"/>
          </p:nvPr>
        </p:nvSpPr>
        <p:spPr>
          <a:xfrm>
            <a:off x="12584" y="3872591"/>
            <a:ext cx="9131416" cy="699408"/>
          </a:xfrm>
        </p:spPr>
        <p:txBody>
          <a:bodyPr>
            <a:noAutofit/>
          </a:bodyPr>
          <a:lstStyle/>
          <a:p>
            <a:pPr algn="ctr"/>
            <a:endParaRPr lang="en-US" sz="3200" dirty="0"/>
          </a:p>
          <a:p>
            <a:pPr algn="ctr"/>
            <a:endParaRPr lang="en-US" sz="2200" dirty="0"/>
          </a:p>
          <a:p>
            <a:pPr algn="ctr"/>
            <a:endParaRPr lang="en-US" sz="2200" dirty="0"/>
          </a:p>
          <a:p>
            <a:pPr algn="ctr"/>
            <a:r>
              <a:rPr lang="en-US" sz="2400" b="1" dirty="0"/>
              <a:t>Spring 2023 Professional Training Conference</a:t>
            </a:r>
          </a:p>
          <a:p>
            <a:pPr algn="ctr"/>
            <a:r>
              <a:rPr lang="en-US" sz="2200" b="1" dirty="0"/>
              <a:t>Winter 2023 Professional Training Conference</a:t>
            </a:r>
          </a:p>
          <a:p>
            <a:pPr algn="ctr"/>
            <a:r>
              <a:rPr lang="en-US" sz="2200" b="1" dirty="0"/>
              <a:t>Winter 2023 Professional Training Conference</a:t>
            </a:r>
          </a:p>
          <a:p>
            <a:pPr algn="ctr"/>
            <a:endParaRPr lang="en-US" sz="2200" b="1" dirty="0"/>
          </a:p>
          <a:p>
            <a:pPr algn="ctr"/>
            <a:r>
              <a:rPr lang="en-US" sz="2200" b="1" dirty="0"/>
              <a:t>June  2026 Training Conference</a:t>
            </a:r>
          </a:p>
          <a:p>
            <a:pPr algn="ctr"/>
            <a:endParaRPr lang="en-US" sz="2200" dirty="0"/>
          </a:p>
          <a:p>
            <a:pPr algn="ctr"/>
            <a:endParaRPr lang="en-US" sz="2200" dirty="0"/>
          </a:p>
          <a:p>
            <a:pPr algn="ctr"/>
            <a:endParaRPr lang="en-US" sz="2200" dirty="0"/>
          </a:p>
          <a:p>
            <a:pPr algn="ctr"/>
            <a:endParaRPr lang="en-US" sz="2200" dirty="0"/>
          </a:p>
          <a:p>
            <a:pPr algn="ctr"/>
            <a:endParaRPr lang="en-US" sz="2200" dirty="0"/>
          </a:p>
          <a:p>
            <a:pPr algn="ctr"/>
            <a:endParaRPr lang="en-US" sz="3200" dirty="0"/>
          </a:p>
          <a:p>
            <a:pPr algn="ctr"/>
            <a:endParaRPr lang="en-US" sz="3200" dirty="0"/>
          </a:p>
        </p:txBody>
      </p:sp>
      <p:sp>
        <p:nvSpPr>
          <p:cNvPr id="6" name="TextBox 5"/>
          <p:cNvSpPr txBox="1"/>
          <p:nvPr/>
        </p:nvSpPr>
        <p:spPr>
          <a:xfrm>
            <a:off x="44392" y="5371893"/>
            <a:ext cx="9055216" cy="1384995"/>
          </a:xfrm>
          <a:prstGeom prst="rect">
            <a:avLst/>
          </a:prstGeom>
          <a:noFill/>
        </p:spPr>
        <p:txBody>
          <a:bodyPr wrap="square" rtlCol="0">
            <a:spAutoFit/>
          </a:bodyPr>
          <a:lstStyle/>
          <a:p>
            <a:pPr algn="ctr"/>
            <a:r>
              <a:rPr lang="en-US" sz="2800" dirty="0"/>
              <a:t>Presenters: </a:t>
            </a:r>
          </a:p>
          <a:p>
            <a:pPr algn="ctr"/>
            <a:r>
              <a:rPr lang="en-US" sz="2800" dirty="0"/>
              <a:t>   Katrina J. Eagle, Esq.</a:t>
            </a:r>
          </a:p>
          <a:p>
            <a:pPr algn="ctr"/>
            <a:r>
              <a:rPr lang="en-US" sz="2800" dirty="0"/>
              <a:t>Jim Radogna, VA Accredited Agent</a:t>
            </a:r>
          </a:p>
        </p:txBody>
      </p:sp>
      <p:pic>
        <p:nvPicPr>
          <p:cNvPr id="9" name="Picture 8" descr="A picture containing screenshot&#10;&#10;Description automatically generated">
            <a:extLst>
              <a:ext uri="{FF2B5EF4-FFF2-40B4-BE49-F238E27FC236}">
                <a16:creationId xmlns:a16="http://schemas.microsoft.com/office/drawing/2014/main" id="{C22FB30C-E3D4-41D7-B971-94873A88E0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76200"/>
            <a:ext cx="9144000" cy="1543050"/>
          </a:xfrm>
          <a:prstGeom prst="rect">
            <a:avLst/>
          </a:prstGeom>
        </p:spPr>
      </p:pic>
      <p:pic>
        <p:nvPicPr>
          <p:cNvPr id="5" name="Picture 4" descr="Logo, company name&#10;&#10;Description automatically generated">
            <a:extLst>
              <a:ext uri="{FF2B5EF4-FFF2-40B4-BE49-F238E27FC236}">
                <a16:creationId xmlns:a16="http://schemas.microsoft.com/office/drawing/2014/main" id="{33B5E080-E277-4777-8C00-A41AA8620E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48926" y="2255753"/>
            <a:ext cx="2046147" cy="1706647"/>
          </a:xfrm>
          <a:prstGeom prst="rect">
            <a:avLst/>
          </a:prstGeom>
        </p:spPr>
      </p:pic>
    </p:spTree>
    <p:extLst>
      <p:ext uri="{BB962C8B-B14F-4D97-AF65-F5344CB8AC3E}">
        <p14:creationId xmlns:p14="http://schemas.microsoft.com/office/powerpoint/2010/main" val="3052340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23D4583-0E7B-EC48-B2CC-42E088E2AECF}"/>
              </a:ext>
            </a:extLst>
          </p:cNvPr>
          <p:cNvSpPr>
            <a:spLocks noGrp="1"/>
          </p:cNvSpPr>
          <p:nvPr>
            <p:ph type="sldNum" sz="quarter" idx="12"/>
          </p:nvPr>
        </p:nvSpPr>
        <p:spPr/>
        <p:txBody>
          <a:bodyPr/>
          <a:lstStyle/>
          <a:p>
            <a:fld id="{1B5C5464-0A0C-4F4F-8948-B8BFCC70FC15}" type="slidenum">
              <a:rPr lang="en-US" smtClean="0"/>
              <a:pPr/>
              <a:t>10</a:t>
            </a:fld>
            <a:endParaRPr lang="en-US" dirty="0"/>
          </a:p>
        </p:txBody>
      </p:sp>
      <p:sp>
        <p:nvSpPr>
          <p:cNvPr id="8" name="TextBox 7">
            <a:extLst>
              <a:ext uri="{FF2B5EF4-FFF2-40B4-BE49-F238E27FC236}">
                <a16:creationId xmlns:a16="http://schemas.microsoft.com/office/drawing/2014/main" id="{8928A356-A900-CA51-E8FB-0981087B4F8B}"/>
              </a:ext>
            </a:extLst>
          </p:cNvPr>
          <p:cNvSpPr txBox="1"/>
          <p:nvPr/>
        </p:nvSpPr>
        <p:spPr>
          <a:xfrm>
            <a:off x="76200" y="1447800"/>
            <a:ext cx="9067800" cy="2554545"/>
          </a:xfrm>
          <a:prstGeom prst="rect">
            <a:avLst/>
          </a:prstGeom>
          <a:noFill/>
        </p:spPr>
        <p:txBody>
          <a:bodyPr wrap="square" rtlCol="0">
            <a:spAutoFit/>
          </a:bodyPr>
          <a:lstStyle/>
          <a:p>
            <a:pPr algn="ctr"/>
            <a:endParaRPr lang="en-US" sz="7500" dirty="0">
              <a:solidFill>
                <a:schemeClr val="accent1"/>
              </a:solidFill>
            </a:endParaRPr>
          </a:p>
          <a:p>
            <a:pPr algn="ctr"/>
            <a:r>
              <a:rPr lang="en-US" sz="8500" dirty="0">
                <a:solidFill>
                  <a:schemeClr val="accent1"/>
                </a:solidFill>
              </a:rPr>
              <a:t>SMC-K</a:t>
            </a:r>
          </a:p>
        </p:txBody>
      </p:sp>
      <p:pic>
        <p:nvPicPr>
          <p:cNvPr id="3" name="Picture 2">
            <a:extLst>
              <a:ext uri="{FF2B5EF4-FFF2-40B4-BE49-F238E27FC236}">
                <a16:creationId xmlns:a16="http://schemas.microsoft.com/office/drawing/2014/main" id="{51A7CEBE-C7AF-AC29-74AD-836A72CA1495}"/>
              </a:ext>
            </a:extLst>
          </p:cNvPr>
          <p:cNvPicPr>
            <a:picLocks noChangeAspect="1"/>
          </p:cNvPicPr>
          <p:nvPr/>
        </p:nvPicPr>
        <p:blipFill>
          <a:blip r:embed="rId2"/>
          <a:stretch>
            <a:fillRect/>
          </a:stretch>
        </p:blipFill>
        <p:spPr>
          <a:xfrm>
            <a:off x="1192237" y="533400"/>
            <a:ext cx="6759526" cy="769687"/>
          </a:xfrm>
          <a:prstGeom prst="rect">
            <a:avLst/>
          </a:prstGeom>
        </p:spPr>
      </p:pic>
    </p:spTree>
    <p:extLst>
      <p:ext uri="{BB962C8B-B14F-4D97-AF65-F5344CB8AC3E}">
        <p14:creationId xmlns:p14="http://schemas.microsoft.com/office/powerpoint/2010/main" val="232183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SMC-K Qualifying Losses and Conditions</a:t>
            </a:r>
            <a:r>
              <a:rPr lang="en-US" sz="3200" b="1" dirty="0">
                <a:solidFill>
                  <a:schemeClr val="accent1"/>
                </a:solidFill>
                <a:effectLst/>
                <a:ea typeface="Calibri" panose="020F0502020204030204" pitchFamily="34" charset="0"/>
                <a:cs typeface="Calibri" panose="020F0502020204030204" pitchFamily="34" charset="0"/>
              </a:rPr>
              <a:t> </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0" marR="0" indent="0">
              <a:lnSpc>
                <a:spcPct val="107000"/>
              </a:lnSpc>
              <a:spcBef>
                <a:spcPts val="800"/>
              </a:spcBef>
              <a:spcAft>
                <a:spcPts val="0"/>
              </a:spcAft>
              <a:buNone/>
            </a:pPr>
            <a:r>
              <a:rPr lang="en-US" sz="2100" dirty="0"/>
              <a:t>SMC-K offers additional compensation to veterans who have experienced </a:t>
            </a:r>
            <a:r>
              <a:rPr lang="en-US" sz="2100" b="1" dirty="0"/>
              <a:t>anatomical loss </a:t>
            </a:r>
            <a:r>
              <a:rPr lang="en-US" sz="2100" dirty="0"/>
              <a:t>or </a:t>
            </a:r>
            <a:r>
              <a:rPr lang="en-US" sz="2100" b="1" dirty="0"/>
              <a:t>loss of use </a:t>
            </a:r>
            <a:r>
              <a:rPr lang="en-US" sz="2100" dirty="0"/>
              <a:t>of specific body parts:</a:t>
            </a:r>
            <a:endParaRPr lang="en-US" sz="2100" i="0" dirty="0">
              <a:effectLst/>
              <a:highlight>
                <a:srgbClr val="F3F3F3"/>
              </a:highlight>
            </a:endParaRPr>
          </a:p>
          <a:p>
            <a:pPr marL="0" marR="0">
              <a:lnSpc>
                <a:spcPct val="107000"/>
              </a:lnSpc>
              <a:spcBef>
                <a:spcPts val="800"/>
              </a:spcBef>
              <a:spcAft>
                <a:spcPts val="0"/>
              </a:spcAft>
            </a:pPr>
            <a:r>
              <a:rPr lang="en-US" sz="2100" dirty="0">
                <a:effectLst/>
                <a:ea typeface="Calibri" panose="020F0502020204030204" pitchFamily="34" charset="0"/>
                <a:cs typeface="ArialMT"/>
              </a:rPr>
              <a:t>One foot</a:t>
            </a:r>
            <a:endParaRPr lang="en-US" sz="2100" dirty="0">
              <a:effectLst/>
              <a:ea typeface="Calibri" panose="020F0502020204030204" pitchFamily="34" charset="0"/>
              <a:cs typeface="Times New Roman" panose="02020603050405020304" pitchFamily="18" charset="0"/>
            </a:endParaRPr>
          </a:p>
          <a:p>
            <a:pPr marL="0" marR="0">
              <a:lnSpc>
                <a:spcPct val="107000"/>
              </a:lnSpc>
              <a:spcBef>
                <a:spcPts val="800"/>
              </a:spcBef>
              <a:spcAft>
                <a:spcPts val="0"/>
              </a:spcAft>
            </a:pPr>
            <a:r>
              <a:rPr lang="en-US" sz="2100" dirty="0">
                <a:effectLst/>
                <a:ea typeface="Calibri" panose="020F0502020204030204" pitchFamily="34" charset="0"/>
                <a:cs typeface="ArialMT"/>
              </a:rPr>
              <a:t>One hand</a:t>
            </a:r>
            <a:endParaRPr lang="en-US" sz="2100" dirty="0">
              <a:effectLst/>
              <a:ea typeface="Calibri" panose="020F0502020204030204" pitchFamily="34" charset="0"/>
              <a:cs typeface="Times New Roman" panose="02020603050405020304" pitchFamily="18" charset="0"/>
            </a:endParaRPr>
          </a:p>
          <a:p>
            <a:pPr marL="0" marR="0">
              <a:lnSpc>
                <a:spcPct val="107000"/>
              </a:lnSpc>
              <a:spcBef>
                <a:spcPts val="800"/>
              </a:spcBef>
              <a:spcAft>
                <a:spcPts val="0"/>
              </a:spcAft>
            </a:pPr>
            <a:r>
              <a:rPr lang="en-US" sz="2100" dirty="0">
                <a:effectLst/>
                <a:ea typeface="Calibri" panose="020F0502020204030204" pitchFamily="34" charset="0"/>
                <a:cs typeface="ArialMT"/>
              </a:rPr>
              <a:t>Both buttocks</a:t>
            </a:r>
            <a:endParaRPr lang="en-US" sz="2100" dirty="0">
              <a:effectLst/>
              <a:ea typeface="Calibri" panose="020F0502020204030204" pitchFamily="34" charset="0"/>
              <a:cs typeface="Times New Roman" panose="02020603050405020304" pitchFamily="18" charset="0"/>
            </a:endParaRPr>
          </a:p>
          <a:p>
            <a:pPr marL="0" marR="0">
              <a:lnSpc>
                <a:spcPct val="107000"/>
              </a:lnSpc>
              <a:spcBef>
                <a:spcPts val="800"/>
              </a:spcBef>
              <a:spcAft>
                <a:spcPts val="0"/>
              </a:spcAft>
            </a:pPr>
            <a:r>
              <a:rPr lang="en-US" sz="2100" dirty="0">
                <a:effectLst/>
                <a:ea typeface="Calibri" panose="020F0502020204030204" pitchFamily="34" charset="0"/>
                <a:cs typeface="ArialMT"/>
              </a:rPr>
              <a:t>One or more creative organs</a:t>
            </a:r>
            <a:endParaRPr lang="en-US" sz="2100" dirty="0">
              <a:effectLst/>
              <a:ea typeface="Calibri" panose="020F0502020204030204" pitchFamily="34" charset="0"/>
              <a:cs typeface="Times New Roman" panose="02020603050405020304" pitchFamily="18" charset="0"/>
            </a:endParaRPr>
          </a:p>
          <a:p>
            <a:pPr marL="0" marR="0">
              <a:lnSpc>
                <a:spcPct val="107000"/>
              </a:lnSpc>
              <a:spcBef>
                <a:spcPts val="800"/>
              </a:spcBef>
              <a:spcAft>
                <a:spcPts val="0"/>
              </a:spcAft>
            </a:pPr>
            <a:r>
              <a:rPr lang="en-US" sz="2100" dirty="0">
                <a:ea typeface="Calibri" panose="020F0502020204030204" pitchFamily="34" charset="0"/>
                <a:cs typeface="ArialMT"/>
              </a:rPr>
              <a:t>L</a:t>
            </a:r>
            <a:r>
              <a:rPr lang="en-US" sz="2100" dirty="0">
                <a:effectLst/>
                <a:ea typeface="Calibri" panose="020F0502020204030204" pitchFamily="34" charset="0"/>
                <a:cs typeface="ArialMT"/>
              </a:rPr>
              <a:t>oss of 25 percent or more of the tissue from a single breast or both</a:t>
            </a:r>
            <a:r>
              <a:rPr lang="en-US" sz="2100" dirty="0">
                <a:ea typeface="Calibri" panose="020F0502020204030204" pitchFamily="34" charset="0"/>
                <a:cs typeface="Times New Roman" panose="02020603050405020304" pitchFamily="18" charset="0"/>
              </a:rPr>
              <a:t> </a:t>
            </a:r>
            <a:r>
              <a:rPr lang="en-US" sz="2100" dirty="0">
                <a:effectLst/>
                <a:ea typeface="Calibri" panose="020F0502020204030204" pitchFamily="34" charset="0"/>
                <a:cs typeface="ArialMT"/>
              </a:rPr>
              <a:t>breasts in combination (including loss by mastectomy or partial</a:t>
            </a:r>
            <a:r>
              <a:rPr lang="en-US" sz="2100" dirty="0">
                <a:ea typeface="Calibri" panose="020F0502020204030204" pitchFamily="34" charset="0"/>
                <a:cs typeface="Times New Roman" panose="02020603050405020304" pitchFamily="18" charset="0"/>
              </a:rPr>
              <a:t> </a:t>
            </a:r>
            <a:r>
              <a:rPr lang="en-US" sz="2100" dirty="0">
                <a:effectLst/>
                <a:ea typeface="Calibri" panose="020F0502020204030204" pitchFamily="34" charset="0"/>
                <a:cs typeface="ArialMT"/>
              </a:rPr>
              <a:t>mastectomy), or</a:t>
            </a:r>
            <a:r>
              <a:rPr lang="en-US" sz="2100" dirty="0">
                <a:ea typeface="Calibri" panose="020F0502020204030204" pitchFamily="34" charset="0"/>
                <a:cs typeface="Times New Roman" panose="02020603050405020304" pitchFamily="18" charset="0"/>
              </a:rPr>
              <a:t> </a:t>
            </a:r>
            <a:r>
              <a:rPr lang="en-US" sz="2100" dirty="0">
                <a:effectLst/>
                <a:ea typeface="Calibri" panose="020F0502020204030204" pitchFamily="34" charset="0"/>
                <a:cs typeface="ArialMT"/>
              </a:rPr>
              <a:t>when breast tissue has been subjected to radiation treatment (female veterans only).</a:t>
            </a:r>
            <a:endParaRPr lang="en-US" sz="2100" dirty="0">
              <a:effectLst/>
              <a:ea typeface="Calibri" panose="020F0502020204030204" pitchFamily="34" charset="0"/>
              <a:cs typeface="Times New Roman" panose="02020603050405020304" pitchFamily="18" charset="0"/>
            </a:endParaRPr>
          </a:p>
          <a:p>
            <a:pPr marL="0" marR="0">
              <a:lnSpc>
                <a:spcPct val="107000"/>
              </a:lnSpc>
              <a:spcBef>
                <a:spcPts val="800"/>
              </a:spcBef>
              <a:spcAft>
                <a:spcPts val="0"/>
              </a:spcAft>
            </a:pPr>
            <a:r>
              <a:rPr lang="en-US" sz="2100" dirty="0">
                <a:effectLst/>
                <a:ea typeface="Calibri" panose="020F0502020204030204" pitchFamily="34" charset="0"/>
                <a:cs typeface="ArialMT"/>
              </a:rPr>
              <a:t>Blindness of </a:t>
            </a:r>
            <a:r>
              <a:rPr lang="en-US" sz="2100" b="1" dirty="0">
                <a:effectLst/>
                <a:ea typeface="Calibri" panose="020F0502020204030204" pitchFamily="34" charset="0"/>
                <a:cs typeface="ArialMT"/>
              </a:rPr>
              <a:t>one</a:t>
            </a:r>
            <a:r>
              <a:rPr lang="en-US" sz="2100" dirty="0">
                <a:effectLst/>
                <a:ea typeface="Calibri" panose="020F0502020204030204" pitchFamily="34" charset="0"/>
                <a:cs typeface="ArialMT"/>
              </a:rPr>
              <a:t> eye</a:t>
            </a:r>
            <a:endParaRPr lang="en-US" sz="2100" dirty="0">
              <a:effectLst/>
              <a:ea typeface="Calibri" panose="020F0502020204030204" pitchFamily="34" charset="0"/>
              <a:cs typeface="Times New Roman" panose="02020603050405020304" pitchFamily="18" charset="0"/>
            </a:endParaRPr>
          </a:p>
          <a:p>
            <a:pPr marL="0" marR="0">
              <a:lnSpc>
                <a:spcPct val="107000"/>
              </a:lnSpc>
              <a:spcBef>
                <a:spcPts val="800"/>
              </a:spcBef>
              <a:spcAft>
                <a:spcPts val="0"/>
              </a:spcAft>
            </a:pPr>
            <a:r>
              <a:rPr lang="en-US" sz="2100" dirty="0">
                <a:effectLst/>
                <a:ea typeface="Calibri" panose="020F0502020204030204" pitchFamily="34" charset="0"/>
                <a:cs typeface="ArialMT"/>
              </a:rPr>
              <a:t>Deafness of </a:t>
            </a:r>
            <a:r>
              <a:rPr lang="en-US" sz="2100" b="1" dirty="0">
                <a:effectLst/>
                <a:ea typeface="Calibri" panose="020F0502020204030204" pitchFamily="34" charset="0"/>
                <a:cs typeface="ArialMT"/>
              </a:rPr>
              <a:t>both</a:t>
            </a:r>
            <a:r>
              <a:rPr lang="en-US" sz="2100" dirty="0">
                <a:effectLst/>
                <a:ea typeface="Calibri" panose="020F0502020204030204" pitchFamily="34" charset="0"/>
                <a:cs typeface="ArialMT"/>
              </a:rPr>
              <a:t> ears</a:t>
            </a:r>
            <a:endParaRPr lang="en-US" sz="2100" dirty="0">
              <a:ea typeface="Calibri" panose="020F0502020204030204" pitchFamily="34" charset="0"/>
              <a:cs typeface="Times New Roman" panose="02020603050405020304" pitchFamily="18" charset="0"/>
            </a:endParaRPr>
          </a:p>
          <a:p>
            <a:pPr marL="0" marR="0">
              <a:lnSpc>
                <a:spcPct val="107000"/>
              </a:lnSpc>
              <a:spcBef>
                <a:spcPts val="800"/>
              </a:spcBef>
              <a:spcAft>
                <a:spcPts val="0"/>
              </a:spcAft>
            </a:pPr>
            <a:r>
              <a:rPr lang="en-US" sz="2100" dirty="0">
                <a:effectLst/>
                <a:ea typeface="Calibri" panose="020F0502020204030204" pitchFamily="34" charset="0"/>
                <a:cs typeface="ArialMT"/>
              </a:rPr>
              <a:t>Complete organic aphonia (loss of voice)</a:t>
            </a:r>
            <a:endParaRPr lang="en-US" sz="2100" dirty="0">
              <a:effectLst/>
              <a:ea typeface="Calibri" panose="020F0502020204030204" pitchFamily="34" charset="0"/>
              <a:cs typeface="Times New Roman" panose="02020603050405020304" pitchFamily="18" charset="0"/>
            </a:endParaRPr>
          </a:p>
          <a:p>
            <a:pPr marL="118872" indent="0">
              <a:spcBef>
                <a:spcPts val="800"/>
              </a:spcBef>
              <a:buNone/>
            </a:pPr>
            <a:r>
              <a:rPr lang="en-US" sz="2100" b="1" dirty="0">
                <a:effectLst/>
                <a:ea typeface="Calibri" panose="020F0502020204030204" pitchFamily="34" charset="0"/>
              </a:rPr>
              <a:t>38 U.S.C. § 1114(k);  38 C.F.R. § 3.350(a)</a:t>
            </a:r>
            <a:endParaRPr lang="en-US" sz="2100" b="1"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11</a:t>
            </a:fld>
            <a:endParaRPr lang="en-US" dirty="0"/>
          </a:p>
        </p:txBody>
      </p:sp>
    </p:spTree>
    <p:extLst>
      <p:ext uri="{BB962C8B-B14F-4D97-AF65-F5344CB8AC3E}">
        <p14:creationId xmlns:p14="http://schemas.microsoft.com/office/powerpoint/2010/main" val="419600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SMC-K: When a Foot Counts as Loss of Use</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1835" dirty="0"/>
              <a:t>The normal functions of the foot, such as </a:t>
            </a:r>
            <a:r>
              <a:rPr lang="en-US" sz="1835" b="1" dirty="0"/>
              <a:t>balance and propulsion</a:t>
            </a:r>
            <a:r>
              <a:rPr lang="en-US" sz="1835" dirty="0"/>
              <a:t>, are crucial for walking. </a:t>
            </a:r>
          </a:p>
          <a:p>
            <a:pPr>
              <a:lnSpc>
                <a:spcPct val="107000"/>
              </a:lnSpc>
              <a:spcBef>
                <a:spcPts val="800"/>
              </a:spcBef>
            </a:pPr>
            <a:r>
              <a:rPr lang="en-US" sz="1835" dirty="0"/>
              <a:t> If a veteran is unable to balance or propel themselves with their foot, it may impede their ability to walk.</a:t>
            </a:r>
          </a:p>
          <a:p>
            <a:pPr>
              <a:lnSpc>
                <a:spcPct val="107000"/>
              </a:lnSpc>
              <a:spcBef>
                <a:spcPts val="800"/>
              </a:spcBef>
            </a:pPr>
            <a:r>
              <a:rPr lang="en-US" sz="1835" dirty="0"/>
              <a:t> The ability of the foot to </a:t>
            </a:r>
            <a:r>
              <a:rPr lang="en-US" sz="1835" b="1" dirty="0"/>
              <a:t>support the veteran’s weight </a:t>
            </a:r>
            <a:r>
              <a:rPr lang="en-US" sz="1835" dirty="0"/>
              <a:t>and facilitate walking is essential. </a:t>
            </a:r>
          </a:p>
          <a:p>
            <a:pPr>
              <a:lnSpc>
                <a:spcPct val="107000"/>
              </a:lnSpc>
              <a:spcBef>
                <a:spcPts val="800"/>
              </a:spcBef>
            </a:pPr>
            <a:r>
              <a:rPr lang="en-US" sz="1835" dirty="0"/>
              <a:t> Should a veteran be unable to perform these functions, he or she might qualify for SMC. </a:t>
            </a:r>
          </a:p>
          <a:p>
            <a:pPr>
              <a:lnSpc>
                <a:spcPct val="107000"/>
              </a:lnSpc>
              <a:spcBef>
                <a:spcPts val="800"/>
              </a:spcBef>
            </a:pPr>
            <a:r>
              <a:rPr lang="en-US" sz="1835" dirty="0">
                <a:effectLst/>
                <a:ea typeface="Calibri" panose="020F0502020204030204" pitchFamily="34" charset="0"/>
                <a:cs typeface="ArialMT"/>
              </a:rPr>
              <a:t> Other factors that establish loss of use of a foot include:</a:t>
            </a:r>
            <a:endParaRPr lang="en-US" sz="1835" dirty="0">
              <a:effectLst/>
              <a:ea typeface="Calibri" panose="020F0502020204030204" pitchFamily="34" charset="0"/>
              <a:cs typeface="Times New Roman" panose="02020603050405020304" pitchFamily="18" charset="0"/>
            </a:endParaRPr>
          </a:p>
          <a:p>
            <a:pPr marL="635508" lvl="1" indent="-342900">
              <a:lnSpc>
                <a:spcPct val="107000"/>
              </a:lnSpc>
              <a:spcBef>
                <a:spcPts val="800"/>
              </a:spcBef>
            </a:pPr>
            <a:r>
              <a:rPr lang="en-US" sz="1835" dirty="0">
                <a:effectLst/>
                <a:ea typeface="Calibri" panose="020F0502020204030204" pitchFamily="34" charset="0"/>
                <a:cs typeface="ArialMT"/>
              </a:rPr>
              <a:t>Extremely unfavorable* complete ankylosis of the knee</a:t>
            </a:r>
            <a:endParaRPr lang="en-US" sz="1835" dirty="0">
              <a:effectLst/>
              <a:ea typeface="Calibri" panose="020F0502020204030204" pitchFamily="34" charset="0"/>
              <a:cs typeface="Times New Roman" panose="02020603050405020304" pitchFamily="18" charset="0"/>
            </a:endParaRPr>
          </a:p>
          <a:p>
            <a:pPr marL="635508" lvl="1" indent="-342900">
              <a:lnSpc>
                <a:spcPct val="107000"/>
              </a:lnSpc>
              <a:spcBef>
                <a:spcPts val="800"/>
              </a:spcBef>
            </a:pPr>
            <a:r>
              <a:rPr lang="en-US" sz="1835" dirty="0">
                <a:effectLst/>
                <a:ea typeface="Calibri" panose="020F0502020204030204" pitchFamily="34" charset="0"/>
                <a:cs typeface="ArialMT"/>
              </a:rPr>
              <a:t>Complete ankylosis of two major joints of an extremity</a:t>
            </a:r>
            <a:endParaRPr lang="en-US" sz="1835" dirty="0">
              <a:effectLst/>
              <a:ea typeface="Calibri" panose="020F0502020204030204" pitchFamily="34" charset="0"/>
              <a:cs typeface="Times New Roman" panose="02020603050405020304" pitchFamily="18" charset="0"/>
            </a:endParaRPr>
          </a:p>
          <a:p>
            <a:pPr marL="635508" lvl="1" indent="-342900">
              <a:lnSpc>
                <a:spcPct val="107000"/>
              </a:lnSpc>
              <a:spcBef>
                <a:spcPts val="800"/>
              </a:spcBef>
            </a:pPr>
            <a:r>
              <a:rPr lang="en-US" sz="1835" dirty="0">
                <a:effectLst/>
                <a:ea typeface="Calibri" panose="020F0502020204030204" pitchFamily="34" charset="0"/>
                <a:cs typeface="ArialMT"/>
              </a:rPr>
              <a:t>Shortening of the lower extremity 3 1/2 inches or more</a:t>
            </a:r>
            <a:endParaRPr lang="en-US" sz="1835" dirty="0">
              <a:effectLst/>
              <a:ea typeface="Calibri" panose="020F0502020204030204" pitchFamily="34" charset="0"/>
              <a:cs typeface="Times New Roman" panose="02020603050405020304" pitchFamily="18" charset="0"/>
            </a:endParaRPr>
          </a:p>
          <a:p>
            <a:pPr marL="635508" lvl="1" indent="-342900">
              <a:lnSpc>
                <a:spcPct val="107000"/>
              </a:lnSpc>
              <a:spcBef>
                <a:spcPts val="800"/>
              </a:spcBef>
            </a:pPr>
            <a:r>
              <a:rPr lang="en-US" sz="1835" dirty="0">
                <a:effectLst/>
                <a:ea typeface="Calibri" panose="020F0502020204030204" pitchFamily="34" charset="0"/>
                <a:cs typeface="ArialMT"/>
              </a:rPr>
              <a:t>Complete paralysis of the external popliteal (common peroneal)</a:t>
            </a:r>
            <a:r>
              <a:rPr lang="en-US" sz="1835" dirty="0">
                <a:ea typeface="Calibri" panose="020F0502020204030204" pitchFamily="34" charset="0"/>
                <a:cs typeface="Times New Roman" panose="02020603050405020304" pitchFamily="18" charset="0"/>
              </a:rPr>
              <a:t> </a:t>
            </a:r>
            <a:r>
              <a:rPr lang="en-US" sz="1835" dirty="0">
                <a:effectLst/>
                <a:ea typeface="Calibri" panose="020F0502020204030204" pitchFamily="34" charset="0"/>
                <a:cs typeface="ArialMT"/>
              </a:rPr>
              <a:t>nerve and consequent </a:t>
            </a:r>
            <a:r>
              <a:rPr lang="en-US" sz="1835" b="1" dirty="0">
                <a:effectLst/>
                <a:ea typeface="Calibri" panose="020F0502020204030204" pitchFamily="34" charset="0"/>
                <a:cs typeface="ArialMT"/>
              </a:rPr>
              <a:t>foot drop</a:t>
            </a:r>
            <a:r>
              <a:rPr lang="en-US" sz="1835" dirty="0">
                <a:effectLst/>
                <a:ea typeface="Calibri" panose="020F0502020204030204" pitchFamily="34" charset="0"/>
                <a:cs typeface="ArialMT"/>
              </a:rPr>
              <a:t>, accompanied by characteristic</a:t>
            </a:r>
            <a:r>
              <a:rPr lang="en-US" sz="1835" dirty="0">
                <a:ea typeface="Calibri" panose="020F0502020204030204" pitchFamily="34" charset="0"/>
                <a:cs typeface="Times New Roman" panose="02020603050405020304" pitchFamily="18" charset="0"/>
              </a:rPr>
              <a:t> </a:t>
            </a:r>
            <a:r>
              <a:rPr lang="en-US" sz="1835" b="1" dirty="0">
                <a:effectLst/>
                <a:ea typeface="Calibri" panose="020F0502020204030204" pitchFamily="34" charset="0"/>
                <a:cs typeface="ArialMT"/>
              </a:rPr>
              <a:t>organic changes</a:t>
            </a:r>
            <a:r>
              <a:rPr lang="en-US" sz="1835" dirty="0">
                <a:effectLst/>
                <a:ea typeface="Calibri" panose="020F0502020204030204" pitchFamily="34" charset="0"/>
                <a:cs typeface="ArialMT"/>
              </a:rPr>
              <a:t>.</a:t>
            </a:r>
            <a:endParaRPr lang="en-US" sz="1835" dirty="0">
              <a:ea typeface="Calibri" panose="020F0502020204030204" pitchFamily="34" charset="0"/>
              <a:cs typeface="Times New Roman" panose="02020603050405020304" pitchFamily="18" charset="0"/>
            </a:endParaRPr>
          </a:p>
          <a:p>
            <a:pPr marL="292608" lvl="1" indent="0">
              <a:lnSpc>
                <a:spcPct val="107000"/>
              </a:lnSpc>
              <a:spcBef>
                <a:spcPts val="800"/>
              </a:spcBef>
              <a:buNone/>
            </a:pPr>
            <a:r>
              <a:rPr lang="en-US" sz="1835" dirty="0">
                <a:effectLst/>
                <a:ea typeface="Calibri" panose="020F0502020204030204" pitchFamily="34" charset="0"/>
                <a:cs typeface="Times New Roman" panose="02020603050405020304" pitchFamily="18" charset="0"/>
              </a:rPr>
              <a:t>*Favorable ankylosis means the joint is frozen in a straight position; unfavorable ankylosis means the joint is frozen in a bent position</a:t>
            </a:r>
          </a:p>
          <a:p>
            <a:pPr marL="285750" indent="-285750">
              <a:lnSpc>
                <a:spcPct val="107000"/>
              </a:lnSpc>
            </a:pPr>
            <a:endParaRPr lang="en-US" sz="1950" dirty="0"/>
          </a:p>
          <a:p>
            <a:pPr marL="118872" indent="0">
              <a:buNone/>
            </a:pPr>
            <a:endParaRPr lang="en-US" sz="1950" dirty="0"/>
          </a:p>
          <a:p>
            <a:pPr marL="118872" indent="0">
              <a:buNone/>
            </a:pPr>
            <a:endParaRPr lang="en-US" sz="1950" dirty="0"/>
          </a:p>
          <a:p>
            <a:pPr marL="118872" indent="0">
              <a:buNone/>
            </a:pPr>
            <a:endParaRPr lang="en-US" sz="1950" dirty="0"/>
          </a:p>
          <a:p>
            <a:pPr marL="118872" indent="0">
              <a:buNone/>
            </a:pPr>
            <a:endParaRPr lang="en-US" sz="1950" dirty="0"/>
          </a:p>
          <a:p>
            <a:pPr marL="118872" indent="0">
              <a:buNone/>
            </a:pPr>
            <a:endParaRPr lang="en-US" sz="1950" dirty="0"/>
          </a:p>
          <a:p>
            <a:pPr marL="118872" indent="0">
              <a:buNone/>
            </a:pPr>
            <a:endParaRPr lang="en-US" sz="1950" dirty="0"/>
          </a:p>
          <a:p>
            <a:pPr marL="118872" indent="0">
              <a:buNone/>
            </a:pPr>
            <a:endParaRPr lang="en-US" sz="1950" dirty="0"/>
          </a:p>
          <a:p>
            <a:pPr marL="118872" indent="0">
              <a:buNone/>
            </a:pPr>
            <a:endParaRPr lang="en-US" sz="1950" dirty="0"/>
          </a:p>
          <a:p>
            <a:pPr marL="118872" indent="0">
              <a:buNone/>
            </a:pPr>
            <a:endParaRPr lang="en-US" sz="1950" dirty="0"/>
          </a:p>
          <a:p>
            <a:pPr marL="118872" indent="0">
              <a:buNone/>
            </a:pPr>
            <a:endParaRPr lang="en-US" sz="1950" dirty="0"/>
          </a:p>
          <a:p>
            <a:pPr marL="118872" indent="0">
              <a:buNone/>
            </a:pPr>
            <a:endParaRPr lang="en-US" sz="1950" dirty="0"/>
          </a:p>
          <a:p>
            <a:pPr marL="118872" indent="0">
              <a:buNone/>
            </a:pPr>
            <a:endParaRPr lang="en-US" sz="1950" dirty="0"/>
          </a:p>
          <a:p>
            <a:pPr marL="118872" indent="0">
              <a:buNone/>
            </a:pPr>
            <a:endParaRPr lang="en-US" sz="195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12</a:t>
            </a:fld>
            <a:endParaRPr lang="en-US" dirty="0"/>
          </a:p>
        </p:txBody>
      </p:sp>
    </p:spTree>
    <p:extLst>
      <p:ext uri="{BB962C8B-B14F-4D97-AF65-F5344CB8AC3E}">
        <p14:creationId xmlns:p14="http://schemas.microsoft.com/office/powerpoint/2010/main" val="1330089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SMC-K: When a Hand Counts as Loss of Use</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170" dirty="0"/>
              <a:t>The concept of “loss of use” is recognized when the functionality of a hand or foot is equivalent to that of an amputated limb with a prosthesis. </a:t>
            </a:r>
          </a:p>
          <a:p>
            <a:pPr>
              <a:lnSpc>
                <a:spcPct val="107000"/>
              </a:lnSpc>
              <a:spcBef>
                <a:spcPts val="800"/>
              </a:spcBef>
            </a:pPr>
            <a:r>
              <a:rPr lang="en-US" sz="2170" dirty="0"/>
              <a:t> Similarly, complete ankylosis of two major joints, rendering them immobile, also signifies loss of use. </a:t>
            </a:r>
          </a:p>
          <a:p>
            <a:pPr>
              <a:lnSpc>
                <a:spcPct val="107000"/>
              </a:lnSpc>
              <a:spcBef>
                <a:spcPts val="800"/>
              </a:spcBef>
            </a:pPr>
            <a:r>
              <a:rPr lang="en-US" sz="2170" dirty="0"/>
              <a:t> The assessment focuses on the remaining </a:t>
            </a:r>
            <a:r>
              <a:rPr lang="en-US" sz="2170" b="1" dirty="0"/>
              <a:t>practical function of the limb</a:t>
            </a:r>
            <a:r>
              <a:rPr lang="en-US" sz="2170" dirty="0"/>
              <a:t>, particularly the ability to perform tasks involving </a:t>
            </a:r>
            <a:r>
              <a:rPr lang="en-US" sz="2170" b="1" dirty="0"/>
              <a:t>grasping and manipulation</a:t>
            </a:r>
            <a:r>
              <a:rPr lang="en-US" sz="2170" dirty="0"/>
              <a:t>. </a:t>
            </a:r>
          </a:p>
          <a:p>
            <a:pPr>
              <a:lnSpc>
                <a:spcPct val="107000"/>
              </a:lnSpc>
              <a:spcBef>
                <a:spcPts val="800"/>
              </a:spcBef>
            </a:pPr>
            <a:r>
              <a:rPr lang="en-US" sz="2170" dirty="0"/>
              <a:t> For instance, if a veteran is unable to perform simple actions like picking up a coin, using a screwdriver, or buttoning a shirt, this could indicate loss of use. </a:t>
            </a:r>
          </a:p>
          <a:p>
            <a:pPr>
              <a:lnSpc>
                <a:spcPct val="107000"/>
              </a:lnSpc>
              <a:spcBef>
                <a:spcPts val="800"/>
              </a:spcBef>
            </a:pPr>
            <a:r>
              <a:rPr lang="en-US" sz="2170" dirty="0"/>
              <a:t> Additionally, a veteran whose arm is immobile at the shoulder, even though they can move their fingers and hold objects, would qualify for SMC-K if they cannot perform actions like reaching their mouth with their hand.</a:t>
            </a:r>
          </a:p>
          <a:p>
            <a:pPr marL="342900" indent="-342900">
              <a:lnSpc>
                <a:spcPct val="107000"/>
              </a:lnSpc>
            </a:pPr>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13</a:t>
            </a:fld>
            <a:endParaRPr lang="en-US" dirty="0"/>
          </a:p>
        </p:txBody>
      </p:sp>
    </p:spTree>
    <p:extLst>
      <p:ext uri="{BB962C8B-B14F-4D97-AF65-F5344CB8AC3E}">
        <p14:creationId xmlns:p14="http://schemas.microsoft.com/office/powerpoint/2010/main" val="3265021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SMC-K: Loss of Use of Both Buttocks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500" dirty="0"/>
              <a:t>The condition of “loss of use of both buttocks” is recognized when significant damage from disease or injury to muscle group XVII results in the </a:t>
            </a:r>
            <a:r>
              <a:rPr lang="en-US" sz="2500" b="1" dirty="0"/>
              <a:t>inability to stand up</a:t>
            </a:r>
            <a:r>
              <a:rPr lang="en-US" sz="2500" dirty="0"/>
              <a:t> from a seated or bent position without help, as well as the inability to </a:t>
            </a:r>
            <a:r>
              <a:rPr lang="en-US" sz="2500" b="1" dirty="0"/>
              <a:t>stand upright</a:t>
            </a:r>
            <a:r>
              <a:rPr lang="en-US" sz="2500" dirty="0"/>
              <a:t>. </a:t>
            </a:r>
          </a:p>
          <a:p>
            <a:pPr>
              <a:lnSpc>
                <a:spcPct val="107000"/>
              </a:lnSpc>
              <a:spcBef>
                <a:spcPts val="800"/>
              </a:spcBef>
            </a:pPr>
            <a:r>
              <a:rPr lang="en-US" sz="2500" dirty="0"/>
              <a:t> For SMC-K benefits due to loss of use of both buttocks, </a:t>
            </a:r>
            <a:r>
              <a:rPr lang="en-US" sz="2500" b="1" dirty="0"/>
              <a:t>each must be assessed at a 50 percent</a:t>
            </a:r>
            <a:r>
              <a:rPr lang="en-US" sz="2500" dirty="0"/>
              <a:t> disability level. </a:t>
            </a:r>
          </a:p>
          <a:p>
            <a:pPr>
              <a:lnSpc>
                <a:spcPct val="107000"/>
              </a:lnSpc>
              <a:spcBef>
                <a:spcPts val="800"/>
              </a:spcBef>
            </a:pPr>
            <a:r>
              <a:rPr lang="en-US" sz="2500" dirty="0"/>
              <a:t> Even if a veteran needs to use their hands, arms, or a special device for stability, they may still qualify for SMC-K. </a:t>
            </a:r>
          </a:p>
          <a:p>
            <a:pPr>
              <a:lnSpc>
                <a:spcPct val="107000"/>
              </a:lnSpc>
              <a:spcBef>
                <a:spcPts val="800"/>
              </a:spcBef>
            </a:pPr>
            <a:r>
              <a:rPr lang="en-US" sz="2500" dirty="0"/>
              <a:t> SMC-K for loss of use of both buttocks may be granted </a:t>
            </a:r>
            <a:r>
              <a:rPr lang="en-US" sz="2500" b="1" dirty="0"/>
              <a:t>in addition</a:t>
            </a:r>
            <a:r>
              <a:rPr lang="en-US" sz="2500" dirty="0"/>
              <a:t> to other SMC benefits for loss or loss of use of lower extremities, provided there is an additional loss demonstrated.</a:t>
            </a:r>
          </a:p>
          <a:p>
            <a:pPr marL="0" marR="0" indent="0">
              <a:lnSpc>
                <a:spcPct val="107000"/>
              </a:lnSpc>
              <a:spcBef>
                <a:spcPts val="0"/>
              </a:spcBef>
              <a:spcAft>
                <a:spcPts val="0"/>
              </a:spcAft>
              <a:buNone/>
            </a:pPr>
            <a:endParaRPr lang="en-US" sz="1750" dirty="0">
              <a:effectLst/>
              <a:ea typeface="Calibri" panose="020F0502020204030204" pitchFamily="34" charset="0"/>
              <a:cs typeface="ArialMT"/>
            </a:endParaRPr>
          </a:p>
          <a:p>
            <a:pPr marL="0" marR="0">
              <a:lnSpc>
                <a:spcPct val="107000"/>
              </a:lnSpc>
              <a:spcBef>
                <a:spcPts val="0"/>
              </a:spcBef>
              <a:spcAft>
                <a:spcPts val="0"/>
              </a:spcAft>
            </a:pPr>
            <a:endParaRPr lang="en-US" sz="175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750" dirty="0">
              <a:effectLst/>
              <a:ea typeface="Calibri" panose="020F0502020204030204" pitchFamily="34" charset="0"/>
              <a:cs typeface="Times New Roman" panose="02020603050405020304" pitchFamily="18" charset="0"/>
            </a:endParaRPr>
          </a:p>
          <a:p>
            <a:pPr marL="285750" indent="-285750">
              <a:lnSpc>
                <a:spcPct val="107000"/>
              </a:lnSpc>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14</a:t>
            </a:fld>
            <a:endParaRPr lang="en-US" dirty="0"/>
          </a:p>
        </p:txBody>
      </p:sp>
    </p:spTree>
    <p:extLst>
      <p:ext uri="{BB962C8B-B14F-4D97-AF65-F5344CB8AC3E}">
        <p14:creationId xmlns:p14="http://schemas.microsoft.com/office/powerpoint/2010/main" val="63293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SMC-K: Loss or Loss of Use of a Creative Organ</a:t>
            </a:r>
            <a:endParaRPr lang="en-US" sz="30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gn="l">
              <a:spcBef>
                <a:spcPts val="800"/>
              </a:spcBef>
            </a:pPr>
            <a:r>
              <a:rPr lang="en-US" sz="2000" dirty="0"/>
              <a:t>The term “loss of use of a creative organ” encompasses conditions such as:</a:t>
            </a:r>
          </a:p>
          <a:p>
            <a:pPr lvl="1">
              <a:spcBef>
                <a:spcPts val="800"/>
              </a:spcBef>
            </a:pPr>
            <a:r>
              <a:rPr lang="en-US" sz="2000" b="1" dirty="0"/>
              <a:t>Loss of reproductive organs</a:t>
            </a:r>
            <a:r>
              <a:rPr lang="en-US" sz="2000" dirty="0"/>
              <a:t>: This includes the absence of </a:t>
            </a:r>
            <a:r>
              <a:rPr lang="en-US" sz="2000" b="1" dirty="0"/>
              <a:t>one or both </a:t>
            </a:r>
            <a:r>
              <a:rPr lang="en-US" sz="2000" dirty="0"/>
              <a:t>testicles or ovaries.</a:t>
            </a:r>
          </a:p>
          <a:p>
            <a:pPr lvl="1">
              <a:spcBef>
                <a:spcPts val="800"/>
              </a:spcBef>
            </a:pPr>
            <a:r>
              <a:rPr lang="en-US" sz="2000" dirty="0"/>
              <a:t> </a:t>
            </a:r>
            <a:r>
              <a:rPr lang="en-US" sz="2000" b="1" dirty="0"/>
              <a:t>Organ atrophy</a:t>
            </a:r>
            <a:r>
              <a:rPr lang="en-US" sz="2000" dirty="0"/>
              <a:t>: Specifically, the shrinking of a testicle or testicles.</a:t>
            </a:r>
          </a:p>
          <a:p>
            <a:pPr lvl="1">
              <a:spcBef>
                <a:spcPts val="800"/>
              </a:spcBef>
            </a:pPr>
            <a:r>
              <a:rPr lang="en-US" sz="2000" dirty="0"/>
              <a:t> </a:t>
            </a:r>
            <a:r>
              <a:rPr lang="en-US" sz="2000" b="1" dirty="0"/>
              <a:t>Surgical removal</a:t>
            </a:r>
            <a:r>
              <a:rPr lang="en-US" sz="2000" dirty="0"/>
              <a:t>: For male veterans, this refers to the removal of the epididymis or prostate gland; for female veterans, the removal of the uterus or fallopian tubes.</a:t>
            </a:r>
          </a:p>
          <a:p>
            <a:pPr lvl="1">
              <a:spcBef>
                <a:spcPts val="800"/>
              </a:spcBef>
            </a:pPr>
            <a:r>
              <a:rPr lang="en-US" sz="2000" dirty="0"/>
              <a:t> </a:t>
            </a:r>
            <a:r>
              <a:rPr lang="en-US" sz="2000" b="1" dirty="0"/>
              <a:t>Functional impairments</a:t>
            </a:r>
            <a:r>
              <a:rPr lang="en-US" sz="2000" dirty="0"/>
              <a:t>: In males, this could be retrograde ejaculation or </a:t>
            </a:r>
            <a:r>
              <a:rPr lang="en-US" sz="2000" b="1" dirty="0"/>
              <a:t>erectile dysfunction</a:t>
            </a:r>
            <a:r>
              <a:rPr lang="en-US" sz="2000" dirty="0"/>
              <a:t>. In females, this could be </a:t>
            </a:r>
            <a:r>
              <a:rPr lang="en-US" sz="2000" dirty="0">
                <a:effectLst/>
              </a:rPr>
              <a:t>Female Sexual Arousal Disorder (</a:t>
            </a:r>
            <a:r>
              <a:rPr lang="en-US" sz="2000" b="1" dirty="0">
                <a:effectLst/>
              </a:rPr>
              <a:t>FSAD</a:t>
            </a:r>
            <a:r>
              <a:rPr lang="en-US" sz="2000" dirty="0">
                <a:effectLst/>
              </a:rPr>
              <a:t>).</a:t>
            </a:r>
            <a:endParaRPr lang="en-US" sz="2000" dirty="0"/>
          </a:p>
          <a:p>
            <a:pPr algn="l">
              <a:spcBef>
                <a:spcPts val="800"/>
              </a:spcBef>
              <a:buFont typeface="Wingdings" panose="05000000000000000000" pitchFamily="2" charset="2"/>
              <a:buChar char="§"/>
            </a:pPr>
            <a:r>
              <a:rPr lang="en-US" sz="2000" dirty="0"/>
              <a:t> Entitlement to SMC-K is </a:t>
            </a:r>
            <a:r>
              <a:rPr lang="en-US" sz="2000" b="1" dirty="0"/>
              <a:t>granted only once</a:t>
            </a:r>
            <a:r>
              <a:rPr lang="en-US" sz="2000" dirty="0"/>
              <a:t>, regardless of the number of creative organs affected. For instance, the loss of both testicles or both the uterus and ovaries is counted as a single entitlement. </a:t>
            </a:r>
          </a:p>
          <a:p>
            <a:pPr algn="l">
              <a:spcBef>
                <a:spcPts val="800"/>
              </a:spcBef>
              <a:buFont typeface="Wingdings" panose="05000000000000000000" pitchFamily="2" charset="2"/>
              <a:buChar char="§"/>
            </a:pPr>
            <a:r>
              <a:rPr lang="en-US" sz="2000" dirty="0"/>
              <a:t> Additionally, loss or loss of use due to </a:t>
            </a:r>
            <a:r>
              <a:rPr lang="en-US" sz="2000" b="1" dirty="0"/>
              <a:t>elective procedures </a:t>
            </a:r>
            <a:r>
              <a:rPr lang="en-US" sz="2000" dirty="0"/>
              <a:t>post-service, such as vasectomy or tubal ligation, </a:t>
            </a:r>
            <a:r>
              <a:rPr lang="en-US" sz="2000" b="1" dirty="0"/>
              <a:t>does not qualify </a:t>
            </a:r>
            <a:r>
              <a:rPr lang="en-US" sz="2000" dirty="0"/>
              <a:t>for this benefit.</a:t>
            </a:r>
          </a:p>
          <a:p>
            <a:pPr marL="0" indent="0">
              <a:lnSpc>
                <a:spcPct val="107000"/>
              </a:lnSpc>
              <a:buNone/>
            </a:pPr>
            <a:endParaRPr lang="en-US" sz="2100" dirty="0">
              <a:effectLst/>
              <a:ea typeface="Calibri" panose="020F0502020204030204" pitchFamily="34" charset="0"/>
              <a:cs typeface="Times New Roman" panose="02020603050405020304" pitchFamily="18" charset="0"/>
            </a:endParaRPr>
          </a:p>
          <a:p>
            <a:pPr marL="342900" indent="-342900">
              <a:lnSpc>
                <a:spcPct val="107000"/>
              </a:lnSpc>
            </a:pPr>
            <a:endParaRPr lang="en-US" sz="2200" dirty="0">
              <a:effectLst/>
              <a:ea typeface="Calibri" panose="020F0502020204030204" pitchFamily="34" charset="0"/>
              <a:cs typeface="Times New Roman" panose="02020603050405020304" pitchFamily="18" charset="0"/>
            </a:endParaRPr>
          </a:p>
          <a:p>
            <a:pPr marL="635508" lvl="1" indent="-342900">
              <a:lnSpc>
                <a:spcPct val="107000"/>
              </a:lnSpc>
            </a:pPr>
            <a:endParaRPr lang="en-US" sz="175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750" dirty="0">
              <a:effectLst/>
              <a:ea typeface="Calibri" panose="020F0502020204030204" pitchFamily="34" charset="0"/>
              <a:cs typeface="ArialMT"/>
            </a:endParaRPr>
          </a:p>
          <a:p>
            <a:pPr marL="0" marR="0">
              <a:lnSpc>
                <a:spcPct val="107000"/>
              </a:lnSpc>
              <a:spcBef>
                <a:spcPts val="0"/>
              </a:spcBef>
              <a:spcAft>
                <a:spcPts val="0"/>
              </a:spcAft>
            </a:pPr>
            <a:endParaRPr lang="en-US" sz="1750" dirty="0">
              <a:effectLst/>
              <a:ea typeface="Calibri" panose="020F0502020204030204" pitchFamily="34" charset="0"/>
              <a:cs typeface="ArialMT"/>
            </a:endParaRPr>
          </a:p>
          <a:p>
            <a:pPr marL="0" marR="0">
              <a:lnSpc>
                <a:spcPct val="107000"/>
              </a:lnSpc>
              <a:spcBef>
                <a:spcPts val="0"/>
              </a:spcBef>
              <a:spcAft>
                <a:spcPts val="0"/>
              </a:spcAft>
            </a:pPr>
            <a:endParaRPr lang="en-US" sz="175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750" dirty="0">
              <a:effectLst/>
              <a:ea typeface="Calibri" panose="020F0502020204030204" pitchFamily="34" charset="0"/>
              <a:cs typeface="Times New Roman" panose="02020603050405020304" pitchFamily="18" charset="0"/>
            </a:endParaRPr>
          </a:p>
          <a:p>
            <a:pPr marL="285750" indent="-285750">
              <a:lnSpc>
                <a:spcPct val="107000"/>
              </a:lnSpc>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a:p>
            <a:pPr marL="118872" indent="0">
              <a:buNone/>
            </a:pPr>
            <a:endParaRPr lang="en-US" sz="175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15</a:t>
            </a:fld>
            <a:endParaRPr lang="en-US" dirty="0"/>
          </a:p>
        </p:txBody>
      </p:sp>
    </p:spTree>
    <p:extLst>
      <p:ext uri="{BB962C8B-B14F-4D97-AF65-F5344CB8AC3E}">
        <p14:creationId xmlns:p14="http://schemas.microsoft.com/office/powerpoint/2010/main" val="694117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SMC-K: Blindness in One Eye</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1900" dirty="0"/>
              <a:t>SMC-K is granted for loss of use or blindness in </a:t>
            </a:r>
            <a:r>
              <a:rPr lang="en-US" sz="1900" b="1" dirty="0"/>
              <a:t>one eye </a:t>
            </a:r>
            <a:r>
              <a:rPr lang="en-US" sz="1900" dirty="0"/>
              <a:t>if </a:t>
            </a:r>
            <a:r>
              <a:rPr lang="en-US" sz="1900" b="1" dirty="0"/>
              <a:t>only light perception </a:t>
            </a:r>
            <a:r>
              <a:rPr lang="en-US" sz="1900" dirty="0"/>
              <a:t>remains, </a:t>
            </a:r>
            <a:r>
              <a:rPr lang="en-US" sz="1900" b="1" dirty="0"/>
              <a:t>no light perception</a:t>
            </a:r>
            <a:r>
              <a:rPr lang="en-US" sz="1900" dirty="0"/>
              <a:t>, or if the eye is </a:t>
            </a:r>
            <a:r>
              <a:rPr lang="en-US" sz="1900" b="1" dirty="0"/>
              <a:t>anatomically lost</a:t>
            </a:r>
            <a:r>
              <a:rPr lang="en-US" sz="1900" dirty="0"/>
              <a:t>. </a:t>
            </a:r>
          </a:p>
          <a:p>
            <a:pPr>
              <a:lnSpc>
                <a:spcPct val="107000"/>
              </a:lnSpc>
              <a:spcBef>
                <a:spcPts val="800"/>
              </a:spcBef>
            </a:pPr>
            <a:r>
              <a:rPr lang="en-US" sz="1900" dirty="0"/>
              <a:t> </a:t>
            </a:r>
            <a:r>
              <a:rPr lang="en-US" sz="1900" b="1" dirty="0"/>
              <a:t>Light perception only (LPO) </a:t>
            </a:r>
            <a:r>
              <a:rPr lang="en-US" sz="1900" dirty="0"/>
              <a:t>is defined by the inability to recognize test letters at one foot and the inability to perceive objects, hand movements, or count fingers at three feet.</a:t>
            </a:r>
          </a:p>
          <a:p>
            <a:pPr>
              <a:lnSpc>
                <a:spcPct val="107000"/>
              </a:lnSpc>
              <a:spcBef>
                <a:spcPts val="800"/>
              </a:spcBef>
            </a:pPr>
            <a:r>
              <a:rPr lang="en-US" sz="1900" dirty="0"/>
              <a:t> </a:t>
            </a:r>
            <a:r>
              <a:rPr lang="en-US" sz="1900" b="1" dirty="0"/>
              <a:t>No Light Perception (NLP) </a:t>
            </a:r>
            <a:r>
              <a:rPr lang="en-US" sz="1900" dirty="0"/>
              <a:t>is defined as total blindness with the complete lack of form and visual light perception.</a:t>
            </a:r>
          </a:p>
          <a:p>
            <a:pPr>
              <a:lnSpc>
                <a:spcPct val="107000"/>
              </a:lnSpc>
              <a:spcBef>
                <a:spcPts val="800"/>
              </a:spcBef>
            </a:pPr>
            <a:r>
              <a:rPr lang="en-US" sz="1900" dirty="0"/>
              <a:t> Essentially, if the functioning eye were to lose vision, it would result in total blindness.</a:t>
            </a:r>
          </a:p>
          <a:p>
            <a:pPr>
              <a:lnSpc>
                <a:spcPct val="107000"/>
              </a:lnSpc>
              <a:spcBef>
                <a:spcPts val="800"/>
              </a:spcBef>
            </a:pPr>
            <a:r>
              <a:rPr lang="en-US" sz="1900" dirty="0"/>
              <a:t> Visual impairment evaluations are based on the </a:t>
            </a:r>
            <a:r>
              <a:rPr lang="en-US" sz="1900" b="1" dirty="0"/>
              <a:t>best corrected vision</a:t>
            </a:r>
            <a:r>
              <a:rPr lang="en-US" sz="1900" dirty="0"/>
              <a:t>. SMC-K is not applicable if the vision in the affected eye can be corrected to better than light perception.</a:t>
            </a:r>
          </a:p>
          <a:p>
            <a:pPr>
              <a:lnSpc>
                <a:spcPct val="107000"/>
              </a:lnSpc>
              <a:spcBef>
                <a:spcPts val="800"/>
              </a:spcBef>
            </a:pPr>
            <a:r>
              <a:rPr lang="en-US" sz="1900" dirty="0"/>
              <a:t> If one eye’s total blindness is service-connected and the other eye is totally blind due to a non-service-connected condition not caused by willful misconduct, compensation is provided as if both eyes were service-connected (</a:t>
            </a:r>
            <a:r>
              <a:rPr lang="en-US" sz="1900" dirty="0">
                <a:effectLst/>
                <a:ea typeface="Calibri" panose="020F0502020204030204" pitchFamily="34" charset="0"/>
                <a:cs typeface="Times New Roman" panose="02020603050405020304" pitchFamily="18" charset="0"/>
              </a:rPr>
              <a:t>38 CFR § 3.383, </a:t>
            </a:r>
            <a:r>
              <a:rPr lang="en-US" sz="1900" dirty="0"/>
              <a:t>more on this later). </a:t>
            </a:r>
          </a:p>
          <a:p>
            <a:pPr marL="342900" indent="-342900">
              <a:lnSpc>
                <a:spcPct val="107000"/>
              </a:lnSpc>
            </a:pPr>
            <a:endParaRPr lang="en-US" sz="19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800" dirty="0">
              <a:effectLst/>
              <a:latin typeface="ArialMT"/>
              <a:ea typeface="Calibri" panose="020F0502020204030204" pitchFamily="34" charset="0"/>
              <a:cs typeface="ArialMT"/>
            </a:endParaRPr>
          </a:p>
          <a:p>
            <a:pPr marL="0" marR="0">
              <a:lnSpc>
                <a:spcPct val="107000"/>
              </a:lnSpc>
              <a:spcBef>
                <a:spcPts val="0"/>
              </a:spcBef>
              <a:spcAft>
                <a:spcPts val="0"/>
              </a:spcAft>
            </a:pPr>
            <a:endParaRPr lang="en-US" sz="1800" dirty="0">
              <a:effectLst/>
              <a:latin typeface="ArialMT"/>
              <a:ea typeface="Calibri" panose="020F0502020204030204" pitchFamily="34" charset="0"/>
              <a:cs typeface="ArialMT"/>
            </a:endParaRPr>
          </a:p>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pPr>
            <a:endParaRPr lang="en-US" sz="18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16</a:t>
            </a:fld>
            <a:endParaRPr lang="en-US" dirty="0"/>
          </a:p>
        </p:txBody>
      </p:sp>
    </p:spTree>
    <p:extLst>
      <p:ext uri="{BB962C8B-B14F-4D97-AF65-F5344CB8AC3E}">
        <p14:creationId xmlns:p14="http://schemas.microsoft.com/office/powerpoint/2010/main" val="1515688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SMC-K: Qualifying Deafness in Both Ears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000" dirty="0"/>
              <a:t>SMC-K is awarded for </a:t>
            </a:r>
            <a:r>
              <a:rPr lang="en-US" sz="2000" b="1" dirty="0"/>
              <a:t>complete deafness in both ears</a:t>
            </a:r>
            <a:r>
              <a:rPr lang="en-US" sz="2000" dirty="0"/>
              <a:t>, characterized by the </a:t>
            </a:r>
            <a:r>
              <a:rPr lang="en-US" sz="2000" b="1" dirty="0"/>
              <a:t>absence of both air and bone conduction</a:t>
            </a:r>
            <a:r>
              <a:rPr lang="en-US" sz="2000" dirty="0"/>
              <a:t>. </a:t>
            </a:r>
          </a:p>
          <a:p>
            <a:pPr>
              <a:lnSpc>
                <a:spcPct val="107000"/>
              </a:lnSpc>
              <a:spcBef>
                <a:spcPts val="800"/>
              </a:spcBef>
            </a:pPr>
            <a:r>
              <a:rPr lang="en-US" sz="2000" dirty="0"/>
              <a:t> This level of hearing loss is confirmed when a </a:t>
            </a:r>
            <a:r>
              <a:rPr lang="en-US" sz="2000" b="1" dirty="0"/>
              <a:t>licensed audiologist’s examination</a:t>
            </a:r>
            <a:r>
              <a:rPr lang="en-US" sz="2000" dirty="0"/>
              <a:t>*, based on current testing standards, indicates bilateral hearing loss </a:t>
            </a:r>
            <a:r>
              <a:rPr lang="en-US" sz="2000" b="1" dirty="0"/>
              <a:t>at or above the threshold for the highest rating </a:t>
            </a:r>
            <a:r>
              <a:rPr lang="en-US" sz="2000" dirty="0"/>
              <a:t>under the rating schedule. </a:t>
            </a:r>
          </a:p>
          <a:p>
            <a:pPr>
              <a:lnSpc>
                <a:spcPct val="107000"/>
              </a:lnSpc>
              <a:spcBef>
                <a:spcPts val="800"/>
              </a:spcBef>
            </a:pPr>
            <a:r>
              <a:rPr lang="en-US" sz="2000" dirty="0"/>
              <a:t> A rating of </a:t>
            </a:r>
            <a:r>
              <a:rPr lang="en-US" sz="2000" b="1" dirty="0"/>
              <a:t>“XI,” or 100%, in both ears is necessary for qualification</a:t>
            </a:r>
            <a:r>
              <a:rPr lang="en-US" sz="2000" dirty="0"/>
              <a:t>; a rating below “XI” in either ear disqualifies one from SMC-K. </a:t>
            </a:r>
          </a:p>
          <a:p>
            <a:pPr>
              <a:lnSpc>
                <a:spcPct val="107000"/>
              </a:lnSpc>
              <a:spcBef>
                <a:spcPts val="800"/>
              </a:spcBef>
            </a:pPr>
            <a:r>
              <a:rPr lang="en-US" sz="2000" dirty="0"/>
              <a:t>The deafness must be a </a:t>
            </a:r>
            <a:r>
              <a:rPr lang="en-US" sz="2000" b="1" dirty="0"/>
              <a:t>permanent</a:t>
            </a:r>
            <a:r>
              <a:rPr lang="en-US" sz="2000" dirty="0"/>
              <a:t> condition.</a:t>
            </a:r>
          </a:p>
          <a:p>
            <a:pPr>
              <a:lnSpc>
                <a:spcPct val="107000"/>
              </a:lnSpc>
              <a:spcBef>
                <a:spcPts val="800"/>
              </a:spcBef>
            </a:pPr>
            <a:r>
              <a:rPr lang="en-US" sz="2000" dirty="0"/>
              <a:t> If one ear’s total deafness is service-connected and the other ear’s total deafness is due to a non-service-connected disability not caused by willful misconduct, both conditions are treated as service-connected for SMC-K purposes. </a:t>
            </a:r>
          </a:p>
          <a:p>
            <a:pPr marL="0" indent="0">
              <a:lnSpc>
                <a:spcPct val="107000"/>
              </a:lnSpc>
              <a:spcBef>
                <a:spcPts val="800"/>
              </a:spcBef>
              <a:spcAft>
                <a:spcPts val="0"/>
              </a:spcAft>
              <a:buNone/>
            </a:pPr>
            <a:r>
              <a:rPr lang="en-US" sz="2000" dirty="0"/>
              <a:t>*M21-1 </a:t>
            </a:r>
            <a:r>
              <a:rPr lang="pt-BR" sz="2000" dirty="0">
                <a:effectLst/>
              </a:rPr>
              <a:t>VIII.iv.4.A.4.h instructs adjudicators to base</a:t>
            </a:r>
            <a:r>
              <a:rPr lang="en-US" sz="2000" dirty="0">
                <a:effectLst/>
              </a:rPr>
              <a:t> disability ratings </a:t>
            </a:r>
            <a:r>
              <a:rPr lang="en-US" sz="2000" i="1" dirty="0">
                <a:effectLst/>
              </a:rPr>
              <a:t>only</a:t>
            </a:r>
            <a:r>
              <a:rPr lang="en-US" sz="2000" dirty="0">
                <a:effectLst/>
              </a:rPr>
              <a:t> on an examination conducted in a VA-authorized audiology clinic using current testing criteria.</a:t>
            </a:r>
            <a:endParaRPr lang="pt-BR" sz="2000" dirty="0"/>
          </a:p>
          <a:p>
            <a:pPr marL="0" marR="0" indent="0">
              <a:lnSpc>
                <a:spcPct val="107000"/>
              </a:lnSpc>
              <a:spcBef>
                <a:spcPts val="0"/>
              </a:spcBef>
              <a:spcAft>
                <a:spcPts val="0"/>
              </a:spcAft>
              <a:buNone/>
            </a:pPr>
            <a:endParaRPr lang="en-US" sz="20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2000" dirty="0">
              <a:effectLst/>
              <a:ea typeface="Calibri" panose="020F0502020204030204" pitchFamily="34" charset="0"/>
              <a:cs typeface="ArialMT"/>
            </a:endParaRPr>
          </a:p>
          <a:p>
            <a:pPr marL="0" marR="0">
              <a:lnSpc>
                <a:spcPct val="107000"/>
              </a:lnSpc>
              <a:spcBef>
                <a:spcPts val="0"/>
              </a:spcBef>
              <a:spcAft>
                <a:spcPts val="0"/>
              </a:spcAft>
            </a:pPr>
            <a:endParaRPr lang="en-US" sz="2000" dirty="0">
              <a:effectLst/>
              <a:ea typeface="Calibri" panose="020F0502020204030204" pitchFamily="34" charset="0"/>
              <a:cs typeface="ArialMT"/>
            </a:endParaRPr>
          </a:p>
          <a:p>
            <a:pPr marL="0" marR="0">
              <a:lnSpc>
                <a:spcPct val="107000"/>
              </a:lnSpc>
              <a:spcBef>
                <a:spcPts val="0"/>
              </a:spcBef>
              <a:spcAft>
                <a:spcPts val="0"/>
              </a:spcAft>
            </a:pPr>
            <a:endParaRPr lang="en-US" sz="20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2000" dirty="0">
              <a:effectLst/>
              <a:ea typeface="Calibri" panose="020F0502020204030204" pitchFamily="34" charset="0"/>
              <a:cs typeface="Times New Roman" panose="02020603050405020304" pitchFamily="18" charset="0"/>
            </a:endParaRPr>
          </a:p>
          <a:p>
            <a:pPr marL="285750" indent="-285750">
              <a:lnSpc>
                <a:spcPct val="107000"/>
              </a:lnSpc>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17</a:t>
            </a:fld>
            <a:endParaRPr lang="en-US" dirty="0"/>
          </a:p>
        </p:txBody>
      </p:sp>
    </p:spTree>
    <p:extLst>
      <p:ext uri="{BB962C8B-B14F-4D97-AF65-F5344CB8AC3E}">
        <p14:creationId xmlns:p14="http://schemas.microsoft.com/office/powerpoint/2010/main" val="640721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SMC-K: Qualifying Organic Aphonia</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200" dirty="0"/>
              <a:t>Complete </a:t>
            </a:r>
            <a:r>
              <a:rPr lang="en-US" sz="2200" b="1" dirty="0"/>
              <a:t>organic aphonia </a:t>
            </a:r>
            <a:r>
              <a:rPr lang="en-US" sz="2200" dirty="0"/>
              <a:t>is a condition where speech communication is persistently impossible due to a </a:t>
            </a:r>
            <a:r>
              <a:rPr lang="en-US" sz="2200" b="1" dirty="0"/>
              <a:t>speech organ disability</a:t>
            </a:r>
            <a:r>
              <a:rPr lang="en-US" sz="2200" dirty="0"/>
              <a:t>. </a:t>
            </a:r>
          </a:p>
          <a:p>
            <a:pPr>
              <a:lnSpc>
                <a:spcPct val="107000"/>
              </a:lnSpc>
              <a:spcBef>
                <a:spcPts val="800"/>
              </a:spcBef>
            </a:pPr>
            <a:r>
              <a:rPr lang="en-US" sz="2200" dirty="0"/>
              <a:t> This typically arises from the loss or paralysis of a speech-related organ, like the tongue or larynx. </a:t>
            </a:r>
          </a:p>
          <a:p>
            <a:pPr>
              <a:lnSpc>
                <a:spcPct val="107000"/>
              </a:lnSpc>
              <a:spcBef>
                <a:spcPts val="800"/>
              </a:spcBef>
            </a:pPr>
            <a:r>
              <a:rPr lang="en-US" sz="2200" dirty="0"/>
              <a:t> Unlike aphasia, which is a communication impairment caused by brain dysfunction and does not qualify for SMC-K, </a:t>
            </a:r>
            <a:r>
              <a:rPr lang="en-US" sz="2200" b="1" dirty="0"/>
              <a:t>aphonia is rooted in physical organ issues</a:t>
            </a:r>
            <a:r>
              <a:rPr lang="en-US" sz="2200" dirty="0"/>
              <a:t>. </a:t>
            </a:r>
          </a:p>
          <a:p>
            <a:pPr>
              <a:lnSpc>
                <a:spcPct val="107000"/>
              </a:lnSpc>
              <a:spcBef>
                <a:spcPts val="800"/>
              </a:spcBef>
            </a:pPr>
            <a:r>
              <a:rPr lang="en-US" sz="2200" dirty="0"/>
              <a:t> To be eligible for SMC-K, a veteran must be </a:t>
            </a:r>
            <a:r>
              <a:rPr lang="en-US" sz="2200" b="1" dirty="0"/>
              <a:t>completely unable to speak or whisper normally</a:t>
            </a:r>
            <a:r>
              <a:rPr lang="en-US" sz="2200" dirty="0"/>
              <a:t>. </a:t>
            </a:r>
          </a:p>
          <a:p>
            <a:pPr>
              <a:lnSpc>
                <a:spcPct val="107000"/>
              </a:lnSpc>
              <a:spcBef>
                <a:spcPts val="800"/>
              </a:spcBef>
            </a:pPr>
            <a:r>
              <a:rPr lang="en-US" sz="2200" dirty="0"/>
              <a:t> Loss of speech from a stroke does not qualify, as the aphonia must stem from a physical condition.</a:t>
            </a:r>
          </a:p>
          <a:p>
            <a:pPr>
              <a:lnSpc>
                <a:spcPct val="107000"/>
              </a:lnSpc>
              <a:spcBef>
                <a:spcPts val="800"/>
              </a:spcBef>
            </a:pPr>
            <a:r>
              <a:rPr lang="en-US" sz="2200" dirty="0"/>
              <a:t> However, using other body parts or prosthetic aids to produce sound does not disqualify one from receiving SMC-K.</a:t>
            </a:r>
          </a:p>
          <a:p>
            <a:pPr marL="0" marR="0" indent="0">
              <a:lnSpc>
                <a:spcPct val="107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20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2000" dirty="0">
              <a:effectLst/>
              <a:ea typeface="Calibri" panose="020F0502020204030204" pitchFamily="34" charset="0"/>
              <a:cs typeface="ArialMT"/>
            </a:endParaRPr>
          </a:p>
          <a:p>
            <a:pPr marL="0" marR="0">
              <a:lnSpc>
                <a:spcPct val="107000"/>
              </a:lnSpc>
              <a:spcBef>
                <a:spcPts val="0"/>
              </a:spcBef>
              <a:spcAft>
                <a:spcPts val="0"/>
              </a:spcAft>
            </a:pPr>
            <a:endParaRPr lang="en-US" sz="2000" dirty="0">
              <a:effectLst/>
              <a:ea typeface="Calibri" panose="020F0502020204030204" pitchFamily="34" charset="0"/>
              <a:cs typeface="ArialMT"/>
            </a:endParaRPr>
          </a:p>
          <a:p>
            <a:pPr marL="0" marR="0">
              <a:lnSpc>
                <a:spcPct val="107000"/>
              </a:lnSpc>
              <a:spcBef>
                <a:spcPts val="0"/>
              </a:spcBef>
              <a:spcAft>
                <a:spcPts val="0"/>
              </a:spcAft>
            </a:pPr>
            <a:endParaRPr lang="en-US" sz="20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2000" dirty="0">
              <a:effectLst/>
              <a:ea typeface="Calibri" panose="020F0502020204030204" pitchFamily="34" charset="0"/>
              <a:cs typeface="Times New Roman" panose="02020603050405020304" pitchFamily="18" charset="0"/>
            </a:endParaRPr>
          </a:p>
          <a:p>
            <a:pPr marL="285750" indent="-285750">
              <a:lnSpc>
                <a:spcPct val="107000"/>
              </a:lnSpc>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18</a:t>
            </a:fld>
            <a:endParaRPr lang="en-US" dirty="0"/>
          </a:p>
        </p:txBody>
      </p:sp>
    </p:spTree>
    <p:extLst>
      <p:ext uri="{BB962C8B-B14F-4D97-AF65-F5344CB8AC3E}">
        <p14:creationId xmlns:p14="http://schemas.microsoft.com/office/powerpoint/2010/main" val="477290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Functional Loss of Use Can Qualify</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pPr>
            <a:r>
              <a:rPr lang="en-US" sz="2500" dirty="0"/>
              <a:t>Loss of use attributed to </a:t>
            </a:r>
            <a:r>
              <a:rPr lang="en-US" sz="2500" b="1" dirty="0"/>
              <a:t>functional hysteria or conversion reaction</a:t>
            </a:r>
            <a:r>
              <a:rPr lang="en-US" sz="2500" dirty="0"/>
              <a:t>, characterized by unexplained neurological symptoms like paralysis or loss of sensation, can be recognized for SMC purposes if it is confirmed to be permanent. </a:t>
            </a:r>
          </a:p>
          <a:p>
            <a:pPr marL="0" marR="0" indent="0">
              <a:lnSpc>
                <a:spcPct val="107000"/>
              </a:lnSpc>
              <a:spcBef>
                <a:spcPts val="0"/>
              </a:spcBef>
              <a:spcAft>
                <a:spcPts val="0"/>
              </a:spcAft>
              <a:buNone/>
            </a:pPr>
            <a:endParaRPr lang="en-US" sz="22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800" dirty="0">
              <a:effectLst/>
              <a:latin typeface="ArialMT"/>
              <a:ea typeface="Calibri" panose="020F0502020204030204" pitchFamily="34" charset="0"/>
              <a:cs typeface="ArialMT"/>
            </a:endParaRPr>
          </a:p>
          <a:p>
            <a:pPr marL="0" indent="0">
              <a:lnSpc>
                <a:spcPct val="107000"/>
              </a:lnSpc>
              <a:buNone/>
            </a:pPr>
            <a:endParaRPr lang="en-US" sz="18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19</a:t>
            </a:fld>
            <a:endParaRPr lang="en-US" dirty="0"/>
          </a:p>
        </p:txBody>
      </p:sp>
    </p:spTree>
    <p:extLst>
      <p:ext uri="{BB962C8B-B14F-4D97-AF65-F5344CB8AC3E}">
        <p14:creationId xmlns:p14="http://schemas.microsoft.com/office/powerpoint/2010/main" val="2494952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23D4583-0E7B-EC48-B2CC-42E088E2AECF}"/>
              </a:ext>
            </a:extLst>
          </p:cNvPr>
          <p:cNvSpPr>
            <a:spLocks noGrp="1"/>
          </p:cNvSpPr>
          <p:nvPr>
            <p:ph type="sldNum" sz="quarter" idx="12"/>
          </p:nvPr>
        </p:nvSpPr>
        <p:spPr/>
        <p:txBody>
          <a:bodyPr/>
          <a:lstStyle/>
          <a:p>
            <a:fld id="{1B5C5464-0A0C-4F4F-8948-B8BFCC70FC15}" type="slidenum">
              <a:rPr lang="en-US" smtClean="0"/>
              <a:pPr/>
              <a:t>2</a:t>
            </a:fld>
            <a:endParaRPr lang="en-US" dirty="0"/>
          </a:p>
        </p:txBody>
      </p:sp>
      <p:sp>
        <p:nvSpPr>
          <p:cNvPr id="8" name="TextBox 7">
            <a:extLst>
              <a:ext uri="{FF2B5EF4-FFF2-40B4-BE49-F238E27FC236}">
                <a16:creationId xmlns:a16="http://schemas.microsoft.com/office/drawing/2014/main" id="{8928A356-A900-CA51-E8FB-0981087B4F8B}"/>
              </a:ext>
            </a:extLst>
          </p:cNvPr>
          <p:cNvSpPr txBox="1"/>
          <p:nvPr/>
        </p:nvSpPr>
        <p:spPr>
          <a:xfrm>
            <a:off x="381000" y="1447800"/>
            <a:ext cx="8382000" cy="3954929"/>
          </a:xfrm>
          <a:prstGeom prst="rect">
            <a:avLst/>
          </a:prstGeom>
          <a:noFill/>
        </p:spPr>
        <p:txBody>
          <a:bodyPr wrap="square" rtlCol="0">
            <a:spAutoFit/>
          </a:bodyPr>
          <a:lstStyle/>
          <a:p>
            <a:endParaRPr lang="en-US" sz="7500" dirty="0">
              <a:solidFill>
                <a:schemeClr val="accent1"/>
              </a:solidFill>
            </a:endParaRPr>
          </a:p>
          <a:p>
            <a:pPr algn="ctr"/>
            <a:r>
              <a:rPr lang="en-US" sz="8800" dirty="0">
                <a:solidFill>
                  <a:schemeClr val="accent1"/>
                </a:solidFill>
              </a:rPr>
              <a:t>Overview and Framework</a:t>
            </a:r>
            <a:endParaRPr lang="en-US" sz="8500" dirty="0">
              <a:solidFill>
                <a:schemeClr val="accent1"/>
              </a:solidFill>
            </a:endParaRPr>
          </a:p>
        </p:txBody>
      </p:sp>
      <p:pic>
        <p:nvPicPr>
          <p:cNvPr id="3" name="Picture 2">
            <a:extLst>
              <a:ext uri="{FF2B5EF4-FFF2-40B4-BE49-F238E27FC236}">
                <a16:creationId xmlns:a16="http://schemas.microsoft.com/office/drawing/2014/main" id="{EAD70F38-DF9A-771C-25BA-1392823CEEEA}"/>
              </a:ext>
            </a:extLst>
          </p:cNvPr>
          <p:cNvPicPr>
            <a:picLocks noChangeAspect="1"/>
          </p:cNvPicPr>
          <p:nvPr/>
        </p:nvPicPr>
        <p:blipFill>
          <a:blip r:embed="rId2"/>
          <a:stretch>
            <a:fillRect/>
          </a:stretch>
        </p:blipFill>
        <p:spPr>
          <a:xfrm>
            <a:off x="1192237" y="381000"/>
            <a:ext cx="6759526" cy="769687"/>
          </a:xfrm>
          <a:prstGeom prst="rect">
            <a:avLst/>
          </a:prstGeom>
        </p:spPr>
      </p:pic>
    </p:spTree>
    <p:extLst>
      <p:ext uri="{BB962C8B-B14F-4D97-AF65-F5344CB8AC3E}">
        <p14:creationId xmlns:p14="http://schemas.microsoft.com/office/powerpoint/2010/main" val="3371167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Loss of Use: The Rater Decides, the Examiner Documents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500" dirty="0">
                <a:ea typeface="Calibri" panose="020F0502020204030204" pitchFamily="34" charset="0"/>
                <a:cs typeface="Times New Roman" panose="02020603050405020304" pitchFamily="18" charset="0"/>
              </a:rPr>
              <a:t>According to the M21 manual, the responsibility for determining whether there is loss of use </a:t>
            </a:r>
            <a:r>
              <a:rPr lang="en-US" sz="2500" b="1" dirty="0">
                <a:ea typeface="Calibri" panose="020F0502020204030204" pitchFamily="34" charset="0"/>
                <a:cs typeface="Times New Roman" panose="02020603050405020304" pitchFamily="18" charset="0"/>
              </a:rPr>
              <a:t>rests with the rater </a:t>
            </a:r>
            <a:r>
              <a:rPr lang="en-US" sz="2500" dirty="0">
                <a:ea typeface="Calibri" panose="020F0502020204030204" pitchFamily="34" charset="0"/>
                <a:cs typeface="Times New Roman" panose="02020603050405020304" pitchFamily="18" charset="0"/>
              </a:rPr>
              <a:t>and cannot be delegated to the examining physician. (M21-1 </a:t>
            </a:r>
            <a:r>
              <a:rPr lang="en-US" sz="2500" dirty="0">
                <a:effectLst/>
                <a:ea typeface="Times New Roman" panose="02020603050405020304" pitchFamily="18" charset="0"/>
              </a:rPr>
              <a:t>VIII.iv.4.A.1.b.).</a:t>
            </a:r>
          </a:p>
          <a:p>
            <a:pPr marL="118872" indent="0">
              <a:lnSpc>
                <a:spcPct val="107000"/>
              </a:lnSpc>
              <a:spcBef>
                <a:spcPts val="800"/>
              </a:spcBef>
              <a:buNone/>
            </a:pPr>
            <a:r>
              <a:rPr lang="en-US" sz="2500" dirty="0">
                <a:effectLst/>
                <a:ea typeface="Times New Roman" panose="02020603050405020304" pitchFamily="18" charset="0"/>
              </a:rPr>
              <a:t> </a:t>
            </a:r>
          </a:p>
          <a:p>
            <a:pPr marL="118872" indent="0">
              <a:spcBef>
                <a:spcPts val="800"/>
              </a:spcBef>
              <a:buNone/>
            </a:pPr>
            <a:r>
              <a:rPr lang="en-US" sz="2500" b="1" dirty="0">
                <a:effectLst/>
                <a:ea typeface="Times New Roman" panose="02020603050405020304" pitchFamily="18" charset="0"/>
              </a:rPr>
              <a:t>M21-1 VIII.iv.4.A.1.c. states:</a:t>
            </a:r>
            <a:endParaRPr lang="en-US" sz="2500" b="1" dirty="0">
              <a:effectLst/>
            </a:endParaRPr>
          </a:p>
          <a:p>
            <a:pPr marL="118872" indent="0">
              <a:spcBef>
                <a:spcPts val="800"/>
              </a:spcBef>
              <a:buNone/>
            </a:pPr>
            <a:r>
              <a:rPr lang="en-US" sz="2500" dirty="0">
                <a:effectLst/>
              </a:rPr>
              <a:t>When requesting an examination to determine LOU of an extremity, ask the examiner to furnish a</a:t>
            </a:r>
            <a:r>
              <a:rPr lang="en-US" sz="2500" dirty="0"/>
              <a:t> </a:t>
            </a:r>
          </a:p>
          <a:p>
            <a:pPr lvl="1">
              <a:spcBef>
                <a:spcPts val="800"/>
              </a:spcBef>
              <a:buClr>
                <a:schemeClr val="accent1"/>
              </a:buClr>
            </a:pPr>
            <a:r>
              <a:rPr lang="en-US" sz="2500" dirty="0"/>
              <a:t>D</a:t>
            </a:r>
            <a:r>
              <a:rPr lang="en-US" sz="2500" dirty="0">
                <a:effectLst/>
              </a:rPr>
              <a:t>etailed objective description of </a:t>
            </a:r>
            <a:r>
              <a:rPr lang="en-US" sz="2500" b="1" dirty="0">
                <a:effectLst/>
              </a:rPr>
              <a:t>remaining function</a:t>
            </a:r>
          </a:p>
          <a:p>
            <a:pPr lvl="1">
              <a:spcBef>
                <a:spcPts val="800"/>
              </a:spcBef>
              <a:buClr>
                <a:schemeClr val="accent1"/>
              </a:buClr>
            </a:pPr>
            <a:r>
              <a:rPr lang="en-US" sz="2500" dirty="0"/>
              <a:t>Q</a:t>
            </a:r>
            <a:r>
              <a:rPr lang="en-US" sz="2500" dirty="0">
                <a:effectLst/>
              </a:rPr>
              <a:t>uantitative assessment of </a:t>
            </a:r>
            <a:r>
              <a:rPr lang="en-US" sz="2500" b="1" dirty="0">
                <a:effectLst/>
              </a:rPr>
              <a:t>strength</a:t>
            </a:r>
            <a:r>
              <a:rPr lang="en-US" sz="2500" dirty="0">
                <a:effectLst/>
              </a:rPr>
              <a:t> for each extremity involved</a:t>
            </a:r>
          </a:p>
          <a:p>
            <a:pPr lvl="1">
              <a:spcBef>
                <a:spcPts val="800"/>
              </a:spcBef>
              <a:buClr>
                <a:schemeClr val="accent1"/>
              </a:buClr>
            </a:pPr>
            <a:r>
              <a:rPr lang="en-US" sz="2500" dirty="0"/>
              <a:t>D</a:t>
            </a:r>
            <a:r>
              <a:rPr lang="en-US" sz="2500" dirty="0">
                <a:effectLst/>
              </a:rPr>
              <a:t>escription of any </a:t>
            </a:r>
            <a:r>
              <a:rPr lang="en-US" sz="2500" b="1" dirty="0">
                <a:effectLst/>
              </a:rPr>
              <a:t>pain</a:t>
            </a:r>
            <a:r>
              <a:rPr lang="en-US" sz="2500" dirty="0">
                <a:effectLst/>
              </a:rPr>
              <a:t> that </a:t>
            </a:r>
            <a:r>
              <a:rPr lang="en-US" sz="2500" b="1" dirty="0">
                <a:effectLst/>
              </a:rPr>
              <a:t>affects use</a:t>
            </a:r>
            <a:endParaRPr lang="en-US" sz="2500" b="1" dirty="0">
              <a:effectLst/>
              <a:ea typeface="Times New Roman" panose="02020603050405020304" pitchFamily="18" charset="0"/>
            </a:endParaRPr>
          </a:p>
          <a:p>
            <a:pPr marL="0" marR="0" indent="0">
              <a:lnSpc>
                <a:spcPct val="107000"/>
              </a:lnSpc>
              <a:spcBef>
                <a:spcPts val="800"/>
              </a:spcBef>
              <a:spcAft>
                <a:spcPts val="0"/>
              </a:spcAft>
              <a:buNone/>
            </a:pPr>
            <a:endParaRPr lang="en-US" sz="2400" dirty="0">
              <a:effectLst/>
              <a:ea typeface="Calibri" panose="020F0502020204030204" pitchFamily="34" charset="0"/>
              <a:cs typeface="ArialMT"/>
            </a:endParaRPr>
          </a:p>
          <a:p>
            <a:pPr marL="0" indent="0">
              <a:lnSpc>
                <a:spcPct val="107000"/>
              </a:lnSpc>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20</a:t>
            </a:fld>
            <a:endParaRPr lang="en-US" dirty="0"/>
          </a:p>
        </p:txBody>
      </p:sp>
    </p:spTree>
    <p:extLst>
      <p:ext uri="{BB962C8B-B14F-4D97-AF65-F5344CB8AC3E}">
        <p14:creationId xmlns:p14="http://schemas.microsoft.com/office/powerpoint/2010/main" val="12961715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DBQ Limitation: The Missing Strength-and-Pain Inquiry</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spcBef>
                <a:spcPts val="800"/>
              </a:spcBef>
            </a:pPr>
            <a:r>
              <a:rPr lang="en-US" sz="2500" dirty="0">
                <a:solidFill>
                  <a:schemeClr val="tx1"/>
                </a:solidFill>
              </a:rPr>
              <a:t>In the “Remaining Effective Function of the Extremities” section of DBQs, only one question is asked:</a:t>
            </a:r>
          </a:p>
          <a:p>
            <a:pPr marL="118872" indent="0">
              <a:spcBef>
                <a:spcPts val="800"/>
              </a:spcBef>
              <a:buNone/>
            </a:pPr>
            <a:r>
              <a:rPr lang="en-US" sz="2500" dirty="0">
                <a:solidFill>
                  <a:schemeClr val="tx1"/>
                </a:solidFill>
              </a:rPr>
              <a:t> </a:t>
            </a:r>
          </a:p>
          <a:p>
            <a:pPr marL="0" indent="0">
              <a:spcBef>
                <a:spcPts val="800"/>
              </a:spcBef>
              <a:buNone/>
            </a:pPr>
            <a:r>
              <a:rPr lang="en-US" sz="2500" dirty="0">
                <a:solidFill>
                  <a:schemeClr val="tx1"/>
                </a:solidFill>
              </a:rPr>
              <a:t>“</a:t>
            </a:r>
            <a:r>
              <a:rPr lang="en-US" sz="2500" b="0" u="none" strike="noStrike" baseline="0" dirty="0">
                <a:solidFill>
                  <a:schemeClr val="tx1"/>
                </a:solidFill>
              </a:rPr>
              <a:t>Due to the Veterans condition(s), is there functional impairment of an extremity such that no effective function remains other than that which would be equally well served by an amputation with prosthesis.”</a:t>
            </a:r>
          </a:p>
          <a:p>
            <a:pPr marL="0" indent="0">
              <a:spcBef>
                <a:spcPts val="800"/>
              </a:spcBef>
              <a:buNone/>
            </a:pPr>
            <a:endParaRPr lang="en-US" sz="2500" dirty="0">
              <a:solidFill>
                <a:schemeClr val="tx1"/>
              </a:solidFill>
            </a:endParaRPr>
          </a:p>
          <a:p>
            <a:pPr>
              <a:spcBef>
                <a:spcPts val="800"/>
              </a:spcBef>
            </a:pPr>
            <a:r>
              <a:rPr lang="en-US" sz="2500" b="0" u="none" strike="noStrike" baseline="0" dirty="0">
                <a:solidFill>
                  <a:schemeClr val="tx1"/>
                </a:solidFill>
              </a:rPr>
              <a:t> NO mention of </a:t>
            </a:r>
            <a:r>
              <a:rPr lang="en-US" sz="2500" b="1" u="none" strike="noStrike" baseline="0" dirty="0">
                <a:solidFill>
                  <a:schemeClr val="tx1"/>
                </a:solidFill>
              </a:rPr>
              <a:t>strength</a:t>
            </a:r>
            <a:r>
              <a:rPr lang="en-US" sz="2500" b="0" u="none" strike="noStrike" baseline="0" dirty="0">
                <a:solidFill>
                  <a:schemeClr val="tx1"/>
                </a:solidFill>
              </a:rPr>
              <a:t> </a:t>
            </a:r>
            <a:r>
              <a:rPr lang="en-US" sz="2500" dirty="0">
                <a:solidFill>
                  <a:schemeClr val="tx1"/>
                </a:solidFill>
                <a:effectLst/>
              </a:rPr>
              <a:t>for each extremity involved,</a:t>
            </a:r>
            <a:r>
              <a:rPr lang="en-US" sz="2500" b="0" u="none" strike="noStrike" baseline="0" dirty="0">
                <a:solidFill>
                  <a:schemeClr val="tx1"/>
                </a:solidFill>
              </a:rPr>
              <a:t> or </a:t>
            </a:r>
            <a:r>
              <a:rPr lang="en-US" sz="2500" b="1" dirty="0">
                <a:solidFill>
                  <a:schemeClr val="tx1"/>
                </a:solidFill>
                <a:effectLst/>
              </a:rPr>
              <a:t>pain</a:t>
            </a:r>
            <a:r>
              <a:rPr lang="en-US" sz="2500" dirty="0">
                <a:solidFill>
                  <a:schemeClr val="tx1"/>
                </a:solidFill>
                <a:effectLst/>
              </a:rPr>
              <a:t> that affects use.</a:t>
            </a:r>
          </a:p>
          <a:p>
            <a:pPr>
              <a:spcBef>
                <a:spcPts val="800"/>
              </a:spcBef>
            </a:pPr>
            <a:r>
              <a:rPr lang="en-US" sz="2500" b="0" u="none" strike="noStrike" baseline="0" dirty="0">
                <a:solidFill>
                  <a:schemeClr val="tx1"/>
                </a:solidFill>
              </a:rPr>
              <a:t> So, many examiners focus only on the “amputation/prosthesis” question and just check NO when  the answer should be YES.</a:t>
            </a:r>
          </a:p>
          <a:p>
            <a:pPr marL="0" marR="0" indent="0">
              <a:lnSpc>
                <a:spcPct val="107000"/>
              </a:lnSpc>
              <a:spcBef>
                <a:spcPts val="0"/>
              </a:spcBef>
              <a:spcAft>
                <a:spcPts val="0"/>
              </a:spcAft>
              <a:buNone/>
            </a:pPr>
            <a:endParaRPr lang="en-US" sz="2400" dirty="0">
              <a:effectLst/>
              <a:ea typeface="Calibri" panose="020F0502020204030204" pitchFamily="34" charset="0"/>
              <a:cs typeface="ArialMT"/>
            </a:endParaRPr>
          </a:p>
          <a:p>
            <a:pPr marL="0" indent="0">
              <a:lnSpc>
                <a:spcPct val="107000"/>
              </a:lnSpc>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21</a:t>
            </a:fld>
            <a:endParaRPr lang="en-US" dirty="0"/>
          </a:p>
        </p:txBody>
      </p:sp>
    </p:spTree>
    <p:extLst>
      <p:ext uri="{BB962C8B-B14F-4D97-AF65-F5344CB8AC3E}">
        <p14:creationId xmlns:p14="http://schemas.microsoft.com/office/powerpoint/2010/main" val="285965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Functional Loss of Use and Supporting Medical Opinions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118872" indent="0">
              <a:lnSpc>
                <a:spcPct val="107000"/>
              </a:lnSpc>
              <a:spcBef>
                <a:spcPts val="800"/>
              </a:spcBef>
              <a:buNone/>
            </a:pPr>
            <a:r>
              <a:rPr lang="en-US" sz="1900" b="1" dirty="0">
                <a:effectLst/>
                <a:ea typeface="Times New Roman" panose="02020603050405020304" pitchFamily="18" charset="0"/>
              </a:rPr>
              <a:t>M21-1 VIII.iv.4.A.1.e. </a:t>
            </a:r>
            <a:r>
              <a:rPr lang="en-US" sz="1900" b="1" dirty="0">
                <a:ea typeface="Times New Roman" panose="02020603050405020304" pitchFamily="18" charset="0"/>
              </a:rPr>
              <a:t>states:</a:t>
            </a:r>
          </a:p>
          <a:p>
            <a:pPr marL="118872" indent="0">
              <a:spcBef>
                <a:spcPts val="800"/>
              </a:spcBef>
              <a:buNone/>
            </a:pPr>
            <a:r>
              <a:rPr lang="en-US" sz="1900" i="1" dirty="0">
                <a:effectLst/>
                <a:ea typeface="Calibri" panose="020F0502020204030204" pitchFamily="34" charset="0"/>
                <a:cs typeface="ArialMT"/>
              </a:rPr>
              <a:t>“</a:t>
            </a:r>
            <a:r>
              <a:rPr lang="en-US" sz="1900" i="1" dirty="0">
                <a:effectLst/>
              </a:rPr>
              <a:t>A determination as to LOU of a hand or foot is not restricted to organic loss; it includes functional LOU as well. The relevant inquiry concerning entitlement to SMC is </a:t>
            </a:r>
            <a:r>
              <a:rPr lang="en-US" sz="1900" b="1" i="1" dirty="0">
                <a:effectLst/>
              </a:rPr>
              <a:t>not whether amputation is warranted</a:t>
            </a:r>
            <a:r>
              <a:rPr lang="en-US" sz="1900" i="1" dirty="0">
                <a:effectLst/>
              </a:rPr>
              <a:t>.  Instead, question whether the </a:t>
            </a:r>
            <a:r>
              <a:rPr lang="en-US" sz="1900" b="1" i="1" dirty="0">
                <a:effectLst/>
              </a:rPr>
              <a:t>effective function remaining </a:t>
            </a:r>
            <a:r>
              <a:rPr lang="en-US" sz="1900" i="1" dirty="0">
                <a:effectLst/>
              </a:rPr>
              <a:t>is other than that which would be equally well served by an amputation with the use of a suitable prosthetic appliance.”</a:t>
            </a:r>
          </a:p>
          <a:p>
            <a:pPr>
              <a:spcBef>
                <a:spcPts val="800"/>
              </a:spcBef>
            </a:pPr>
            <a:r>
              <a:rPr lang="en-US" sz="1900" dirty="0"/>
              <a:t> In the “Remaining Effective Function of the Extremities” section of DBQs, there’s a note that corresponds with the M21 guidance above.* </a:t>
            </a:r>
          </a:p>
          <a:p>
            <a:pPr>
              <a:spcBef>
                <a:spcPts val="800"/>
              </a:spcBef>
            </a:pPr>
            <a:r>
              <a:rPr lang="en-US" sz="1900" dirty="0"/>
              <a:t>A medical opinion from the Veteran’s personal healthcare provider or an </a:t>
            </a:r>
            <a:r>
              <a:rPr lang="en-US" sz="1900" b="1" dirty="0"/>
              <a:t>Independent Medical Opinion (IMO) </a:t>
            </a:r>
            <a:r>
              <a:rPr lang="en-US" sz="1900" dirty="0"/>
              <a:t>can be crucial, particularly if the rater rejects a claim for loss of use due to an incorrect assessment by the C&amp;P examiner. This external medical perspective can provide essential evidence to support the Veteran’s claim.</a:t>
            </a:r>
          </a:p>
          <a:p>
            <a:pPr marL="118872" indent="0">
              <a:spcBef>
                <a:spcPts val="800"/>
              </a:spcBef>
              <a:buNone/>
            </a:pPr>
            <a:r>
              <a:rPr lang="en-US" sz="1400" b="0" i="0" u="none" strike="noStrike" baseline="0" dirty="0">
                <a:solidFill>
                  <a:srgbClr val="000000"/>
                </a:solidFill>
                <a:ea typeface="Calibri" panose="020F0502020204030204" pitchFamily="34" charset="0"/>
                <a:cs typeface="Calibri" panose="020F0502020204030204" pitchFamily="34" charset="0"/>
              </a:rPr>
              <a:t>*DBQ “</a:t>
            </a:r>
            <a:r>
              <a:rPr lang="en-US" sz="1400" dirty="0"/>
              <a:t>Remaining Effective Function of the Extremities” section note:</a:t>
            </a:r>
            <a:r>
              <a:rPr lang="en-US" sz="1400" b="0" i="0" u="none" strike="noStrike" baseline="0" dirty="0">
                <a:solidFill>
                  <a:srgbClr val="000000"/>
                </a:solidFill>
                <a:ea typeface="Calibri" panose="020F0502020204030204" pitchFamily="34" charset="0"/>
                <a:cs typeface="Calibri" panose="020F0502020204030204" pitchFamily="34" charset="0"/>
              </a:rPr>
              <a:t> “The intention of this section is to permit the examiner to quantify the level of remaining function; </a:t>
            </a:r>
            <a:r>
              <a:rPr lang="en-US" sz="1400" b="1" i="0" u="none" strike="noStrike" baseline="0" dirty="0">
                <a:solidFill>
                  <a:srgbClr val="000000"/>
                </a:solidFill>
                <a:ea typeface="Calibri" panose="020F0502020204030204" pitchFamily="34" charset="0"/>
                <a:cs typeface="Calibri" panose="020F0502020204030204" pitchFamily="34" charset="0"/>
              </a:rPr>
              <a:t>it is not intended to inquire whether the Veteran should undergo an amputation </a:t>
            </a:r>
            <a:r>
              <a:rPr lang="en-US" sz="1400" b="0" i="0" u="none" strike="noStrike" baseline="0" dirty="0">
                <a:solidFill>
                  <a:srgbClr val="000000"/>
                </a:solidFill>
                <a:ea typeface="Calibri" panose="020F0502020204030204" pitchFamily="34" charset="0"/>
                <a:cs typeface="Calibri" panose="020F0502020204030204" pitchFamily="34" charset="0"/>
              </a:rPr>
              <a:t>with fitting of a prosthesis. For example, if the functions of grasping (hand) or propulsion (foot) are as limited as if the Veteran had an amputation and prosthesis, the examiner should check "yes" and describe the diminished functioning. The question simply asks whether the functional loss is to the same degree as if there were an amputation of the affected limb.</a:t>
            </a:r>
            <a:endParaRPr lang="en-US" sz="1400" dirty="0">
              <a:ea typeface="Calibri" panose="020F0502020204030204" pitchFamily="34" charset="0"/>
              <a:cs typeface="Calibri" panose="020F0502020204030204" pitchFamily="34" charset="0"/>
            </a:endParaRPr>
          </a:p>
          <a:p>
            <a:endParaRPr lang="en-US" sz="1800" dirty="0"/>
          </a:p>
          <a:p>
            <a:pPr marL="285750" indent="-285750">
              <a:lnSpc>
                <a:spcPct val="107000"/>
              </a:lnSpc>
            </a:pPr>
            <a:endParaRPr lang="en-US" sz="1800" dirty="0">
              <a:effectLst/>
              <a:ea typeface="Calibri" panose="020F0502020204030204" pitchFamily="34" charset="0"/>
              <a:cs typeface="ArialMT"/>
            </a:endParaRPr>
          </a:p>
          <a:p>
            <a:pPr marL="0" indent="0">
              <a:lnSpc>
                <a:spcPct val="107000"/>
              </a:lnSpc>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22</a:t>
            </a:fld>
            <a:endParaRPr lang="en-US" dirty="0"/>
          </a:p>
        </p:txBody>
      </p:sp>
    </p:spTree>
    <p:extLst>
      <p:ext uri="{BB962C8B-B14F-4D97-AF65-F5344CB8AC3E}">
        <p14:creationId xmlns:p14="http://schemas.microsoft.com/office/powerpoint/2010/main" val="183086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ea typeface="Calibri" panose="020F0502020204030204" pitchFamily="34" charset="0"/>
                <a:cs typeface="Calibri" panose="020F0502020204030204" pitchFamily="34" charset="0"/>
              </a:rPr>
              <a:t>Useful “Loss of Use” Case Law</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118872" indent="0">
              <a:spcBef>
                <a:spcPts val="800"/>
              </a:spcBef>
              <a:buNone/>
            </a:pPr>
            <a:r>
              <a:rPr lang="de-DE" sz="2200" b="1" i="1" dirty="0"/>
              <a:t>Tucker v. West</a:t>
            </a:r>
            <a:r>
              <a:rPr lang="de-DE" sz="2200" b="1" dirty="0"/>
              <a:t>, Aug 13, 1998, 11 Vet.App. 369 (1998)</a:t>
            </a:r>
          </a:p>
          <a:p>
            <a:pPr marL="118872" indent="0">
              <a:spcBef>
                <a:spcPts val="800"/>
              </a:spcBef>
              <a:buNone/>
            </a:pPr>
            <a:endParaRPr lang="de-DE" sz="2200" b="1" dirty="0"/>
          </a:p>
          <a:p>
            <a:pPr>
              <a:spcBef>
                <a:spcPts val="800"/>
              </a:spcBef>
            </a:pPr>
            <a:r>
              <a:rPr lang="en-US" sz="2200" dirty="0">
                <a:effectLst/>
              </a:rPr>
              <a:t>The Court held that the relevant inquiry in determining entitlement to SMC based on loss of use of a foot under is </a:t>
            </a:r>
            <a:r>
              <a:rPr lang="en-US" sz="2200" b="1" dirty="0">
                <a:effectLst/>
              </a:rPr>
              <a:t>not whether amputation is warranted</a:t>
            </a:r>
            <a:r>
              <a:rPr lang="en-US" sz="2200" dirty="0">
                <a:effectLst/>
              </a:rPr>
              <a:t>, but whether the effective function remaining was other than that which would be equally well served by an amputation with the use of a suitable prosthetic appliance. </a:t>
            </a:r>
            <a:endParaRPr lang="en-US" sz="2200" dirty="0"/>
          </a:p>
          <a:p>
            <a:pPr>
              <a:spcBef>
                <a:spcPts val="800"/>
              </a:spcBef>
            </a:pPr>
            <a:r>
              <a:rPr lang="en-US" sz="2200" dirty="0">
                <a:effectLst/>
              </a:rPr>
              <a:t> The Court held that the Board applied the incorrect standard and erred in concluding that because the veteran's situation </a:t>
            </a:r>
            <a:r>
              <a:rPr lang="en-US" sz="2200" b="1" dirty="0">
                <a:effectLst/>
              </a:rPr>
              <a:t>did "not warrant amputation"</a:t>
            </a:r>
            <a:r>
              <a:rPr lang="en-US" sz="2200" dirty="0">
                <a:effectLst/>
              </a:rPr>
              <a:t> </a:t>
            </a:r>
            <a:r>
              <a:rPr lang="en-US" sz="2200" b="1" dirty="0">
                <a:effectLst/>
              </a:rPr>
              <a:t>that he was not entitled to SMC</a:t>
            </a:r>
            <a:r>
              <a:rPr lang="en-US" sz="2200" dirty="0">
                <a:effectLst/>
              </a:rPr>
              <a:t>. </a:t>
            </a:r>
            <a:endParaRPr lang="en-US" sz="2200" dirty="0"/>
          </a:p>
          <a:p>
            <a:pPr>
              <a:spcBef>
                <a:spcPts val="800"/>
              </a:spcBef>
            </a:pPr>
            <a:r>
              <a:rPr lang="en-US" sz="2200" dirty="0">
                <a:effectLst/>
              </a:rPr>
              <a:t> The Court also held that, pursuant to 38 C.F.R. 4.40, the Board was also required to consider the </a:t>
            </a:r>
            <a:r>
              <a:rPr lang="en-US" sz="2200" b="1" dirty="0">
                <a:effectLst/>
              </a:rPr>
              <a:t>impact of pain </a:t>
            </a:r>
            <a:r>
              <a:rPr lang="en-US" sz="2200" dirty="0">
                <a:effectLst/>
              </a:rPr>
              <a:t>in making its determination regarding loss of use of the lower extremities and articulate how </a:t>
            </a:r>
            <a:r>
              <a:rPr lang="en-US" sz="2200" b="1" dirty="0">
                <a:effectLst/>
              </a:rPr>
              <a:t>pain was factored </a:t>
            </a:r>
            <a:r>
              <a:rPr lang="en-US" sz="2200" dirty="0">
                <a:effectLst/>
              </a:rPr>
              <a:t>into that decision. </a:t>
            </a:r>
            <a:endParaRPr lang="en-US" sz="2200" dirty="0"/>
          </a:p>
          <a:p>
            <a:endParaRPr lang="en-US" sz="1800" dirty="0"/>
          </a:p>
          <a:p>
            <a:pPr marL="285750" indent="-285750">
              <a:lnSpc>
                <a:spcPct val="107000"/>
              </a:lnSpc>
            </a:pPr>
            <a:endParaRPr lang="en-US" sz="1800" dirty="0">
              <a:effectLst/>
              <a:ea typeface="Calibri" panose="020F0502020204030204" pitchFamily="34" charset="0"/>
              <a:cs typeface="ArialMT"/>
            </a:endParaRPr>
          </a:p>
          <a:p>
            <a:pPr marL="0" indent="0">
              <a:lnSpc>
                <a:spcPct val="107000"/>
              </a:lnSpc>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23</a:t>
            </a:fld>
            <a:endParaRPr lang="en-US" dirty="0"/>
          </a:p>
        </p:txBody>
      </p:sp>
    </p:spTree>
    <p:extLst>
      <p:ext uri="{BB962C8B-B14F-4D97-AF65-F5344CB8AC3E}">
        <p14:creationId xmlns:p14="http://schemas.microsoft.com/office/powerpoint/2010/main" val="3547001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Additional SMC-K Rules on Stacking and Caps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000" dirty="0"/>
              <a:t>SMC-K is compensation provided for the loss of use of a foot or hand, </a:t>
            </a:r>
            <a:r>
              <a:rPr lang="en-US" sz="2000" b="1" dirty="0"/>
              <a:t>regardless of the loss occurring at the foot, knee, or hip or the hand, elbow, or shoulder</a:t>
            </a:r>
            <a:r>
              <a:rPr lang="en-US" sz="2000" dirty="0"/>
              <a:t>.</a:t>
            </a:r>
          </a:p>
          <a:p>
            <a:pPr>
              <a:lnSpc>
                <a:spcPct val="107000"/>
              </a:lnSpc>
              <a:spcBef>
                <a:spcPts val="800"/>
              </a:spcBef>
            </a:pPr>
            <a:r>
              <a:rPr lang="en-US" sz="2000" dirty="0"/>
              <a:t> However, veterans with an amputation above the knee receive a higher regular compensation rate of 60%, compared to 40% for those with loss of use of the foot. </a:t>
            </a:r>
          </a:p>
          <a:p>
            <a:pPr>
              <a:lnSpc>
                <a:spcPct val="107000"/>
              </a:lnSpc>
              <a:spcBef>
                <a:spcPts val="800"/>
              </a:spcBef>
            </a:pPr>
            <a:r>
              <a:rPr lang="en-US" sz="2000" dirty="0"/>
              <a:t> SMC-K is considered a “rate payment variation” and can be added to any disability rating from 0% to 100%. </a:t>
            </a:r>
          </a:p>
          <a:p>
            <a:pPr>
              <a:lnSpc>
                <a:spcPct val="107000"/>
              </a:lnSpc>
              <a:spcBef>
                <a:spcPts val="800"/>
              </a:spcBef>
            </a:pPr>
            <a:r>
              <a:rPr lang="en-US" sz="2000" dirty="0"/>
              <a:t> Veterans may qualify for multiple SMC-Ks if they meet the criteria for each condition, but the total compensation can’t exceed the amount of SMC-L.*</a:t>
            </a:r>
          </a:p>
          <a:p>
            <a:pPr>
              <a:lnSpc>
                <a:spcPct val="107000"/>
              </a:lnSpc>
              <a:spcBef>
                <a:spcPts val="800"/>
              </a:spcBef>
            </a:pPr>
            <a:r>
              <a:rPr lang="en-US" sz="2000" dirty="0"/>
              <a:t> Multiple SMC-Ks can also be added to SMC-S but can’t surpass SMC-L in total.**</a:t>
            </a:r>
          </a:p>
          <a:p>
            <a:pPr>
              <a:lnSpc>
                <a:spcPct val="107000"/>
              </a:lnSpc>
              <a:spcBef>
                <a:spcPts val="800"/>
              </a:spcBef>
            </a:pPr>
            <a:r>
              <a:rPr lang="en-US" sz="2000" dirty="0"/>
              <a:t> Additionally, veterans can receive multiple SMC-Ks on top of higher SMC levels (L, M, N), but the total compensation is capped at the SMC-O level.</a:t>
            </a:r>
          </a:p>
          <a:p>
            <a:pPr marL="0" indent="0">
              <a:lnSpc>
                <a:spcPct val="107000"/>
              </a:lnSpc>
              <a:spcBef>
                <a:spcPts val="800"/>
              </a:spcBef>
              <a:buNone/>
            </a:pPr>
            <a:endParaRPr lang="en-US" sz="2000" dirty="0"/>
          </a:p>
          <a:p>
            <a:pPr marL="0" indent="0">
              <a:lnSpc>
                <a:spcPct val="107000"/>
              </a:lnSpc>
              <a:spcBef>
                <a:spcPts val="800"/>
              </a:spcBef>
              <a:buNone/>
            </a:pPr>
            <a:r>
              <a:rPr lang="en-US" sz="2000" dirty="0"/>
              <a:t>*Theoretically up to 6 SMC-Ks      **Theoretically up to 3 SMC-Ks</a:t>
            </a: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24</a:t>
            </a:fld>
            <a:endParaRPr lang="en-US" dirty="0"/>
          </a:p>
        </p:txBody>
      </p:sp>
    </p:spTree>
    <p:extLst>
      <p:ext uri="{BB962C8B-B14F-4D97-AF65-F5344CB8AC3E}">
        <p14:creationId xmlns:p14="http://schemas.microsoft.com/office/powerpoint/2010/main" val="25043689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When SMC-K Stops Adding to the Award</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500" dirty="0"/>
              <a:t>Once SMC-O is reached, no additional SMC-K compensation is provided. </a:t>
            </a:r>
          </a:p>
          <a:p>
            <a:pPr>
              <a:lnSpc>
                <a:spcPct val="107000"/>
              </a:lnSpc>
              <a:spcBef>
                <a:spcPts val="800"/>
              </a:spcBef>
            </a:pPr>
            <a:r>
              <a:rPr lang="en-US" sz="2500" dirty="0"/>
              <a:t> SMC-O is considered to be the “maximum” SMC level. (This seems counterintuitive because R-1, R-2 and T pay more, but we’ll explain why later). </a:t>
            </a:r>
          </a:p>
          <a:p>
            <a:pPr>
              <a:lnSpc>
                <a:spcPct val="107000"/>
              </a:lnSpc>
              <a:spcBef>
                <a:spcPts val="800"/>
              </a:spcBef>
            </a:pPr>
            <a:r>
              <a:rPr lang="en-US" sz="2500" dirty="0"/>
              <a:t> Although SMC-K can’t be added to SMC-O, SMC-R or SMC-T*, the rating code sheet may sometimes still list SMC-K(s). But the monthly benefit paid will only reflect the SMC-O, R, or T amount).</a:t>
            </a:r>
            <a:endParaRPr lang="en-US" sz="2500" b="1" dirty="0"/>
          </a:p>
          <a:p>
            <a:pPr>
              <a:lnSpc>
                <a:spcPct val="107000"/>
              </a:lnSpc>
              <a:spcBef>
                <a:spcPts val="800"/>
              </a:spcBef>
            </a:pPr>
            <a:r>
              <a:rPr lang="en-US" sz="2500" dirty="0"/>
              <a:t> The VA website indicates that a veteran may receive 1-3 SMC-Ks, but there is no statutory or regulatory support for the limitation of only 3 SMC-Ks.</a:t>
            </a:r>
          </a:p>
          <a:p>
            <a:pPr marL="0" indent="0">
              <a:lnSpc>
                <a:spcPct val="107000"/>
              </a:lnSpc>
              <a:buNone/>
            </a:pPr>
            <a:endParaRPr lang="en-US" sz="18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25</a:t>
            </a:fld>
            <a:endParaRPr lang="en-US" dirty="0"/>
          </a:p>
        </p:txBody>
      </p:sp>
    </p:spTree>
    <p:extLst>
      <p:ext uri="{BB962C8B-B14F-4D97-AF65-F5344CB8AC3E}">
        <p14:creationId xmlns:p14="http://schemas.microsoft.com/office/powerpoint/2010/main" val="26287830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23D4583-0E7B-EC48-B2CC-42E088E2AECF}"/>
              </a:ext>
            </a:extLst>
          </p:cNvPr>
          <p:cNvSpPr>
            <a:spLocks noGrp="1"/>
          </p:cNvSpPr>
          <p:nvPr>
            <p:ph type="sldNum" sz="quarter" idx="12"/>
          </p:nvPr>
        </p:nvSpPr>
        <p:spPr/>
        <p:txBody>
          <a:bodyPr/>
          <a:lstStyle/>
          <a:p>
            <a:fld id="{1B5C5464-0A0C-4F4F-8948-B8BFCC70FC15}" type="slidenum">
              <a:rPr lang="en-US" smtClean="0"/>
              <a:pPr/>
              <a:t>26</a:t>
            </a:fld>
            <a:endParaRPr lang="en-US" dirty="0"/>
          </a:p>
        </p:txBody>
      </p:sp>
      <p:sp>
        <p:nvSpPr>
          <p:cNvPr id="8" name="TextBox 7">
            <a:extLst>
              <a:ext uri="{FF2B5EF4-FFF2-40B4-BE49-F238E27FC236}">
                <a16:creationId xmlns:a16="http://schemas.microsoft.com/office/drawing/2014/main" id="{8928A356-A900-CA51-E8FB-0981087B4F8B}"/>
              </a:ext>
            </a:extLst>
          </p:cNvPr>
          <p:cNvSpPr txBox="1"/>
          <p:nvPr/>
        </p:nvSpPr>
        <p:spPr>
          <a:xfrm>
            <a:off x="76200" y="1447800"/>
            <a:ext cx="9067800" cy="2554545"/>
          </a:xfrm>
          <a:prstGeom prst="rect">
            <a:avLst/>
          </a:prstGeom>
          <a:noFill/>
        </p:spPr>
        <p:txBody>
          <a:bodyPr wrap="square" rtlCol="0">
            <a:spAutoFit/>
          </a:bodyPr>
          <a:lstStyle/>
          <a:p>
            <a:pPr algn="ctr"/>
            <a:endParaRPr lang="en-US" sz="7500" dirty="0">
              <a:solidFill>
                <a:schemeClr val="accent1"/>
              </a:solidFill>
            </a:endParaRPr>
          </a:p>
          <a:p>
            <a:pPr algn="ctr"/>
            <a:r>
              <a:rPr lang="en-US" sz="8500" dirty="0">
                <a:solidFill>
                  <a:schemeClr val="accent1"/>
                </a:solidFill>
              </a:rPr>
              <a:t>SMC-S</a:t>
            </a:r>
          </a:p>
        </p:txBody>
      </p:sp>
      <p:pic>
        <p:nvPicPr>
          <p:cNvPr id="3" name="Picture 2">
            <a:extLst>
              <a:ext uri="{FF2B5EF4-FFF2-40B4-BE49-F238E27FC236}">
                <a16:creationId xmlns:a16="http://schemas.microsoft.com/office/drawing/2014/main" id="{FEDD5B68-7C1E-BBD7-B549-3E533ABB6E55}"/>
              </a:ext>
            </a:extLst>
          </p:cNvPr>
          <p:cNvPicPr>
            <a:picLocks noChangeAspect="1"/>
          </p:cNvPicPr>
          <p:nvPr/>
        </p:nvPicPr>
        <p:blipFill>
          <a:blip r:embed="rId2"/>
          <a:stretch>
            <a:fillRect/>
          </a:stretch>
        </p:blipFill>
        <p:spPr>
          <a:xfrm>
            <a:off x="1192237" y="304800"/>
            <a:ext cx="6759526" cy="769687"/>
          </a:xfrm>
          <a:prstGeom prst="rect">
            <a:avLst/>
          </a:prstGeom>
        </p:spPr>
      </p:pic>
    </p:spTree>
    <p:extLst>
      <p:ext uri="{BB962C8B-B14F-4D97-AF65-F5344CB8AC3E}">
        <p14:creationId xmlns:p14="http://schemas.microsoft.com/office/powerpoint/2010/main" val="23720841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SMC-S Eligibility: Statutory Housebound and Housebound in Fact</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342900" indent="-342900">
              <a:lnSpc>
                <a:spcPct val="107000"/>
              </a:lnSpc>
              <a:spcBef>
                <a:spcPts val="800"/>
              </a:spcBef>
            </a:pPr>
            <a:r>
              <a:rPr lang="en-US" sz="2100" dirty="0">
                <a:effectLst/>
                <a:ea typeface="Calibri" panose="020F0502020204030204" pitchFamily="34" charset="0"/>
                <a:cs typeface="ArialMT"/>
              </a:rPr>
              <a:t>SMC-S, also known as “Housebound”, is unique in that it </a:t>
            </a:r>
            <a:r>
              <a:rPr lang="en-US" sz="2100" b="1" dirty="0">
                <a:effectLst/>
                <a:ea typeface="Calibri" panose="020F0502020204030204" pitchFamily="34" charset="0"/>
                <a:cs typeface="ArialMT"/>
              </a:rPr>
              <a:t>doesn’t serve as a building block</a:t>
            </a:r>
            <a:r>
              <a:rPr lang="en-US" sz="2100" dirty="0">
                <a:effectLst/>
                <a:ea typeface="Calibri" panose="020F0502020204030204" pitchFamily="34" charset="0"/>
                <a:cs typeface="ArialMT"/>
              </a:rPr>
              <a:t> to higher levels of SMC.</a:t>
            </a:r>
          </a:p>
          <a:p>
            <a:pPr marL="342900" indent="-342900">
              <a:lnSpc>
                <a:spcPct val="107000"/>
              </a:lnSpc>
              <a:spcBef>
                <a:spcPts val="800"/>
              </a:spcBef>
            </a:pPr>
            <a:r>
              <a:rPr lang="en-US" sz="2100" dirty="0">
                <a:effectLst/>
                <a:ea typeface="Calibri" panose="020F0502020204030204" pitchFamily="34" charset="0"/>
                <a:cs typeface="ArialMT"/>
              </a:rPr>
              <a:t>SMC-S is payable when there is a </a:t>
            </a:r>
            <a:r>
              <a:rPr lang="en-US" sz="2100" b="1" dirty="0">
                <a:effectLst/>
                <a:ea typeface="Calibri" panose="020F0502020204030204" pitchFamily="34" charset="0"/>
                <a:cs typeface="ArialMT"/>
              </a:rPr>
              <a:t>single 100% </a:t>
            </a:r>
            <a:r>
              <a:rPr lang="en-US" sz="2100" dirty="0">
                <a:effectLst/>
                <a:ea typeface="Calibri" panose="020F0502020204030204" pitchFamily="34" charset="0"/>
                <a:cs typeface="ArialMT"/>
              </a:rPr>
              <a:t>service-connected</a:t>
            </a:r>
            <a:r>
              <a:rPr lang="en-US" sz="2100" dirty="0">
                <a:ea typeface="Calibri" panose="020F0502020204030204" pitchFamily="34" charset="0"/>
                <a:cs typeface="Times New Roman" panose="02020603050405020304" pitchFamily="18" charset="0"/>
              </a:rPr>
              <a:t> </a:t>
            </a:r>
            <a:r>
              <a:rPr lang="en-US" sz="2100" dirty="0">
                <a:effectLst/>
                <a:ea typeface="Calibri" panose="020F0502020204030204" pitchFamily="34" charset="0"/>
                <a:cs typeface="ArialMT"/>
              </a:rPr>
              <a:t>evaluation </a:t>
            </a:r>
            <a:r>
              <a:rPr lang="en-US" sz="2100" b="1" dirty="0">
                <a:effectLst/>
                <a:ea typeface="Calibri" panose="020F0502020204030204" pitchFamily="34" charset="0"/>
                <a:cs typeface="ArialMT"/>
              </a:rPr>
              <a:t>and EITHER</a:t>
            </a:r>
            <a:r>
              <a:rPr lang="en-US" sz="2100" dirty="0">
                <a:effectLst/>
                <a:ea typeface="Calibri" panose="020F0502020204030204" pitchFamily="34" charset="0"/>
                <a:cs typeface="ArialMT"/>
              </a:rPr>
              <a:t>:</a:t>
            </a:r>
            <a:endParaRPr lang="en-US" sz="2100" dirty="0">
              <a:effectLst/>
              <a:ea typeface="Calibri" panose="020F0502020204030204" pitchFamily="34" charset="0"/>
              <a:cs typeface="Times New Roman" panose="02020603050405020304" pitchFamily="18" charset="0"/>
            </a:endParaRPr>
          </a:p>
          <a:p>
            <a:pPr marL="457200" indent="-457200">
              <a:lnSpc>
                <a:spcPct val="107000"/>
              </a:lnSpc>
              <a:spcBef>
                <a:spcPts val="800"/>
              </a:spcBef>
              <a:buFont typeface="+mj-lt"/>
              <a:buAutoNum type="arabicPeriod"/>
            </a:pPr>
            <a:r>
              <a:rPr lang="en-US" sz="2100" dirty="0">
                <a:effectLst/>
                <a:ea typeface="Calibri" panose="020F0502020204030204" pitchFamily="34" charset="0"/>
                <a:cs typeface="ArialMT"/>
              </a:rPr>
              <a:t>The veteran also has additional </a:t>
            </a:r>
            <a:r>
              <a:rPr lang="en-US" sz="2100" b="1" dirty="0">
                <a:effectLst/>
                <a:ea typeface="Calibri" panose="020F0502020204030204" pitchFamily="34" charset="0"/>
                <a:cs typeface="ArialMT"/>
              </a:rPr>
              <a:t>separate &amp; </a:t>
            </a:r>
            <a:r>
              <a:rPr lang="en-US" sz="2100" b="1" dirty="0">
                <a:ea typeface="Calibri" panose="020F0502020204030204" pitchFamily="34" charset="0"/>
                <a:cs typeface="ArialMT"/>
              </a:rPr>
              <a:t>distinct </a:t>
            </a:r>
            <a:r>
              <a:rPr lang="en-US" sz="2100" dirty="0">
                <a:effectLst/>
                <a:ea typeface="Calibri" panose="020F0502020204030204" pitchFamily="34" charset="0"/>
                <a:cs typeface="ArialMT"/>
              </a:rPr>
              <a:t>service-connected </a:t>
            </a:r>
            <a:r>
              <a:rPr lang="en-US" sz="2100" b="1" dirty="0">
                <a:effectLst/>
                <a:ea typeface="Calibri" panose="020F0502020204030204" pitchFamily="34" charset="0"/>
                <a:cs typeface="ArialMT"/>
              </a:rPr>
              <a:t>disabilities</a:t>
            </a:r>
            <a:r>
              <a:rPr lang="en-US" sz="2100" dirty="0">
                <a:effectLst/>
                <a:ea typeface="Calibri" panose="020F0502020204030204" pitchFamily="34" charset="0"/>
                <a:cs typeface="ArialMT"/>
              </a:rPr>
              <a:t> </a:t>
            </a:r>
            <a:r>
              <a:rPr lang="en-US" sz="2100" dirty="0">
                <a:ea typeface="Calibri" panose="020F0502020204030204" pitchFamily="34" charset="0"/>
                <a:cs typeface="ArialMT"/>
              </a:rPr>
              <a:t>rated </a:t>
            </a:r>
            <a:r>
              <a:rPr lang="en-US" sz="2100" dirty="0">
                <a:effectLst/>
                <a:ea typeface="Calibri" panose="020F0502020204030204" pitchFamily="34" charset="0"/>
                <a:cs typeface="ArialMT"/>
              </a:rPr>
              <a:t>at </a:t>
            </a:r>
            <a:r>
              <a:rPr lang="en-US" sz="2100" b="1" dirty="0">
                <a:effectLst/>
                <a:ea typeface="Calibri" panose="020F0502020204030204" pitchFamily="34" charset="0"/>
                <a:cs typeface="ArialMT"/>
              </a:rPr>
              <a:t>60% or more </a:t>
            </a:r>
            <a:r>
              <a:rPr lang="en-US" sz="2100" dirty="0">
                <a:effectLst/>
                <a:ea typeface="Calibri" panose="020F0502020204030204" pitchFamily="34" charset="0"/>
                <a:cs typeface="ArialMT"/>
              </a:rPr>
              <a:t>(combined) involving </a:t>
            </a:r>
            <a:r>
              <a:rPr lang="en-US" sz="2100" b="1" dirty="0">
                <a:effectLst/>
                <a:ea typeface="Calibri" panose="020F0502020204030204" pitchFamily="34" charset="0"/>
                <a:cs typeface="ArialMT"/>
              </a:rPr>
              <a:t>different anatomical segments or bodily</a:t>
            </a:r>
            <a:r>
              <a:rPr lang="en-US" sz="2100" b="1" dirty="0">
                <a:ea typeface="Calibri" panose="020F0502020204030204" pitchFamily="34" charset="0"/>
                <a:cs typeface="Times New Roman" panose="02020603050405020304" pitchFamily="18" charset="0"/>
              </a:rPr>
              <a:t> </a:t>
            </a:r>
            <a:r>
              <a:rPr lang="en-US" sz="2100" b="1" dirty="0">
                <a:effectLst/>
                <a:ea typeface="Calibri" panose="020F0502020204030204" pitchFamily="34" charset="0"/>
                <a:cs typeface="ArialMT"/>
              </a:rPr>
              <a:t>systems</a:t>
            </a:r>
            <a:r>
              <a:rPr lang="en-US" sz="2100" dirty="0">
                <a:effectLst/>
                <a:ea typeface="Calibri" panose="020F0502020204030204" pitchFamily="34" charset="0"/>
                <a:cs typeface="ArialMT"/>
              </a:rPr>
              <a:t>; (A/K/A “</a:t>
            </a:r>
            <a:r>
              <a:rPr lang="en-US" sz="2100" b="1" dirty="0">
                <a:effectLst/>
                <a:ea typeface="Calibri" panose="020F0502020204030204" pitchFamily="34" charset="0"/>
                <a:cs typeface="ArialMT"/>
              </a:rPr>
              <a:t>Statutory Housebound</a:t>
            </a:r>
            <a:r>
              <a:rPr lang="en-US" sz="2100" dirty="0">
                <a:effectLst/>
                <a:ea typeface="Calibri" panose="020F0502020204030204" pitchFamily="34" charset="0"/>
                <a:cs typeface="ArialMT"/>
              </a:rPr>
              <a:t>” or “</a:t>
            </a:r>
            <a:r>
              <a:rPr lang="en-US" sz="2100" b="1" dirty="0">
                <a:effectLst/>
                <a:ea typeface="Calibri" panose="020F0502020204030204" pitchFamily="34" charset="0"/>
                <a:cs typeface="ArialMT"/>
              </a:rPr>
              <a:t>S-1</a:t>
            </a:r>
            <a:r>
              <a:rPr lang="en-US" sz="2100" dirty="0">
                <a:effectLst/>
                <a:ea typeface="Calibri" panose="020F0502020204030204" pitchFamily="34" charset="0"/>
                <a:cs typeface="ArialMT"/>
              </a:rPr>
              <a:t>”) </a:t>
            </a:r>
            <a:r>
              <a:rPr lang="en-US" sz="2100" b="1" dirty="0">
                <a:ea typeface="Calibri" panose="020F0502020204030204" pitchFamily="34" charset="0"/>
                <a:cs typeface="ArialMT"/>
              </a:rPr>
              <a:t>OR</a:t>
            </a:r>
            <a:endParaRPr lang="en-US" sz="2100" b="1" dirty="0">
              <a:effectLst/>
              <a:ea typeface="Calibri" panose="020F0502020204030204" pitchFamily="34" charset="0"/>
              <a:cs typeface="Times New Roman" panose="02020603050405020304" pitchFamily="18" charset="0"/>
            </a:endParaRPr>
          </a:p>
          <a:p>
            <a:pPr marL="457200" indent="-457200">
              <a:lnSpc>
                <a:spcPct val="107000"/>
              </a:lnSpc>
              <a:spcBef>
                <a:spcPts val="800"/>
              </a:spcBef>
              <a:buFont typeface="+mj-lt"/>
              <a:buAutoNum type="arabicPeriod"/>
            </a:pPr>
            <a:r>
              <a:rPr lang="en-US" sz="2100" dirty="0">
                <a:ea typeface="Calibri" panose="020F0502020204030204" pitchFamily="34" charset="0"/>
                <a:cs typeface="ArialMT"/>
              </a:rPr>
              <a:t>The single 100% </a:t>
            </a:r>
            <a:r>
              <a:rPr lang="en-US" sz="2100" dirty="0">
                <a:effectLst/>
                <a:ea typeface="Calibri" panose="020F0502020204030204" pitchFamily="34" charset="0"/>
                <a:cs typeface="ArialMT"/>
              </a:rPr>
              <a:t>service-connected disability by itself or in combination with other SC disabilities, causes the veteran to be</a:t>
            </a:r>
            <a:r>
              <a:rPr lang="en-US" sz="2100" dirty="0">
                <a:ea typeface="Calibri" panose="020F0502020204030204" pitchFamily="34" charset="0"/>
                <a:cs typeface="Times New Roman" panose="02020603050405020304" pitchFamily="18" charset="0"/>
              </a:rPr>
              <a:t> </a:t>
            </a:r>
            <a:r>
              <a:rPr lang="en-US" sz="2100" dirty="0">
                <a:effectLst/>
                <a:ea typeface="Calibri" panose="020F0502020204030204" pitchFamily="34" charset="0"/>
                <a:cs typeface="ArialMT"/>
              </a:rPr>
              <a:t>confined to the area of his/her dwelling or immediate premises, and it is reasonably certain that the disabilities will continue through his or her lifetime (A/K/A “</a:t>
            </a:r>
            <a:r>
              <a:rPr lang="en-US" sz="2100" b="1" dirty="0">
                <a:effectLst/>
                <a:ea typeface="Calibri" panose="020F0502020204030204" pitchFamily="34" charset="0"/>
                <a:cs typeface="ArialMT"/>
              </a:rPr>
              <a:t>Housebound in Fact</a:t>
            </a:r>
            <a:r>
              <a:rPr lang="en-US" sz="2100" dirty="0">
                <a:effectLst/>
                <a:ea typeface="Calibri" panose="020F0502020204030204" pitchFamily="34" charset="0"/>
                <a:cs typeface="ArialMT"/>
              </a:rPr>
              <a:t>” or “</a:t>
            </a:r>
            <a:r>
              <a:rPr lang="en-US" sz="2100" b="1" dirty="0">
                <a:effectLst/>
                <a:ea typeface="Calibri" panose="020F0502020204030204" pitchFamily="34" charset="0"/>
                <a:cs typeface="ArialMT"/>
              </a:rPr>
              <a:t>S-2</a:t>
            </a:r>
            <a:r>
              <a:rPr lang="en-US" sz="2100" dirty="0">
                <a:effectLst/>
                <a:ea typeface="Calibri" panose="020F0502020204030204" pitchFamily="34" charset="0"/>
                <a:cs typeface="ArialMT"/>
              </a:rPr>
              <a:t>”).</a:t>
            </a:r>
          </a:p>
          <a:p>
            <a:pPr marL="457200" indent="-457200">
              <a:lnSpc>
                <a:spcPct val="107000"/>
              </a:lnSpc>
              <a:spcBef>
                <a:spcPts val="800"/>
              </a:spcBef>
            </a:pPr>
            <a:r>
              <a:rPr lang="en-US" sz="2100" dirty="0">
                <a:ea typeface="Calibri" panose="020F0502020204030204" pitchFamily="34" charset="0"/>
                <a:cs typeface="ArialMT"/>
              </a:rPr>
              <a:t>In both cases, there MUST be a </a:t>
            </a:r>
            <a:r>
              <a:rPr lang="en-US" sz="2100" b="1" dirty="0">
                <a:ea typeface="Calibri" panose="020F0502020204030204" pitchFamily="34" charset="0"/>
                <a:cs typeface="ArialMT"/>
              </a:rPr>
              <a:t>single 100% evaluation</a:t>
            </a:r>
            <a:r>
              <a:rPr lang="en-US" sz="2100" dirty="0">
                <a:ea typeface="Calibri" panose="020F0502020204030204" pitchFamily="34" charset="0"/>
                <a:cs typeface="ArialMT"/>
              </a:rPr>
              <a:t>.</a:t>
            </a:r>
          </a:p>
          <a:p>
            <a:pPr marL="118872" indent="0">
              <a:spcBef>
                <a:spcPts val="800"/>
              </a:spcBef>
              <a:buNone/>
            </a:pPr>
            <a:r>
              <a:rPr lang="en-US" sz="2100" b="1" dirty="0">
                <a:effectLst/>
                <a:ea typeface="Calibri" panose="020F0502020204030204" pitchFamily="34" charset="0"/>
              </a:rPr>
              <a:t>38 U.S.C. § 1114(s);  38 C.F.R. § 3.350(</a:t>
            </a:r>
            <a:r>
              <a:rPr lang="en-US" sz="2100" b="1" dirty="0" err="1">
                <a:effectLst/>
                <a:ea typeface="Calibri" panose="020F0502020204030204" pitchFamily="34" charset="0"/>
              </a:rPr>
              <a:t>i</a:t>
            </a:r>
            <a:r>
              <a:rPr lang="en-US" sz="2100" b="1" dirty="0">
                <a:effectLst/>
                <a:ea typeface="Calibri" panose="020F0502020204030204" pitchFamily="34" charset="0"/>
              </a:rPr>
              <a:t>)</a:t>
            </a:r>
            <a:endParaRPr lang="en-US" sz="2100" b="1"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27</a:t>
            </a:fld>
            <a:endParaRPr lang="en-US" dirty="0"/>
          </a:p>
        </p:txBody>
      </p:sp>
    </p:spTree>
    <p:extLst>
      <p:ext uri="{BB962C8B-B14F-4D97-AF65-F5344CB8AC3E}">
        <p14:creationId xmlns:p14="http://schemas.microsoft.com/office/powerpoint/2010/main" val="35888108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SMC-S: What Counts as an Anatomical Segment</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118872" indent="0">
              <a:buNone/>
            </a:pPr>
            <a:r>
              <a:rPr lang="en-US" sz="1800" dirty="0">
                <a:effectLst/>
              </a:rPr>
              <a:t>The musculoskeletal system within the VA Schedule for Rating Disabilities is divided into </a:t>
            </a:r>
            <a:r>
              <a:rPr lang="en-US" sz="1800" b="1" dirty="0">
                <a:effectLst/>
              </a:rPr>
              <a:t>anatomical segments </a:t>
            </a:r>
            <a:r>
              <a:rPr lang="en-US" sz="1800" dirty="0">
                <a:effectLst/>
              </a:rPr>
              <a:t>which include:</a:t>
            </a:r>
            <a:endParaRPr lang="en-US" sz="1800" dirty="0"/>
          </a:p>
          <a:p>
            <a:pPr lvl="1">
              <a:spcBef>
                <a:spcPts val="0"/>
              </a:spcBef>
            </a:pPr>
            <a:r>
              <a:rPr lang="en-US" sz="1800" dirty="0">
                <a:effectLst/>
              </a:rPr>
              <a:t>shoulder and arm</a:t>
            </a:r>
            <a:endParaRPr lang="en-US" sz="1800" dirty="0"/>
          </a:p>
          <a:p>
            <a:pPr lvl="1">
              <a:spcBef>
                <a:spcPts val="0"/>
              </a:spcBef>
            </a:pPr>
            <a:r>
              <a:rPr lang="en-US" sz="1800" dirty="0">
                <a:effectLst/>
              </a:rPr>
              <a:t>wrist</a:t>
            </a:r>
            <a:endParaRPr lang="en-US" sz="1800" dirty="0"/>
          </a:p>
          <a:p>
            <a:pPr lvl="1">
              <a:spcBef>
                <a:spcPts val="0"/>
              </a:spcBef>
            </a:pPr>
            <a:r>
              <a:rPr lang="en-US" sz="1800" dirty="0">
                <a:effectLst/>
              </a:rPr>
              <a:t>hand</a:t>
            </a:r>
            <a:endParaRPr lang="en-US" sz="1800" dirty="0"/>
          </a:p>
          <a:p>
            <a:pPr lvl="1">
              <a:spcBef>
                <a:spcPts val="0"/>
              </a:spcBef>
            </a:pPr>
            <a:r>
              <a:rPr lang="en-US" sz="1800" dirty="0">
                <a:effectLst/>
              </a:rPr>
              <a:t>lumbosacral and sacroiliac joints</a:t>
            </a:r>
            <a:endParaRPr lang="en-US" sz="1800" dirty="0"/>
          </a:p>
          <a:p>
            <a:pPr lvl="1">
              <a:spcBef>
                <a:spcPts val="0"/>
              </a:spcBef>
            </a:pPr>
            <a:r>
              <a:rPr lang="en-US" sz="1800" dirty="0">
                <a:effectLst/>
              </a:rPr>
              <a:t>thoracolumbar spine</a:t>
            </a:r>
            <a:endParaRPr lang="en-US" sz="1800" dirty="0"/>
          </a:p>
          <a:p>
            <a:pPr lvl="1">
              <a:spcBef>
                <a:spcPts val="0"/>
              </a:spcBef>
            </a:pPr>
            <a:r>
              <a:rPr lang="en-US" sz="1800" dirty="0">
                <a:effectLst/>
              </a:rPr>
              <a:t>cervical spine</a:t>
            </a:r>
            <a:endParaRPr lang="en-US" sz="1800" dirty="0"/>
          </a:p>
          <a:p>
            <a:pPr lvl="1">
              <a:spcBef>
                <a:spcPts val="0"/>
              </a:spcBef>
            </a:pPr>
            <a:r>
              <a:rPr lang="en-US" sz="1800" dirty="0">
                <a:effectLst/>
              </a:rPr>
              <a:t>hip and thigh</a:t>
            </a:r>
            <a:endParaRPr lang="en-US" sz="1800" dirty="0"/>
          </a:p>
          <a:p>
            <a:pPr lvl="1">
              <a:spcBef>
                <a:spcPts val="0"/>
              </a:spcBef>
            </a:pPr>
            <a:r>
              <a:rPr lang="en-US" sz="1800" dirty="0">
                <a:effectLst/>
              </a:rPr>
              <a:t>knee and leg</a:t>
            </a:r>
            <a:endParaRPr lang="en-US" sz="1800" dirty="0"/>
          </a:p>
          <a:p>
            <a:pPr lvl="1">
              <a:spcBef>
                <a:spcPts val="0"/>
              </a:spcBef>
            </a:pPr>
            <a:r>
              <a:rPr lang="en-US" sz="1800" dirty="0">
                <a:effectLst/>
              </a:rPr>
              <a:t>ankle</a:t>
            </a:r>
            <a:endParaRPr lang="en-US" sz="1800" dirty="0"/>
          </a:p>
          <a:p>
            <a:pPr lvl="1">
              <a:spcBef>
                <a:spcPts val="0"/>
              </a:spcBef>
            </a:pPr>
            <a:r>
              <a:rPr lang="en-US" sz="1800" dirty="0">
                <a:effectLst/>
              </a:rPr>
              <a:t>foot</a:t>
            </a:r>
            <a:endParaRPr lang="en-US" sz="1800" dirty="0"/>
          </a:p>
          <a:p>
            <a:pPr lvl="1">
              <a:spcBef>
                <a:spcPts val="0"/>
              </a:spcBef>
            </a:pPr>
            <a:r>
              <a:rPr lang="en-US" sz="1800" dirty="0">
                <a:effectLst/>
              </a:rPr>
              <a:t>skull</a:t>
            </a:r>
            <a:endParaRPr lang="en-US" sz="1800" dirty="0"/>
          </a:p>
          <a:p>
            <a:pPr lvl="1">
              <a:spcBef>
                <a:spcPts val="0"/>
              </a:spcBef>
            </a:pPr>
            <a:r>
              <a:rPr lang="en-US" sz="1800" dirty="0">
                <a:effectLst/>
              </a:rPr>
              <a:t>ribs</a:t>
            </a:r>
            <a:endParaRPr lang="en-US" sz="1800" dirty="0"/>
          </a:p>
          <a:p>
            <a:pPr lvl="1">
              <a:spcBef>
                <a:spcPts val="0"/>
              </a:spcBef>
            </a:pPr>
            <a:r>
              <a:rPr lang="en-US" sz="1800" dirty="0">
                <a:effectLst/>
              </a:rPr>
              <a:t>Coccyx</a:t>
            </a:r>
          </a:p>
          <a:p>
            <a:pPr marL="450342" indent="-285750">
              <a:spcBef>
                <a:spcPts val="200"/>
              </a:spcBef>
            </a:pPr>
            <a:r>
              <a:rPr lang="en-US" sz="1800" dirty="0">
                <a:effectLst/>
              </a:rPr>
              <a:t>Each extremity includes separate anatomical segments.  For example, the right hand and the left hand are separate anatomical segments. </a:t>
            </a:r>
            <a:endParaRPr lang="en-US" sz="1800" dirty="0"/>
          </a:p>
          <a:p>
            <a:pPr marL="118872" indent="0">
              <a:buNone/>
            </a:pPr>
            <a:endParaRPr lang="en-US" sz="1800" dirty="0"/>
          </a:p>
          <a:p>
            <a:pPr marL="118872" indent="0">
              <a:buNone/>
            </a:pPr>
            <a:r>
              <a:rPr lang="en-US" sz="1800" dirty="0"/>
              <a:t>Note: We’ll discuss anatomical segments in more detail later in the part 2.</a:t>
            </a: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28</a:t>
            </a:fld>
            <a:endParaRPr lang="en-US" dirty="0"/>
          </a:p>
        </p:txBody>
      </p:sp>
    </p:spTree>
    <p:extLst>
      <p:ext uri="{BB962C8B-B14F-4D97-AF65-F5344CB8AC3E}">
        <p14:creationId xmlns:p14="http://schemas.microsoft.com/office/powerpoint/2010/main" val="16969615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SMC-S: What “Single Disability” Means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500" dirty="0"/>
              <a:t>The 100% evaluation must be 100% schedular from a </a:t>
            </a:r>
            <a:r>
              <a:rPr lang="en-US" sz="2500" b="1" dirty="0"/>
              <a:t>single</a:t>
            </a:r>
            <a:r>
              <a:rPr lang="en-US" sz="2500" dirty="0"/>
              <a:t> disability or </a:t>
            </a:r>
            <a:r>
              <a:rPr lang="en-US" sz="2500" b="1" dirty="0"/>
              <a:t>TDIU from a single </a:t>
            </a:r>
            <a:r>
              <a:rPr lang="en-US" sz="2500" dirty="0"/>
              <a:t>disability.</a:t>
            </a:r>
          </a:p>
          <a:p>
            <a:pPr>
              <a:lnSpc>
                <a:spcPct val="107000"/>
              </a:lnSpc>
              <a:spcBef>
                <a:spcPts val="800"/>
              </a:spcBef>
            </a:pPr>
            <a:r>
              <a:rPr lang="en-US" sz="2500" dirty="0"/>
              <a:t> The definition of “one disability” for purposes of TDIU* are </a:t>
            </a:r>
            <a:r>
              <a:rPr lang="en-US" sz="2500" b="1" dirty="0"/>
              <a:t>NOT APPLICABLE </a:t>
            </a:r>
            <a:r>
              <a:rPr lang="en-US" sz="2500" dirty="0"/>
              <a:t>for purposes of SMC-S (i.e., the TDIU rating must be a result of </a:t>
            </a:r>
            <a:r>
              <a:rPr lang="en-US" sz="2500" b="1" dirty="0"/>
              <a:t>only one </a:t>
            </a:r>
            <a:r>
              <a:rPr lang="en-US" sz="2500" dirty="0"/>
              <a:t>disability to qualify for SMC-S).</a:t>
            </a:r>
          </a:p>
          <a:p>
            <a:pPr>
              <a:spcBef>
                <a:spcPts val="800"/>
              </a:spcBef>
            </a:pPr>
            <a:endParaRPr lang="en-US" sz="2400" i="1" dirty="0">
              <a:ea typeface="Calibri" panose="020F0502020204030204" pitchFamily="34" charset="0"/>
            </a:endParaRPr>
          </a:p>
          <a:p>
            <a:pPr marL="118872" indent="0">
              <a:spcBef>
                <a:spcPts val="800"/>
              </a:spcBef>
              <a:buNone/>
            </a:pPr>
            <a:r>
              <a:rPr lang="en-US" sz="2200" i="1" dirty="0">
                <a:ea typeface="Calibri" panose="020F0502020204030204" pitchFamily="34" charset="0"/>
              </a:rPr>
              <a:t>*F</a:t>
            </a:r>
            <a:r>
              <a:rPr lang="en-US" sz="2200" i="1" dirty="0"/>
              <a:t>or purposes of TDIU, 38 CFR § 4.16 states that the following will be considered as </a:t>
            </a:r>
            <a:r>
              <a:rPr lang="en-US" sz="2200" b="1" i="1" dirty="0"/>
              <a:t>one disability</a:t>
            </a:r>
            <a:r>
              <a:rPr lang="en-US" sz="2200" i="1" dirty="0"/>
              <a:t>: (1) Disabilities of one or both upper extremities, or of one or both lower extremities, including the bilateral factor, if applicable, (2) disabilities resulting from common etiology or a single accident, (3) disabilities affecting a single body system, e.g. orthopedic, digestive, respiratory, cardiovascular-renal, neuropsychiatric, (4) multiple injuries incurred in action, or (5) multiple disabilities incurred as a prisoner of war.</a:t>
            </a:r>
          </a:p>
          <a:p>
            <a:pPr marL="0" indent="0">
              <a:lnSpc>
                <a:spcPct val="107000"/>
              </a:lnSpc>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29</a:t>
            </a:fld>
            <a:endParaRPr lang="en-US" dirty="0"/>
          </a:p>
        </p:txBody>
      </p:sp>
    </p:spTree>
    <p:extLst>
      <p:ext uri="{BB962C8B-B14F-4D97-AF65-F5344CB8AC3E}">
        <p14:creationId xmlns:p14="http://schemas.microsoft.com/office/powerpoint/2010/main" val="2570296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effectLst/>
                <a:ea typeface="Calibri" panose="020F0502020204030204" pitchFamily="34" charset="0"/>
                <a:cs typeface="Calibri" panose="020F0502020204030204" pitchFamily="34" charset="0"/>
              </a:rPr>
              <a:t>What Special Monthly Compensation Covers</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spcAft>
                <a:spcPts val="800"/>
              </a:spcAft>
            </a:pPr>
            <a:r>
              <a:rPr lang="en-US" sz="2300" dirty="0"/>
              <a:t>Special Monthly Compensation (SMC) is a statutory benefit that supplements the basic disability compensation rates, which range from 10% to 100%. </a:t>
            </a:r>
          </a:p>
          <a:p>
            <a:pPr>
              <a:lnSpc>
                <a:spcPct val="107000"/>
              </a:lnSpc>
              <a:spcBef>
                <a:spcPts val="800"/>
              </a:spcBef>
              <a:spcAft>
                <a:spcPts val="800"/>
              </a:spcAft>
            </a:pPr>
            <a:r>
              <a:rPr lang="en-US" sz="2300" dirty="0"/>
              <a:t> It’s designed to provide additional financial support to veterans with service-related disabilities that result in </a:t>
            </a:r>
            <a:r>
              <a:rPr lang="en-US" sz="2300" b="1" dirty="0"/>
              <a:t>anatomical loss or functional impairment</a:t>
            </a:r>
            <a:r>
              <a:rPr lang="en-US" sz="2300" dirty="0"/>
              <a:t>, such as the loss of a limb or sensory function or necessitate aid and attendance. </a:t>
            </a:r>
          </a:p>
          <a:p>
            <a:pPr>
              <a:lnSpc>
                <a:spcPct val="107000"/>
              </a:lnSpc>
              <a:spcBef>
                <a:spcPts val="800"/>
              </a:spcBef>
              <a:spcAft>
                <a:spcPts val="800"/>
              </a:spcAft>
            </a:pPr>
            <a:r>
              <a:rPr lang="en-US" sz="2300" dirty="0"/>
              <a:t> Unlike basic compensation, which is based on reduced earning capacity, SMC compensates for </a:t>
            </a:r>
            <a:r>
              <a:rPr lang="en-US" sz="2300" b="1" dirty="0"/>
              <a:t>non-economic factors </a:t>
            </a:r>
            <a:r>
              <a:rPr lang="en-US" sz="2300" dirty="0"/>
              <a:t>like personal inconvenience and the severe impact of the disability. </a:t>
            </a:r>
          </a:p>
          <a:p>
            <a:pPr>
              <a:lnSpc>
                <a:spcPct val="107000"/>
              </a:lnSpc>
              <a:spcBef>
                <a:spcPts val="800"/>
              </a:spcBef>
              <a:spcAft>
                <a:spcPts val="800"/>
              </a:spcAft>
            </a:pPr>
            <a:r>
              <a:rPr lang="en-US" sz="2300" dirty="0"/>
              <a:t> The SMC benefit levels extend from K to T.</a:t>
            </a:r>
          </a:p>
          <a:p>
            <a:pPr marL="118872" indent="0">
              <a:spcBef>
                <a:spcPts val="800"/>
              </a:spcBef>
              <a:buNone/>
            </a:pPr>
            <a:r>
              <a:rPr lang="en-US" sz="2300" b="1" i="0" u="none" strike="noStrike" baseline="0" dirty="0"/>
              <a:t>38 USC § 1114; 38 CFR § 3.350</a:t>
            </a:r>
            <a:endParaRPr lang="en-US" sz="2300" dirty="0"/>
          </a:p>
          <a:p>
            <a:pPr marL="118872" indent="0">
              <a:buNone/>
            </a:pPr>
            <a:endParaRPr lang="en-US" sz="2100" dirty="0"/>
          </a:p>
          <a:p>
            <a:pPr marL="118872" indent="0">
              <a:buNone/>
            </a:pPr>
            <a:endParaRPr lang="en-US" sz="2100" dirty="0"/>
          </a:p>
          <a:p>
            <a:pPr marL="118872" indent="0">
              <a:buNone/>
            </a:pPr>
            <a:endParaRPr lang="en-US" sz="2100" dirty="0"/>
          </a:p>
          <a:p>
            <a:pPr marL="118872" indent="0">
              <a:buNone/>
            </a:pPr>
            <a:endParaRPr lang="en-US" sz="2100" dirty="0"/>
          </a:p>
          <a:p>
            <a:pPr marL="118872" indent="0">
              <a:buNone/>
            </a:pPr>
            <a:endParaRPr lang="en-US" sz="2100" dirty="0"/>
          </a:p>
          <a:p>
            <a:pPr marL="118872" indent="0">
              <a:buNone/>
            </a:pPr>
            <a:endParaRPr lang="en-US" sz="2100" dirty="0"/>
          </a:p>
          <a:p>
            <a:pPr marL="118872" indent="0">
              <a:buNone/>
            </a:pPr>
            <a:endParaRPr lang="en-US" sz="2100" dirty="0"/>
          </a:p>
          <a:p>
            <a:pPr marL="118872" indent="0">
              <a:buNone/>
            </a:pPr>
            <a:endParaRPr lang="en-US" sz="2100" dirty="0"/>
          </a:p>
          <a:p>
            <a:pPr marL="118872" indent="0">
              <a:buNone/>
            </a:pPr>
            <a:endParaRPr lang="en-US" sz="2100" dirty="0"/>
          </a:p>
          <a:p>
            <a:pPr marL="118872" indent="0">
              <a:buNone/>
            </a:pPr>
            <a:endParaRPr lang="en-US" sz="2100" dirty="0"/>
          </a:p>
          <a:p>
            <a:pPr marL="118872" indent="0">
              <a:buNone/>
            </a:pPr>
            <a:endParaRPr lang="en-US" sz="2100" dirty="0"/>
          </a:p>
          <a:p>
            <a:pPr marL="118872" indent="0">
              <a:buNone/>
            </a:pPr>
            <a:endParaRPr lang="en-US" sz="21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3</a:t>
            </a:fld>
            <a:endParaRPr lang="en-US" dirty="0"/>
          </a:p>
        </p:txBody>
      </p:sp>
    </p:spTree>
    <p:extLst>
      <p:ext uri="{BB962C8B-B14F-4D97-AF65-F5344CB8AC3E}">
        <p14:creationId xmlns:p14="http://schemas.microsoft.com/office/powerpoint/2010/main" val="385774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986B6-986C-BCF1-19C2-9674387F0B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E2A6FE-A5E9-BF16-1040-C9AF3F1F3235}"/>
              </a:ext>
            </a:extLst>
          </p:cNvPr>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SMC-S: Why Combined 100% Ratings Do Not Qualify</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8AA6CA0A-1F8A-3AC7-AE4F-F10612C10BEE}"/>
              </a:ext>
            </a:extLst>
          </p:cNvPr>
          <p:cNvSpPr>
            <a:spLocks noGrp="1"/>
          </p:cNvSpPr>
          <p:nvPr>
            <p:ph idx="1"/>
          </p:nvPr>
        </p:nvSpPr>
        <p:spPr>
          <a:xfrm>
            <a:off x="22194" y="1408176"/>
            <a:ext cx="9121806" cy="5449824"/>
          </a:xfrm>
        </p:spPr>
        <p:txBody>
          <a:bodyPr>
            <a:noAutofit/>
          </a:bodyPr>
          <a:lstStyle/>
          <a:p>
            <a:pPr>
              <a:spcBef>
                <a:spcPts val="800"/>
              </a:spcBef>
            </a:pPr>
            <a:r>
              <a:rPr lang="en-US" sz="2500" dirty="0"/>
              <a:t>According to a VA OGC legal opinion (VAOPGCPREC 66-1991), to qualify for SMC housebound benefits (SMC-S), a veteran must have </a:t>
            </a:r>
            <a:r>
              <a:rPr lang="en-US" sz="2500" b="1" dirty="0"/>
              <a:t>one single service-connected disability rated at 100%</a:t>
            </a:r>
            <a:r>
              <a:rPr lang="en-US" sz="2500" dirty="0"/>
              <a:t>. It is not enough for multiple disabilities to combine to a 100% rating, </a:t>
            </a:r>
            <a:r>
              <a:rPr lang="en-US" sz="2500" b="1" dirty="0"/>
              <a:t>even if they share the same cause</a:t>
            </a:r>
            <a:r>
              <a:rPr lang="en-US" sz="2500" dirty="0"/>
              <a:t>. </a:t>
            </a:r>
          </a:p>
          <a:p>
            <a:pPr>
              <a:spcBef>
                <a:spcPts val="800"/>
              </a:spcBef>
            </a:pPr>
            <a:r>
              <a:rPr lang="en-US" sz="2500" dirty="0"/>
              <a:t>For instance, a veteran with Parkinson's Disease or Multiple Sclerosis would need a single 100% rating for that condition itself to qualify for SMC-S, regardless of its overall severity. (However, such a veteran may still be eligible for a different benefit, Aid &amp; Attendance).</a:t>
            </a:r>
          </a:p>
          <a:p>
            <a:pPr marL="118872" indent="0">
              <a:buNone/>
            </a:pPr>
            <a:endParaRPr lang="en-US" sz="2600" dirty="0"/>
          </a:p>
          <a:p>
            <a:pPr marL="118872" indent="0">
              <a:buNone/>
            </a:pPr>
            <a:endParaRPr lang="en-US" sz="2600" dirty="0"/>
          </a:p>
          <a:p>
            <a:pPr marL="118872" indent="0">
              <a:buNone/>
            </a:pPr>
            <a:endParaRPr lang="en-US" sz="2600" dirty="0"/>
          </a:p>
          <a:p>
            <a:pPr marL="118872" indent="0">
              <a:buNone/>
            </a:pPr>
            <a:endParaRPr lang="en-US" sz="2600" dirty="0"/>
          </a:p>
          <a:p>
            <a:pPr marL="118872" indent="0">
              <a:buNone/>
            </a:pPr>
            <a:endParaRPr lang="en-US" sz="2600" dirty="0"/>
          </a:p>
          <a:p>
            <a:pPr marL="118872" indent="0">
              <a:buNone/>
            </a:pPr>
            <a:endParaRPr lang="en-US" sz="2600" dirty="0"/>
          </a:p>
          <a:p>
            <a:pPr marL="118872" indent="0">
              <a:buNone/>
            </a:pPr>
            <a:endParaRPr lang="en-US" sz="2600" dirty="0"/>
          </a:p>
          <a:p>
            <a:pPr marL="118872" indent="0">
              <a:buNone/>
            </a:pPr>
            <a:endParaRPr lang="en-US" sz="2600" dirty="0"/>
          </a:p>
          <a:p>
            <a:pPr marL="118872" indent="0">
              <a:buNone/>
            </a:pPr>
            <a:endParaRPr lang="en-US" sz="2600" dirty="0"/>
          </a:p>
          <a:p>
            <a:pPr marL="118872" indent="0">
              <a:buNone/>
            </a:pPr>
            <a:endParaRPr lang="en-US" sz="2600" dirty="0"/>
          </a:p>
          <a:p>
            <a:pPr marL="118872" indent="0">
              <a:buNone/>
            </a:pPr>
            <a:endParaRPr lang="en-US" sz="2600" dirty="0"/>
          </a:p>
          <a:p>
            <a:pPr marL="118872" indent="0">
              <a:buNone/>
            </a:pPr>
            <a:endParaRPr lang="en-US" sz="2600" dirty="0"/>
          </a:p>
        </p:txBody>
      </p:sp>
      <p:sp>
        <p:nvSpPr>
          <p:cNvPr id="3" name="Slide Number Placeholder 2">
            <a:extLst>
              <a:ext uri="{FF2B5EF4-FFF2-40B4-BE49-F238E27FC236}">
                <a16:creationId xmlns:a16="http://schemas.microsoft.com/office/drawing/2014/main" id="{A5635929-7844-8A14-B440-1FEC61FBD4E0}"/>
              </a:ext>
            </a:extLst>
          </p:cNvPr>
          <p:cNvSpPr>
            <a:spLocks noGrp="1"/>
          </p:cNvSpPr>
          <p:nvPr>
            <p:ph type="sldNum" sz="quarter" idx="12"/>
          </p:nvPr>
        </p:nvSpPr>
        <p:spPr/>
        <p:txBody>
          <a:bodyPr/>
          <a:lstStyle/>
          <a:p>
            <a:fld id="{1B5C5464-0A0C-4F4F-8948-B8BFCC70FC15}" type="slidenum">
              <a:rPr lang="en-US" smtClean="0"/>
              <a:pPr/>
              <a:t>30</a:t>
            </a:fld>
            <a:endParaRPr lang="en-US" dirty="0"/>
          </a:p>
        </p:txBody>
      </p:sp>
    </p:spTree>
    <p:extLst>
      <p:ext uri="{BB962C8B-B14F-4D97-AF65-F5344CB8AC3E}">
        <p14:creationId xmlns:p14="http://schemas.microsoft.com/office/powerpoint/2010/main" val="24295151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87C51-268C-EB54-0B18-91BEAA7562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512E78-1937-3187-E7DA-37A3CCDC4E35}"/>
              </a:ext>
            </a:extLst>
          </p:cNvPr>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Statutory Housebound: The 100% + 60% Rule</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71D54166-6924-C521-D88F-EC0711A93B3E}"/>
              </a:ext>
            </a:extLst>
          </p:cNvPr>
          <p:cNvSpPr>
            <a:spLocks noGrp="1"/>
          </p:cNvSpPr>
          <p:nvPr>
            <p:ph idx="1"/>
          </p:nvPr>
        </p:nvSpPr>
        <p:spPr>
          <a:xfrm>
            <a:off x="22194" y="1408176"/>
            <a:ext cx="9121806" cy="5449824"/>
          </a:xfrm>
        </p:spPr>
        <p:txBody>
          <a:bodyPr>
            <a:noAutofit/>
          </a:bodyPr>
          <a:lstStyle/>
          <a:p>
            <a:pPr>
              <a:spcBef>
                <a:spcPts val="800"/>
              </a:spcBef>
            </a:pPr>
            <a:r>
              <a:rPr lang="en-US" sz="2250" dirty="0"/>
              <a:t>For SMC-S-1, a veteran must have one single disability rated at 100% and additional service-connected disabilities that combine to at least 60%. </a:t>
            </a:r>
            <a:r>
              <a:rPr lang="en-US" sz="2250" b="1" dirty="0"/>
              <a:t>The disabilities that make up the 60% can come from the same body system or anatomical area</a:t>
            </a:r>
            <a:r>
              <a:rPr lang="en-US" sz="2250" dirty="0"/>
              <a:t>, or from different ones—they just </a:t>
            </a:r>
            <a:r>
              <a:rPr lang="en-US" sz="2250" b="1" dirty="0"/>
              <a:t>cannot come from the same anatomical segment or body system as the 100-percent disability</a:t>
            </a:r>
            <a:r>
              <a:rPr lang="en-US" sz="2250" dirty="0"/>
              <a:t>. </a:t>
            </a:r>
          </a:p>
          <a:p>
            <a:pPr>
              <a:spcBef>
                <a:spcPts val="800"/>
              </a:spcBef>
            </a:pPr>
            <a:r>
              <a:rPr lang="en-US" sz="2250" dirty="0"/>
              <a:t>EXAMPLE: A veteran rated 100% for Lung Cancer and an additional 60% combined for knee conditions would qualify for S-1, even though both knees are part of the same anatomical segment. However, if that 60% were instead for asthma, it would not qualify, since asthma and Lung Cancer affect the same body system (respiratory).</a:t>
            </a:r>
          </a:p>
          <a:p>
            <a:pPr>
              <a:spcBef>
                <a:spcPts val="800"/>
              </a:spcBef>
            </a:pPr>
            <a:r>
              <a:rPr lang="en-US" sz="2250" dirty="0"/>
              <a:t>The </a:t>
            </a:r>
            <a:r>
              <a:rPr lang="en-US" sz="2250" b="1" dirty="0"/>
              <a:t>cause of the conditions does not matter</a:t>
            </a:r>
            <a:r>
              <a:rPr lang="en-US" sz="2250" dirty="0"/>
              <a:t>; even if they all result from the same event, exposure, or illness, entitlement still applies as long as the 100% disability is separate from the disabilities that form the 60%.</a:t>
            </a:r>
          </a:p>
          <a:p>
            <a:endParaRPr lang="en-US" sz="23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B78466B4-60BE-4B47-B354-7CA575E38F01}"/>
              </a:ext>
            </a:extLst>
          </p:cNvPr>
          <p:cNvSpPr>
            <a:spLocks noGrp="1"/>
          </p:cNvSpPr>
          <p:nvPr>
            <p:ph type="sldNum" sz="quarter" idx="12"/>
          </p:nvPr>
        </p:nvSpPr>
        <p:spPr/>
        <p:txBody>
          <a:bodyPr/>
          <a:lstStyle/>
          <a:p>
            <a:fld id="{1B5C5464-0A0C-4F4F-8948-B8BFCC70FC15}" type="slidenum">
              <a:rPr lang="en-US" smtClean="0"/>
              <a:pPr/>
              <a:t>31</a:t>
            </a:fld>
            <a:endParaRPr lang="en-US" dirty="0"/>
          </a:p>
        </p:txBody>
      </p:sp>
    </p:spTree>
    <p:extLst>
      <p:ext uri="{BB962C8B-B14F-4D97-AF65-F5344CB8AC3E}">
        <p14:creationId xmlns:p14="http://schemas.microsoft.com/office/powerpoint/2010/main" val="6612739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Why IU Based on Multiple Disabilities Does Not Establish SMC-S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118872" indent="0">
              <a:spcBef>
                <a:spcPts val="300"/>
              </a:spcBef>
              <a:buNone/>
            </a:pPr>
            <a:r>
              <a:rPr lang="en-US" sz="1700" b="1" dirty="0">
                <a:effectLst/>
              </a:rPr>
              <a:t>Example – IU award based on multiple disabilities</a:t>
            </a:r>
            <a:r>
              <a:rPr lang="en-US" sz="1700" dirty="0">
                <a:effectLst/>
              </a:rPr>
              <a:t>:  </a:t>
            </a:r>
          </a:p>
          <a:p>
            <a:pPr>
              <a:spcBef>
                <a:spcPts val="300"/>
              </a:spcBef>
            </a:pPr>
            <a:r>
              <a:rPr lang="en-US" sz="1700" dirty="0">
                <a:effectLst/>
              </a:rPr>
              <a:t>Veteran is in receipt of IU based on two SC disabilities: ankylosis of the right shoulder evaluated as 50-percent disabling and residuals of a left radius fracture evaluated as 20-percent disabling.  </a:t>
            </a:r>
          </a:p>
          <a:p>
            <a:pPr>
              <a:spcBef>
                <a:spcPts val="300"/>
              </a:spcBef>
            </a:pPr>
            <a:r>
              <a:rPr lang="en-US" sz="1700" dirty="0">
                <a:effectLst/>
              </a:rPr>
              <a:t> </a:t>
            </a:r>
            <a:r>
              <a:rPr lang="en-US" sz="1700" b="1" dirty="0">
                <a:effectLst/>
              </a:rPr>
              <a:t>Both disabilities are due to a motor vehicle accident (MVA) </a:t>
            </a:r>
            <a:r>
              <a:rPr lang="en-US" sz="1700" dirty="0">
                <a:effectLst/>
              </a:rPr>
              <a:t>that happened during the Veteran’s active duty service.  </a:t>
            </a:r>
          </a:p>
          <a:p>
            <a:pPr>
              <a:spcBef>
                <a:spcPts val="300"/>
              </a:spcBef>
            </a:pPr>
            <a:r>
              <a:rPr lang="en-US" sz="1700" dirty="0">
                <a:effectLst/>
              </a:rPr>
              <a:t> He is awarded IU based on the disabilities caused by the MVA.  </a:t>
            </a:r>
          </a:p>
          <a:p>
            <a:pPr>
              <a:spcBef>
                <a:spcPts val="300"/>
              </a:spcBef>
            </a:pPr>
            <a:r>
              <a:rPr lang="en-US" sz="1700" dirty="0">
                <a:effectLst/>
              </a:rPr>
              <a:t> The Veteran’s separate issue of CAD is later SC and evaluated as 60-percent disabling.  The CAD, by itself, does not render the Veteran unemployable.  </a:t>
            </a:r>
            <a:r>
              <a:rPr lang="en-US" sz="1700" b="1" dirty="0">
                <a:effectLst/>
              </a:rPr>
              <a:t>SMC (s) at the statutory housebound rate is not awarded</a:t>
            </a:r>
            <a:r>
              <a:rPr lang="en-US" sz="1700" dirty="0">
                <a:effectLst/>
              </a:rPr>
              <a:t>.</a:t>
            </a:r>
            <a:endParaRPr lang="en-US" sz="1700" dirty="0"/>
          </a:p>
          <a:p>
            <a:pPr marL="118872" indent="0">
              <a:spcBef>
                <a:spcPts val="300"/>
              </a:spcBef>
              <a:buNone/>
            </a:pPr>
            <a:r>
              <a:rPr lang="en-US" sz="1700" b="1" dirty="0">
                <a:effectLst/>
              </a:rPr>
              <a:t>Analysis</a:t>
            </a:r>
            <a:r>
              <a:rPr lang="en-US" sz="1700" dirty="0">
                <a:effectLst/>
              </a:rPr>
              <a:t>:  </a:t>
            </a:r>
          </a:p>
          <a:p>
            <a:pPr>
              <a:spcBef>
                <a:spcPts val="300"/>
              </a:spcBef>
            </a:pPr>
            <a:r>
              <a:rPr lang="en-US" sz="1700" dirty="0">
                <a:effectLst/>
              </a:rPr>
              <a:t> The Veteran in this instance </a:t>
            </a:r>
            <a:r>
              <a:rPr lang="en-US" sz="1700" b="1" dirty="0">
                <a:effectLst/>
              </a:rPr>
              <a:t>would </a:t>
            </a:r>
            <a:r>
              <a:rPr lang="en-US" sz="1700" b="1" i="1" dirty="0">
                <a:effectLst/>
              </a:rPr>
              <a:t>not</a:t>
            </a:r>
            <a:r>
              <a:rPr lang="en-US" sz="1700" b="1" dirty="0">
                <a:effectLst/>
              </a:rPr>
              <a:t> be entitled to SMC </a:t>
            </a:r>
            <a:r>
              <a:rPr lang="en-US" sz="1700" dirty="0">
                <a:effectLst/>
              </a:rPr>
              <a:t>at the statutory housebound rate.  </a:t>
            </a:r>
          </a:p>
          <a:p>
            <a:pPr>
              <a:spcBef>
                <a:spcPts val="300"/>
              </a:spcBef>
            </a:pPr>
            <a:r>
              <a:rPr lang="en-US" sz="1700" dirty="0">
                <a:effectLst/>
              </a:rPr>
              <a:t> </a:t>
            </a:r>
            <a:r>
              <a:rPr lang="en-US" sz="1700" b="1" dirty="0">
                <a:effectLst/>
              </a:rPr>
              <a:t>There is no single disability evaluated as totally disabling </a:t>
            </a:r>
            <a:r>
              <a:rPr lang="en-US" sz="1700" dirty="0">
                <a:effectLst/>
              </a:rPr>
              <a:t>for the purposes of entitlement to SMC.  </a:t>
            </a:r>
          </a:p>
          <a:p>
            <a:pPr>
              <a:spcBef>
                <a:spcPts val="300"/>
              </a:spcBef>
            </a:pPr>
            <a:r>
              <a:rPr lang="en-US" sz="1700" dirty="0">
                <a:effectLst/>
              </a:rPr>
              <a:t> Although the evaluations for the MVA injuries to the shoulder and left radius are considered to be a single disability for purposes of IU entitlement, </a:t>
            </a:r>
            <a:r>
              <a:rPr lang="en-US" sz="1700" b="1" dirty="0">
                <a:effectLst/>
              </a:rPr>
              <a:t>they do not represent a single disability evaluated at 100-percent </a:t>
            </a:r>
            <a:r>
              <a:rPr lang="en-US" sz="1700" dirty="0">
                <a:effectLst/>
              </a:rPr>
              <a:t>disabling for purpose of awarding SMC at the statutory housebound rate.</a:t>
            </a:r>
            <a:endParaRPr lang="en-US" sz="1700" dirty="0"/>
          </a:p>
          <a:p>
            <a:pPr marL="0" indent="0">
              <a:lnSpc>
                <a:spcPct val="107000"/>
              </a:lnSpc>
              <a:buNone/>
            </a:pPr>
            <a:endParaRPr lang="en-US" sz="1700" dirty="0"/>
          </a:p>
          <a:p>
            <a:pPr marL="0" indent="0">
              <a:lnSpc>
                <a:spcPct val="107000"/>
              </a:lnSpc>
              <a:buNone/>
            </a:pPr>
            <a:r>
              <a:rPr lang="en-US" sz="1700" b="1" dirty="0"/>
              <a:t>SOURCE: M21-1 </a:t>
            </a:r>
            <a:r>
              <a:rPr lang="en-US" sz="1700" b="1" dirty="0">
                <a:effectLst/>
              </a:rPr>
              <a:t>VIII.iv.4.A.10.b.  Defining a Single Disability for Housebound Purposes</a:t>
            </a:r>
            <a:endParaRPr lang="en-US" sz="1700" b="1" dirty="0"/>
          </a:p>
          <a:p>
            <a:pPr marL="0" indent="0">
              <a:lnSpc>
                <a:spcPct val="107000"/>
              </a:lnSpc>
              <a:buNone/>
            </a:pPr>
            <a:endParaRPr lang="en-US" sz="1700" dirty="0"/>
          </a:p>
          <a:p>
            <a:pPr marL="118872" indent="0">
              <a:buNone/>
            </a:pPr>
            <a:endParaRPr lang="en-US" sz="1700" dirty="0"/>
          </a:p>
          <a:p>
            <a:pPr marL="118872" indent="0">
              <a:buNone/>
            </a:pPr>
            <a:endParaRPr lang="en-US" sz="1700" dirty="0"/>
          </a:p>
          <a:p>
            <a:pPr marL="118872" indent="0">
              <a:buNone/>
            </a:pPr>
            <a:endParaRPr lang="en-US" sz="1700" dirty="0"/>
          </a:p>
          <a:p>
            <a:pPr marL="118872" indent="0">
              <a:buNone/>
            </a:pPr>
            <a:endParaRPr lang="en-US" sz="1700" dirty="0"/>
          </a:p>
          <a:p>
            <a:pPr marL="118872" indent="0">
              <a:buNone/>
            </a:pPr>
            <a:endParaRPr lang="en-US" sz="1700" dirty="0"/>
          </a:p>
          <a:p>
            <a:pPr marL="118872" indent="0">
              <a:buNone/>
            </a:pPr>
            <a:endParaRPr lang="en-US" sz="1700" dirty="0"/>
          </a:p>
          <a:p>
            <a:pPr marL="118872" indent="0">
              <a:buNone/>
            </a:pPr>
            <a:endParaRPr lang="en-US" sz="1700" dirty="0"/>
          </a:p>
          <a:p>
            <a:pPr marL="118872" indent="0">
              <a:buNone/>
            </a:pPr>
            <a:endParaRPr lang="en-US" sz="1700" dirty="0"/>
          </a:p>
          <a:p>
            <a:pPr marL="118872" indent="0">
              <a:buNone/>
            </a:pPr>
            <a:endParaRPr lang="en-US" sz="1700" dirty="0"/>
          </a:p>
          <a:p>
            <a:pPr marL="118872" indent="0">
              <a:buNone/>
            </a:pPr>
            <a:endParaRPr lang="en-US" sz="1700" dirty="0"/>
          </a:p>
          <a:p>
            <a:pPr marL="118872" indent="0">
              <a:buNone/>
            </a:pPr>
            <a:endParaRPr lang="en-US" sz="1700" dirty="0"/>
          </a:p>
          <a:p>
            <a:pPr marL="118872" indent="0">
              <a:buNone/>
            </a:pPr>
            <a:endParaRPr lang="en-US" sz="17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32</a:t>
            </a:fld>
            <a:endParaRPr lang="en-US" dirty="0"/>
          </a:p>
        </p:txBody>
      </p:sp>
    </p:spTree>
    <p:extLst>
      <p:ext uri="{BB962C8B-B14F-4D97-AF65-F5344CB8AC3E}">
        <p14:creationId xmlns:p14="http://schemas.microsoft.com/office/powerpoint/2010/main" val="19726755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Housebound in Fact: Core Standard and Indicators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spcBef>
                <a:spcPts val="800"/>
              </a:spcBef>
            </a:pPr>
            <a:r>
              <a:rPr lang="en-US" sz="1900" dirty="0">
                <a:effectLst/>
              </a:rPr>
              <a:t>A housebound in fact determination requires a Veteran’s </a:t>
            </a:r>
            <a:r>
              <a:rPr lang="en-US" sz="1900" b="1" dirty="0">
                <a:effectLst/>
              </a:rPr>
              <a:t>inability to leave his/her place of residence </a:t>
            </a:r>
            <a:r>
              <a:rPr lang="en-US" sz="1900" dirty="0">
                <a:effectLst/>
              </a:rPr>
              <a:t>and immediate premises in order to earn any income.  </a:t>
            </a:r>
          </a:p>
          <a:p>
            <a:pPr>
              <a:spcBef>
                <a:spcPts val="800"/>
              </a:spcBef>
            </a:pPr>
            <a:r>
              <a:rPr lang="en-US" sz="1900" dirty="0">
                <a:effectLst/>
              </a:rPr>
              <a:t>However, it does not require a total inability to leave the place of residence and immediate premises for all circumstances.  </a:t>
            </a:r>
          </a:p>
          <a:p>
            <a:pPr>
              <a:spcBef>
                <a:spcPts val="800"/>
              </a:spcBef>
            </a:pPr>
            <a:r>
              <a:rPr lang="en-US" sz="1900" dirty="0">
                <a:effectLst/>
              </a:rPr>
              <a:t>Leaving home for medical purposes cannot, by itself, serve as the basis for finding that a Veteran is not substantially confined for purposes of SMC housebound benefits.  </a:t>
            </a:r>
          </a:p>
          <a:p>
            <a:pPr>
              <a:spcBef>
                <a:spcPts val="800"/>
              </a:spcBef>
            </a:pPr>
            <a:r>
              <a:rPr lang="en-US" sz="1900" dirty="0">
                <a:effectLst/>
              </a:rPr>
              <a:t>The limitations must be the </a:t>
            </a:r>
            <a:r>
              <a:rPr lang="en-US" sz="1900" b="1" dirty="0">
                <a:effectLst/>
              </a:rPr>
              <a:t>result of the Veteran’s SC disabilities</a:t>
            </a:r>
            <a:r>
              <a:rPr lang="en-US" sz="1900" dirty="0">
                <a:effectLst/>
              </a:rPr>
              <a:t>. </a:t>
            </a:r>
            <a:endParaRPr lang="en-US" sz="1900" dirty="0"/>
          </a:p>
          <a:p>
            <a:pPr>
              <a:lnSpc>
                <a:spcPct val="107000"/>
              </a:lnSpc>
              <a:spcBef>
                <a:spcPts val="800"/>
              </a:spcBef>
              <a:spcAft>
                <a:spcPts val="800"/>
              </a:spcAft>
            </a:pPr>
            <a:r>
              <a:rPr lang="en-US" sz="1900" dirty="0">
                <a:effectLst/>
                <a:ea typeface="Calibri" panose="020F0502020204030204" pitchFamily="34" charset="0"/>
                <a:cs typeface="Times New Roman" panose="02020603050405020304" pitchFamily="18" charset="0"/>
              </a:rPr>
              <a:t> Non-medical indicators of housebound status may include, but are not limited to:</a:t>
            </a:r>
          </a:p>
          <a:p>
            <a:pPr marL="635508" lvl="1" indent="-342900">
              <a:lnSpc>
                <a:spcPct val="107000"/>
              </a:lnSpc>
              <a:spcBef>
                <a:spcPts val="800"/>
              </a:spcBef>
              <a:spcAft>
                <a:spcPts val="800"/>
              </a:spcAft>
            </a:pPr>
            <a:r>
              <a:rPr lang="en-US" sz="1900" dirty="0">
                <a:effectLst/>
                <a:ea typeface="Calibri" panose="020F0502020204030204" pitchFamily="34" charset="0"/>
                <a:cs typeface="Times New Roman" panose="02020603050405020304" pitchFamily="18" charset="0"/>
              </a:rPr>
              <a:t>Inability to walk substantial distances</a:t>
            </a:r>
            <a:r>
              <a:rPr lang="en-US" sz="1900" dirty="0">
                <a:ea typeface="Calibri" panose="020F0502020204030204" pitchFamily="34" charset="0"/>
                <a:cs typeface="Times New Roman" panose="02020603050405020304" pitchFamily="18" charset="0"/>
              </a:rPr>
              <a:t> </a:t>
            </a:r>
          </a:p>
          <a:p>
            <a:pPr marL="635508" lvl="1" indent="-342900">
              <a:lnSpc>
                <a:spcPct val="107000"/>
              </a:lnSpc>
              <a:spcBef>
                <a:spcPts val="800"/>
              </a:spcBef>
              <a:spcAft>
                <a:spcPts val="800"/>
              </a:spcAft>
            </a:pPr>
            <a:r>
              <a:rPr lang="en-US" sz="1900" dirty="0">
                <a:ea typeface="Calibri" panose="020F0502020204030204" pitchFamily="34" charset="0"/>
                <a:cs typeface="Times New Roman" panose="02020603050405020304" pitchFamily="18" charset="0"/>
              </a:rPr>
              <a:t>L</a:t>
            </a:r>
            <a:r>
              <a:rPr lang="en-US" sz="1900" dirty="0">
                <a:effectLst/>
                <a:ea typeface="Calibri" panose="020F0502020204030204" pitchFamily="34" charset="0"/>
                <a:cs typeface="Times New Roman" panose="02020603050405020304" pitchFamily="18" charset="0"/>
              </a:rPr>
              <a:t>eaving the home with assistance only occasionally for appointments, grocery shopping, or church</a:t>
            </a:r>
          </a:p>
          <a:p>
            <a:pPr marL="635508" lvl="1" indent="-342900">
              <a:lnSpc>
                <a:spcPct val="107000"/>
              </a:lnSpc>
              <a:spcBef>
                <a:spcPts val="800"/>
              </a:spcBef>
              <a:spcAft>
                <a:spcPts val="800"/>
              </a:spcAft>
            </a:pPr>
            <a:r>
              <a:rPr lang="en-US" sz="1900" dirty="0">
                <a:ea typeface="Calibri" panose="020F0502020204030204" pitchFamily="34" charset="0"/>
                <a:cs typeface="Times New Roman" panose="02020603050405020304" pitchFamily="18" charset="0"/>
              </a:rPr>
              <a:t>I</a:t>
            </a:r>
            <a:r>
              <a:rPr lang="en-US" sz="1900" dirty="0">
                <a:effectLst/>
                <a:ea typeface="Calibri" panose="020F0502020204030204" pitchFamily="34" charset="0"/>
                <a:cs typeface="Times New Roman" panose="02020603050405020304" pitchFamily="18" charset="0"/>
              </a:rPr>
              <a:t>nability to mow one’s lawn </a:t>
            </a:r>
          </a:p>
          <a:p>
            <a:pPr marL="0" indent="0">
              <a:lnSpc>
                <a:spcPct val="107000"/>
              </a:lnSpc>
              <a:spcBef>
                <a:spcPts val="800"/>
              </a:spcBef>
              <a:buNone/>
            </a:pPr>
            <a:r>
              <a:rPr lang="en-US" sz="1900" b="1" dirty="0"/>
              <a:t>SOURCE: M21-1 </a:t>
            </a:r>
            <a:r>
              <a:rPr lang="pt-BR" sz="1900" b="1" dirty="0">
                <a:effectLst/>
              </a:rPr>
              <a:t>VIII.iv.4.A.10.f.</a:t>
            </a:r>
            <a:endParaRPr lang="pt-BR" sz="1900" b="1" dirty="0"/>
          </a:p>
          <a:p>
            <a:pPr marL="0" indent="0">
              <a:lnSpc>
                <a:spcPct val="107000"/>
              </a:lnSpc>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33</a:t>
            </a:fld>
            <a:endParaRPr lang="en-US" dirty="0"/>
          </a:p>
        </p:txBody>
      </p:sp>
    </p:spTree>
    <p:extLst>
      <p:ext uri="{BB962C8B-B14F-4D97-AF65-F5344CB8AC3E}">
        <p14:creationId xmlns:p14="http://schemas.microsoft.com/office/powerpoint/2010/main" val="13942342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Housebound in Fact: M21 Example</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342900" indent="-342900">
              <a:spcBef>
                <a:spcPts val="800"/>
              </a:spcBef>
            </a:pPr>
            <a:r>
              <a:rPr lang="en-US" sz="2400" dirty="0">
                <a:effectLst/>
              </a:rPr>
              <a:t>A Veteran is SC for multiple disabilities including CAD, which is totally disabling.  His wife drives him to all medical appointments.</a:t>
            </a:r>
          </a:p>
          <a:p>
            <a:pPr marL="342900" indent="-342900">
              <a:spcBef>
                <a:spcPts val="800"/>
              </a:spcBef>
            </a:pPr>
            <a:r>
              <a:rPr lang="en-US" sz="2400" dirty="0">
                <a:effectLst/>
              </a:rPr>
              <a:t>If the Veteran experiences a good day, they may run some minor errands while out of the home. </a:t>
            </a:r>
          </a:p>
          <a:p>
            <a:pPr marL="342900" indent="-342900">
              <a:spcBef>
                <a:spcPts val="800"/>
              </a:spcBef>
            </a:pPr>
            <a:r>
              <a:rPr lang="en-US" sz="2400" dirty="0">
                <a:effectLst/>
              </a:rPr>
              <a:t>The Veteran is entitled to SMC based on housebound in fact status as leaving his home for medical visits does not preclude a finding of substantial confinement to his dwelling or immediate premises.</a:t>
            </a:r>
          </a:p>
          <a:p>
            <a:pPr marL="342900" indent="-342900">
              <a:spcBef>
                <a:spcPts val="800"/>
              </a:spcBef>
            </a:pPr>
            <a:r>
              <a:rPr lang="en-US" sz="2400" dirty="0">
                <a:effectLst/>
              </a:rPr>
              <a:t>Furthermore, the other visits where the Veteran’s activity is limited to minor errands does not preclude a finding of substantial confinement since the Veteran is not shown to be able to leave his place of residence and immediate premises </a:t>
            </a:r>
            <a:r>
              <a:rPr lang="en-US" sz="2400" b="1" dirty="0">
                <a:effectLst/>
              </a:rPr>
              <a:t>in order to earn income</a:t>
            </a:r>
            <a:r>
              <a:rPr lang="en-US" sz="2400" dirty="0">
                <a:effectLst/>
              </a:rPr>
              <a:t>.</a:t>
            </a:r>
          </a:p>
          <a:p>
            <a:pPr marL="0" indent="0">
              <a:buNone/>
            </a:pPr>
            <a:endParaRPr lang="en-US" sz="2400" b="1" dirty="0"/>
          </a:p>
          <a:p>
            <a:pPr marL="0" indent="0">
              <a:buNone/>
            </a:pPr>
            <a:r>
              <a:rPr lang="en-US" sz="2400" b="1" dirty="0"/>
              <a:t>SOURCE: M21-1 </a:t>
            </a:r>
            <a:r>
              <a:rPr lang="pt-BR" sz="2400" b="1" dirty="0">
                <a:effectLst/>
              </a:rPr>
              <a:t>VIII.iv.4.A.10.f.</a:t>
            </a:r>
            <a:endParaRPr lang="pt-BR" sz="2400" b="1" dirty="0"/>
          </a:p>
          <a:p>
            <a:pPr marL="0" indent="0">
              <a:lnSpc>
                <a:spcPct val="107000"/>
              </a:lnSpc>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34</a:t>
            </a:fld>
            <a:endParaRPr lang="en-US" dirty="0"/>
          </a:p>
        </p:txBody>
      </p:sp>
    </p:spTree>
    <p:extLst>
      <p:ext uri="{BB962C8B-B14F-4D97-AF65-F5344CB8AC3E}">
        <p14:creationId xmlns:p14="http://schemas.microsoft.com/office/powerpoint/2010/main" val="2719780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SMC-S Permanency Rules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150" dirty="0"/>
              <a:t>For </a:t>
            </a:r>
            <a:r>
              <a:rPr lang="en-US" sz="2150" b="1" dirty="0"/>
              <a:t>Statutory Housebound </a:t>
            </a:r>
            <a:r>
              <a:rPr lang="en-US" sz="2150" dirty="0"/>
              <a:t>status, neither the 100% rating nor the 60% rating needs to be permanent. </a:t>
            </a:r>
          </a:p>
          <a:p>
            <a:pPr>
              <a:lnSpc>
                <a:spcPct val="107000"/>
              </a:lnSpc>
              <a:spcBef>
                <a:spcPts val="800"/>
              </a:spcBef>
            </a:pPr>
            <a:r>
              <a:rPr lang="en-US" sz="2150" dirty="0"/>
              <a:t> Temporary SMC-S may be awarded in cases like active cancer with an additional 60% rating, but it may be discontinued once remission is achieved. Similarly, a 100% convalescent rating with a 60% rating may be granted temporarily and then withdrawn once the convalescent period concludes.</a:t>
            </a:r>
          </a:p>
          <a:p>
            <a:pPr>
              <a:lnSpc>
                <a:spcPct val="107000"/>
              </a:lnSpc>
              <a:spcBef>
                <a:spcPts val="800"/>
              </a:spcBef>
            </a:pPr>
            <a:r>
              <a:rPr lang="en-US" sz="2150" dirty="0">
                <a:effectLst/>
                <a:ea typeface="Calibri" panose="020F0502020204030204" pitchFamily="34" charset="0"/>
                <a:cs typeface="ArialMT"/>
              </a:rPr>
              <a:t> </a:t>
            </a:r>
            <a:r>
              <a:rPr lang="en-US" sz="2150" b="1" dirty="0"/>
              <a:t>Housebound in Fact </a:t>
            </a:r>
            <a:r>
              <a:rPr lang="en-US" sz="2150" dirty="0"/>
              <a:t>status is granted when a veteran has a single disability rated at 100% and is factually determined to be </a:t>
            </a:r>
            <a:r>
              <a:rPr lang="en-US" sz="2150" b="1" dirty="0"/>
              <a:t>permanently</a:t>
            </a:r>
            <a:r>
              <a:rPr lang="en-US" sz="2150" dirty="0"/>
              <a:t> housebound due to service-connected disabilities. This confinement is to their home or immediate surroundings, or to a specific area if institutionalized. </a:t>
            </a:r>
          </a:p>
          <a:p>
            <a:pPr>
              <a:lnSpc>
                <a:spcPct val="107000"/>
              </a:lnSpc>
              <a:spcBef>
                <a:spcPts val="800"/>
              </a:spcBef>
            </a:pPr>
            <a:r>
              <a:rPr lang="en-US" sz="2150" dirty="0"/>
              <a:t>Unlike Statutory Housebound SMC-S, which can be temporary, </a:t>
            </a:r>
            <a:r>
              <a:rPr lang="en-US" sz="2150" b="1" dirty="0"/>
              <a:t>Housebound in Fact </a:t>
            </a:r>
            <a:r>
              <a:rPr lang="en-US" sz="2150" dirty="0"/>
              <a:t>is a permanent designation and is </a:t>
            </a:r>
            <a:r>
              <a:rPr lang="en-US" sz="2150" b="1" dirty="0"/>
              <a:t>not awarded on a temporary basis.</a:t>
            </a:r>
          </a:p>
          <a:p>
            <a:pPr marL="118872" indent="0">
              <a:spcBef>
                <a:spcPts val="800"/>
              </a:spcBef>
              <a:buNone/>
            </a:pPr>
            <a:endParaRPr lang="en-US" sz="215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35</a:t>
            </a:fld>
            <a:endParaRPr lang="en-US" dirty="0"/>
          </a:p>
        </p:txBody>
      </p:sp>
    </p:spTree>
    <p:extLst>
      <p:ext uri="{BB962C8B-B14F-4D97-AF65-F5344CB8AC3E}">
        <p14:creationId xmlns:p14="http://schemas.microsoft.com/office/powerpoint/2010/main" val="27300078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SMC-S Advocacy Tip: Preserve Single-Disability TDIU</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500" dirty="0"/>
              <a:t>When applying for Total Disability Individual Unemployability (TDIU), it’s important to note that TDIU based on multiple disabilities is not considered for SMC-S. Therefore, if a veteran’s 70% PTSD rating alone makes them unemployable, it’s advisable not to include additional minor disabilities in the TDIU application. </a:t>
            </a:r>
          </a:p>
          <a:p>
            <a:pPr>
              <a:lnSpc>
                <a:spcPct val="107000"/>
              </a:lnSpc>
              <a:spcBef>
                <a:spcPts val="800"/>
              </a:spcBef>
            </a:pPr>
            <a:r>
              <a:rPr lang="en-US" sz="2500" dirty="0"/>
              <a:t> Also be aware that if TDIU is initially granted based on multiple conditions and later a single disability worsens to the extent that it independently justifies TDIU, the veteran might become eligible for SMC-S. The VA is obligated to assist claimants in fully developing their claims and to grant all benefits that are legally supportable, as per 38 CFR § 3.103(a).</a:t>
            </a: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36</a:t>
            </a:fld>
            <a:endParaRPr lang="en-US" dirty="0"/>
          </a:p>
        </p:txBody>
      </p:sp>
    </p:spTree>
    <p:extLst>
      <p:ext uri="{BB962C8B-B14F-4D97-AF65-F5344CB8AC3E}">
        <p14:creationId xmlns:p14="http://schemas.microsoft.com/office/powerpoint/2010/main" val="38678040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SMC-S Advocacy Tip: Using Buie v. Shinseki</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342900" indent="-342900">
              <a:lnSpc>
                <a:spcPct val="107000"/>
              </a:lnSpc>
              <a:spcBef>
                <a:spcPts val="800"/>
              </a:spcBef>
            </a:pPr>
            <a:r>
              <a:rPr lang="en-US" sz="2500" i="1" dirty="0" err="1">
                <a:effectLst/>
              </a:rPr>
              <a:t>Buie</a:t>
            </a:r>
            <a:r>
              <a:rPr lang="en-US" sz="2500" i="1" dirty="0">
                <a:effectLst/>
              </a:rPr>
              <a:t> v. Shinseki</a:t>
            </a:r>
            <a:r>
              <a:rPr lang="en-US" sz="2500" dirty="0">
                <a:effectLst/>
              </a:rPr>
              <a:t>, 24 Vet. App. 242 : "Whenever a veteran has a total disability rating, schedular or extraschedular, based on multiple disabilities and the veteran is subsequently awarded service connection for any additional disability or disabilities, VA's duty to maximize benefits </a:t>
            </a:r>
            <a:r>
              <a:rPr lang="en-US" sz="2500" b="1" dirty="0">
                <a:effectLst/>
              </a:rPr>
              <a:t>requires VA to assess all of the claimant's disabilities</a:t>
            </a:r>
            <a:r>
              <a:rPr lang="en-US" sz="2500" dirty="0">
                <a:effectLst/>
              </a:rPr>
              <a:t> without regard to the order in which they were service connected to determine whether any combination of the disabilities </a:t>
            </a:r>
            <a:r>
              <a:rPr lang="en-US" sz="2500" b="1" dirty="0">
                <a:effectLst/>
              </a:rPr>
              <a:t>establishes entitlement to special monthly compensation</a:t>
            </a:r>
            <a:r>
              <a:rPr lang="en-US" sz="2500" dirty="0">
                <a:effectLst/>
              </a:rPr>
              <a:t> under section 1114(s).“</a:t>
            </a:r>
          </a:p>
          <a:p>
            <a:pPr marL="342900" indent="-342900">
              <a:lnSpc>
                <a:spcPct val="107000"/>
              </a:lnSpc>
              <a:spcBef>
                <a:spcPts val="800"/>
              </a:spcBef>
            </a:pPr>
            <a:r>
              <a:rPr lang="en-US" sz="2500" dirty="0"/>
              <a:t>Cite to this case when requesting that VA consider a single disability to entitle the veteran to TDIU so that he/she can receive SMC-S.</a:t>
            </a: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37</a:t>
            </a:fld>
            <a:endParaRPr lang="en-US" dirty="0"/>
          </a:p>
        </p:txBody>
      </p:sp>
    </p:spTree>
    <p:extLst>
      <p:ext uri="{BB962C8B-B14F-4D97-AF65-F5344CB8AC3E}">
        <p14:creationId xmlns:p14="http://schemas.microsoft.com/office/powerpoint/2010/main" val="32354561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23D4583-0E7B-EC48-B2CC-42E088E2AECF}"/>
              </a:ext>
            </a:extLst>
          </p:cNvPr>
          <p:cNvSpPr>
            <a:spLocks noGrp="1"/>
          </p:cNvSpPr>
          <p:nvPr>
            <p:ph type="sldNum" sz="quarter" idx="12"/>
          </p:nvPr>
        </p:nvSpPr>
        <p:spPr/>
        <p:txBody>
          <a:bodyPr/>
          <a:lstStyle/>
          <a:p>
            <a:fld id="{1B5C5464-0A0C-4F4F-8948-B8BFCC70FC15}" type="slidenum">
              <a:rPr lang="en-US" smtClean="0"/>
              <a:pPr/>
              <a:t>38</a:t>
            </a:fld>
            <a:endParaRPr lang="en-US" dirty="0"/>
          </a:p>
        </p:txBody>
      </p:sp>
      <p:sp>
        <p:nvSpPr>
          <p:cNvPr id="8" name="TextBox 7">
            <a:extLst>
              <a:ext uri="{FF2B5EF4-FFF2-40B4-BE49-F238E27FC236}">
                <a16:creationId xmlns:a16="http://schemas.microsoft.com/office/drawing/2014/main" id="{8928A356-A900-CA51-E8FB-0981087B4F8B}"/>
              </a:ext>
            </a:extLst>
          </p:cNvPr>
          <p:cNvSpPr txBox="1"/>
          <p:nvPr/>
        </p:nvSpPr>
        <p:spPr>
          <a:xfrm>
            <a:off x="76200" y="1447800"/>
            <a:ext cx="9067800" cy="3862596"/>
          </a:xfrm>
          <a:prstGeom prst="rect">
            <a:avLst/>
          </a:prstGeom>
          <a:noFill/>
        </p:spPr>
        <p:txBody>
          <a:bodyPr wrap="square" rtlCol="0">
            <a:spAutoFit/>
          </a:bodyPr>
          <a:lstStyle/>
          <a:p>
            <a:pPr algn="ctr"/>
            <a:endParaRPr lang="en-US" sz="7500" dirty="0">
              <a:solidFill>
                <a:schemeClr val="accent1"/>
              </a:solidFill>
            </a:endParaRPr>
          </a:p>
          <a:p>
            <a:pPr algn="ctr"/>
            <a:r>
              <a:rPr lang="en-US" sz="8500" dirty="0">
                <a:solidFill>
                  <a:schemeClr val="accent1"/>
                </a:solidFill>
              </a:rPr>
              <a:t>SMC-L and Aid &amp; Attendance</a:t>
            </a:r>
          </a:p>
        </p:txBody>
      </p:sp>
      <p:pic>
        <p:nvPicPr>
          <p:cNvPr id="3" name="Picture 2">
            <a:extLst>
              <a:ext uri="{FF2B5EF4-FFF2-40B4-BE49-F238E27FC236}">
                <a16:creationId xmlns:a16="http://schemas.microsoft.com/office/drawing/2014/main" id="{E6140E38-EFC8-9BE1-18CB-F0B1C2F83EDF}"/>
              </a:ext>
            </a:extLst>
          </p:cNvPr>
          <p:cNvPicPr>
            <a:picLocks noChangeAspect="1"/>
          </p:cNvPicPr>
          <p:nvPr/>
        </p:nvPicPr>
        <p:blipFill>
          <a:blip r:embed="rId2"/>
          <a:stretch>
            <a:fillRect/>
          </a:stretch>
        </p:blipFill>
        <p:spPr>
          <a:xfrm>
            <a:off x="1192237" y="373313"/>
            <a:ext cx="6759526" cy="769687"/>
          </a:xfrm>
          <a:prstGeom prst="rect">
            <a:avLst/>
          </a:prstGeom>
        </p:spPr>
      </p:pic>
    </p:spTree>
    <p:extLst>
      <p:ext uri="{BB962C8B-B14F-4D97-AF65-F5344CB8AC3E}">
        <p14:creationId xmlns:p14="http://schemas.microsoft.com/office/powerpoint/2010/main" val="42682906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SMC-L Eligibility Overview</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0" marR="0" indent="0">
              <a:lnSpc>
                <a:spcPct val="107000"/>
              </a:lnSpc>
              <a:spcBef>
                <a:spcPts val="800"/>
              </a:spcBef>
              <a:spcAft>
                <a:spcPts val="0"/>
              </a:spcAft>
              <a:buNone/>
            </a:pPr>
            <a:r>
              <a:rPr lang="en-US" sz="1920" dirty="0">
                <a:effectLst/>
                <a:ea typeface="Calibri" panose="020F0502020204030204" pitchFamily="34" charset="0"/>
                <a:cs typeface="ArialMT"/>
              </a:rPr>
              <a:t>The following combinations of loss/loss of use for lower and upper extremities and vision loss will entitle a veteran to SMC-L:</a:t>
            </a:r>
            <a:endParaRPr lang="en-US" sz="1920" dirty="0">
              <a:effectLst/>
              <a:ea typeface="Calibri" panose="020F0502020204030204" pitchFamily="34" charset="0"/>
              <a:cs typeface="Times New Roman" panose="02020603050405020304" pitchFamily="18" charset="0"/>
            </a:endParaRPr>
          </a:p>
          <a:p>
            <a:pPr marL="457200" indent="-457200">
              <a:lnSpc>
                <a:spcPct val="107000"/>
              </a:lnSpc>
              <a:spcBef>
                <a:spcPts val="800"/>
              </a:spcBef>
            </a:pPr>
            <a:r>
              <a:rPr lang="en-US" sz="1920" dirty="0">
                <a:effectLst/>
                <a:ea typeface="Calibri" panose="020F0502020204030204" pitchFamily="34" charset="0"/>
                <a:cs typeface="ArialMT"/>
              </a:rPr>
              <a:t>Anatomical loss or loss of use of </a:t>
            </a:r>
            <a:r>
              <a:rPr lang="en-US" sz="1920" b="1" dirty="0">
                <a:effectLst/>
                <a:ea typeface="Calibri" panose="020F0502020204030204" pitchFamily="34" charset="0"/>
                <a:cs typeface="ArialMT"/>
              </a:rPr>
              <a:t>both feet</a:t>
            </a:r>
            <a:r>
              <a:rPr lang="en-US" sz="1920" dirty="0">
                <a:effectLst/>
                <a:ea typeface="Calibri" panose="020F0502020204030204" pitchFamily="34" charset="0"/>
                <a:cs typeface="ArialMT"/>
              </a:rPr>
              <a:t>.</a:t>
            </a:r>
            <a:endParaRPr lang="en-US" sz="1920" dirty="0">
              <a:effectLst/>
              <a:ea typeface="Calibri" panose="020F0502020204030204" pitchFamily="34" charset="0"/>
              <a:cs typeface="Times New Roman" panose="02020603050405020304" pitchFamily="18" charset="0"/>
            </a:endParaRPr>
          </a:p>
          <a:p>
            <a:pPr marL="457200" indent="-457200">
              <a:lnSpc>
                <a:spcPct val="107000"/>
              </a:lnSpc>
              <a:spcBef>
                <a:spcPts val="800"/>
              </a:spcBef>
            </a:pPr>
            <a:r>
              <a:rPr lang="en-US" sz="1920" dirty="0">
                <a:effectLst/>
                <a:ea typeface="Calibri" panose="020F0502020204030204" pitchFamily="34" charset="0"/>
                <a:cs typeface="ArialMT"/>
              </a:rPr>
              <a:t>Anatomical loss or loss of use of </a:t>
            </a:r>
            <a:r>
              <a:rPr lang="en-US" sz="1920" b="1" dirty="0">
                <a:effectLst/>
                <a:ea typeface="Calibri" panose="020F0502020204030204" pitchFamily="34" charset="0"/>
                <a:cs typeface="ArialMT"/>
              </a:rPr>
              <a:t>one hand and one foot</a:t>
            </a:r>
            <a:r>
              <a:rPr lang="en-US" sz="1920" dirty="0">
                <a:effectLst/>
                <a:ea typeface="Calibri" panose="020F0502020204030204" pitchFamily="34" charset="0"/>
                <a:cs typeface="ArialMT"/>
              </a:rPr>
              <a:t>.</a:t>
            </a:r>
            <a:endParaRPr lang="en-US" sz="1920" dirty="0">
              <a:effectLst/>
              <a:ea typeface="Calibri" panose="020F0502020204030204" pitchFamily="34" charset="0"/>
              <a:cs typeface="Times New Roman" panose="02020603050405020304" pitchFamily="18" charset="0"/>
            </a:endParaRPr>
          </a:p>
          <a:p>
            <a:pPr marL="457200" indent="-457200">
              <a:lnSpc>
                <a:spcPct val="107000"/>
              </a:lnSpc>
              <a:spcBef>
                <a:spcPts val="800"/>
              </a:spcBef>
            </a:pPr>
            <a:r>
              <a:rPr lang="en-US" sz="1920" dirty="0">
                <a:effectLst/>
                <a:ea typeface="Calibri" panose="020F0502020204030204" pitchFamily="34" charset="0"/>
                <a:cs typeface="ArialMT"/>
              </a:rPr>
              <a:t>Blindness in </a:t>
            </a:r>
            <a:r>
              <a:rPr lang="en-US" sz="1920" b="1" dirty="0">
                <a:effectLst/>
                <a:ea typeface="Calibri" panose="020F0502020204030204" pitchFamily="34" charset="0"/>
                <a:cs typeface="ArialMT"/>
              </a:rPr>
              <a:t>both eyes </a:t>
            </a:r>
            <a:r>
              <a:rPr lang="en-US" sz="1920" dirty="0">
                <a:effectLst/>
                <a:ea typeface="Calibri" panose="020F0502020204030204" pitchFamily="34" charset="0"/>
                <a:cs typeface="ArialMT"/>
              </a:rPr>
              <a:t>with vision </a:t>
            </a:r>
            <a:r>
              <a:rPr lang="en-US" sz="1920" b="1" dirty="0">
                <a:effectLst/>
                <a:ea typeface="Calibri" panose="020F0502020204030204" pitchFamily="34" charset="0"/>
                <a:cs typeface="ArialMT"/>
              </a:rPr>
              <a:t>5/200 or less </a:t>
            </a:r>
            <a:r>
              <a:rPr lang="en-US" sz="1920" dirty="0">
                <a:effectLst/>
                <a:ea typeface="Calibri" panose="020F0502020204030204" pitchFamily="34" charset="0"/>
                <a:cs typeface="ArialMT"/>
              </a:rPr>
              <a:t>or the visual</a:t>
            </a:r>
            <a:r>
              <a:rPr lang="en-US" sz="1920" dirty="0">
                <a:ea typeface="Calibri" panose="020F0502020204030204" pitchFamily="34" charset="0"/>
                <a:cs typeface="Times New Roman" panose="02020603050405020304" pitchFamily="18" charset="0"/>
              </a:rPr>
              <a:t> </a:t>
            </a:r>
            <a:r>
              <a:rPr lang="en-US" sz="1920" dirty="0">
                <a:effectLst/>
                <a:ea typeface="Calibri" panose="020F0502020204030204" pitchFamily="34" charset="0"/>
                <a:cs typeface="ArialMT"/>
              </a:rPr>
              <a:t>field restricted to 5 degrees or less.</a:t>
            </a:r>
          </a:p>
          <a:p>
            <a:pPr marL="0" indent="0">
              <a:lnSpc>
                <a:spcPct val="107000"/>
              </a:lnSpc>
              <a:spcBef>
                <a:spcPts val="800"/>
              </a:spcBef>
              <a:buNone/>
            </a:pPr>
            <a:endParaRPr lang="en-US" sz="1920" dirty="0">
              <a:ea typeface="Calibri" panose="020F0502020204030204" pitchFamily="34" charset="0"/>
              <a:cs typeface="Times New Roman" panose="02020603050405020304" pitchFamily="18" charset="0"/>
            </a:endParaRPr>
          </a:p>
          <a:p>
            <a:pPr marL="0" indent="0">
              <a:lnSpc>
                <a:spcPct val="107000"/>
              </a:lnSpc>
              <a:spcBef>
                <a:spcPts val="800"/>
              </a:spcBef>
              <a:buNone/>
            </a:pPr>
            <a:r>
              <a:rPr lang="en-US" sz="1920" b="1" dirty="0">
                <a:ea typeface="Calibri" panose="020F0502020204030204" pitchFamily="34" charset="0"/>
                <a:cs typeface="Times New Roman" panose="02020603050405020304" pitchFamily="18" charset="0"/>
              </a:rPr>
              <a:t>SMC-L is also available to a veteran who is:</a:t>
            </a:r>
          </a:p>
          <a:p>
            <a:pPr marL="457200" indent="-457200">
              <a:lnSpc>
                <a:spcPct val="107000"/>
              </a:lnSpc>
              <a:spcBef>
                <a:spcPts val="800"/>
              </a:spcBef>
            </a:pPr>
            <a:r>
              <a:rPr lang="en-US" sz="1920" dirty="0">
                <a:effectLst/>
                <a:ea typeface="Calibri" panose="020F0502020204030204" pitchFamily="34" charset="0"/>
                <a:cs typeface="ArialMT"/>
              </a:rPr>
              <a:t>Permanently bedridden, or </a:t>
            </a:r>
          </a:p>
          <a:p>
            <a:pPr marL="457200" indent="-457200">
              <a:lnSpc>
                <a:spcPct val="107000"/>
              </a:lnSpc>
              <a:spcBef>
                <a:spcPts val="800"/>
              </a:spcBef>
            </a:pPr>
            <a:r>
              <a:rPr lang="en-US" sz="1920" dirty="0">
                <a:ea typeface="Calibri" panose="020F0502020204030204" pitchFamily="34" charset="0"/>
                <a:cs typeface="ArialMT"/>
              </a:rPr>
              <a:t>I</a:t>
            </a:r>
            <a:r>
              <a:rPr lang="en-US" sz="1920" dirty="0">
                <a:effectLst/>
                <a:ea typeface="Calibri" panose="020F0502020204030204" pitchFamily="34" charset="0"/>
                <a:cs typeface="ArialMT"/>
              </a:rPr>
              <a:t>n need of aid and attendance (A&amp;A)</a:t>
            </a:r>
            <a:endParaRPr lang="en-US" sz="1920" b="1" dirty="0">
              <a:ea typeface="Calibri" panose="020F0502020204030204" pitchFamily="34" charset="0"/>
            </a:endParaRPr>
          </a:p>
          <a:p>
            <a:pPr marL="118872" indent="0">
              <a:spcBef>
                <a:spcPts val="800"/>
              </a:spcBef>
              <a:buNone/>
            </a:pPr>
            <a:r>
              <a:rPr lang="en-US" sz="1920" b="1" dirty="0">
                <a:effectLst/>
                <a:ea typeface="Calibri" panose="020F0502020204030204" pitchFamily="34" charset="0"/>
              </a:rPr>
              <a:t>38 U.S.C. § 1114(l);  38 C.F.R. § 3.350(</a:t>
            </a:r>
            <a:r>
              <a:rPr lang="en-US" sz="1920" b="1" dirty="0">
                <a:ea typeface="Calibri" panose="020F0502020204030204" pitchFamily="34" charset="0"/>
              </a:rPr>
              <a:t>b</a:t>
            </a:r>
            <a:r>
              <a:rPr lang="en-US" sz="1920" b="1" dirty="0">
                <a:effectLst/>
                <a:ea typeface="Calibri" panose="020F0502020204030204" pitchFamily="34" charset="0"/>
              </a:rPr>
              <a:t>)</a:t>
            </a:r>
            <a:endParaRPr lang="en-US" sz="1920" b="1" dirty="0"/>
          </a:p>
          <a:p>
            <a:pPr marL="118872" indent="0">
              <a:spcBef>
                <a:spcPts val="800"/>
              </a:spcBef>
              <a:buNone/>
            </a:pPr>
            <a:endParaRPr lang="en-US" sz="1920" dirty="0"/>
          </a:p>
          <a:p>
            <a:pPr marL="118872" indent="0">
              <a:spcBef>
                <a:spcPts val="800"/>
              </a:spcBef>
              <a:buNone/>
            </a:pPr>
            <a:r>
              <a:rPr lang="en-US" sz="1920" dirty="0"/>
              <a:t>Since Aid and Attendance is the most common way to qualify for SMC-L, let’s focus on that…</a:t>
            </a: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39</a:t>
            </a:fld>
            <a:endParaRPr lang="en-US" dirty="0"/>
          </a:p>
        </p:txBody>
      </p:sp>
    </p:spTree>
    <p:extLst>
      <p:ext uri="{BB962C8B-B14F-4D97-AF65-F5344CB8AC3E}">
        <p14:creationId xmlns:p14="http://schemas.microsoft.com/office/powerpoint/2010/main" val="1603545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rPr>
              <a:t>38 U.S. Code § 1114(a)-(j) </a:t>
            </a:r>
            <a:br>
              <a:rPr lang="en-US" sz="3200" b="1" dirty="0">
                <a:solidFill>
                  <a:schemeClr val="accent1"/>
                </a:solidFill>
              </a:rPr>
            </a:br>
            <a:r>
              <a:rPr lang="en-US" sz="3200" b="1" dirty="0">
                <a:solidFill>
                  <a:schemeClr val="accent1"/>
                </a:solidFill>
              </a:rPr>
              <a:t>Rates of Disability Compensation </a:t>
            </a:r>
            <a:endParaRPr lang="en-US" sz="3200" b="1" dirty="0">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600200"/>
            <a:ext cx="9121806" cy="5257800"/>
          </a:xfrm>
        </p:spPr>
        <p:txBody>
          <a:bodyPr>
            <a:noAutofit/>
          </a:bodyPr>
          <a:lstStyle/>
          <a:p>
            <a:pPr marL="0" marR="0">
              <a:lnSpc>
                <a:spcPct val="107000"/>
              </a:lnSpc>
              <a:spcBef>
                <a:spcPts val="800"/>
              </a:spcBef>
            </a:pPr>
            <a:r>
              <a:rPr lang="en-US" sz="2400" b="1" i="0" u="none" strike="noStrike" baseline="0" dirty="0">
                <a:solidFill>
                  <a:srgbClr val="333333"/>
                </a:solidFill>
              </a:rPr>
              <a:t>38 U.S. Code § 1114(a) – Compensation rate at 10% disabling</a:t>
            </a:r>
          </a:p>
          <a:p>
            <a:pPr marL="0">
              <a:lnSpc>
                <a:spcPct val="107000"/>
              </a:lnSpc>
              <a:spcBef>
                <a:spcPts val="800"/>
              </a:spcBef>
            </a:pPr>
            <a:r>
              <a:rPr lang="en-US" sz="2400" b="1" i="0" u="none" strike="noStrike" baseline="0" dirty="0">
                <a:solidFill>
                  <a:srgbClr val="333333"/>
                </a:solidFill>
              </a:rPr>
              <a:t>38 U.S. Code § 1114(b) – Compensation rate at 20% disabling</a:t>
            </a:r>
            <a:endParaRPr lang="en-US" sz="2400" b="1" dirty="0"/>
          </a:p>
          <a:p>
            <a:pPr marL="0">
              <a:lnSpc>
                <a:spcPct val="107000"/>
              </a:lnSpc>
              <a:spcBef>
                <a:spcPts val="800"/>
              </a:spcBef>
            </a:pPr>
            <a:r>
              <a:rPr lang="en-US" sz="2400" b="1" i="0" u="none" strike="noStrike" baseline="0" dirty="0">
                <a:solidFill>
                  <a:srgbClr val="333333"/>
                </a:solidFill>
              </a:rPr>
              <a:t>38 U.S. Code § 1114(c) – Compensation rate at 30% disabling</a:t>
            </a:r>
            <a:endParaRPr lang="en-US" sz="2400" b="1" dirty="0"/>
          </a:p>
          <a:p>
            <a:pPr marL="0">
              <a:lnSpc>
                <a:spcPct val="107000"/>
              </a:lnSpc>
              <a:spcBef>
                <a:spcPts val="800"/>
              </a:spcBef>
            </a:pPr>
            <a:r>
              <a:rPr lang="en-US" sz="2400" b="1" i="0" u="none" strike="noStrike" baseline="0" dirty="0">
                <a:solidFill>
                  <a:srgbClr val="333333"/>
                </a:solidFill>
              </a:rPr>
              <a:t>38 U.S. Code § 1114(d) – Compensation rate at 40% disabling</a:t>
            </a:r>
            <a:endParaRPr lang="en-US" sz="2400" b="1" dirty="0"/>
          </a:p>
          <a:p>
            <a:pPr marL="0">
              <a:lnSpc>
                <a:spcPct val="107000"/>
              </a:lnSpc>
              <a:spcBef>
                <a:spcPts val="800"/>
              </a:spcBef>
            </a:pPr>
            <a:r>
              <a:rPr lang="en-US" sz="2400" b="1" i="0" u="none" strike="noStrike" baseline="0" dirty="0">
                <a:solidFill>
                  <a:srgbClr val="333333"/>
                </a:solidFill>
              </a:rPr>
              <a:t>38 U.S. Code § 1114(e) – Compensation rate at 50% disabling</a:t>
            </a:r>
            <a:endParaRPr lang="en-US" sz="2400" b="1" dirty="0"/>
          </a:p>
          <a:p>
            <a:pPr marL="0">
              <a:lnSpc>
                <a:spcPct val="107000"/>
              </a:lnSpc>
              <a:spcBef>
                <a:spcPts val="800"/>
              </a:spcBef>
            </a:pPr>
            <a:r>
              <a:rPr lang="en-US" sz="2400" b="1" i="0" u="none" strike="noStrike" baseline="0" dirty="0">
                <a:solidFill>
                  <a:srgbClr val="333333"/>
                </a:solidFill>
              </a:rPr>
              <a:t>38 U.S. Code § 1114(f) – Compensation rate at 60% disabling</a:t>
            </a:r>
            <a:endParaRPr lang="en-US" sz="2400" b="1" dirty="0"/>
          </a:p>
          <a:p>
            <a:pPr marL="0">
              <a:lnSpc>
                <a:spcPct val="107000"/>
              </a:lnSpc>
              <a:spcBef>
                <a:spcPts val="800"/>
              </a:spcBef>
            </a:pPr>
            <a:r>
              <a:rPr lang="en-US" sz="2400" b="1" i="0" u="none" strike="noStrike" baseline="0" dirty="0">
                <a:solidFill>
                  <a:srgbClr val="333333"/>
                </a:solidFill>
              </a:rPr>
              <a:t>38 U.S. Code § 1114(g) – Compensation rate at 70% disabling</a:t>
            </a:r>
            <a:endParaRPr lang="en-US" sz="2400" b="1" dirty="0"/>
          </a:p>
          <a:p>
            <a:pPr marL="0">
              <a:lnSpc>
                <a:spcPct val="107000"/>
              </a:lnSpc>
              <a:spcBef>
                <a:spcPts val="800"/>
              </a:spcBef>
            </a:pPr>
            <a:r>
              <a:rPr lang="en-US" sz="2400" b="1" i="0" u="none" strike="noStrike" baseline="0" dirty="0">
                <a:solidFill>
                  <a:srgbClr val="333333"/>
                </a:solidFill>
              </a:rPr>
              <a:t>38 U.S. Code § 1114(h) – Compensation rate at 80% disabling</a:t>
            </a:r>
            <a:endParaRPr lang="en-US" sz="2400" b="1" dirty="0"/>
          </a:p>
          <a:p>
            <a:pPr marL="0">
              <a:lnSpc>
                <a:spcPct val="107000"/>
              </a:lnSpc>
              <a:spcBef>
                <a:spcPts val="800"/>
              </a:spcBef>
            </a:pPr>
            <a:r>
              <a:rPr lang="en-US" sz="2400" b="1" i="0" u="none" strike="noStrike" baseline="0" dirty="0">
                <a:solidFill>
                  <a:srgbClr val="333333"/>
                </a:solidFill>
              </a:rPr>
              <a:t>38 U.S. Code § 1114(</a:t>
            </a:r>
            <a:r>
              <a:rPr lang="en-US" sz="2400" b="1" i="0" u="none" strike="noStrike" baseline="0" dirty="0" err="1">
                <a:solidFill>
                  <a:srgbClr val="333333"/>
                </a:solidFill>
              </a:rPr>
              <a:t>i</a:t>
            </a:r>
            <a:r>
              <a:rPr lang="en-US" sz="2400" b="1" i="0" u="none" strike="noStrike" baseline="0" dirty="0">
                <a:solidFill>
                  <a:srgbClr val="333333"/>
                </a:solidFill>
              </a:rPr>
              <a:t>) – Compensation rate at 90% disabling</a:t>
            </a:r>
            <a:endParaRPr lang="en-US" sz="2400" b="1" dirty="0"/>
          </a:p>
          <a:p>
            <a:pPr marL="0">
              <a:lnSpc>
                <a:spcPct val="107000"/>
              </a:lnSpc>
              <a:spcBef>
                <a:spcPts val="800"/>
              </a:spcBef>
            </a:pPr>
            <a:r>
              <a:rPr lang="en-US" sz="2400" b="1" i="0" u="none" strike="noStrike" baseline="0" dirty="0">
                <a:solidFill>
                  <a:srgbClr val="333333"/>
                </a:solidFill>
              </a:rPr>
              <a:t>38 U.S. Code § 1114(j) – Compensation rate at 100% disabling</a:t>
            </a:r>
            <a:endParaRPr lang="en-US" sz="2400" b="1" dirty="0"/>
          </a:p>
          <a:p>
            <a:pPr marL="0" marR="0" indent="0">
              <a:lnSpc>
                <a:spcPct val="107000"/>
              </a:lnSpc>
              <a:spcBef>
                <a:spcPts val="0"/>
              </a:spcBef>
              <a:spcAft>
                <a:spcPts val="800"/>
              </a:spcAft>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4</a:t>
            </a:fld>
            <a:endParaRPr lang="en-US" dirty="0"/>
          </a:p>
        </p:txBody>
      </p:sp>
    </p:spTree>
    <p:extLst>
      <p:ext uri="{BB962C8B-B14F-4D97-AF65-F5344CB8AC3E}">
        <p14:creationId xmlns:p14="http://schemas.microsoft.com/office/powerpoint/2010/main" val="19059784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94" y="155448"/>
            <a:ext cx="9045606" cy="1252728"/>
          </a:xfrm>
        </p:spPr>
        <p:txBody>
          <a:bodyPr>
            <a:noAutofit/>
          </a:bodyPr>
          <a:lstStyle/>
          <a:p>
            <a:pPr marR="0" lvl="0" algn="ctr">
              <a:lnSpc>
                <a:spcPct val="107000"/>
              </a:lnSpc>
              <a:spcBef>
                <a:spcPts val="0"/>
              </a:spcBef>
              <a:spcAft>
                <a:spcPts val="800"/>
              </a:spcAft>
            </a:pPr>
            <a:r>
              <a:rPr lang="en-US" sz="3200" dirty="0">
                <a:solidFill>
                  <a:schemeClr val="accent1"/>
                </a:solidFill>
              </a:rPr>
              <a:t>Aid and Attendance: Basic Qualification Standard</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150" dirty="0"/>
              <a:t>To qualify for Aid and Attendance (A&amp;A) benefits as per </a:t>
            </a:r>
            <a:r>
              <a:rPr lang="en-US" sz="2150" b="1" dirty="0"/>
              <a:t>38 CFR § 3.352(a)</a:t>
            </a:r>
            <a:r>
              <a:rPr lang="en-US" sz="2150" dirty="0"/>
              <a:t>,</a:t>
            </a:r>
            <a:r>
              <a:rPr lang="en-US" sz="2150" b="1" dirty="0"/>
              <a:t> </a:t>
            </a:r>
            <a:r>
              <a:rPr lang="en-US" sz="2150" dirty="0"/>
              <a:t>a veteran must be </a:t>
            </a:r>
            <a:r>
              <a:rPr lang="en-US" sz="2150" b="1" dirty="0"/>
              <a:t>significantly incapacitated</a:t>
            </a:r>
            <a:r>
              <a:rPr lang="en-US" sz="2150" dirty="0"/>
              <a:t>, either </a:t>
            </a:r>
            <a:r>
              <a:rPr lang="en-US" sz="2150" b="1" dirty="0"/>
              <a:t>physically or mentally</a:t>
            </a:r>
            <a:r>
              <a:rPr lang="en-US" sz="2150" dirty="0"/>
              <a:t>, to the extent that they </a:t>
            </a:r>
            <a:r>
              <a:rPr lang="en-US" sz="2150" b="1" dirty="0"/>
              <a:t>require another person’s help</a:t>
            </a:r>
            <a:r>
              <a:rPr lang="en-US" sz="2150" dirty="0"/>
              <a:t> for daily personal functions. </a:t>
            </a:r>
          </a:p>
          <a:p>
            <a:pPr>
              <a:lnSpc>
                <a:spcPct val="107000"/>
              </a:lnSpc>
              <a:spcBef>
                <a:spcPts val="800"/>
              </a:spcBef>
            </a:pPr>
            <a:r>
              <a:rPr lang="en-US" sz="2150" dirty="0"/>
              <a:t> The level of disability necessary for A&amp;A is higher than that for the housebound rate or a 100-percent schedular evaluation. </a:t>
            </a:r>
          </a:p>
          <a:p>
            <a:pPr>
              <a:lnSpc>
                <a:spcPct val="107000"/>
              </a:lnSpc>
              <a:spcBef>
                <a:spcPts val="800"/>
              </a:spcBef>
            </a:pPr>
            <a:r>
              <a:rPr lang="en-US" sz="2150" dirty="0"/>
              <a:t> According to the M21 manual, the need for A&amp;A must </a:t>
            </a:r>
            <a:r>
              <a:rPr lang="en-US" sz="2150" i="1" dirty="0"/>
              <a:t>generally</a:t>
            </a:r>
            <a:r>
              <a:rPr lang="en-US" sz="2150" dirty="0"/>
              <a:t> be due to a </a:t>
            </a:r>
            <a:r>
              <a:rPr lang="en-US" sz="2150" b="1" dirty="0"/>
              <a:t>single disability </a:t>
            </a:r>
            <a:r>
              <a:rPr lang="en-US" sz="2150" dirty="0"/>
              <a:t>rated at 100% (although there are exceptions to this rule discussed later). </a:t>
            </a:r>
          </a:p>
          <a:p>
            <a:pPr>
              <a:lnSpc>
                <a:spcPct val="107000"/>
              </a:lnSpc>
              <a:spcBef>
                <a:spcPts val="800"/>
              </a:spcBef>
            </a:pPr>
            <a:r>
              <a:rPr lang="en-US" sz="2150" dirty="0"/>
              <a:t> A&amp;A can be granted even if the disability is not permanent. </a:t>
            </a:r>
          </a:p>
          <a:p>
            <a:pPr>
              <a:lnSpc>
                <a:spcPct val="107000"/>
              </a:lnSpc>
              <a:spcBef>
                <a:spcPts val="800"/>
              </a:spcBef>
            </a:pPr>
            <a:r>
              <a:rPr lang="en-US" sz="2150" dirty="0"/>
              <a:t> Aid and Attendance is considered an </a:t>
            </a:r>
            <a:r>
              <a:rPr lang="en-US" sz="2150" b="1" dirty="0"/>
              <a:t>inferred issue </a:t>
            </a:r>
            <a:r>
              <a:rPr lang="en-US" sz="2150" dirty="0"/>
              <a:t>if evidence supports eligibility, as stated in 38 C.F.R § 3.155(d)(2). However, it is often necessary to provide evidence of the need for A&amp;A, as medical records may not include this detail.</a:t>
            </a:r>
          </a:p>
          <a:p>
            <a:pPr marL="0" indent="0">
              <a:lnSpc>
                <a:spcPct val="107000"/>
              </a:lnSpc>
              <a:spcAft>
                <a:spcPts val="800"/>
              </a:spcAft>
              <a:buNone/>
            </a:pPr>
            <a:endParaRPr lang="en-US" sz="2200" dirty="0">
              <a:effectLst/>
              <a:ea typeface="Calibri" panose="020F0502020204030204" pitchFamily="34" charset="0"/>
              <a:cs typeface="Times New Roman" panose="02020603050405020304" pitchFamily="18" charset="0"/>
            </a:endParaRPr>
          </a:p>
          <a:p>
            <a:pPr marL="0" indent="0">
              <a:lnSpc>
                <a:spcPct val="107000"/>
              </a:lnSpc>
              <a:buNone/>
            </a:pPr>
            <a:endParaRPr lang="en-US" sz="2000" b="1" dirty="0">
              <a:effectLst/>
              <a:ea typeface="Calibri" panose="020F0502020204030204" pitchFamily="34" charset="0"/>
            </a:endParaRPr>
          </a:p>
          <a:p>
            <a:pPr marL="118872" indent="0">
              <a:buNone/>
            </a:pPr>
            <a:endParaRPr lang="en-US" sz="2700" b="1" dirty="0">
              <a:ea typeface="Calibri" panose="020F0502020204030204" pitchFamily="34" charset="0"/>
            </a:endParaRP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40</a:t>
            </a:fld>
            <a:endParaRPr lang="en-US" dirty="0"/>
          </a:p>
        </p:txBody>
      </p:sp>
    </p:spTree>
    <p:extLst>
      <p:ext uri="{BB962C8B-B14F-4D97-AF65-F5344CB8AC3E}">
        <p14:creationId xmlns:p14="http://schemas.microsoft.com/office/powerpoint/2010/main" val="29821098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Aid and Attendance: Regulatory Factors Under 38 C.F.R. § 3.352(a)</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0" indent="0" algn="l">
              <a:spcBef>
                <a:spcPts val="800"/>
              </a:spcBef>
              <a:buNone/>
            </a:pPr>
            <a:r>
              <a:rPr lang="en-US" sz="1740" dirty="0"/>
              <a:t>The following will be accorded consideration in determining the need for regular aid and attendance:</a:t>
            </a:r>
          </a:p>
          <a:p>
            <a:pPr lvl="1">
              <a:spcBef>
                <a:spcPts val="800"/>
              </a:spcBef>
            </a:pPr>
            <a:r>
              <a:rPr lang="en-US" sz="1740" dirty="0"/>
              <a:t>Inability of claimant to </a:t>
            </a:r>
            <a:r>
              <a:rPr lang="en-US" sz="1740" b="1" dirty="0"/>
              <a:t>dress or undress </a:t>
            </a:r>
            <a:r>
              <a:rPr lang="en-US" sz="1740" dirty="0"/>
              <a:t>himself (herself), or to keep himself (herself) </a:t>
            </a:r>
            <a:r>
              <a:rPr lang="en-US" sz="1740" b="1" dirty="0"/>
              <a:t>ordinarily clean and presentable. </a:t>
            </a:r>
          </a:p>
          <a:p>
            <a:pPr lvl="1">
              <a:spcBef>
                <a:spcPts val="800"/>
              </a:spcBef>
            </a:pPr>
            <a:r>
              <a:rPr lang="en-US" sz="1740" dirty="0"/>
              <a:t> Frequent need of </a:t>
            </a:r>
            <a:r>
              <a:rPr lang="en-US" sz="1740" b="1" dirty="0"/>
              <a:t>adjustment of any special prosthetic or orthopedic appliances </a:t>
            </a:r>
            <a:r>
              <a:rPr lang="en-US" sz="1740" dirty="0"/>
              <a:t>which by reason of the particular disability cannot be done without aid.</a:t>
            </a:r>
          </a:p>
          <a:p>
            <a:pPr lvl="1">
              <a:spcBef>
                <a:spcPts val="800"/>
              </a:spcBef>
            </a:pPr>
            <a:r>
              <a:rPr lang="en-US" sz="1740" dirty="0"/>
              <a:t> Inability of claimant to </a:t>
            </a:r>
            <a:r>
              <a:rPr lang="en-US" sz="1740" b="1" dirty="0"/>
              <a:t>feed himself (herself) </a:t>
            </a:r>
            <a:r>
              <a:rPr lang="en-US" sz="1740" dirty="0"/>
              <a:t>through loss of coordination of upper extremities or through extreme weakness.</a:t>
            </a:r>
          </a:p>
          <a:p>
            <a:pPr lvl="1">
              <a:spcBef>
                <a:spcPts val="800"/>
              </a:spcBef>
            </a:pPr>
            <a:r>
              <a:rPr lang="en-US" sz="1740" dirty="0"/>
              <a:t> Inability to attend to the </a:t>
            </a:r>
            <a:r>
              <a:rPr lang="en-US" sz="1740" b="1" dirty="0"/>
              <a:t>wants of nature</a:t>
            </a:r>
            <a:r>
              <a:rPr lang="en-US" sz="1740" dirty="0"/>
              <a:t>.</a:t>
            </a:r>
          </a:p>
          <a:p>
            <a:pPr lvl="1">
              <a:spcBef>
                <a:spcPts val="800"/>
              </a:spcBef>
            </a:pPr>
            <a:r>
              <a:rPr lang="en-US" sz="1740" dirty="0"/>
              <a:t> Incapacity, </a:t>
            </a:r>
            <a:r>
              <a:rPr lang="en-US" sz="1740" b="1" dirty="0"/>
              <a:t>physical or menta</a:t>
            </a:r>
            <a:r>
              <a:rPr lang="en-US" sz="1740" dirty="0"/>
              <a:t>l, which requires care or assistance on a regular basis to </a:t>
            </a:r>
            <a:r>
              <a:rPr lang="en-US" sz="1740" b="1" dirty="0"/>
              <a:t>protect the claimant from hazards or dangers</a:t>
            </a:r>
            <a:r>
              <a:rPr lang="en-US" sz="1740" dirty="0"/>
              <a:t> incident to his or her daily environment. </a:t>
            </a:r>
            <a:r>
              <a:rPr lang="en-US" sz="1740" b="1" dirty="0"/>
              <a:t>SOURCE: 38 CFR § 3.352(a)</a:t>
            </a:r>
          </a:p>
          <a:p>
            <a:pPr marL="457200" lvl="1" indent="0">
              <a:spcBef>
                <a:spcPts val="800"/>
              </a:spcBef>
              <a:buNone/>
            </a:pPr>
            <a:endParaRPr lang="en-US" sz="1740" dirty="0"/>
          </a:p>
          <a:p>
            <a:pPr>
              <a:spcBef>
                <a:spcPts val="800"/>
              </a:spcBef>
            </a:pPr>
            <a:r>
              <a:rPr lang="en-US" sz="1740" dirty="0"/>
              <a:t>A veteran doesn’t have to show a need for aid and attendance for all these tasks; </a:t>
            </a:r>
            <a:r>
              <a:rPr lang="en-US" sz="1740" b="1" dirty="0"/>
              <a:t>inability in even one area </a:t>
            </a:r>
            <a:r>
              <a:rPr lang="en-US" sz="1740" dirty="0"/>
              <a:t>may suffice. </a:t>
            </a:r>
          </a:p>
          <a:p>
            <a:pPr>
              <a:spcBef>
                <a:spcPts val="800"/>
              </a:spcBef>
            </a:pPr>
            <a:r>
              <a:rPr lang="en-US" sz="1740" dirty="0"/>
              <a:t>This list is not comprehensive—it only shows examples. More examples are included on the next slide.</a:t>
            </a:r>
            <a:endParaRPr lang="en-US" sz="1740" dirty="0">
              <a:solidFill>
                <a:schemeClr val="bg1"/>
              </a:solidFill>
            </a:endParaRPr>
          </a:p>
          <a:p>
            <a:pPr marL="0" indent="0">
              <a:lnSpc>
                <a:spcPct val="107000"/>
              </a:lnSpc>
              <a:spcBef>
                <a:spcPts val="800"/>
              </a:spcBef>
              <a:spcAft>
                <a:spcPts val="800"/>
              </a:spcAft>
              <a:buNone/>
            </a:pPr>
            <a:r>
              <a:rPr lang="en-US" sz="1740" dirty="0">
                <a:effectLst/>
                <a:ea typeface="Calibri" panose="020F0502020204030204" pitchFamily="34" charset="0"/>
                <a:cs typeface="Calibri" panose="020F0502020204030204" pitchFamily="34" charset="0"/>
              </a:rPr>
              <a:t> </a:t>
            </a:r>
            <a:endParaRPr lang="en-US" sz="1740" dirty="0">
              <a:effectLst/>
              <a:ea typeface="Calibri" panose="020F0502020204030204" pitchFamily="34" charset="0"/>
              <a:cs typeface="Times New Roman" panose="02020603050405020304" pitchFamily="18" charset="0"/>
            </a:endParaRPr>
          </a:p>
          <a:p>
            <a:pPr marL="0" indent="0">
              <a:lnSpc>
                <a:spcPct val="107000"/>
              </a:lnSpc>
              <a:buNone/>
            </a:pPr>
            <a:endParaRPr lang="en-US" sz="2000" b="1" dirty="0">
              <a:effectLst/>
              <a:ea typeface="Calibri" panose="020F0502020204030204" pitchFamily="34" charset="0"/>
            </a:endParaRPr>
          </a:p>
          <a:p>
            <a:pPr marL="118872" indent="0">
              <a:buNone/>
            </a:pPr>
            <a:endParaRPr lang="en-US" sz="2000" b="1" dirty="0">
              <a:ea typeface="Calibri" panose="020F0502020204030204" pitchFamily="34" charset="0"/>
            </a:endParaRP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41</a:t>
            </a:fld>
            <a:endParaRPr lang="en-US" dirty="0"/>
          </a:p>
        </p:txBody>
      </p:sp>
    </p:spTree>
    <p:extLst>
      <p:ext uri="{BB962C8B-B14F-4D97-AF65-F5344CB8AC3E}">
        <p14:creationId xmlns:p14="http://schemas.microsoft.com/office/powerpoint/2010/main" val="27949494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Additional Activities of Daily Living Relevant to A&amp;A</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1">
              <a:spcBef>
                <a:spcPts val="800"/>
              </a:spcBef>
              <a:buClr>
                <a:schemeClr val="accent1"/>
              </a:buClr>
            </a:pPr>
            <a:r>
              <a:rPr lang="en-US" sz="1650" b="1" dirty="0"/>
              <a:t>Meal Preparation: </a:t>
            </a:r>
            <a:r>
              <a:rPr lang="en-US" sz="1650" dirty="0"/>
              <a:t>Needing assistance with cooking or preparing meals.</a:t>
            </a:r>
          </a:p>
          <a:p>
            <a:pPr lvl="1">
              <a:spcBef>
                <a:spcPts val="800"/>
              </a:spcBef>
              <a:buClr>
                <a:schemeClr val="accent1"/>
              </a:buClr>
            </a:pPr>
            <a:r>
              <a:rPr lang="en-US" sz="1650" b="1" dirty="0"/>
              <a:t>Housekeeping:</a:t>
            </a:r>
            <a:r>
              <a:rPr lang="en-US" sz="1650" dirty="0"/>
              <a:t> Requiring help with cleaning, laundry, or other household chores.</a:t>
            </a:r>
          </a:p>
          <a:p>
            <a:pPr lvl="1">
              <a:spcBef>
                <a:spcPts val="800"/>
              </a:spcBef>
              <a:buClr>
                <a:schemeClr val="accent1"/>
              </a:buClr>
            </a:pPr>
            <a:r>
              <a:rPr lang="en-US" sz="1650" b="1" dirty="0"/>
              <a:t>Medication Management: </a:t>
            </a:r>
            <a:r>
              <a:rPr lang="en-US" sz="1650" dirty="0"/>
              <a:t>Needing assistance with organizing and taking medications.</a:t>
            </a:r>
          </a:p>
          <a:p>
            <a:pPr lvl="1">
              <a:spcBef>
                <a:spcPts val="800"/>
              </a:spcBef>
              <a:buClr>
                <a:schemeClr val="accent1"/>
              </a:buClr>
            </a:pPr>
            <a:r>
              <a:rPr lang="en-US" sz="1650" b="1" dirty="0"/>
              <a:t>Transportation</a:t>
            </a:r>
            <a:r>
              <a:rPr lang="en-US" sz="1650" dirty="0"/>
              <a:t>: Requiring help with getting to medical appointments or running errands.</a:t>
            </a:r>
          </a:p>
          <a:p>
            <a:pPr lvl="1">
              <a:spcBef>
                <a:spcPts val="800"/>
              </a:spcBef>
              <a:buClr>
                <a:schemeClr val="accent1"/>
              </a:buClr>
            </a:pPr>
            <a:r>
              <a:rPr lang="en-US" sz="1650" b="1" dirty="0"/>
              <a:t>Ambulation: </a:t>
            </a:r>
            <a:r>
              <a:rPr lang="en-US" sz="1650" dirty="0"/>
              <a:t>Needing help with walking, using a walker, or getting in and out of a wheelchair.</a:t>
            </a:r>
          </a:p>
          <a:p>
            <a:pPr lvl="1">
              <a:spcBef>
                <a:spcPts val="800"/>
              </a:spcBef>
              <a:buClr>
                <a:schemeClr val="accent1"/>
              </a:buClr>
            </a:pPr>
            <a:r>
              <a:rPr lang="en-US" sz="1650" b="1" dirty="0"/>
              <a:t>Transfers:</a:t>
            </a:r>
            <a:r>
              <a:rPr lang="en-US" sz="1650" dirty="0"/>
              <a:t> Requiring assistance with moving from one surface (e.g., bed, chair) to another.</a:t>
            </a:r>
          </a:p>
          <a:p>
            <a:pPr lvl="1">
              <a:spcBef>
                <a:spcPts val="800"/>
              </a:spcBef>
              <a:buClr>
                <a:schemeClr val="accent1"/>
              </a:buClr>
            </a:pPr>
            <a:r>
              <a:rPr lang="en-US" sz="1650" b="1" dirty="0"/>
              <a:t>Monitoring:</a:t>
            </a:r>
            <a:r>
              <a:rPr lang="en-US" sz="1650" dirty="0"/>
              <a:t> Needing someone to ensure safety and prevent accidents or falls.</a:t>
            </a:r>
          </a:p>
          <a:p>
            <a:pPr lvl="1">
              <a:spcBef>
                <a:spcPts val="800"/>
              </a:spcBef>
              <a:buClr>
                <a:schemeClr val="accent1"/>
              </a:buClr>
            </a:pPr>
            <a:r>
              <a:rPr lang="en-US" sz="1650" b="1" dirty="0"/>
              <a:t>Wandering Control: </a:t>
            </a:r>
            <a:r>
              <a:rPr lang="en-US" sz="1650" dirty="0"/>
              <a:t>Requiring supervision to prevent wandering or getting lost.</a:t>
            </a:r>
          </a:p>
          <a:p>
            <a:pPr lvl="1">
              <a:spcBef>
                <a:spcPts val="800"/>
              </a:spcBef>
              <a:buClr>
                <a:schemeClr val="accent1"/>
              </a:buClr>
            </a:pPr>
            <a:r>
              <a:rPr lang="en-US" sz="1650" b="1" dirty="0"/>
              <a:t>Memory Assistance: </a:t>
            </a:r>
            <a:r>
              <a:rPr lang="en-US" sz="1650" dirty="0"/>
              <a:t>Needing help with memory tasks, reminders, or orientation.</a:t>
            </a:r>
          </a:p>
          <a:p>
            <a:pPr lvl="1">
              <a:spcBef>
                <a:spcPts val="800"/>
              </a:spcBef>
              <a:buClr>
                <a:schemeClr val="accent1"/>
              </a:buClr>
            </a:pPr>
            <a:r>
              <a:rPr lang="en-US" sz="1650" b="1" dirty="0"/>
              <a:t>Decision-Making:</a:t>
            </a:r>
            <a:r>
              <a:rPr lang="en-US" sz="1650" dirty="0"/>
              <a:t> Requiring assistance with making informed choices.</a:t>
            </a:r>
          </a:p>
          <a:p>
            <a:pPr lvl="1">
              <a:spcBef>
                <a:spcPts val="800"/>
              </a:spcBef>
              <a:buClr>
                <a:schemeClr val="accent1"/>
              </a:buClr>
            </a:pPr>
            <a:r>
              <a:rPr lang="en-US" sz="1650" b="1" dirty="0"/>
              <a:t>Companionship: </a:t>
            </a:r>
            <a:r>
              <a:rPr lang="en-US" sz="1650" dirty="0"/>
              <a:t>Needing social interaction and emotional support.</a:t>
            </a:r>
          </a:p>
          <a:p>
            <a:pPr lvl="1">
              <a:spcBef>
                <a:spcPts val="800"/>
              </a:spcBef>
              <a:buClr>
                <a:schemeClr val="accent1"/>
              </a:buClr>
            </a:pPr>
            <a:r>
              <a:rPr lang="en-US" sz="1650" b="1" dirty="0"/>
              <a:t>Anxiety or Depression Management: </a:t>
            </a:r>
            <a:r>
              <a:rPr lang="en-US" sz="1650" dirty="0"/>
              <a:t>Requiring assistance with managing emotional well-being.</a:t>
            </a:r>
          </a:p>
          <a:p>
            <a:pPr marL="118872" indent="0">
              <a:spcBef>
                <a:spcPts val="800"/>
              </a:spcBef>
              <a:buNone/>
            </a:pPr>
            <a:r>
              <a:rPr lang="en-US" sz="1650" dirty="0"/>
              <a:t>Advocacy Tip: If a mental health DBQ indicates the symptom “</a:t>
            </a:r>
            <a:r>
              <a:rPr lang="en-US" sz="1650" b="1" dirty="0"/>
              <a:t>Intermittent inability to perform activities of daily living, including maintenance of minimal personal hygiene</a:t>
            </a:r>
            <a:r>
              <a:rPr lang="en-US" sz="1650" dirty="0"/>
              <a:t>,” it is advisable to build a case for Aid &amp; Attendance benefits.</a:t>
            </a:r>
          </a:p>
          <a:p>
            <a:pPr marL="742950" lvl="1" indent="-285750">
              <a:spcAft>
                <a:spcPts val="0"/>
              </a:spcAft>
            </a:pPr>
            <a:endParaRPr lang="en-US" sz="1800" dirty="0"/>
          </a:p>
          <a:p>
            <a:pPr marL="0" indent="0">
              <a:lnSpc>
                <a:spcPct val="107000"/>
              </a:lnSpc>
              <a:spcAft>
                <a:spcPts val="800"/>
              </a:spcAft>
              <a:buNone/>
            </a:pPr>
            <a:r>
              <a:rPr lang="en-US" sz="1800" dirty="0">
                <a:effectLst/>
                <a:ea typeface="Calibri" panose="020F0502020204030204" pitchFamily="34" charset="0"/>
                <a:cs typeface="Calibri" panose="020F0502020204030204" pitchFamily="34" charset="0"/>
              </a:rPr>
              <a:t> </a:t>
            </a:r>
            <a:endParaRPr lang="en-US" sz="1800" dirty="0">
              <a:effectLst/>
              <a:ea typeface="Calibri" panose="020F0502020204030204" pitchFamily="34" charset="0"/>
              <a:cs typeface="Times New Roman" panose="02020603050405020304" pitchFamily="18" charset="0"/>
            </a:endParaRPr>
          </a:p>
          <a:p>
            <a:pPr marL="0" indent="0">
              <a:lnSpc>
                <a:spcPct val="107000"/>
              </a:lnSpc>
              <a:buNone/>
            </a:pPr>
            <a:endParaRPr lang="en-US" sz="1800" b="1" dirty="0">
              <a:effectLst/>
              <a:ea typeface="Calibri" panose="020F0502020204030204" pitchFamily="34" charset="0"/>
            </a:endParaRPr>
          </a:p>
          <a:p>
            <a:pPr marL="118872" indent="0">
              <a:buNone/>
            </a:pPr>
            <a:endParaRPr lang="en-US" sz="1800" b="1" dirty="0">
              <a:ea typeface="Calibri" panose="020F0502020204030204" pitchFamily="34" charset="0"/>
            </a:endParaRPr>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42</a:t>
            </a:fld>
            <a:endParaRPr lang="en-US" dirty="0"/>
          </a:p>
        </p:txBody>
      </p:sp>
    </p:spTree>
    <p:extLst>
      <p:ext uri="{BB962C8B-B14F-4D97-AF65-F5344CB8AC3E}">
        <p14:creationId xmlns:p14="http://schemas.microsoft.com/office/powerpoint/2010/main" val="39016796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effectLst/>
                <a:ea typeface="Calibri" panose="020F0502020204030204" pitchFamily="34" charset="0"/>
                <a:cs typeface="Calibri" panose="020F0502020204030204" pitchFamily="34" charset="0"/>
              </a:rPr>
              <a:t>Examples of Disabilities That May Cause A Need For A&amp;A</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spcBef>
                <a:spcPts val="800"/>
              </a:spcBef>
            </a:pPr>
            <a:r>
              <a:rPr lang="en-US" sz="1700" dirty="0"/>
              <a:t>Disabilities that hinder </a:t>
            </a:r>
            <a:r>
              <a:rPr lang="en-US" sz="1700" b="1" dirty="0"/>
              <a:t>bending over to put on shoes </a:t>
            </a:r>
            <a:r>
              <a:rPr lang="en-US" sz="1700" dirty="0"/>
              <a:t>or socks. These disabilities can arise from various conditions, including spinal issues, muscle weakness, or chronic pain. </a:t>
            </a:r>
          </a:p>
          <a:p>
            <a:pPr>
              <a:spcBef>
                <a:spcPts val="800"/>
              </a:spcBef>
            </a:pPr>
            <a:r>
              <a:rPr lang="en-US" sz="1700" dirty="0"/>
              <a:t> Upper extremity disabilities that necessitate </a:t>
            </a:r>
            <a:r>
              <a:rPr lang="en-US" sz="1700" b="1" dirty="0"/>
              <a:t>assistance for putting on a shirt </a:t>
            </a:r>
            <a:r>
              <a:rPr lang="en-US" sz="1700" dirty="0"/>
              <a:t>due to an inability to raise the arms above shoulder level. </a:t>
            </a:r>
          </a:p>
          <a:p>
            <a:pPr>
              <a:spcBef>
                <a:spcPts val="800"/>
              </a:spcBef>
            </a:pPr>
            <a:r>
              <a:rPr lang="en-US" sz="1700" dirty="0"/>
              <a:t> Hand disabilities that </a:t>
            </a:r>
            <a:r>
              <a:rPr lang="en-US" sz="1700" b="1" dirty="0"/>
              <a:t>hinder buttoning shirts </a:t>
            </a:r>
            <a:r>
              <a:rPr lang="en-US" sz="1700" dirty="0"/>
              <a:t>or pants. </a:t>
            </a:r>
          </a:p>
          <a:p>
            <a:pPr>
              <a:spcBef>
                <a:spcPts val="800"/>
              </a:spcBef>
            </a:pPr>
            <a:r>
              <a:rPr lang="en-US" sz="1700" dirty="0"/>
              <a:t> Lower extremity or back disabilities that prevent </a:t>
            </a:r>
            <a:r>
              <a:rPr lang="en-US" sz="1700" b="1" dirty="0"/>
              <a:t>safely accessing or exiting a shower </a:t>
            </a:r>
            <a:r>
              <a:rPr lang="en-US" sz="1700" dirty="0"/>
              <a:t>or bathtub.</a:t>
            </a:r>
          </a:p>
          <a:p>
            <a:pPr>
              <a:spcBef>
                <a:spcPts val="800"/>
              </a:spcBef>
            </a:pPr>
            <a:r>
              <a:rPr lang="en-US" sz="1700" dirty="0"/>
              <a:t> Lower extremity or back disabilities that </a:t>
            </a:r>
            <a:r>
              <a:rPr lang="en-US" sz="1700" b="1" dirty="0"/>
              <a:t>prevent getting on or off a toilet</a:t>
            </a:r>
            <a:r>
              <a:rPr lang="en-US" sz="1700" dirty="0"/>
              <a:t>.</a:t>
            </a:r>
          </a:p>
          <a:p>
            <a:pPr>
              <a:spcBef>
                <a:spcPts val="800"/>
              </a:spcBef>
            </a:pPr>
            <a:r>
              <a:rPr lang="en-US" sz="1700" dirty="0"/>
              <a:t> Upper extremity disabilities impeding the capability to perform daily tasks such as </a:t>
            </a:r>
            <a:r>
              <a:rPr lang="en-US" sz="1700" b="1" dirty="0"/>
              <a:t>washing hair, face, brushing teeth or shaving</a:t>
            </a:r>
            <a:r>
              <a:rPr lang="en-US" sz="1700" dirty="0"/>
              <a:t>.</a:t>
            </a:r>
          </a:p>
          <a:p>
            <a:pPr>
              <a:spcBef>
                <a:spcPts val="800"/>
              </a:spcBef>
            </a:pPr>
            <a:r>
              <a:rPr lang="en-US" sz="1700" dirty="0"/>
              <a:t> Disabilities in hands or arms that inhibit the </a:t>
            </a:r>
            <a:r>
              <a:rPr lang="en-US" sz="1700" b="1" dirty="0"/>
              <a:t>ability to feed oneself</a:t>
            </a:r>
            <a:r>
              <a:rPr lang="en-US" sz="1700" dirty="0"/>
              <a:t>.</a:t>
            </a:r>
          </a:p>
          <a:p>
            <a:pPr>
              <a:spcBef>
                <a:spcPts val="800"/>
              </a:spcBef>
            </a:pPr>
            <a:r>
              <a:rPr lang="en-US" sz="1700" dirty="0"/>
              <a:t> Memory issues that require assistance in such areas as </a:t>
            </a:r>
            <a:r>
              <a:rPr lang="en-US" sz="1700" b="1" dirty="0"/>
              <a:t>managing medication or remembering to turn off the stove</a:t>
            </a:r>
            <a:r>
              <a:rPr lang="en-US" sz="1700" dirty="0"/>
              <a:t>.</a:t>
            </a:r>
          </a:p>
          <a:p>
            <a:pPr>
              <a:spcBef>
                <a:spcPts val="800"/>
              </a:spcBef>
            </a:pPr>
            <a:r>
              <a:rPr lang="en-US" sz="1700" dirty="0"/>
              <a:t> Cognitive issues that hinder safety such as </a:t>
            </a:r>
            <a:r>
              <a:rPr lang="en-US" sz="1700" b="1" dirty="0"/>
              <a:t>impaired decision-making, wandering off, or reduced awareness of potential hazards</a:t>
            </a:r>
            <a:r>
              <a:rPr lang="en-US" sz="1700" dirty="0"/>
              <a:t>.</a:t>
            </a:r>
          </a:p>
          <a:p>
            <a:pPr>
              <a:spcBef>
                <a:spcPts val="800"/>
              </a:spcBef>
            </a:pPr>
            <a:r>
              <a:rPr lang="en-US" sz="1700" dirty="0"/>
              <a:t> Disabilities that increase the </a:t>
            </a:r>
            <a:r>
              <a:rPr lang="en-US" sz="1700" b="1" dirty="0"/>
              <a:t>risk of falling </a:t>
            </a:r>
            <a:r>
              <a:rPr lang="en-US" sz="1700" dirty="0"/>
              <a:t>such as impaired balance, muscle weakness, vision problems, or mobility limitations.</a:t>
            </a:r>
          </a:p>
          <a:p>
            <a:pPr marL="457200" lvl="1" indent="0">
              <a:spcAft>
                <a:spcPts val="0"/>
              </a:spcAft>
              <a:buNone/>
            </a:pPr>
            <a:endParaRPr lang="en-US" sz="1800" dirty="0"/>
          </a:p>
          <a:p>
            <a:pPr marL="0" indent="0">
              <a:lnSpc>
                <a:spcPct val="107000"/>
              </a:lnSpc>
              <a:spcAft>
                <a:spcPts val="800"/>
              </a:spcAft>
              <a:buNone/>
            </a:pPr>
            <a:r>
              <a:rPr lang="en-US" sz="1800" dirty="0">
                <a:effectLst/>
                <a:ea typeface="Calibri" panose="020F0502020204030204" pitchFamily="34" charset="0"/>
                <a:cs typeface="Calibri" panose="020F0502020204030204" pitchFamily="34" charset="0"/>
              </a:rPr>
              <a:t> </a:t>
            </a:r>
            <a:endParaRPr lang="en-US" sz="1800" dirty="0">
              <a:effectLst/>
              <a:ea typeface="Calibri" panose="020F0502020204030204" pitchFamily="34" charset="0"/>
              <a:cs typeface="Times New Roman" panose="02020603050405020304" pitchFamily="18" charset="0"/>
            </a:endParaRPr>
          </a:p>
          <a:p>
            <a:pPr marL="0" indent="0">
              <a:lnSpc>
                <a:spcPct val="107000"/>
              </a:lnSpc>
              <a:buNone/>
            </a:pPr>
            <a:endParaRPr lang="en-US" sz="1800" b="1" dirty="0">
              <a:effectLst/>
              <a:ea typeface="Calibri" panose="020F0502020204030204" pitchFamily="34" charset="0"/>
            </a:endParaRPr>
          </a:p>
          <a:p>
            <a:pPr marL="118872" indent="0">
              <a:buNone/>
            </a:pPr>
            <a:endParaRPr lang="en-US" sz="1800" b="1" dirty="0">
              <a:ea typeface="Calibri" panose="020F0502020204030204" pitchFamily="34" charset="0"/>
            </a:endParaRPr>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a:p>
            <a:pPr marL="118872" indent="0">
              <a:buNone/>
            </a:pPr>
            <a:endParaRPr lang="en-US" sz="18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43</a:t>
            </a:fld>
            <a:endParaRPr lang="en-US" dirty="0"/>
          </a:p>
        </p:txBody>
      </p:sp>
    </p:spTree>
    <p:extLst>
      <p:ext uri="{BB962C8B-B14F-4D97-AF65-F5344CB8AC3E}">
        <p14:creationId xmlns:p14="http://schemas.microsoft.com/office/powerpoint/2010/main" val="22714906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Aid and Attendance: What Counts as a Single Disability</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200" dirty="0"/>
              <a:t>Aid and Attendance eligibility requires the veteran to demonstrate a </a:t>
            </a:r>
            <a:r>
              <a:rPr lang="en-US" sz="2200" b="1" dirty="0"/>
              <a:t>regular, though not necessarily constant</a:t>
            </a:r>
            <a:r>
              <a:rPr lang="en-US" sz="2200" dirty="0"/>
              <a:t>, need for assistance. </a:t>
            </a:r>
          </a:p>
          <a:p>
            <a:pPr>
              <a:lnSpc>
                <a:spcPct val="107000"/>
              </a:lnSpc>
              <a:spcBef>
                <a:spcPts val="800"/>
              </a:spcBef>
            </a:pPr>
            <a:r>
              <a:rPr lang="en-US" sz="2200" dirty="0"/>
              <a:t> Typically, A&amp;A is linked to a single service-connected disability, with some exceptions. For SMC-L, a “single disability” may encompass multiple disabilities arising from </a:t>
            </a:r>
            <a:r>
              <a:rPr lang="en-US" sz="2200" b="1" dirty="0"/>
              <a:t>one disease process</a:t>
            </a:r>
            <a:r>
              <a:rPr lang="en-US" sz="2200" dirty="0"/>
              <a:t>, like diabetes mellitus or Parkinson’s disease, or a </a:t>
            </a:r>
            <a:r>
              <a:rPr lang="en-US" sz="2200" b="1" dirty="0"/>
              <a:t>primary disability and its secondary conditions</a:t>
            </a:r>
            <a:r>
              <a:rPr lang="en-US" sz="2200" dirty="0"/>
              <a:t>, provided there’s evidence of regular A&amp;A necessity. </a:t>
            </a:r>
          </a:p>
          <a:p>
            <a:pPr>
              <a:lnSpc>
                <a:spcPct val="107000"/>
              </a:lnSpc>
              <a:spcBef>
                <a:spcPts val="800"/>
              </a:spcBef>
            </a:pPr>
            <a:r>
              <a:rPr lang="en-US" sz="2200" dirty="0"/>
              <a:t> </a:t>
            </a:r>
            <a:r>
              <a:rPr lang="en-US" sz="2200" b="1" dirty="0"/>
              <a:t>This is distinct from SMC-S</a:t>
            </a:r>
            <a:r>
              <a:rPr lang="en-US" sz="2200" dirty="0"/>
              <a:t>, where multiple disabilities from a single disease process or a combination of primary and secondary conditions aren’t considered a single disability. </a:t>
            </a:r>
          </a:p>
          <a:p>
            <a:pPr>
              <a:lnSpc>
                <a:spcPct val="107000"/>
              </a:lnSpc>
              <a:spcBef>
                <a:spcPts val="800"/>
              </a:spcBef>
            </a:pPr>
            <a:r>
              <a:rPr lang="en-US" sz="2200" dirty="0"/>
              <a:t> The other definitions of a single disability for TDIU under 38 CFR § 4.16 don’t apply to A&amp;A determinations; it’s limited to a single disease process or a combination of primary and secondary conditions.</a:t>
            </a:r>
          </a:p>
          <a:p>
            <a:pPr marL="0" indent="0">
              <a:lnSpc>
                <a:spcPct val="107000"/>
              </a:lnSpc>
              <a:buNone/>
            </a:pPr>
            <a:endParaRPr lang="en-US" sz="2200" dirty="0">
              <a:effectLst/>
              <a:ea typeface="Calibri" panose="020F0502020204030204" pitchFamily="34" charset="0"/>
              <a:cs typeface="Times New Roman" panose="02020603050405020304" pitchFamily="18" charset="0"/>
            </a:endParaRPr>
          </a:p>
          <a:p>
            <a:pPr marL="342900" indent="-342900">
              <a:lnSpc>
                <a:spcPct val="107000"/>
              </a:lnSpc>
            </a:pPr>
            <a:endParaRPr lang="en-US" sz="2000" b="1" dirty="0">
              <a:effectLst/>
              <a:ea typeface="Calibri" panose="020F0502020204030204" pitchFamily="34" charset="0"/>
            </a:endParaRPr>
          </a:p>
          <a:p>
            <a:pPr marL="118872" indent="0">
              <a:buNone/>
            </a:pPr>
            <a:endParaRPr lang="en-US" sz="2700" b="1" dirty="0">
              <a:ea typeface="Calibri" panose="020F0502020204030204" pitchFamily="34" charset="0"/>
            </a:endParaRP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44</a:t>
            </a:fld>
            <a:endParaRPr lang="en-US" dirty="0"/>
          </a:p>
        </p:txBody>
      </p:sp>
    </p:spTree>
    <p:extLst>
      <p:ext uri="{BB962C8B-B14F-4D97-AF65-F5344CB8AC3E}">
        <p14:creationId xmlns:p14="http://schemas.microsoft.com/office/powerpoint/2010/main" val="7439395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Aid and Attendance: The M21 100% Schedular Rule</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100" dirty="0"/>
              <a:t>The M21 manual states that a </a:t>
            </a:r>
            <a:r>
              <a:rPr lang="en-US" sz="2100" b="1" dirty="0"/>
              <a:t>single disability </a:t>
            </a:r>
            <a:r>
              <a:rPr lang="en-US" sz="2100" dirty="0"/>
              <a:t>evaluated as 100% disabling under a </a:t>
            </a:r>
            <a:r>
              <a:rPr lang="en-US" sz="2100" b="1" dirty="0"/>
              <a:t>schedular</a:t>
            </a:r>
            <a:r>
              <a:rPr lang="en-US" sz="2100" dirty="0"/>
              <a:t> evaluation is </a:t>
            </a:r>
            <a:r>
              <a:rPr lang="en-US" sz="2100" i="1" dirty="0"/>
              <a:t>generally</a:t>
            </a:r>
            <a:r>
              <a:rPr lang="en-US" sz="2100" dirty="0"/>
              <a:t> a prerequisite for entitlement to A&amp;A. This implies that a single disability TDIU rating doesn’t allow for A&amp;A. </a:t>
            </a:r>
          </a:p>
          <a:p>
            <a:pPr marL="118872" indent="0">
              <a:lnSpc>
                <a:spcPct val="107000"/>
              </a:lnSpc>
              <a:spcBef>
                <a:spcPts val="800"/>
              </a:spcBef>
              <a:buNone/>
            </a:pPr>
            <a:r>
              <a:rPr lang="en-US" sz="2100" b="1" dirty="0"/>
              <a:t>Per M21-1 VIII.iv.4.A.8.b</a:t>
            </a:r>
            <a:r>
              <a:rPr lang="en-US" sz="2100" dirty="0"/>
              <a:t>:</a:t>
            </a:r>
          </a:p>
          <a:p>
            <a:pPr marL="118872" indent="0">
              <a:spcBef>
                <a:spcPts val="800"/>
              </a:spcBef>
              <a:buNone/>
            </a:pPr>
            <a:r>
              <a:rPr lang="en-US" sz="2100" dirty="0">
                <a:effectLst/>
              </a:rPr>
              <a:t>A single disability evaluated as 100-percent disabling under a schedular evaluation is </a:t>
            </a:r>
            <a:r>
              <a:rPr lang="en-US" sz="2100" i="1" dirty="0">
                <a:effectLst/>
              </a:rPr>
              <a:t>generally</a:t>
            </a:r>
            <a:r>
              <a:rPr lang="en-US" sz="2100" dirty="0">
                <a:effectLst/>
              </a:rPr>
              <a:t> a prerequisite for entitlement to A&amp;A. </a:t>
            </a:r>
            <a:r>
              <a:rPr lang="en-US" sz="2100" b="1" dirty="0"/>
              <a:t>There is not a statutory or regulatory requirement for a 100-percent disability to qualify for A&amp;A.</a:t>
            </a:r>
            <a:r>
              <a:rPr lang="en-US" sz="2100" dirty="0"/>
              <a:t>  However, any lesser disability would typically be incompatible with the requirements of </a:t>
            </a:r>
            <a:r>
              <a:rPr lang="en-US" sz="2100" dirty="0">
                <a:effectLst/>
              </a:rPr>
              <a:t> 38 CFR 3.352(a).</a:t>
            </a:r>
            <a:endParaRPr lang="en-US" sz="2100" dirty="0"/>
          </a:p>
          <a:p>
            <a:pPr marL="118872" indent="0">
              <a:spcBef>
                <a:spcPts val="800"/>
              </a:spcBef>
              <a:buNone/>
            </a:pPr>
            <a:r>
              <a:rPr lang="en-US" sz="2100" b="1" i="1" dirty="0">
                <a:effectLst/>
              </a:rPr>
              <a:t>Explanation</a:t>
            </a:r>
            <a:r>
              <a:rPr lang="en-US" sz="2100" dirty="0">
                <a:effectLst/>
              </a:rPr>
              <a:t>:  Both the nature of the impairment (being in need of regular A&amp;A) and the compensation indicate that a greater level of disability is required for entitlement to the additional allowance for A&amp;A than for</a:t>
            </a:r>
            <a:endParaRPr lang="en-US" sz="2100" dirty="0"/>
          </a:p>
          <a:p>
            <a:pPr>
              <a:spcBef>
                <a:spcPts val="800"/>
              </a:spcBef>
            </a:pPr>
            <a:r>
              <a:rPr lang="en-US" sz="2100" dirty="0">
                <a:effectLst/>
              </a:rPr>
              <a:t>entitlement to SMC at the housebound rate, or</a:t>
            </a:r>
            <a:endParaRPr lang="en-US" sz="2100" dirty="0"/>
          </a:p>
          <a:p>
            <a:pPr>
              <a:spcBef>
                <a:spcPts val="800"/>
              </a:spcBef>
            </a:pPr>
            <a:r>
              <a:rPr lang="en-US" sz="2100" dirty="0">
                <a:effectLst/>
              </a:rPr>
              <a:t> a 100-percent schedular evaluation.</a:t>
            </a:r>
            <a:endParaRPr lang="en-US" sz="2100" b="1" dirty="0">
              <a:ea typeface="Calibri" panose="020F0502020204030204" pitchFamily="34" charset="0"/>
            </a:endParaRPr>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45</a:t>
            </a:fld>
            <a:endParaRPr lang="en-US" dirty="0"/>
          </a:p>
        </p:txBody>
      </p:sp>
    </p:spTree>
    <p:extLst>
      <p:ext uri="{BB962C8B-B14F-4D97-AF65-F5344CB8AC3E}">
        <p14:creationId xmlns:p14="http://schemas.microsoft.com/office/powerpoint/2010/main" val="38256411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Aid and Attendance: Limits of TDIU and Temporary 100% Ratings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0" indent="0">
              <a:lnSpc>
                <a:spcPct val="107000"/>
              </a:lnSpc>
              <a:spcBef>
                <a:spcPts val="800"/>
              </a:spcBef>
              <a:spcAft>
                <a:spcPts val="0"/>
              </a:spcAft>
              <a:buNone/>
            </a:pPr>
            <a:r>
              <a:rPr lang="en-US" sz="2450" dirty="0"/>
              <a:t>Per </a:t>
            </a:r>
            <a:r>
              <a:rPr lang="en-US" sz="2450" b="1" dirty="0"/>
              <a:t>M21-1 VIII.iv.4.A.8.b (continued):</a:t>
            </a:r>
            <a:endParaRPr lang="en-US" sz="2450" dirty="0"/>
          </a:p>
          <a:p>
            <a:pPr>
              <a:spcBef>
                <a:spcPts val="800"/>
              </a:spcBef>
            </a:pPr>
            <a:r>
              <a:rPr lang="en-US" sz="2450" dirty="0">
                <a:effectLst/>
              </a:rPr>
              <a:t>The single disability rated as totally disabling must be the </a:t>
            </a:r>
            <a:r>
              <a:rPr lang="en-US" sz="2450" b="1" dirty="0">
                <a:effectLst/>
              </a:rPr>
              <a:t>sole or partial cause </a:t>
            </a:r>
            <a:r>
              <a:rPr lang="en-US" sz="2450" dirty="0">
                <a:effectLst/>
              </a:rPr>
              <a:t>of the need for A&amp;A.</a:t>
            </a:r>
            <a:endParaRPr lang="en-US" sz="2450" dirty="0"/>
          </a:p>
          <a:p>
            <a:pPr>
              <a:spcBef>
                <a:spcPts val="800"/>
              </a:spcBef>
            </a:pPr>
            <a:r>
              <a:rPr lang="en-US" sz="2450" dirty="0">
                <a:effectLst/>
              </a:rPr>
              <a:t> 38 CFR 4.16 applies only to IU determinations.  It </a:t>
            </a:r>
            <a:r>
              <a:rPr lang="en-US" sz="2450" b="1" i="1" dirty="0">
                <a:effectLst/>
              </a:rPr>
              <a:t>does not</a:t>
            </a:r>
            <a:r>
              <a:rPr lang="en-US" sz="2450" dirty="0">
                <a:effectLst/>
              </a:rPr>
              <a:t> permit decision makers to apply </a:t>
            </a:r>
            <a:r>
              <a:rPr lang="en-US" sz="2450" b="1" dirty="0">
                <a:effectLst/>
              </a:rPr>
              <a:t>38 CFR 4.16</a:t>
            </a:r>
            <a:r>
              <a:rPr lang="en-US" sz="2450" dirty="0">
                <a:effectLst/>
              </a:rPr>
              <a:t> guidelines on what constitutes a single disability to A&amp;A determinations.</a:t>
            </a:r>
            <a:endParaRPr lang="en-US" sz="2450" dirty="0"/>
          </a:p>
          <a:p>
            <a:pPr>
              <a:spcBef>
                <a:spcPts val="800"/>
              </a:spcBef>
            </a:pPr>
            <a:r>
              <a:rPr lang="en-US" sz="2450" dirty="0">
                <a:effectLst/>
              </a:rPr>
              <a:t> Temporary 100-percent evaluations under 38 CFR 4.28, 4.29, and 4.30 qualify for the single schedular evaluation needed for entitlement to A&amp;A.  However, grants of entitlement to A&amp;A are not </a:t>
            </a:r>
            <a:r>
              <a:rPr lang="en-US" sz="2450" i="1" dirty="0">
                <a:effectLst/>
              </a:rPr>
              <a:t>routine</a:t>
            </a:r>
            <a:r>
              <a:rPr lang="en-US" sz="2450" dirty="0">
                <a:effectLst/>
              </a:rPr>
              <a:t> in these circumstances.</a:t>
            </a:r>
            <a:endParaRPr lang="en-US" sz="2450" dirty="0"/>
          </a:p>
          <a:p>
            <a:pPr>
              <a:spcBef>
                <a:spcPts val="800"/>
              </a:spcBef>
            </a:pPr>
            <a:r>
              <a:rPr lang="en-US" sz="2450" dirty="0">
                <a:effectLst/>
              </a:rPr>
              <a:t> To establish entitlement to SMC (t), the need for A&amp;A</a:t>
            </a:r>
            <a:r>
              <a:rPr lang="en-US" sz="2450" i="1" dirty="0">
                <a:effectLst/>
              </a:rPr>
              <a:t> </a:t>
            </a:r>
            <a:r>
              <a:rPr lang="en-US" sz="2450" b="1" i="1" dirty="0">
                <a:effectLst/>
              </a:rPr>
              <a:t>must</a:t>
            </a:r>
            <a:r>
              <a:rPr lang="en-US" sz="2450" dirty="0">
                <a:effectLst/>
              </a:rPr>
              <a:t> be due to traumatic brain injury (TBI) or multiple disabilities due to TBI that combine to a 100-percent evaluation.</a:t>
            </a:r>
            <a:endParaRPr lang="en-US" sz="24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46</a:t>
            </a:fld>
            <a:endParaRPr lang="en-US" dirty="0"/>
          </a:p>
        </p:txBody>
      </p:sp>
    </p:spTree>
    <p:extLst>
      <p:ext uri="{BB962C8B-B14F-4D97-AF65-F5344CB8AC3E}">
        <p14:creationId xmlns:p14="http://schemas.microsoft.com/office/powerpoint/2010/main" val="42336469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Aid and Attendance: M21 Definitions of a Single Disability</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0" indent="0">
              <a:lnSpc>
                <a:spcPct val="107000"/>
              </a:lnSpc>
              <a:spcBef>
                <a:spcPts val="800"/>
              </a:spcBef>
              <a:spcAft>
                <a:spcPts val="0"/>
              </a:spcAft>
              <a:buNone/>
            </a:pPr>
            <a:r>
              <a:rPr lang="en-US" sz="2500" dirty="0"/>
              <a:t>Per </a:t>
            </a:r>
            <a:r>
              <a:rPr lang="en-US" sz="2500" b="1" dirty="0"/>
              <a:t>M21-1 VIII.iv.4.A.8.b (continued):</a:t>
            </a:r>
          </a:p>
          <a:p>
            <a:pPr marL="0" indent="0">
              <a:spcBef>
                <a:spcPts val="800"/>
              </a:spcBef>
              <a:buNone/>
            </a:pPr>
            <a:r>
              <a:rPr lang="en-US" sz="2500" dirty="0">
                <a:effectLst/>
              </a:rPr>
              <a:t>The following fact patterns represent a “single disability” for purposes of establishing entitlement to SMC (l): </a:t>
            </a:r>
            <a:endParaRPr lang="en-US" sz="2500" dirty="0"/>
          </a:p>
          <a:p>
            <a:pPr>
              <a:spcBef>
                <a:spcPts val="800"/>
              </a:spcBef>
            </a:pPr>
            <a:r>
              <a:rPr lang="en-US" sz="2500" dirty="0">
                <a:effectLst/>
              </a:rPr>
              <a:t> </a:t>
            </a:r>
            <a:r>
              <a:rPr lang="en-US" sz="2500" dirty="0"/>
              <a:t>Evaluations of facets or multisystem effects of a </a:t>
            </a:r>
            <a:r>
              <a:rPr lang="en-US" sz="2500" b="1" dirty="0"/>
              <a:t>single disease entity</a:t>
            </a:r>
            <a:r>
              <a:rPr lang="en-US" sz="2500" dirty="0"/>
              <a:t> (including, but not limited to, multiple sclerosis, Parkinson’s disease, or diabetes mellitus) combine to 100 percent without regard to other conditions </a:t>
            </a:r>
            <a:r>
              <a:rPr lang="en-US" sz="2500" i="1" dirty="0"/>
              <a:t>and</a:t>
            </a:r>
            <a:r>
              <a:rPr lang="en-US" sz="2500" dirty="0"/>
              <a:t> A&amp;A is required as a result of SC disability.  Multisystem diseases are rated under a primary DC or by separate ratings of residuals under multiple DCs when more advantageous to the claimant.</a:t>
            </a:r>
          </a:p>
          <a:p>
            <a:pPr>
              <a:spcBef>
                <a:spcPts val="800"/>
              </a:spcBef>
            </a:pPr>
            <a:r>
              <a:rPr lang="en-US" sz="2500" dirty="0"/>
              <a:t>Evaluations of </a:t>
            </a:r>
            <a:r>
              <a:rPr lang="en-US" sz="2500" b="1" dirty="0"/>
              <a:t>primary and secondary </a:t>
            </a:r>
            <a:r>
              <a:rPr lang="en-US" sz="2500" dirty="0"/>
              <a:t>SC disabilities combine to 100 percent </a:t>
            </a:r>
            <a:r>
              <a:rPr lang="en-US" sz="2500" i="1" dirty="0"/>
              <a:t>and</a:t>
            </a:r>
            <a:r>
              <a:rPr lang="en-US" sz="2500" dirty="0"/>
              <a:t> A&amp;A is required as a result of SC disability. </a:t>
            </a: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47</a:t>
            </a:fld>
            <a:endParaRPr lang="en-US" dirty="0"/>
          </a:p>
        </p:txBody>
      </p:sp>
    </p:spTree>
    <p:extLst>
      <p:ext uri="{BB962C8B-B14F-4D97-AF65-F5344CB8AC3E}">
        <p14:creationId xmlns:p14="http://schemas.microsoft.com/office/powerpoint/2010/main" val="13135286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Aid and Attendance: M21 Examples of a Single Disability</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0" indent="0">
              <a:lnSpc>
                <a:spcPct val="107000"/>
              </a:lnSpc>
              <a:spcBef>
                <a:spcPts val="400"/>
              </a:spcBef>
              <a:spcAft>
                <a:spcPts val="0"/>
              </a:spcAft>
              <a:buNone/>
            </a:pPr>
            <a:r>
              <a:rPr lang="en-US" sz="2400" dirty="0"/>
              <a:t>Per </a:t>
            </a:r>
            <a:r>
              <a:rPr lang="en-US" sz="2400" b="1" dirty="0"/>
              <a:t>M21-1 VIII.iv.4.A.8.b (continued):</a:t>
            </a:r>
          </a:p>
          <a:p>
            <a:pPr marL="0" indent="0">
              <a:lnSpc>
                <a:spcPct val="107000"/>
              </a:lnSpc>
              <a:spcBef>
                <a:spcPts val="400"/>
              </a:spcBef>
              <a:spcAft>
                <a:spcPts val="0"/>
              </a:spcAft>
              <a:buNone/>
            </a:pPr>
            <a:endParaRPr lang="en-US" sz="2400" dirty="0"/>
          </a:p>
          <a:p>
            <a:pPr marL="118872" indent="0">
              <a:buNone/>
            </a:pPr>
            <a:r>
              <a:rPr lang="en-US" sz="2400" b="1" i="1" dirty="0">
                <a:effectLst/>
              </a:rPr>
              <a:t>Example 1</a:t>
            </a:r>
            <a:r>
              <a:rPr lang="en-US" sz="2400" dirty="0">
                <a:effectLst/>
              </a:rPr>
              <a:t>:  A Veteran is SC for Parkinson’s disease and has multiple disabilities related to the disease that result in a combined 100-percent schedular evaluation.  If the evidence shows that the disabilities related to the disease are so severe that the Veteran requires A&amp;A, entitlement to SMC (l) must be awarded.</a:t>
            </a:r>
          </a:p>
          <a:p>
            <a:pPr marL="118872" indent="0">
              <a:buNone/>
            </a:pPr>
            <a:endParaRPr lang="en-US" sz="2400" dirty="0"/>
          </a:p>
          <a:p>
            <a:pPr marL="118872" indent="0">
              <a:buNone/>
            </a:pPr>
            <a:r>
              <a:rPr lang="en-US" sz="2400" b="1" i="1" dirty="0">
                <a:effectLst/>
              </a:rPr>
              <a:t>Example 2</a:t>
            </a:r>
            <a:r>
              <a:rPr lang="en-US" sz="2400" dirty="0">
                <a:effectLst/>
              </a:rPr>
              <a:t>:  A Veteran is SC for amputation of right leg at the hip at 90-percent disabling.  Pursuant to 38 CFR 3.310(c),  SC is subsequently established for ischemic heart disease secondary to the amputation of right leg evaluated as 60-percent disabling.  If the evidence shows the Veteran requires A&amp;A due to the heart condition and right leg amputation, entitlement to SMC (l) is warranted.</a:t>
            </a:r>
            <a:endParaRPr lang="en-US" sz="240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a:p>
            <a:pPr marL="118872" indent="0">
              <a:buNone/>
            </a:pPr>
            <a:endParaRPr lang="en-US" sz="225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48</a:t>
            </a:fld>
            <a:endParaRPr lang="en-US" dirty="0"/>
          </a:p>
        </p:txBody>
      </p:sp>
    </p:spTree>
    <p:extLst>
      <p:ext uri="{BB962C8B-B14F-4D97-AF65-F5344CB8AC3E}">
        <p14:creationId xmlns:p14="http://schemas.microsoft.com/office/powerpoint/2010/main" val="18886858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Aid and Attendance Below 100%: Extraschedular and BVA Pathways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100" dirty="0"/>
              <a:t>The M-21 also states that if a disability is </a:t>
            </a:r>
            <a:r>
              <a:rPr lang="en-US" sz="2100" b="1" dirty="0"/>
              <a:t>rated less than 100% </a:t>
            </a:r>
            <a:r>
              <a:rPr lang="en-US" sz="2100" dirty="0"/>
              <a:t>but a recent examination shows that the </a:t>
            </a:r>
            <a:r>
              <a:rPr lang="en-US" sz="2100" b="1" dirty="0"/>
              <a:t>disability is so severe </a:t>
            </a:r>
            <a:r>
              <a:rPr lang="en-US" sz="2100" dirty="0"/>
              <a:t>as to demonstrate a need for regular A&amp;A, the VA regional office is obligated to submit the claim to the Director, Compensation Service for an advisory opinion (i.e., </a:t>
            </a:r>
            <a:r>
              <a:rPr lang="en-US" sz="2100" dirty="0" err="1"/>
              <a:t>extraschedular</a:t>
            </a:r>
            <a:r>
              <a:rPr lang="en-US" sz="2100" dirty="0"/>
              <a:t> A&amp;A). (M21-1 VIII.iv.4.A.8.c)</a:t>
            </a:r>
          </a:p>
          <a:p>
            <a:pPr>
              <a:lnSpc>
                <a:spcPct val="107000"/>
              </a:lnSpc>
              <a:spcBef>
                <a:spcPts val="800"/>
              </a:spcBef>
            </a:pPr>
            <a:r>
              <a:rPr lang="en-US" sz="2100" dirty="0"/>
              <a:t> In Many BVA decisions, it has been observed that the </a:t>
            </a:r>
            <a:r>
              <a:rPr lang="en-US" sz="2100" b="1" dirty="0"/>
              <a:t>statute</a:t>
            </a:r>
            <a:r>
              <a:rPr lang="en-US" sz="2100" dirty="0"/>
              <a:t> (38 USC § 1114(l)) and the </a:t>
            </a:r>
            <a:r>
              <a:rPr lang="en-US" sz="2100" b="1" dirty="0"/>
              <a:t>regulation</a:t>
            </a:r>
            <a:r>
              <a:rPr lang="en-US" sz="2100" dirty="0"/>
              <a:t> (38 CFR § 3.350(b)(3)) </a:t>
            </a:r>
            <a:r>
              <a:rPr lang="en-US" sz="2100" b="1" dirty="0"/>
              <a:t>do not mandate </a:t>
            </a:r>
            <a:r>
              <a:rPr lang="en-US" sz="2100" dirty="0"/>
              <a:t>a service-connected disability to be rated 100% disabling for a veteran to qualify for A&amp;A. Consequently, there have been a number of cases where the </a:t>
            </a:r>
            <a:r>
              <a:rPr lang="en-US" sz="2100" b="1" dirty="0"/>
              <a:t>BVA has approved A&amp;A benefits for disabilities rated less than 100% </a:t>
            </a:r>
            <a:r>
              <a:rPr lang="en-US" sz="2100" dirty="0"/>
              <a:t>when the evidence justifies entitlement. </a:t>
            </a:r>
          </a:p>
          <a:p>
            <a:pPr>
              <a:lnSpc>
                <a:spcPct val="107000"/>
              </a:lnSpc>
              <a:spcBef>
                <a:spcPts val="800"/>
              </a:spcBef>
            </a:pPr>
            <a:r>
              <a:rPr lang="en-US" sz="2100" dirty="0"/>
              <a:t>So, if the AOJ denies a claim for A&amp;A because the veteran has less than a 100% rating or is receiving TDIU for a single disability, it’s recommended to seek an advisory opinion or appeal to the Board.</a:t>
            </a:r>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49</a:t>
            </a:fld>
            <a:endParaRPr lang="en-US" dirty="0"/>
          </a:p>
        </p:txBody>
      </p:sp>
    </p:spTree>
    <p:extLst>
      <p:ext uri="{BB962C8B-B14F-4D97-AF65-F5344CB8AC3E}">
        <p14:creationId xmlns:p14="http://schemas.microsoft.com/office/powerpoint/2010/main" val="3821115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rPr>
              <a:t>38 U.S. Code § 1114(k)-(</a:t>
            </a:r>
            <a:r>
              <a:rPr lang="en-US" sz="3200" dirty="0">
                <a:solidFill>
                  <a:schemeClr val="accent1"/>
                </a:solidFill>
              </a:rPr>
              <a:t>t</a:t>
            </a:r>
            <a:r>
              <a:rPr lang="en-US" sz="3200" b="1" dirty="0">
                <a:solidFill>
                  <a:schemeClr val="accent1"/>
                </a:solidFill>
              </a:rPr>
              <a:t>) </a:t>
            </a:r>
            <a:br>
              <a:rPr lang="en-US" sz="3200" b="1" dirty="0">
                <a:solidFill>
                  <a:schemeClr val="accent1"/>
                </a:solidFill>
              </a:rPr>
            </a:br>
            <a:r>
              <a:rPr lang="en-US" sz="3200" b="1" dirty="0">
                <a:solidFill>
                  <a:schemeClr val="accent1"/>
                </a:solidFill>
              </a:rPr>
              <a:t>Special Monthly Compensation</a:t>
            </a:r>
            <a:endParaRPr lang="en-US" sz="3200" b="1" dirty="0">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600200"/>
            <a:ext cx="9121806" cy="5257800"/>
          </a:xfrm>
        </p:spPr>
        <p:txBody>
          <a:bodyPr>
            <a:noAutofit/>
          </a:bodyPr>
          <a:lstStyle/>
          <a:p>
            <a:pPr marL="342900" indent="-342900">
              <a:lnSpc>
                <a:spcPct val="107000"/>
              </a:lnSpc>
              <a:spcBef>
                <a:spcPts val="800"/>
              </a:spcBef>
            </a:pPr>
            <a:r>
              <a:rPr lang="en-US" sz="2400" b="1" i="0" u="none" strike="noStrike" baseline="0" dirty="0">
                <a:solidFill>
                  <a:srgbClr val="333333"/>
                </a:solidFill>
              </a:rPr>
              <a:t>38 U.S. Code § 1114(k)</a:t>
            </a:r>
          </a:p>
          <a:p>
            <a:pPr marL="342900" indent="-342900">
              <a:lnSpc>
                <a:spcPct val="107000"/>
              </a:lnSpc>
              <a:spcBef>
                <a:spcPts val="800"/>
              </a:spcBef>
            </a:pPr>
            <a:r>
              <a:rPr lang="en-US" sz="2400" b="1" i="0" u="none" strike="noStrike" baseline="0" dirty="0">
                <a:solidFill>
                  <a:srgbClr val="333333"/>
                </a:solidFill>
              </a:rPr>
              <a:t>38 U.S. Code § 1114(l) </a:t>
            </a:r>
          </a:p>
          <a:p>
            <a:pPr marL="342900" indent="-342900">
              <a:lnSpc>
                <a:spcPct val="107000"/>
              </a:lnSpc>
              <a:spcBef>
                <a:spcPts val="800"/>
              </a:spcBef>
            </a:pPr>
            <a:r>
              <a:rPr lang="en-US" sz="2400" b="1" i="0" u="none" strike="noStrike" baseline="0" dirty="0">
                <a:solidFill>
                  <a:srgbClr val="333333"/>
                </a:solidFill>
              </a:rPr>
              <a:t>38 U.S. Code § 1114(m)</a:t>
            </a:r>
          </a:p>
          <a:p>
            <a:pPr marL="342900" indent="-342900">
              <a:lnSpc>
                <a:spcPct val="107000"/>
              </a:lnSpc>
              <a:spcBef>
                <a:spcPts val="800"/>
              </a:spcBef>
            </a:pPr>
            <a:r>
              <a:rPr lang="en-US" sz="2400" b="1" i="0" u="none" strike="noStrike" baseline="0" dirty="0">
                <a:solidFill>
                  <a:srgbClr val="333333"/>
                </a:solidFill>
              </a:rPr>
              <a:t>38 U.S. Code § 1114(n)</a:t>
            </a:r>
          </a:p>
          <a:p>
            <a:pPr marL="342900" indent="-342900">
              <a:lnSpc>
                <a:spcPct val="107000"/>
              </a:lnSpc>
              <a:spcBef>
                <a:spcPts val="800"/>
              </a:spcBef>
            </a:pPr>
            <a:r>
              <a:rPr lang="en-US" sz="2400" b="1" i="0" u="none" strike="noStrike" baseline="0" dirty="0">
                <a:solidFill>
                  <a:srgbClr val="333333"/>
                </a:solidFill>
              </a:rPr>
              <a:t>38 U.S. Code § 1114(o)</a:t>
            </a:r>
          </a:p>
          <a:p>
            <a:pPr marL="342900" indent="-342900">
              <a:lnSpc>
                <a:spcPct val="107000"/>
              </a:lnSpc>
              <a:spcBef>
                <a:spcPts val="800"/>
              </a:spcBef>
            </a:pPr>
            <a:r>
              <a:rPr lang="en-US" sz="2400" b="1" i="0" u="none" strike="noStrike" baseline="0" dirty="0">
                <a:solidFill>
                  <a:srgbClr val="333333"/>
                </a:solidFill>
              </a:rPr>
              <a:t>38 U.S. Code § 1114(p)</a:t>
            </a:r>
          </a:p>
          <a:p>
            <a:pPr marL="342900" indent="-342900">
              <a:lnSpc>
                <a:spcPct val="107000"/>
              </a:lnSpc>
              <a:spcBef>
                <a:spcPts val="800"/>
              </a:spcBef>
            </a:pPr>
            <a:r>
              <a:rPr lang="en-US" sz="2400" b="1" i="0" u="none" strike="noStrike" baseline="0" dirty="0">
                <a:solidFill>
                  <a:srgbClr val="333333"/>
                </a:solidFill>
              </a:rPr>
              <a:t>38 U.S. Code § 1114(q)</a:t>
            </a:r>
          </a:p>
          <a:p>
            <a:pPr marL="342900" indent="-342900">
              <a:lnSpc>
                <a:spcPct val="107000"/>
              </a:lnSpc>
              <a:spcBef>
                <a:spcPts val="800"/>
              </a:spcBef>
            </a:pPr>
            <a:r>
              <a:rPr lang="en-US" sz="2400" b="1" i="0" u="none" strike="noStrike" baseline="0" dirty="0">
                <a:solidFill>
                  <a:srgbClr val="333333"/>
                </a:solidFill>
              </a:rPr>
              <a:t>38 U.S. Code § 1114(r)</a:t>
            </a:r>
          </a:p>
          <a:p>
            <a:pPr marL="342900" indent="-342900">
              <a:lnSpc>
                <a:spcPct val="107000"/>
              </a:lnSpc>
              <a:spcBef>
                <a:spcPts val="800"/>
              </a:spcBef>
            </a:pPr>
            <a:r>
              <a:rPr lang="en-US" sz="2400" b="1" i="0" u="none" strike="noStrike" baseline="0" dirty="0">
                <a:solidFill>
                  <a:srgbClr val="333333"/>
                </a:solidFill>
              </a:rPr>
              <a:t>38 U.S. Code § 1114(</a:t>
            </a:r>
            <a:r>
              <a:rPr lang="en-US" sz="2400" b="1" dirty="0">
                <a:solidFill>
                  <a:srgbClr val="333333"/>
                </a:solidFill>
              </a:rPr>
              <a:t>s</a:t>
            </a:r>
            <a:r>
              <a:rPr lang="en-US" sz="2400" b="1" i="0" u="none" strike="noStrike" baseline="0" dirty="0">
                <a:solidFill>
                  <a:srgbClr val="333333"/>
                </a:solidFill>
              </a:rPr>
              <a:t>)</a:t>
            </a:r>
          </a:p>
          <a:p>
            <a:pPr marL="342900" indent="-342900">
              <a:lnSpc>
                <a:spcPct val="107000"/>
              </a:lnSpc>
              <a:spcBef>
                <a:spcPts val="800"/>
              </a:spcBef>
            </a:pPr>
            <a:r>
              <a:rPr lang="en-US" sz="2400" b="1" i="0" u="none" strike="noStrike" baseline="0" dirty="0">
                <a:solidFill>
                  <a:srgbClr val="333333"/>
                </a:solidFill>
              </a:rPr>
              <a:t>38 U.S. Code § 1114(t)</a:t>
            </a:r>
            <a:endParaRPr lang="en-US" sz="2400" b="1" dirty="0"/>
          </a:p>
          <a:p>
            <a:pPr marL="0" marR="0" indent="0">
              <a:lnSpc>
                <a:spcPct val="107000"/>
              </a:lnSpc>
              <a:spcBef>
                <a:spcPts val="0"/>
              </a:spcBef>
              <a:spcAft>
                <a:spcPts val="800"/>
              </a:spcAft>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5</a:t>
            </a:fld>
            <a:endParaRPr lang="en-US" dirty="0"/>
          </a:p>
        </p:txBody>
      </p:sp>
    </p:spTree>
    <p:extLst>
      <p:ext uri="{BB962C8B-B14F-4D97-AF65-F5344CB8AC3E}">
        <p14:creationId xmlns:p14="http://schemas.microsoft.com/office/powerpoint/2010/main" val="5473407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Aid and Attendance: Bedridden Not Required</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400" dirty="0"/>
              <a:t>A veteran applying for SMC due to the need for regular aid or attendance is not required to prove the need to be bedridden; it is sufficient to show the need for personal assistance from others.</a:t>
            </a:r>
          </a:p>
          <a:p>
            <a:pPr>
              <a:lnSpc>
                <a:spcPct val="107000"/>
              </a:lnSpc>
              <a:spcBef>
                <a:spcPts val="800"/>
              </a:spcBef>
            </a:pPr>
            <a:r>
              <a:rPr lang="en-US" sz="2400" dirty="0"/>
              <a:t> VA’s decision on aid and attendance is based on valid medical evidence. The assistance can be provided by a spouse, family member, or neighbor, and doesn’t need to come from a professional. In other words, payment for assistance isn’t a factor in determining eligibility. </a:t>
            </a:r>
          </a:p>
          <a:p>
            <a:pPr>
              <a:lnSpc>
                <a:spcPct val="107000"/>
              </a:lnSpc>
              <a:spcBef>
                <a:spcPts val="800"/>
              </a:spcBef>
            </a:pPr>
            <a:r>
              <a:rPr lang="en-US" sz="2400" dirty="0"/>
              <a:t> A&amp;A benefits are available to veterans who have either </a:t>
            </a:r>
            <a:r>
              <a:rPr lang="en-US" sz="2400" b="1" dirty="0"/>
              <a:t>physical or mental disabilities</a:t>
            </a:r>
            <a:r>
              <a:rPr lang="en-US" sz="2400" dirty="0"/>
              <a:t>. For instance, a veteran with a service-connected mental health condition that renders them incapable of safeguarding themselves from daily environmental risks may be eligible for A&amp;A.</a:t>
            </a:r>
          </a:p>
          <a:p>
            <a:pPr marL="342900" indent="-342900">
              <a:lnSpc>
                <a:spcPct val="107000"/>
              </a:lnSpc>
            </a:pPr>
            <a:endParaRPr lang="en-US" sz="2200" dirty="0">
              <a:effectLst/>
              <a:ea typeface="Calibri" panose="020F0502020204030204" pitchFamily="34" charset="0"/>
              <a:cs typeface="Times New Roman" panose="02020603050405020304" pitchFamily="18" charset="0"/>
            </a:endParaRPr>
          </a:p>
          <a:p>
            <a:pPr marL="342900" indent="-342900">
              <a:lnSpc>
                <a:spcPct val="107000"/>
              </a:lnSpc>
            </a:pPr>
            <a:endParaRPr lang="en-US" sz="2000" b="1" dirty="0">
              <a:effectLst/>
              <a:ea typeface="Calibri" panose="020F0502020204030204" pitchFamily="34" charset="0"/>
            </a:endParaRPr>
          </a:p>
          <a:p>
            <a:pPr marL="118872" indent="0">
              <a:buNone/>
            </a:pPr>
            <a:endParaRPr lang="en-US" sz="2700" b="1" dirty="0">
              <a:ea typeface="Calibri" panose="020F0502020204030204" pitchFamily="34" charset="0"/>
            </a:endParaRP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50</a:t>
            </a:fld>
            <a:endParaRPr lang="en-US" dirty="0"/>
          </a:p>
        </p:txBody>
      </p:sp>
    </p:spTree>
    <p:extLst>
      <p:ext uri="{BB962C8B-B14F-4D97-AF65-F5344CB8AC3E}">
        <p14:creationId xmlns:p14="http://schemas.microsoft.com/office/powerpoint/2010/main" val="8321192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SMC-L Through Bedridden Status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spcAft>
                <a:spcPts val="800"/>
              </a:spcAft>
            </a:pPr>
            <a:r>
              <a:rPr lang="en-US" sz="2200" dirty="0">
                <a:effectLst/>
                <a:ea typeface="Calibri" panose="020F0502020204030204" pitchFamily="34" charset="0"/>
                <a:cs typeface="Calibri" panose="020F0502020204030204" pitchFamily="34" charset="0"/>
              </a:rPr>
              <a:t>“</a:t>
            </a:r>
            <a:r>
              <a:rPr lang="en-US" sz="2200" dirty="0">
                <a:ea typeface="Calibri" panose="020F0502020204030204" pitchFamily="34" charset="0"/>
                <a:cs typeface="Calibri" panose="020F0502020204030204" pitchFamily="34" charset="0"/>
              </a:rPr>
              <a:t>B</a:t>
            </a:r>
            <a:r>
              <a:rPr lang="en-US" sz="2200" dirty="0">
                <a:effectLst/>
                <a:ea typeface="Calibri" panose="020F0502020204030204" pitchFamily="34" charset="0"/>
                <a:cs typeface="Calibri" panose="020F0502020204030204" pitchFamily="34" charset="0"/>
              </a:rPr>
              <a:t>edridden” will be that condition that, through its essential character, which </a:t>
            </a:r>
            <a:r>
              <a:rPr lang="en-US" sz="2200" b="1" dirty="0">
                <a:effectLst/>
                <a:ea typeface="Calibri" panose="020F0502020204030204" pitchFamily="34" charset="0"/>
                <a:cs typeface="Calibri" panose="020F0502020204030204" pitchFamily="34" charset="0"/>
              </a:rPr>
              <a:t>actually requires that the claimant remain in bed</a:t>
            </a:r>
            <a:r>
              <a:rPr lang="en-US" sz="2200" dirty="0">
                <a:effectLst/>
                <a:ea typeface="Calibri" panose="020F0502020204030204" pitchFamily="34" charset="0"/>
                <a:cs typeface="Calibri" panose="020F0502020204030204" pitchFamily="34" charset="0"/>
              </a:rPr>
              <a:t>. </a:t>
            </a:r>
            <a:endParaRPr lang="en-US" sz="2200" dirty="0">
              <a:effectLst/>
              <a:ea typeface="Calibri" panose="020F0502020204030204" pitchFamily="34" charset="0"/>
              <a:cs typeface="Times New Roman" panose="02020603050405020304" pitchFamily="18" charset="0"/>
            </a:endParaRPr>
          </a:p>
          <a:p>
            <a:pPr>
              <a:lnSpc>
                <a:spcPct val="107000"/>
              </a:lnSpc>
              <a:spcBef>
                <a:spcPts val="800"/>
              </a:spcBef>
              <a:spcAft>
                <a:spcPts val="800"/>
              </a:spcAft>
            </a:pPr>
            <a:r>
              <a:rPr lang="en-US" sz="2200" dirty="0">
                <a:effectLst/>
                <a:ea typeface="Calibri" panose="020F0502020204030204" pitchFamily="34" charset="0"/>
                <a:cs typeface="Calibri" panose="020F0502020204030204" pitchFamily="34" charset="0"/>
              </a:rPr>
              <a:t> The fact that the claimant has </a:t>
            </a:r>
            <a:r>
              <a:rPr lang="en-US" sz="2200" b="1" dirty="0">
                <a:effectLst/>
                <a:ea typeface="Calibri" panose="020F0502020204030204" pitchFamily="34" charset="0"/>
                <a:cs typeface="Calibri" panose="020F0502020204030204" pitchFamily="34" charset="0"/>
              </a:rPr>
              <a:t>voluntarily taken to bed </a:t>
            </a:r>
            <a:r>
              <a:rPr lang="en-US" sz="2200" dirty="0">
                <a:effectLst/>
                <a:ea typeface="Calibri" panose="020F0502020204030204" pitchFamily="34" charset="0"/>
                <a:cs typeface="Calibri" panose="020F0502020204030204" pitchFamily="34" charset="0"/>
              </a:rPr>
              <a:t>or that a </a:t>
            </a:r>
            <a:r>
              <a:rPr lang="en-US" sz="2200" b="1" dirty="0">
                <a:effectLst/>
                <a:ea typeface="Calibri" panose="020F0502020204030204" pitchFamily="34" charset="0"/>
                <a:cs typeface="Calibri" panose="020F0502020204030204" pitchFamily="34" charset="0"/>
              </a:rPr>
              <a:t>physician has prescribed rest in bed </a:t>
            </a:r>
            <a:r>
              <a:rPr lang="en-US" sz="2200" dirty="0">
                <a:effectLst/>
                <a:ea typeface="Calibri" panose="020F0502020204030204" pitchFamily="34" charset="0"/>
                <a:cs typeface="Calibri" panose="020F0502020204030204" pitchFamily="34" charset="0"/>
              </a:rPr>
              <a:t>for the greater or lesser part of the day to promote convalescence or cure </a:t>
            </a:r>
            <a:r>
              <a:rPr lang="en-US" sz="2200" b="1" dirty="0">
                <a:effectLst/>
                <a:ea typeface="Calibri" panose="020F0502020204030204" pitchFamily="34" charset="0"/>
                <a:cs typeface="Calibri" panose="020F0502020204030204" pitchFamily="34" charset="0"/>
              </a:rPr>
              <a:t>will not suffice</a:t>
            </a:r>
            <a:r>
              <a:rPr lang="en-US" sz="2200" dirty="0">
                <a:effectLst/>
                <a:ea typeface="Calibri" panose="020F0502020204030204" pitchFamily="34" charset="0"/>
                <a:cs typeface="Calibri" panose="020F0502020204030204" pitchFamily="34" charset="0"/>
              </a:rPr>
              <a:t>. </a:t>
            </a:r>
          </a:p>
          <a:p>
            <a:pPr>
              <a:lnSpc>
                <a:spcPct val="107000"/>
              </a:lnSpc>
              <a:spcBef>
                <a:spcPts val="800"/>
              </a:spcBef>
            </a:pPr>
            <a:r>
              <a:rPr lang="en-US" sz="2200" dirty="0">
                <a:effectLst/>
                <a:ea typeface="Calibri" panose="020F0502020204030204" pitchFamily="34" charset="0"/>
                <a:cs typeface="ArialMT"/>
              </a:rPr>
              <a:t> </a:t>
            </a:r>
            <a:r>
              <a:rPr lang="en-US" sz="2200" dirty="0"/>
              <a:t>When a veteran is </a:t>
            </a:r>
            <a:r>
              <a:rPr lang="en-US" sz="2200" b="1" dirty="0"/>
              <a:t>hospitalized for an extended period at the VA’s expense</a:t>
            </a:r>
            <a:r>
              <a:rPr lang="en-US" sz="2200" dirty="0"/>
              <a:t>, their </a:t>
            </a:r>
            <a:r>
              <a:rPr lang="en-US" sz="2200" b="1" dirty="0"/>
              <a:t>Aid and Attendance benefits are typically reduced </a:t>
            </a:r>
            <a:r>
              <a:rPr lang="en-US" sz="2200" dirty="0"/>
              <a:t>to the housebound rate (SMC-S). However, if a veteran receives care in a facility at their own expense and not the VA’s, the A&amp;A benefits will not be decreased. </a:t>
            </a:r>
          </a:p>
          <a:p>
            <a:pPr>
              <a:lnSpc>
                <a:spcPct val="107000"/>
              </a:lnSpc>
              <a:spcBef>
                <a:spcPts val="800"/>
              </a:spcBef>
            </a:pPr>
            <a:r>
              <a:rPr lang="en-US" sz="2200" dirty="0"/>
              <a:t> But, if a veteran is </a:t>
            </a:r>
            <a:r>
              <a:rPr lang="en-US" sz="2200" b="1" dirty="0"/>
              <a:t>bedridden</a:t>
            </a:r>
            <a:r>
              <a:rPr lang="en-US" sz="2200" dirty="0"/>
              <a:t> as a result of service-connected disabilities, their </a:t>
            </a:r>
            <a:r>
              <a:rPr lang="en-US" sz="2200" b="1" dirty="0"/>
              <a:t>benefits won’t be reduced due to hospitalization </a:t>
            </a:r>
            <a:r>
              <a:rPr lang="en-US" sz="2200" dirty="0"/>
              <a:t>at the VA’s expense.</a:t>
            </a:r>
          </a:p>
          <a:p>
            <a:pPr marL="342900" indent="-342900">
              <a:lnSpc>
                <a:spcPct val="107000"/>
              </a:lnSpc>
              <a:spcAft>
                <a:spcPts val="800"/>
              </a:spcAft>
            </a:pPr>
            <a:endParaRPr lang="en-US" sz="2200" dirty="0">
              <a:effectLst/>
              <a:ea typeface="Calibri" panose="020F0502020204030204" pitchFamily="34" charset="0"/>
              <a:cs typeface="Times New Roman" panose="02020603050405020304" pitchFamily="18" charset="0"/>
            </a:endParaRPr>
          </a:p>
          <a:p>
            <a:pPr marL="342900" indent="-342900">
              <a:lnSpc>
                <a:spcPct val="107000"/>
              </a:lnSpc>
            </a:pPr>
            <a:endParaRPr lang="en-US" sz="2200" dirty="0">
              <a:effectLst/>
              <a:ea typeface="Calibri" panose="020F0502020204030204" pitchFamily="34" charset="0"/>
              <a:cs typeface="Times New Roman" panose="02020603050405020304" pitchFamily="18" charset="0"/>
            </a:endParaRPr>
          </a:p>
          <a:p>
            <a:pPr marL="342900" indent="-342900">
              <a:lnSpc>
                <a:spcPct val="107000"/>
              </a:lnSpc>
            </a:pPr>
            <a:endParaRPr lang="en-US" sz="2200" b="1" dirty="0">
              <a:effectLst/>
              <a:ea typeface="Calibri" panose="020F0502020204030204" pitchFamily="34" charset="0"/>
            </a:endParaRPr>
          </a:p>
          <a:p>
            <a:endParaRPr lang="en-US" sz="2200" b="1" dirty="0">
              <a:ea typeface="Calibri" panose="020F0502020204030204" pitchFamily="34" charset="0"/>
            </a:endParaRPr>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51</a:t>
            </a:fld>
            <a:endParaRPr lang="en-US" dirty="0"/>
          </a:p>
        </p:txBody>
      </p:sp>
    </p:spTree>
    <p:extLst>
      <p:ext uri="{BB962C8B-B14F-4D97-AF65-F5344CB8AC3E}">
        <p14:creationId xmlns:p14="http://schemas.microsoft.com/office/powerpoint/2010/main" val="1239405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VA Form 21-2680 as A&amp;A Evidence</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118872" indent="0">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pPr>
            <a:endParaRPr lang="en-US" sz="2400" dirty="0">
              <a:effectLst/>
              <a:ea typeface="Calibri" panose="020F0502020204030204" pitchFamily="34" charset="0"/>
              <a:cs typeface="Times New Roman" panose="02020603050405020304" pitchFamily="18" charset="0"/>
            </a:endParaRPr>
          </a:p>
          <a:p>
            <a:pPr marL="342900" indent="-342900">
              <a:lnSpc>
                <a:spcPct val="107000"/>
              </a:lnSpc>
            </a:pPr>
            <a:endParaRPr lang="en-US" sz="2000" b="1" dirty="0">
              <a:effectLst/>
              <a:ea typeface="Calibri" panose="020F0502020204030204" pitchFamily="34" charset="0"/>
            </a:endParaRPr>
          </a:p>
          <a:p>
            <a:pPr marL="118872" indent="0">
              <a:buNone/>
            </a:pPr>
            <a:endParaRPr lang="en-US" sz="2700" b="1" dirty="0">
              <a:ea typeface="Calibri" panose="020F0502020204030204" pitchFamily="34" charset="0"/>
            </a:endParaRP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52</a:t>
            </a:fld>
            <a:endParaRPr lang="en-US" dirty="0"/>
          </a:p>
        </p:txBody>
      </p:sp>
      <p:pic>
        <p:nvPicPr>
          <p:cNvPr id="6" name="Picture 5">
            <a:extLst>
              <a:ext uri="{FF2B5EF4-FFF2-40B4-BE49-F238E27FC236}">
                <a16:creationId xmlns:a16="http://schemas.microsoft.com/office/drawing/2014/main" id="{391B57C5-D46C-F4C9-8EDB-B5DFA08FE9BD}"/>
              </a:ext>
            </a:extLst>
          </p:cNvPr>
          <p:cNvPicPr>
            <a:picLocks noChangeAspect="1"/>
          </p:cNvPicPr>
          <p:nvPr/>
        </p:nvPicPr>
        <p:blipFill>
          <a:blip r:embed="rId2"/>
          <a:stretch>
            <a:fillRect/>
          </a:stretch>
        </p:blipFill>
        <p:spPr>
          <a:xfrm>
            <a:off x="228600" y="1600200"/>
            <a:ext cx="4008467" cy="5151566"/>
          </a:xfrm>
          <a:prstGeom prst="rect">
            <a:avLst/>
          </a:prstGeom>
        </p:spPr>
      </p:pic>
      <p:sp>
        <p:nvSpPr>
          <p:cNvPr id="7" name="TextBox 6">
            <a:extLst>
              <a:ext uri="{FF2B5EF4-FFF2-40B4-BE49-F238E27FC236}">
                <a16:creationId xmlns:a16="http://schemas.microsoft.com/office/drawing/2014/main" id="{99455EBA-80D0-1007-5CD3-AD468938E973}"/>
              </a:ext>
            </a:extLst>
          </p:cNvPr>
          <p:cNvSpPr txBox="1"/>
          <p:nvPr/>
        </p:nvSpPr>
        <p:spPr>
          <a:xfrm>
            <a:off x="4419600" y="1600200"/>
            <a:ext cx="4648200" cy="5180393"/>
          </a:xfrm>
          <a:prstGeom prst="rect">
            <a:avLst/>
          </a:prstGeom>
          <a:noFill/>
        </p:spPr>
        <p:txBody>
          <a:bodyPr wrap="square" rtlCol="0">
            <a:spAutoFit/>
          </a:bodyPr>
          <a:lstStyle/>
          <a:p>
            <a:pPr marL="285750" indent="-285750">
              <a:spcBef>
                <a:spcPts val="800"/>
              </a:spcBef>
              <a:buClr>
                <a:schemeClr val="accent1"/>
              </a:buClr>
              <a:buFont typeface="Wingdings" panose="05000000000000000000" pitchFamily="2" charset="2"/>
              <a:buChar char="§"/>
            </a:pPr>
            <a:r>
              <a:rPr lang="en-US" sz="1670" dirty="0"/>
              <a:t>Per </a:t>
            </a:r>
            <a:r>
              <a:rPr lang="en-US" sz="1670" i="1" dirty="0"/>
              <a:t>M21-1 </a:t>
            </a:r>
            <a:r>
              <a:rPr lang="en-US" sz="1670" i="1" dirty="0">
                <a:effectLst/>
              </a:rPr>
              <a:t>VIII.iv.4.A.1.i., </a:t>
            </a:r>
            <a:r>
              <a:rPr lang="en-US" sz="1670" dirty="0">
                <a:effectLst/>
              </a:rPr>
              <a:t>Medical providers within or outside VA may complete VA Form 21-2680 and </a:t>
            </a:r>
            <a:r>
              <a:rPr lang="en-US" sz="1670" b="1" dirty="0">
                <a:effectLst/>
              </a:rPr>
              <a:t>“</a:t>
            </a:r>
            <a:r>
              <a:rPr lang="en-US" sz="1670" dirty="0">
                <a:effectLst/>
              </a:rPr>
              <a:t>Although VA Form 21-2680 may be accepted as a prescribed form adequate to claim entitlement to SMC, this form is </a:t>
            </a:r>
            <a:r>
              <a:rPr lang="en-US" sz="1670" b="1" dirty="0">
                <a:effectLst/>
              </a:rPr>
              <a:t>not required </a:t>
            </a:r>
            <a:r>
              <a:rPr lang="en-US" sz="1670" dirty="0">
                <a:effectLst/>
              </a:rPr>
              <a:t>to develop a claim for or grant entitlement to SMC.  </a:t>
            </a:r>
            <a:r>
              <a:rPr lang="en-US" sz="1670" b="1" dirty="0">
                <a:effectLst/>
              </a:rPr>
              <a:t>Additional development for VA Form 21-2680 should not be routinely undertaken</a:t>
            </a:r>
            <a:r>
              <a:rPr lang="en-US" sz="1670" dirty="0">
                <a:effectLst/>
              </a:rPr>
              <a:t> when the form is not received with a claim.”</a:t>
            </a:r>
          </a:p>
          <a:p>
            <a:pPr marL="285750" indent="-285750">
              <a:spcBef>
                <a:spcPts val="800"/>
              </a:spcBef>
              <a:buClr>
                <a:schemeClr val="accent1"/>
              </a:buClr>
              <a:buFont typeface="Wingdings" panose="05000000000000000000" pitchFamily="2" charset="2"/>
              <a:buChar char="§"/>
            </a:pPr>
            <a:r>
              <a:rPr lang="en-US" sz="1670" dirty="0"/>
              <a:t> If possible, have the veteran’s health care provider complete the 21-2680 as it can be excellent evidence in support of the claim for A&amp;A. </a:t>
            </a:r>
          </a:p>
          <a:p>
            <a:pPr marL="285750" indent="-285750">
              <a:spcBef>
                <a:spcPts val="800"/>
              </a:spcBef>
              <a:buClr>
                <a:schemeClr val="accent1"/>
              </a:buClr>
              <a:buFont typeface="Wingdings" panose="05000000000000000000" pitchFamily="2" charset="2"/>
              <a:buChar char="§"/>
            </a:pPr>
            <a:r>
              <a:rPr lang="en-US" sz="1670" dirty="0"/>
              <a:t> In addition, </a:t>
            </a:r>
            <a:r>
              <a:rPr lang="en-US" sz="1670" b="1" dirty="0"/>
              <a:t>provide detailed statements from both the veteran and any caregivers </a:t>
            </a:r>
            <a:r>
              <a:rPr lang="en-US" sz="1670" dirty="0"/>
              <a:t>regarding the restrictions caused by service-connected disabilities. Clearly detail which specific disability is responsible for each limitation.</a:t>
            </a:r>
          </a:p>
        </p:txBody>
      </p:sp>
    </p:spTree>
    <p:extLst>
      <p:ext uri="{BB962C8B-B14F-4D97-AF65-F5344CB8AC3E}">
        <p14:creationId xmlns:p14="http://schemas.microsoft.com/office/powerpoint/2010/main" val="19381403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23D4583-0E7B-EC48-B2CC-42E088E2AECF}"/>
              </a:ext>
            </a:extLst>
          </p:cNvPr>
          <p:cNvSpPr>
            <a:spLocks noGrp="1"/>
          </p:cNvSpPr>
          <p:nvPr>
            <p:ph type="sldNum" sz="quarter" idx="12"/>
          </p:nvPr>
        </p:nvSpPr>
        <p:spPr/>
        <p:txBody>
          <a:bodyPr/>
          <a:lstStyle/>
          <a:p>
            <a:fld id="{1B5C5464-0A0C-4F4F-8948-B8BFCC70FC15}" type="slidenum">
              <a:rPr lang="en-US" smtClean="0"/>
              <a:pPr/>
              <a:t>53</a:t>
            </a:fld>
            <a:endParaRPr lang="en-US" dirty="0"/>
          </a:p>
        </p:txBody>
      </p:sp>
      <p:sp>
        <p:nvSpPr>
          <p:cNvPr id="8" name="TextBox 7">
            <a:extLst>
              <a:ext uri="{FF2B5EF4-FFF2-40B4-BE49-F238E27FC236}">
                <a16:creationId xmlns:a16="http://schemas.microsoft.com/office/drawing/2014/main" id="{8928A356-A900-CA51-E8FB-0981087B4F8B}"/>
              </a:ext>
            </a:extLst>
          </p:cNvPr>
          <p:cNvSpPr txBox="1"/>
          <p:nvPr/>
        </p:nvSpPr>
        <p:spPr>
          <a:xfrm>
            <a:off x="76200" y="1447800"/>
            <a:ext cx="9067800" cy="2554545"/>
          </a:xfrm>
          <a:prstGeom prst="rect">
            <a:avLst/>
          </a:prstGeom>
          <a:noFill/>
        </p:spPr>
        <p:txBody>
          <a:bodyPr wrap="square" rtlCol="0">
            <a:spAutoFit/>
          </a:bodyPr>
          <a:lstStyle/>
          <a:p>
            <a:pPr algn="ctr"/>
            <a:endParaRPr lang="en-US" sz="7500" dirty="0">
              <a:solidFill>
                <a:schemeClr val="accent1"/>
              </a:solidFill>
            </a:endParaRPr>
          </a:p>
          <a:p>
            <a:pPr algn="ctr"/>
            <a:r>
              <a:rPr lang="en-US" sz="8500" dirty="0">
                <a:solidFill>
                  <a:schemeClr val="accent1"/>
                </a:solidFill>
              </a:rPr>
              <a:t>SMC Practice Tips</a:t>
            </a:r>
          </a:p>
        </p:txBody>
      </p:sp>
      <p:pic>
        <p:nvPicPr>
          <p:cNvPr id="3" name="Picture 2">
            <a:extLst>
              <a:ext uri="{FF2B5EF4-FFF2-40B4-BE49-F238E27FC236}">
                <a16:creationId xmlns:a16="http://schemas.microsoft.com/office/drawing/2014/main" id="{DB4B0EDF-02F1-B947-F48F-905344D48558}"/>
              </a:ext>
            </a:extLst>
          </p:cNvPr>
          <p:cNvPicPr>
            <a:picLocks noChangeAspect="1"/>
          </p:cNvPicPr>
          <p:nvPr/>
        </p:nvPicPr>
        <p:blipFill>
          <a:blip r:embed="rId2"/>
          <a:stretch>
            <a:fillRect/>
          </a:stretch>
        </p:blipFill>
        <p:spPr>
          <a:xfrm>
            <a:off x="1192237" y="381000"/>
            <a:ext cx="6759526" cy="769687"/>
          </a:xfrm>
          <a:prstGeom prst="rect">
            <a:avLst/>
          </a:prstGeom>
        </p:spPr>
      </p:pic>
    </p:spTree>
    <p:extLst>
      <p:ext uri="{BB962C8B-B14F-4D97-AF65-F5344CB8AC3E}">
        <p14:creationId xmlns:p14="http://schemas.microsoft.com/office/powerpoint/2010/main" val="95548432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SMC Practice Tips: Inferred Issues and Progressive Conditions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spcBef>
                <a:spcPts val="800"/>
              </a:spcBef>
              <a:buFont typeface="Wingdings" panose="05000000000000000000" pitchFamily="2" charset="2"/>
              <a:buChar char="§"/>
            </a:pPr>
            <a:r>
              <a:rPr lang="en-US" sz="2150" dirty="0"/>
              <a:t>Remember that entitlement to SMC is an </a:t>
            </a:r>
            <a:r>
              <a:rPr lang="en-US" sz="2150" b="1" dirty="0"/>
              <a:t>inferred issue</a:t>
            </a:r>
            <a:r>
              <a:rPr lang="en-US" sz="2150" dirty="0"/>
              <a:t>, and the VA’s failure to correctly award SMC could constitute a </a:t>
            </a:r>
            <a:r>
              <a:rPr lang="en-US" sz="2150" b="1" dirty="0"/>
              <a:t>clear and unmistakable error</a:t>
            </a:r>
            <a:r>
              <a:rPr lang="en-US" sz="2150" dirty="0"/>
              <a:t> in a final decision.</a:t>
            </a:r>
          </a:p>
          <a:p>
            <a:pPr>
              <a:spcBef>
                <a:spcPts val="800"/>
              </a:spcBef>
              <a:buFont typeface="Wingdings" panose="05000000000000000000" pitchFamily="2" charset="2"/>
              <a:buChar char="§"/>
            </a:pPr>
            <a:r>
              <a:rPr lang="en-US" sz="2150" dirty="0"/>
              <a:t> But also keep in mind that VA can only infer entitlement to SMC if they’re made aware of the veteran’s current medical condition. </a:t>
            </a:r>
          </a:p>
          <a:p>
            <a:pPr>
              <a:spcBef>
                <a:spcPts val="800"/>
              </a:spcBef>
              <a:buFont typeface="Wingdings" panose="05000000000000000000" pitchFamily="2" charset="2"/>
              <a:buChar char="§"/>
            </a:pPr>
            <a:r>
              <a:rPr lang="en-US" sz="2150" dirty="0"/>
              <a:t> Veterans with progressive conditions like Parkinson’s, Multiple Sclerosis, or Diabetes may very well become eligible for SMC as their diseases advance. Advocates should therefore ensure their clients </a:t>
            </a:r>
            <a:r>
              <a:rPr lang="en-US" sz="2150" b="1" dirty="0"/>
              <a:t>inform them of any new developments</a:t>
            </a:r>
            <a:r>
              <a:rPr lang="en-US" sz="2150" dirty="0"/>
              <a:t> such as loss of use or the need for Aid and Attendance (A&amp;A). </a:t>
            </a:r>
          </a:p>
          <a:p>
            <a:pPr>
              <a:spcBef>
                <a:spcPts val="800"/>
              </a:spcBef>
              <a:buFont typeface="Wingdings" panose="05000000000000000000" pitchFamily="2" charset="2"/>
              <a:buChar char="§"/>
            </a:pPr>
            <a:r>
              <a:rPr lang="en-US" sz="2150" dirty="0"/>
              <a:t>Now that we’ve covered the fundamental building blocks of Special Monthly Compensation, </a:t>
            </a:r>
            <a:r>
              <a:rPr lang="en-US" sz="2150" kern="100" dirty="0">
                <a:cs typeface="Times New Roman" panose="02020603050405020304" pitchFamily="18" charset="0"/>
              </a:rPr>
              <a:t>w</a:t>
            </a:r>
            <a:r>
              <a:rPr lang="en-US" sz="2150" kern="100" dirty="0">
                <a:effectLst/>
                <a:ea typeface="Aptos" panose="020B0004020202020204" pitchFamily="34" charset="0"/>
                <a:cs typeface="Times New Roman" panose="02020603050405020304" pitchFamily="18" charset="0"/>
              </a:rPr>
              <a:t>e’ll be delving deeper into the intricacies of SMC by unraveling such topics as different levels of loss, intermediate SMC rates, Special Aid &amp; Attendance, and strategies for achieving the highest possible degree of special monthly compensation for your clients. </a:t>
            </a:r>
            <a:endParaRPr lang="en-US" sz="2150" b="1" dirty="0">
              <a:solidFill>
                <a:srgbClr val="333333"/>
              </a:solidFill>
              <a:effectLst/>
              <a:latin typeface="OpenSans-Regular"/>
              <a:ea typeface="Calibri" panose="020F0502020204030204" pitchFamily="34" charset="0"/>
            </a:endParaRPr>
          </a:p>
          <a:p>
            <a:pPr algn="l"/>
            <a:endParaRPr lang="en-US" sz="1800" b="1" dirty="0">
              <a:solidFill>
                <a:srgbClr val="333333"/>
              </a:solidFill>
              <a:latin typeface="OpenSans-Regular"/>
              <a:ea typeface="Calibri" panose="020F0502020204030204" pitchFamily="34" charset="0"/>
            </a:endParaRPr>
          </a:p>
          <a:p>
            <a:pPr algn="l"/>
            <a:endParaRPr lang="en-US" sz="1800" b="1" dirty="0">
              <a:solidFill>
                <a:srgbClr val="333333"/>
              </a:solidFill>
              <a:effectLst/>
              <a:latin typeface="OpenSans-Regular"/>
              <a:ea typeface="Calibri" panose="020F0502020204030204" pitchFamily="34" charset="0"/>
            </a:endParaRP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54</a:t>
            </a:fld>
            <a:endParaRPr lang="en-US" dirty="0"/>
          </a:p>
        </p:txBody>
      </p:sp>
    </p:spTree>
    <p:extLst>
      <p:ext uri="{BB962C8B-B14F-4D97-AF65-F5344CB8AC3E}">
        <p14:creationId xmlns:p14="http://schemas.microsoft.com/office/powerpoint/2010/main" val="21618145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4F0A1-A00A-42C9-A2EC-49952D658211}"/>
              </a:ext>
            </a:extLst>
          </p:cNvPr>
          <p:cNvSpPr>
            <a:spLocks noGrp="1"/>
          </p:cNvSpPr>
          <p:nvPr>
            <p:ph type="title"/>
          </p:nvPr>
        </p:nvSpPr>
        <p:spPr/>
        <p:txBody>
          <a:bodyPr>
            <a:normAutofit/>
          </a:bodyPr>
          <a:lstStyle/>
          <a:p>
            <a:r>
              <a:rPr lang="en-US" sz="3200" dirty="0">
                <a:solidFill>
                  <a:schemeClr val="accent1"/>
                </a:solidFill>
              </a:rPr>
              <a:t>QUESTIONS?</a:t>
            </a:r>
          </a:p>
        </p:txBody>
      </p:sp>
      <p:pic>
        <p:nvPicPr>
          <p:cNvPr id="8" name="Picture 7" descr="A picture containing drawing&#10;&#10;Description automatically generated">
            <a:extLst>
              <a:ext uri="{FF2B5EF4-FFF2-40B4-BE49-F238E27FC236}">
                <a16:creationId xmlns:a16="http://schemas.microsoft.com/office/drawing/2014/main" id="{958FFFF2-5064-4D60-86C7-E39FD7DFFC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00200"/>
            <a:ext cx="9144000" cy="5143500"/>
          </a:xfrm>
          <a:prstGeom prst="rect">
            <a:avLst/>
          </a:prstGeom>
        </p:spPr>
      </p:pic>
      <p:sp>
        <p:nvSpPr>
          <p:cNvPr id="3" name="Slide Number Placeholder 2">
            <a:extLst>
              <a:ext uri="{FF2B5EF4-FFF2-40B4-BE49-F238E27FC236}">
                <a16:creationId xmlns:a16="http://schemas.microsoft.com/office/drawing/2014/main" id="{BC80CCA9-C587-418A-90A1-BD4299638024}"/>
              </a:ext>
            </a:extLst>
          </p:cNvPr>
          <p:cNvSpPr>
            <a:spLocks noGrp="1"/>
          </p:cNvSpPr>
          <p:nvPr>
            <p:ph type="sldNum" sz="quarter" idx="12"/>
          </p:nvPr>
        </p:nvSpPr>
        <p:spPr/>
        <p:txBody>
          <a:bodyPr/>
          <a:lstStyle/>
          <a:p>
            <a:fld id="{1B5C5464-0A0C-4F4F-8948-B8BFCC70FC15}" type="slidenum">
              <a:rPr lang="en-US" smtClean="0"/>
              <a:pPr/>
              <a:t>55</a:t>
            </a:fld>
            <a:endParaRPr lang="en-US" dirty="0"/>
          </a:p>
        </p:txBody>
      </p:sp>
    </p:spTree>
    <p:extLst>
      <p:ext uri="{BB962C8B-B14F-4D97-AF65-F5344CB8AC3E}">
        <p14:creationId xmlns:p14="http://schemas.microsoft.com/office/powerpoint/2010/main" val="225268891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80E15-9013-1179-DA8C-2625C53ED1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9896E6-6A84-2E40-C744-2B01BF9E823B}"/>
              </a:ext>
            </a:extLst>
          </p:cNvPr>
          <p:cNvSpPr>
            <a:spLocks noGrp="1"/>
          </p:cNvSpPr>
          <p:nvPr>
            <p:ph type="title"/>
          </p:nvPr>
        </p:nvSpPr>
        <p:spPr/>
        <p:txBody>
          <a:bodyPr>
            <a:normAutofit/>
          </a:bodyPr>
          <a:lstStyle/>
          <a:p>
            <a:r>
              <a:rPr lang="en-US" sz="3200" dirty="0">
                <a:solidFill>
                  <a:schemeClr val="accent1"/>
                </a:solidFill>
              </a:rPr>
              <a:t>More Questions? </a:t>
            </a:r>
          </a:p>
        </p:txBody>
      </p:sp>
      <p:sp>
        <p:nvSpPr>
          <p:cNvPr id="3" name="Content Placeholder 2">
            <a:extLst>
              <a:ext uri="{FF2B5EF4-FFF2-40B4-BE49-F238E27FC236}">
                <a16:creationId xmlns:a16="http://schemas.microsoft.com/office/drawing/2014/main" id="{AAFE4C02-C383-010F-09EA-B448FE187EDE}"/>
              </a:ext>
            </a:extLst>
          </p:cNvPr>
          <p:cNvSpPr>
            <a:spLocks noGrp="1"/>
          </p:cNvSpPr>
          <p:nvPr>
            <p:ph idx="1"/>
          </p:nvPr>
        </p:nvSpPr>
        <p:spPr>
          <a:xfrm>
            <a:off x="76200" y="1408176"/>
            <a:ext cx="9067800" cy="5449823"/>
          </a:xfrm>
        </p:spPr>
        <p:txBody>
          <a:bodyPr>
            <a:normAutofit/>
          </a:bodyPr>
          <a:lstStyle/>
          <a:p>
            <a:pPr marL="118872" indent="0" algn="ctr">
              <a:buNone/>
            </a:pPr>
            <a:endParaRPr lang="en-US" sz="3400" b="1" dirty="0"/>
          </a:p>
          <a:p>
            <a:pPr marL="118872" indent="0" algn="ctr">
              <a:buNone/>
            </a:pPr>
            <a:r>
              <a:rPr lang="en-US" sz="3400" b="1" dirty="0"/>
              <a:t>Feel free to contact us about questions from this training or ANYTIME you have a question about a claim: </a:t>
            </a:r>
          </a:p>
          <a:p>
            <a:pPr marL="118872" indent="0" algn="ctr">
              <a:buNone/>
            </a:pPr>
            <a:endParaRPr lang="en-US" sz="3400" b="1" dirty="0"/>
          </a:p>
          <a:p>
            <a:pPr marL="118872" indent="0" algn="ctr">
              <a:buNone/>
            </a:pPr>
            <a:r>
              <a:rPr lang="en-US" sz="3400" b="1" dirty="0">
                <a:hlinkClick r:id="rId2"/>
              </a:rPr>
              <a:t>CACVSO@eagleveteranslaw.com</a:t>
            </a:r>
            <a:endParaRPr lang="en-US" sz="3400" b="1" dirty="0"/>
          </a:p>
          <a:p>
            <a:pPr marL="118872" indent="0" algn="ctr">
              <a:buNone/>
            </a:pPr>
            <a:endParaRPr lang="en-US" dirty="0"/>
          </a:p>
          <a:p>
            <a:pPr marL="118872" indent="0" algn="ctr">
              <a:buNone/>
            </a:pPr>
            <a:endParaRPr lang="en-US" dirty="0"/>
          </a:p>
          <a:p>
            <a:pPr marL="118872" indent="0" algn="ctr">
              <a:buNone/>
            </a:pPr>
            <a:endParaRPr lang="is-IS" dirty="0"/>
          </a:p>
        </p:txBody>
      </p:sp>
      <p:pic>
        <p:nvPicPr>
          <p:cNvPr id="5" name="Picture 4" descr="Logo, company name&#10;&#10;Description automatically generated">
            <a:extLst>
              <a:ext uri="{FF2B5EF4-FFF2-40B4-BE49-F238E27FC236}">
                <a16:creationId xmlns:a16="http://schemas.microsoft.com/office/drawing/2014/main" id="{881636A8-EE09-8A6F-4542-CC7D4E236F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8926" y="4846553"/>
            <a:ext cx="2046147" cy="1706647"/>
          </a:xfrm>
          <a:prstGeom prst="rect">
            <a:avLst/>
          </a:prstGeom>
        </p:spPr>
      </p:pic>
      <p:sp>
        <p:nvSpPr>
          <p:cNvPr id="4" name="Slide Number Placeholder 3">
            <a:extLst>
              <a:ext uri="{FF2B5EF4-FFF2-40B4-BE49-F238E27FC236}">
                <a16:creationId xmlns:a16="http://schemas.microsoft.com/office/drawing/2014/main" id="{4B7D3A5F-E09A-7C59-CCC6-7CBF6272EB0F}"/>
              </a:ext>
            </a:extLst>
          </p:cNvPr>
          <p:cNvSpPr>
            <a:spLocks noGrp="1"/>
          </p:cNvSpPr>
          <p:nvPr>
            <p:ph type="sldNum" sz="quarter" idx="12"/>
          </p:nvPr>
        </p:nvSpPr>
        <p:spPr/>
        <p:txBody>
          <a:bodyPr/>
          <a:lstStyle/>
          <a:p>
            <a:fld id="{1B5C5464-0A0C-4F4F-8948-B8BFCC70FC15}" type="slidenum">
              <a:rPr lang="en-US" smtClean="0"/>
              <a:pPr/>
              <a:t>56</a:t>
            </a:fld>
            <a:endParaRPr lang="en-US" dirty="0"/>
          </a:p>
        </p:txBody>
      </p:sp>
    </p:spTree>
    <p:extLst>
      <p:ext uri="{BB962C8B-B14F-4D97-AF65-F5344CB8AC3E}">
        <p14:creationId xmlns:p14="http://schemas.microsoft.com/office/powerpoint/2010/main" val="2701108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rPr>
              <a:t>38 U.S. Code § 1114(k)-(</a:t>
            </a:r>
            <a:r>
              <a:rPr lang="en-US" sz="3200" dirty="0">
                <a:solidFill>
                  <a:schemeClr val="accent1"/>
                </a:solidFill>
              </a:rPr>
              <a:t>t</a:t>
            </a:r>
            <a:r>
              <a:rPr lang="en-US" sz="3200" b="1" dirty="0">
                <a:solidFill>
                  <a:schemeClr val="accent1"/>
                </a:solidFill>
              </a:rPr>
              <a:t>) </a:t>
            </a:r>
            <a:br>
              <a:rPr lang="en-US" sz="3200" b="1" dirty="0">
                <a:solidFill>
                  <a:schemeClr val="accent1"/>
                </a:solidFill>
              </a:rPr>
            </a:br>
            <a:r>
              <a:rPr lang="en-US" sz="3200" b="1" dirty="0">
                <a:solidFill>
                  <a:schemeClr val="accent1"/>
                </a:solidFill>
              </a:rPr>
              <a:t>Corresponding Regulations</a:t>
            </a:r>
            <a:endParaRPr lang="en-US" sz="3200" b="1" dirty="0">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600200"/>
            <a:ext cx="9121806" cy="5257800"/>
          </a:xfrm>
        </p:spPr>
        <p:txBody>
          <a:bodyPr>
            <a:noAutofit/>
          </a:bodyPr>
          <a:lstStyle/>
          <a:p>
            <a:pPr marL="342900" indent="-342900">
              <a:lnSpc>
                <a:spcPct val="107000"/>
              </a:lnSpc>
              <a:spcBef>
                <a:spcPts val="800"/>
              </a:spcBef>
            </a:pPr>
            <a:r>
              <a:rPr lang="en-US" sz="2500" b="1" i="0" u="none" strike="noStrike" baseline="0" dirty="0">
                <a:solidFill>
                  <a:srgbClr val="333333"/>
                </a:solidFill>
              </a:rPr>
              <a:t>38 U.S. Code § 1114(k) - 38 CFR </a:t>
            </a:r>
            <a:r>
              <a:rPr lang="en-US" sz="2500" b="1" dirty="0"/>
              <a:t>§ 3.350(a)</a:t>
            </a:r>
            <a:endParaRPr lang="en-US" sz="2500" b="1" i="0" u="none" strike="noStrike" baseline="0" dirty="0">
              <a:solidFill>
                <a:srgbClr val="333333"/>
              </a:solidFill>
            </a:endParaRPr>
          </a:p>
          <a:p>
            <a:pPr marL="342900" indent="-342900">
              <a:lnSpc>
                <a:spcPct val="107000"/>
              </a:lnSpc>
              <a:spcBef>
                <a:spcPts val="800"/>
              </a:spcBef>
            </a:pPr>
            <a:r>
              <a:rPr lang="en-US" sz="2500" b="1" i="0" u="none" strike="noStrike" baseline="0" dirty="0">
                <a:solidFill>
                  <a:srgbClr val="333333"/>
                </a:solidFill>
              </a:rPr>
              <a:t>38 U.S. Code § 1114(l) </a:t>
            </a:r>
            <a:r>
              <a:rPr lang="en-US" sz="2500" b="1" dirty="0">
                <a:solidFill>
                  <a:srgbClr val="333333"/>
                </a:solidFill>
              </a:rPr>
              <a:t>-</a:t>
            </a:r>
            <a:r>
              <a:rPr lang="en-US" sz="2500" b="1" i="0" u="none" strike="noStrike" baseline="0" dirty="0">
                <a:solidFill>
                  <a:srgbClr val="333333"/>
                </a:solidFill>
              </a:rPr>
              <a:t> 38 CFR </a:t>
            </a:r>
            <a:r>
              <a:rPr lang="en-US" sz="2500" b="1" dirty="0"/>
              <a:t>§ 3.350(b)</a:t>
            </a:r>
          </a:p>
          <a:p>
            <a:pPr marL="342900" indent="-342900">
              <a:lnSpc>
                <a:spcPct val="107000"/>
              </a:lnSpc>
              <a:spcBef>
                <a:spcPts val="800"/>
              </a:spcBef>
            </a:pPr>
            <a:r>
              <a:rPr lang="en-US" sz="2500" b="1" i="0" u="none" strike="noStrike" baseline="0" dirty="0">
                <a:solidFill>
                  <a:srgbClr val="333333"/>
                </a:solidFill>
              </a:rPr>
              <a:t>38 U.S. Code § 1114(m) </a:t>
            </a:r>
            <a:r>
              <a:rPr lang="en-US" sz="2500" b="1" dirty="0">
                <a:solidFill>
                  <a:srgbClr val="333333"/>
                </a:solidFill>
              </a:rPr>
              <a:t>-</a:t>
            </a:r>
            <a:r>
              <a:rPr lang="en-US" sz="2500" b="1" i="0" u="none" strike="noStrike" baseline="0" dirty="0">
                <a:solidFill>
                  <a:srgbClr val="333333"/>
                </a:solidFill>
              </a:rPr>
              <a:t> 38 CFR </a:t>
            </a:r>
            <a:r>
              <a:rPr lang="en-US" sz="2500" b="1" dirty="0"/>
              <a:t>§ 3.350(c)</a:t>
            </a:r>
          </a:p>
          <a:p>
            <a:pPr marL="342900" indent="-342900">
              <a:lnSpc>
                <a:spcPct val="107000"/>
              </a:lnSpc>
              <a:spcBef>
                <a:spcPts val="800"/>
              </a:spcBef>
            </a:pPr>
            <a:r>
              <a:rPr lang="en-US" sz="2500" b="1" i="0" u="none" strike="noStrike" baseline="0" dirty="0">
                <a:solidFill>
                  <a:srgbClr val="333333"/>
                </a:solidFill>
              </a:rPr>
              <a:t>38 U.S. Code § 1114(n) </a:t>
            </a:r>
            <a:r>
              <a:rPr lang="en-US" sz="2500" b="1" dirty="0">
                <a:solidFill>
                  <a:srgbClr val="333333"/>
                </a:solidFill>
              </a:rPr>
              <a:t>-</a:t>
            </a:r>
            <a:r>
              <a:rPr lang="en-US" sz="2500" b="1" i="0" u="none" strike="noStrike" baseline="0" dirty="0">
                <a:solidFill>
                  <a:srgbClr val="333333"/>
                </a:solidFill>
              </a:rPr>
              <a:t> 38 CFR </a:t>
            </a:r>
            <a:r>
              <a:rPr lang="en-US" sz="2500" b="1" dirty="0"/>
              <a:t>§ 3.350(d)</a:t>
            </a:r>
          </a:p>
          <a:p>
            <a:pPr marL="342900" indent="-342900">
              <a:lnSpc>
                <a:spcPct val="107000"/>
              </a:lnSpc>
              <a:spcBef>
                <a:spcPts val="800"/>
              </a:spcBef>
            </a:pPr>
            <a:r>
              <a:rPr lang="en-US" sz="2500" b="1" i="0" u="none" strike="noStrike" baseline="0" dirty="0">
                <a:solidFill>
                  <a:srgbClr val="333333"/>
                </a:solidFill>
              </a:rPr>
              <a:t>38 U.S. Code § 1114(o) </a:t>
            </a:r>
            <a:r>
              <a:rPr lang="en-US" sz="2500" b="1" dirty="0">
                <a:solidFill>
                  <a:srgbClr val="333333"/>
                </a:solidFill>
              </a:rPr>
              <a:t>-</a:t>
            </a:r>
            <a:r>
              <a:rPr lang="en-US" sz="2500" b="1" i="0" u="none" strike="noStrike" baseline="0" dirty="0">
                <a:solidFill>
                  <a:srgbClr val="333333"/>
                </a:solidFill>
              </a:rPr>
              <a:t> 38 CFR </a:t>
            </a:r>
            <a:r>
              <a:rPr lang="en-US" sz="2500" b="1" dirty="0"/>
              <a:t>§ 3.350(e)</a:t>
            </a:r>
          </a:p>
          <a:p>
            <a:pPr marL="342900" indent="-342900">
              <a:lnSpc>
                <a:spcPct val="107000"/>
              </a:lnSpc>
              <a:spcBef>
                <a:spcPts val="800"/>
              </a:spcBef>
            </a:pPr>
            <a:r>
              <a:rPr lang="en-US" sz="2500" b="1" i="0" u="none" strike="noStrike" baseline="0" dirty="0">
                <a:solidFill>
                  <a:srgbClr val="333333"/>
                </a:solidFill>
              </a:rPr>
              <a:t>38 U.S. Code § 1114(p) </a:t>
            </a:r>
            <a:r>
              <a:rPr lang="en-US" sz="2500" b="1" dirty="0">
                <a:solidFill>
                  <a:srgbClr val="333333"/>
                </a:solidFill>
              </a:rPr>
              <a:t>-</a:t>
            </a:r>
            <a:r>
              <a:rPr lang="en-US" sz="2500" b="1" i="0" u="none" strike="noStrike" baseline="0" dirty="0">
                <a:solidFill>
                  <a:srgbClr val="333333"/>
                </a:solidFill>
              </a:rPr>
              <a:t> 38 CFR </a:t>
            </a:r>
            <a:r>
              <a:rPr lang="en-US" sz="2500" b="1" dirty="0"/>
              <a:t>§ 3.350(f)</a:t>
            </a:r>
          </a:p>
          <a:p>
            <a:pPr marL="342900" indent="-342900">
              <a:lnSpc>
                <a:spcPct val="107000"/>
              </a:lnSpc>
              <a:spcBef>
                <a:spcPts val="800"/>
              </a:spcBef>
            </a:pPr>
            <a:r>
              <a:rPr lang="en-US" sz="2500" b="1" i="0" u="none" strike="noStrike" baseline="0" dirty="0">
                <a:solidFill>
                  <a:srgbClr val="333333"/>
                </a:solidFill>
              </a:rPr>
              <a:t>38 U.S. Code § 1114(q) </a:t>
            </a:r>
            <a:r>
              <a:rPr lang="en-US" sz="2500" b="1" dirty="0">
                <a:solidFill>
                  <a:srgbClr val="333333"/>
                </a:solidFill>
              </a:rPr>
              <a:t>-</a:t>
            </a:r>
            <a:r>
              <a:rPr lang="en-US" sz="2500" b="1" i="0" u="none" strike="noStrike" baseline="0" dirty="0">
                <a:solidFill>
                  <a:srgbClr val="333333"/>
                </a:solidFill>
              </a:rPr>
              <a:t> 38 CFR </a:t>
            </a:r>
            <a:r>
              <a:rPr lang="en-US" sz="2500" b="1" dirty="0"/>
              <a:t>§ 3.350(g)</a:t>
            </a:r>
          </a:p>
          <a:p>
            <a:pPr marL="342900" indent="-342900">
              <a:lnSpc>
                <a:spcPct val="107000"/>
              </a:lnSpc>
              <a:spcBef>
                <a:spcPts val="800"/>
              </a:spcBef>
            </a:pPr>
            <a:r>
              <a:rPr lang="en-US" sz="2500" b="1" i="0" u="none" strike="noStrike" baseline="0" dirty="0">
                <a:solidFill>
                  <a:srgbClr val="333333"/>
                </a:solidFill>
              </a:rPr>
              <a:t>38 U.S. Code § 1114(r) </a:t>
            </a:r>
            <a:r>
              <a:rPr lang="en-US" sz="2500" b="1" dirty="0">
                <a:solidFill>
                  <a:srgbClr val="333333"/>
                </a:solidFill>
              </a:rPr>
              <a:t>-</a:t>
            </a:r>
            <a:r>
              <a:rPr lang="en-US" sz="2500" b="1" i="0" u="none" strike="noStrike" baseline="0" dirty="0">
                <a:solidFill>
                  <a:srgbClr val="333333"/>
                </a:solidFill>
              </a:rPr>
              <a:t> 38 CFR </a:t>
            </a:r>
            <a:r>
              <a:rPr lang="en-US" sz="2500" b="1" dirty="0"/>
              <a:t>§ 3.350(h)</a:t>
            </a:r>
          </a:p>
          <a:p>
            <a:pPr marL="342900" indent="-342900">
              <a:lnSpc>
                <a:spcPct val="107000"/>
              </a:lnSpc>
              <a:spcBef>
                <a:spcPts val="800"/>
              </a:spcBef>
            </a:pPr>
            <a:r>
              <a:rPr lang="en-US" sz="2500" b="1" i="0" u="none" strike="noStrike" baseline="0" dirty="0">
                <a:solidFill>
                  <a:srgbClr val="333333"/>
                </a:solidFill>
              </a:rPr>
              <a:t>38 U.S. Code § 1114(</a:t>
            </a:r>
            <a:r>
              <a:rPr lang="en-US" sz="2500" b="1" dirty="0">
                <a:solidFill>
                  <a:srgbClr val="333333"/>
                </a:solidFill>
              </a:rPr>
              <a:t>s</a:t>
            </a:r>
            <a:r>
              <a:rPr lang="en-US" sz="2500" b="1" i="0" u="none" strike="noStrike" baseline="0" dirty="0">
                <a:solidFill>
                  <a:srgbClr val="333333"/>
                </a:solidFill>
              </a:rPr>
              <a:t>) </a:t>
            </a:r>
            <a:r>
              <a:rPr lang="en-US" sz="2500" b="1" dirty="0">
                <a:solidFill>
                  <a:srgbClr val="333333"/>
                </a:solidFill>
              </a:rPr>
              <a:t>-</a:t>
            </a:r>
            <a:r>
              <a:rPr lang="en-US" sz="2500" b="1" i="0" u="none" strike="noStrike" baseline="0" dirty="0">
                <a:solidFill>
                  <a:srgbClr val="333333"/>
                </a:solidFill>
              </a:rPr>
              <a:t> 38 CFR </a:t>
            </a:r>
            <a:r>
              <a:rPr lang="en-US" sz="2500" b="1" dirty="0"/>
              <a:t>§ 3.350(</a:t>
            </a:r>
            <a:r>
              <a:rPr lang="en-US" sz="2500" b="1" dirty="0" err="1"/>
              <a:t>i</a:t>
            </a:r>
            <a:r>
              <a:rPr lang="en-US" sz="2500" b="1" dirty="0"/>
              <a:t>)</a:t>
            </a:r>
          </a:p>
          <a:p>
            <a:pPr marL="342900" indent="-342900">
              <a:lnSpc>
                <a:spcPct val="107000"/>
              </a:lnSpc>
              <a:spcBef>
                <a:spcPts val="800"/>
              </a:spcBef>
            </a:pPr>
            <a:r>
              <a:rPr lang="en-US" sz="2500" b="1" i="0" u="none" strike="noStrike" baseline="0" dirty="0">
                <a:solidFill>
                  <a:srgbClr val="333333"/>
                </a:solidFill>
              </a:rPr>
              <a:t>38 U.S. Code § 1114(t) </a:t>
            </a:r>
            <a:r>
              <a:rPr lang="en-US" sz="2500" b="1" dirty="0">
                <a:solidFill>
                  <a:srgbClr val="333333"/>
                </a:solidFill>
              </a:rPr>
              <a:t>-</a:t>
            </a:r>
            <a:r>
              <a:rPr lang="en-US" sz="2500" b="1" i="0" u="none" strike="noStrike" baseline="0" dirty="0">
                <a:solidFill>
                  <a:srgbClr val="333333"/>
                </a:solidFill>
              </a:rPr>
              <a:t> 38 CFR </a:t>
            </a:r>
            <a:r>
              <a:rPr lang="en-US" sz="2500" b="1" dirty="0"/>
              <a:t>§ 3.350(j)</a:t>
            </a:r>
          </a:p>
          <a:p>
            <a:pPr marL="0" marR="0" indent="0">
              <a:lnSpc>
                <a:spcPct val="107000"/>
              </a:lnSpc>
              <a:spcBef>
                <a:spcPts val="0"/>
              </a:spcBef>
              <a:spcAft>
                <a:spcPts val="800"/>
              </a:spcAft>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6</a:t>
            </a:fld>
            <a:endParaRPr lang="en-US" dirty="0"/>
          </a:p>
        </p:txBody>
      </p:sp>
    </p:spTree>
    <p:extLst>
      <p:ext uri="{BB962C8B-B14F-4D97-AF65-F5344CB8AC3E}">
        <p14:creationId xmlns:p14="http://schemas.microsoft.com/office/powerpoint/2010/main" val="2180734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BC573-AC72-FE6F-1579-144C8DFAA2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51DA21-7282-6BBA-2A76-77FD0A68D84B}"/>
              </a:ext>
            </a:extLst>
          </p:cNvPr>
          <p:cNvSpPr>
            <a:spLocks noGrp="1"/>
          </p:cNvSpPr>
          <p:nvPr>
            <p:ph type="title"/>
          </p:nvPr>
        </p:nvSpPr>
        <p:spPr>
          <a:xfrm>
            <a:off x="-1524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ea typeface="Calibri" panose="020F0502020204030204" pitchFamily="34" charset="0"/>
                <a:cs typeface="Calibri" panose="020F0502020204030204" pitchFamily="34" charset="0"/>
              </a:rPr>
              <a:t>2026</a:t>
            </a:r>
            <a:r>
              <a:rPr lang="en-US" sz="3200" b="1" dirty="0">
                <a:solidFill>
                  <a:schemeClr val="accent1"/>
                </a:solidFill>
                <a:effectLst/>
                <a:ea typeface="Calibri" panose="020F0502020204030204" pitchFamily="34" charset="0"/>
                <a:cs typeface="Calibri" panose="020F0502020204030204" pitchFamily="34" charset="0"/>
              </a:rPr>
              <a:t> SMC Rates (no dependents)</a:t>
            </a:r>
          </a:p>
        </p:txBody>
      </p:sp>
      <p:sp>
        <p:nvSpPr>
          <p:cNvPr id="4" name="Content Placeholder 3">
            <a:extLst>
              <a:ext uri="{FF2B5EF4-FFF2-40B4-BE49-F238E27FC236}">
                <a16:creationId xmlns:a16="http://schemas.microsoft.com/office/drawing/2014/main" id="{71713FFF-1258-1C97-3B4F-E18E85BE8B8A}"/>
              </a:ext>
            </a:extLst>
          </p:cNvPr>
          <p:cNvSpPr>
            <a:spLocks noGrp="1"/>
          </p:cNvSpPr>
          <p:nvPr>
            <p:ph idx="1"/>
          </p:nvPr>
        </p:nvSpPr>
        <p:spPr>
          <a:xfrm>
            <a:off x="22194" y="1408176"/>
            <a:ext cx="9121806" cy="5449824"/>
          </a:xfrm>
        </p:spPr>
        <p:txBody>
          <a:bodyPr>
            <a:noAutofit/>
          </a:bodyPr>
          <a:lstStyle/>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233B99CF-5789-A37D-C113-EC175448AA58}"/>
              </a:ext>
            </a:extLst>
          </p:cNvPr>
          <p:cNvSpPr>
            <a:spLocks noGrp="1"/>
          </p:cNvSpPr>
          <p:nvPr>
            <p:ph type="sldNum" sz="quarter" idx="12"/>
          </p:nvPr>
        </p:nvSpPr>
        <p:spPr/>
        <p:txBody>
          <a:bodyPr/>
          <a:lstStyle/>
          <a:p>
            <a:fld id="{1B5C5464-0A0C-4F4F-8948-B8BFCC70FC15}" type="slidenum">
              <a:rPr lang="en-US" smtClean="0"/>
              <a:pPr/>
              <a:t>7</a:t>
            </a:fld>
            <a:endParaRPr lang="en-US" dirty="0"/>
          </a:p>
        </p:txBody>
      </p:sp>
      <p:sp>
        <p:nvSpPr>
          <p:cNvPr id="6" name="TextBox 5">
            <a:extLst>
              <a:ext uri="{FF2B5EF4-FFF2-40B4-BE49-F238E27FC236}">
                <a16:creationId xmlns:a16="http://schemas.microsoft.com/office/drawing/2014/main" id="{62174F74-1485-DDA4-ABD5-F0A4AFCE9F1A}"/>
              </a:ext>
            </a:extLst>
          </p:cNvPr>
          <p:cNvSpPr txBox="1"/>
          <p:nvPr/>
        </p:nvSpPr>
        <p:spPr>
          <a:xfrm>
            <a:off x="22194" y="6193381"/>
            <a:ext cx="9099612" cy="492443"/>
          </a:xfrm>
          <a:prstGeom prst="rect">
            <a:avLst/>
          </a:prstGeom>
          <a:noFill/>
        </p:spPr>
        <p:txBody>
          <a:bodyPr wrap="square" rtlCol="0">
            <a:spAutoFit/>
          </a:bodyPr>
          <a:lstStyle/>
          <a:p>
            <a:pPr algn="ctr"/>
            <a:r>
              <a:rPr lang="en-US" sz="1300" b="1" dirty="0"/>
              <a:t>*SMC-K amount is paid </a:t>
            </a:r>
            <a:r>
              <a:rPr lang="en-US" sz="1300" b="1" i="1" dirty="0"/>
              <a:t>in addition </a:t>
            </a:r>
            <a:r>
              <a:rPr lang="en-US" sz="1300" b="1" dirty="0"/>
              <a:t>to regular monthly compensation (ex. 100% @ $3,938.58 + $139.87), all other levels are </a:t>
            </a:r>
            <a:r>
              <a:rPr lang="en-US" sz="1300" b="1" i="1" dirty="0"/>
              <a:t>in place of </a:t>
            </a:r>
            <a:r>
              <a:rPr lang="en-US" sz="1300" b="1" dirty="0"/>
              <a:t>regular monthly compensation. **All SMC levels other than SMC-K pay additional $ for a veteran’s dependents.</a:t>
            </a:r>
          </a:p>
        </p:txBody>
      </p:sp>
      <p:graphicFrame>
        <p:nvGraphicFramePr>
          <p:cNvPr id="5" name="Table 4">
            <a:extLst>
              <a:ext uri="{FF2B5EF4-FFF2-40B4-BE49-F238E27FC236}">
                <a16:creationId xmlns:a16="http://schemas.microsoft.com/office/drawing/2014/main" id="{33DA5A9A-A58E-84C5-93E2-8F0F59AD8F12}"/>
              </a:ext>
            </a:extLst>
          </p:cNvPr>
          <p:cNvGraphicFramePr>
            <a:graphicFrameLocks noGrp="1"/>
          </p:cNvGraphicFramePr>
          <p:nvPr>
            <p:extLst>
              <p:ext uri="{D42A27DB-BD31-4B8C-83A1-F6EECF244321}">
                <p14:modId xmlns:p14="http://schemas.microsoft.com/office/powerpoint/2010/main" val="1017812589"/>
              </p:ext>
            </p:extLst>
          </p:nvPr>
        </p:nvGraphicFramePr>
        <p:xfrm>
          <a:off x="152400" y="1590483"/>
          <a:ext cx="8839200" cy="4581717"/>
        </p:xfrm>
        <a:graphic>
          <a:graphicData uri="http://schemas.openxmlformats.org/drawingml/2006/table">
            <a:tbl>
              <a:tblPr firstRow="1" bandRow="1">
                <a:tableStyleId>{5C22544A-7EE6-4342-B048-85BDC9FD1C3A}</a:tableStyleId>
              </a:tblPr>
              <a:tblGrid>
                <a:gridCol w="2810934">
                  <a:extLst>
                    <a:ext uri="{9D8B030D-6E8A-4147-A177-3AD203B41FA5}">
                      <a16:colId xmlns:a16="http://schemas.microsoft.com/office/drawing/2014/main" val="2378048355"/>
                    </a:ext>
                  </a:extLst>
                </a:gridCol>
                <a:gridCol w="3014133">
                  <a:extLst>
                    <a:ext uri="{9D8B030D-6E8A-4147-A177-3AD203B41FA5}">
                      <a16:colId xmlns:a16="http://schemas.microsoft.com/office/drawing/2014/main" val="2197831677"/>
                    </a:ext>
                  </a:extLst>
                </a:gridCol>
                <a:gridCol w="3014133">
                  <a:extLst>
                    <a:ext uri="{9D8B030D-6E8A-4147-A177-3AD203B41FA5}">
                      <a16:colId xmlns:a16="http://schemas.microsoft.com/office/drawing/2014/main" val="970875933"/>
                    </a:ext>
                  </a:extLst>
                </a:gridCol>
              </a:tblGrid>
              <a:tr h="319061">
                <a:tc>
                  <a:txBody>
                    <a:bodyPr/>
                    <a:lstStyle/>
                    <a:p>
                      <a:pPr algn="ctr"/>
                      <a:r>
                        <a:rPr lang="en-US" dirty="0"/>
                        <a:t>SMC Level</a:t>
                      </a:r>
                    </a:p>
                  </a:txBody>
                  <a:tcPr/>
                </a:tc>
                <a:tc>
                  <a:txBody>
                    <a:bodyPr/>
                    <a:lstStyle/>
                    <a:p>
                      <a:pPr algn="ctr"/>
                      <a:r>
                        <a:rPr lang="en-US" dirty="0"/>
                        <a:t>SMC Rate</a:t>
                      </a:r>
                    </a:p>
                  </a:txBody>
                  <a:tcPr/>
                </a:tc>
                <a:tc>
                  <a:txBody>
                    <a:bodyPr/>
                    <a:lstStyle/>
                    <a:p>
                      <a:pPr algn="ctr"/>
                      <a:r>
                        <a:rPr lang="en-US" dirty="0"/>
                        <a:t>Additional Amount</a:t>
                      </a:r>
                    </a:p>
                  </a:txBody>
                  <a:tcPr/>
                </a:tc>
                <a:extLst>
                  <a:ext uri="{0D108BD9-81ED-4DB2-BD59-A6C34878D82A}">
                    <a16:rowId xmlns:a16="http://schemas.microsoft.com/office/drawing/2014/main" val="456809217"/>
                  </a:ext>
                </a:extLst>
              </a:tr>
              <a:tr h="319061">
                <a:tc>
                  <a:txBody>
                    <a:bodyPr/>
                    <a:lstStyle/>
                    <a:p>
                      <a:pPr algn="ctr"/>
                      <a:r>
                        <a:rPr lang="en-US" dirty="0"/>
                        <a:t>K</a:t>
                      </a:r>
                    </a:p>
                  </a:txBody>
                  <a:tcPr/>
                </a:tc>
                <a:tc>
                  <a:txBody>
                    <a:bodyPr/>
                    <a:lstStyle/>
                    <a:p>
                      <a:pPr algn="ctr"/>
                      <a:r>
                        <a:rPr lang="en-US" dirty="0"/>
                        <a:t>$139.87</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+$139.87 added to 0% to 100%*</a:t>
                      </a:r>
                    </a:p>
                  </a:txBody>
                  <a:tcPr/>
                </a:tc>
                <a:extLst>
                  <a:ext uri="{0D108BD9-81ED-4DB2-BD59-A6C34878D82A}">
                    <a16:rowId xmlns:a16="http://schemas.microsoft.com/office/drawing/2014/main" val="985800928"/>
                  </a:ext>
                </a:extLst>
              </a:tr>
              <a:tr h="319061">
                <a:tc>
                  <a:txBody>
                    <a:bodyPr/>
                    <a:lstStyle/>
                    <a:p>
                      <a:pPr algn="ctr"/>
                      <a:r>
                        <a:rPr lang="en-US" dirty="0"/>
                        <a:t>S</a:t>
                      </a:r>
                    </a:p>
                  </a:txBody>
                  <a:tcPr/>
                </a:tc>
                <a:tc>
                  <a:txBody>
                    <a:bodyPr/>
                    <a:lstStyle/>
                    <a:p>
                      <a:pPr algn="ctr"/>
                      <a:r>
                        <a:rPr lang="en-US" dirty="0"/>
                        <a:t>$4,408.53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+$469.95 &gt;100% rate</a:t>
                      </a:r>
                    </a:p>
                  </a:txBody>
                  <a:tcPr/>
                </a:tc>
                <a:extLst>
                  <a:ext uri="{0D108BD9-81ED-4DB2-BD59-A6C34878D82A}">
                    <a16:rowId xmlns:a16="http://schemas.microsoft.com/office/drawing/2014/main" val="387746368"/>
                  </a:ext>
                </a:extLst>
              </a:tr>
              <a:tr h="319061">
                <a:tc>
                  <a:txBody>
                    <a:bodyPr/>
                    <a:lstStyle/>
                    <a:p>
                      <a:pPr algn="ctr"/>
                      <a:r>
                        <a:rPr lang="en-US" dirty="0"/>
                        <a:t>L</a:t>
                      </a:r>
                    </a:p>
                  </a:txBody>
                  <a:tcPr/>
                </a:tc>
                <a:tc>
                  <a:txBody>
                    <a:bodyPr/>
                    <a:lstStyle/>
                    <a:p>
                      <a:pPr algn="ctr"/>
                      <a:r>
                        <a:rPr lang="en-US" dirty="0"/>
                        <a:t>$4,900.83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+$962.25 &gt; 100% rate</a:t>
                      </a:r>
                    </a:p>
                  </a:txBody>
                  <a:tcPr/>
                </a:tc>
                <a:extLst>
                  <a:ext uri="{0D108BD9-81ED-4DB2-BD59-A6C34878D82A}">
                    <a16:rowId xmlns:a16="http://schemas.microsoft.com/office/drawing/2014/main" val="1516822565"/>
                  </a:ext>
                </a:extLst>
              </a:tr>
              <a:tr h="319061">
                <a:tc>
                  <a:txBody>
                    <a:bodyPr/>
                    <a:lstStyle/>
                    <a:p>
                      <a:pPr algn="ctr"/>
                      <a:r>
                        <a:rPr lang="en-US" dirty="0"/>
                        <a:t>L1/2</a:t>
                      </a:r>
                    </a:p>
                  </a:txBody>
                  <a:tcPr/>
                </a:tc>
                <a:tc>
                  <a:txBody>
                    <a:bodyPr/>
                    <a:lstStyle/>
                    <a:p>
                      <a:pPr algn="ctr"/>
                      <a:r>
                        <a:rPr lang="en-US" dirty="0"/>
                        <a:t>$5,154.18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+$1,215.31 &gt; 100% rate</a:t>
                      </a:r>
                    </a:p>
                  </a:txBody>
                  <a:tcPr/>
                </a:tc>
                <a:extLst>
                  <a:ext uri="{0D108BD9-81ED-4DB2-BD59-A6C34878D82A}">
                    <a16:rowId xmlns:a16="http://schemas.microsoft.com/office/drawing/2014/main" val="4059726007"/>
                  </a:ext>
                </a:extLst>
              </a:tr>
              <a:tr h="364956">
                <a:tc>
                  <a:txBody>
                    <a:bodyPr/>
                    <a:lstStyle/>
                    <a:p>
                      <a:pPr algn="ctr"/>
                      <a:r>
                        <a:rPr lang="en-US" dirty="0"/>
                        <a:t>M</a:t>
                      </a:r>
                    </a:p>
                  </a:txBody>
                  <a:tcPr/>
                </a:tc>
                <a:tc>
                  <a:txBody>
                    <a:bodyPr/>
                    <a:lstStyle/>
                    <a:p>
                      <a:pPr algn="ctr"/>
                      <a:r>
                        <a:rPr lang="en-US" dirty="0"/>
                        <a:t>$5,408.55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+$1,469.98 &gt; 100% rate</a:t>
                      </a:r>
                    </a:p>
                  </a:txBody>
                  <a:tcPr/>
                </a:tc>
                <a:extLst>
                  <a:ext uri="{0D108BD9-81ED-4DB2-BD59-A6C34878D82A}">
                    <a16:rowId xmlns:a16="http://schemas.microsoft.com/office/drawing/2014/main" val="1752215802"/>
                  </a:ext>
                </a:extLst>
              </a:tr>
              <a:tr h="364956">
                <a:tc>
                  <a:txBody>
                    <a:bodyPr/>
                    <a:lstStyle/>
                    <a:p>
                      <a:pPr algn="ctr"/>
                      <a:r>
                        <a:rPr lang="en-US" dirty="0"/>
                        <a:t>M1/2</a:t>
                      </a:r>
                    </a:p>
                  </a:txBody>
                  <a:tcPr/>
                </a:tc>
                <a:tc>
                  <a:txBody>
                    <a:bodyPr/>
                    <a:lstStyle/>
                    <a:p>
                      <a:pPr algn="ctr"/>
                      <a:r>
                        <a:rPr lang="en-US" dirty="0"/>
                        <a:t>$5,780.19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+$1,</a:t>
                      </a:r>
                      <a:r>
                        <a:rPr lang="en-US" sz="1800" dirty="0"/>
                        <a:t>8</a:t>
                      </a:r>
                      <a:r>
                        <a:rPr lang="en-US" sz="1800"/>
                        <a:t>41.61 </a:t>
                      </a:r>
                      <a:r>
                        <a:rPr lang="en-US" sz="1800" dirty="0"/>
                        <a:t>&gt; 100% rate</a:t>
                      </a:r>
                    </a:p>
                  </a:txBody>
                  <a:tcPr/>
                </a:tc>
                <a:extLst>
                  <a:ext uri="{0D108BD9-81ED-4DB2-BD59-A6C34878D82A}">
                    <a16:rowId xmlns:a16="http://schemas.microsoft.com/office/drawing/2014/main" val="1422817799"/>
                  </a:ext>
                </a:extLst>
              </a:tr>
              <a:tr h="364956">
                <a:tc>
                  <a:txBody>
                    <a:bodyPr/>
                    <a:lstStyle/>
                    <a:p>
                      <a:pPr algn="ctr"/>
                      <a:r>
                        <a:rPr lang="en-US" dirty="0"/>
                        <a:t>N</a:t>
                      </a:r>
                    </a:p>
                  </a:txBody>
                  <a:tcPr/>
                </a:tc>
                <a:tc>
                  <a:txBody>
                    <a:bodyPr/>
                    <a:lstStyle/>
                    <a:p>
                      <a:pPr algn="ctr"/>
                      <a:r>
                        <a:rPr lang="en-US" dirty="0"/>
                        <a:t>$6,152.64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+$2,214.06 &gt; 100% rate</a:t>
                      </a:r>
                    </a:p>
                  </a:txBody>
                  <a:tcPr/>
                </a:tc>
                <a:extLst>
                  <a:ext uri="{0D108BD9-81ED-4DB2-BD59-A6C34878D82A}">
                    <a16:rowId xmlns:a16="http://schemas.microsoft.com/office/drawing/2014/main" val="2624799473"/>
                  </a:ext>
                </a:extLst>
              </a:tr>
              <a:tr h="364956">
                <a:tc>
                  <a:txBody>
                    <a:bodyPr/>
                    <a:lstStyle/>
                    <a:p>
                      <a:pPr algn="ctr"/>
                      <a:r>
                        <a:rPr lang="en-US" dirty="0"/>
                        <a:t>N1/2</a:t>
                      </a:r>
                    </a:p>
                  </a:txBody>
                  <a:tcPr/>
                </a:tc>
                <a:tc>
                  <a:txBody>
                    <a:bodyPr/>
                    <a:lstStyle/>
                    <a:p>
                      <a:pPr algn="ctr"/>
                      <a:r>
                        <a:rPr lang="en-US" dirty="0"/>
                        <a:t>$6,514.55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+$2,575.97 &gt; 100% rate</a:t>
                      </a:r>
                    </a:p>
                  </a:txBody>
                  <a:tcPr/>
                </a:tc>
                <a:extLst>
                  <a:ext uri="{0D108BD9-81ED-4DB2-BD59-A6C34878D82A}">
                    <a16:rowId xmlns:a16="http://schemas.microsoft.com/office/drawing/2014/main" val="3172914745"/>
                  </a:ext>
                </a:extLst>
              </a:tr>
              <a:tr h="364956">
                <a:tc>
                  <a:txBody>
                    <a:bodyPr/>
                    <a:lstStyle/>
                    <a:p>
                      <a:pPr algn="ctr"/>
                      <a:r>
                        <a:rPr lang="en-US" dirty="0"/>
                        <a:t>O</a:t>
                      </a:r>
                    </a:p>
                  </a:txBody>
                  <a:tcPr/>
                </a:tc>
                <a:tc>
                  <a:txBody>
                    <a:bodyPr/>
                    <a:lstStyle/>
                    <a:p>
                      <a:pPr algn="ctr"/>
                      <a:r>
                        <a:rPr lang="en-US" dirty="0"/>
                        <a:t>$6,876.52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+$2,938.55 &gt; 100% rate</a:t>
                      </a:r>
                    </a:p>
                  </a:txBody>
                  <a:tcPr/>
                </a:tc>
                <a:extLst>
                  <a:ext uri="{0D108BD9-81ED-4DB2-BD59-A6C34878D82A}">
                    <a16:rowId xmlns:a16="http://schemas.microsoft.com/office/drawing/2014/main" val="785295905"/>
                  </a:ext>
                </a:extLst>
              </a:tr>
              <a:tr h="364956">
                <a:tc>
                  <a:txBody>
                    <a:bodyPr/>
                    <a:lstStyle/>
                    <a:p>
                      <a:pPr algn="ctr"/>
                      <a:r>
                        <a:rPr lang="en-US" dirty="0"/>
                        <a:t>R-1</a:t>
                      </a:r>
                    </a:p>
                  </a:txBody>
                  <a:tcPr/>
                </a:tc>
                <a:tc>
                  <a:txBody>
                    <a:bodyPr/>
                    <a:lstStyle/>
                    <a:p>
                      <a:pPr algn="ctr"/>
                      <a:r>
                        <a:rPr lang="en-US" dirty="0"/>
                        <a:t>$9,826.88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+$5,888.30 &gt; 100% rate</a:t>
                      </a:r>
                    </a:p>
                  </a:txBody>
                  <a:tcPr/>
                </a:tc>
                <a:extLst>
                  <a:ext uri="{0D108BD9-81ED-4DB2-BD59-A6C34878D82A}">
                    <a16:rowId xmlns:a16="http://schemas.microsoft.com/office/drawing/2014/main" val="354506463"/>
                  </a:ext>
                </a:extLst>
              </a:tr>
              <a:tr h="558357">
                <a:tc>
                  <a:txBody>
                    <a:bodyPr/>
                    <a:lstStyle/>
                    <a:p>
                      <a:pPr algn="ctr"/>
                      <a:r>
                        <a:rPr lang="en-US" dirty="0"/>
                        <a:t>R-2/T</a:t>
                      </a:r>
                    </a:p>
                  </a:txBody>
                  <a:tcPr/>
                </a:tc>
                <a:tc>
                  <a:txBody>
                    <a:bodyPr/>
                    <a:lstStyle/>
                    <a:p>
                      <a:pPr algn="ctr"/>
                      <a:r>
                        <a:rPr lang="en-US" dirty="0"/>
                        <a:t>$11,271.67</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+$7,333.10 &gt; 100% rate</a:t>
                      </a:r>
                    </a:p>
                  </a:txBody>
                  <a:tcPr/>
                </a:tc>
                <a:extLst>
                  <a:ext uri="{0D108BD9-81ED-4DB2-BD59-A6C34878D82A}">
                    <a16:rowId xmlns:a16="http://schemas.microsoft.com/office/drawing/2014/main" val="309943184"/>
                  </a:ext>
                </a:extLst>
              </a:tr>
            </a:tbl>
          </a:graphicData>
        </a:graphic>
      </p:graphicFrame>
    </p:spTree>
    <p:extLst>
      <p:ext uri="{BB962C8B-B14F-4D97-AF65-F5344CB8AC3E}">
        <p14:creationId xmlns:p14="http://schemas.microsoft.com/office/powerpoint/2010/main" val="3535405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Key SMC Principles and Practice Points</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lnSpc>
                <a:spcPct val="107000"/>
              </a:lnSpc>
              <a:spcBef>
                <a:spcPts val="800"/>
              </a:spcBef>
            </a:pPr>
            <a:r>
              <a:rPr lang="en-US" sz="2300" dirty="0"/>
              <a:t>Special Monthly Compensation is addressed under 38 C.F.R § 3.155(d)(2), requiring VA raters to </a:t>
            </a:r>
            <a:r>
              <a:rPr lang="en-US" sz="2300" b="1" dirty="0"/>
              <a:t>assess eligibility for SMC in all cases where medical evidence suggests potential qualification</a:t>
            </a:r>
            <a:r>
              <a:rPr lang="en-US" sz="2300" dirty="0"/>
              <a:t>. </a:t>
            </a:r>
          </a:p>
          <a:p>
            <a:pPr>
              <a:lnSpc>
                <a:spcPct val="107000"/>
              </a:lnSpc>
              <a:spcBef>
                <a:spcPts val="800"/>
              </a:spcBef>
            </a:pPr>
            <a:r>
              <a:rPr lang="en-US" sz="2300" dirty="0"/>
              <a:t> As established in </a:t>
            </a:r>
            <a:r>
              <a:rPr lang="en-US" sz="2300" i="1" dirty="0" err="1"/>
              <a:t>Akles</a:t>
            </a:r>
            <a:r>
              <a:rPr lang="en-US" sz="2300" i="1" dirty="0"/>
              <a:t> v. </a:t>
            </a:r>
            <a:r>
              <a:rPr lang="en-US" sz="2300" i="1" dirty="0" err="1"/>
              <a:t>Derwinski</a:t>
            </a:r>
            <a:r>
              <a:rPr lang="en-US" sz="2300" dirty="0"/>
              <a:t>, 1 Vet. App. 118 (1991), the question of SMC entitlement is </a:t>
            </a:r>
            <a:r>
              <a:rPr lang="en-US" sz="2300" b="1" dirty="0"/>
              <a:t>inherently linked to claims for increased compensation</a:t>
            </a:r>
            <a:r>
              <a:rPr lang="en-US" sz="2300" dirty="0"/>
              <a:t>. </a:t>
            </a:r>
          </a:p>
          <a:p>
            <a:pPr>
              <a:lnSpc>
                <a:spcPct val="107000"/>
              </a:lnSpc>
              <a:spcBef>
                <a:spcPts val="800"/>
              </a:spcBef>
            </a:pPr>
            <a:r>
              <a:rPr lang="en-US" sz="2300" dirty="0"/>
              <a:t> While there’s </a:t>
            </a:r>
            <a:r>
              <a:rPr lang="en-US" sz="2300" b="1" dirty="0"/>
              <a:t>no designated claim form for SMC</a:t>
            </a:r>
            <a:r>
              <a:rPr lang="en-US" sz="2300" dirty="0"/>
              <a:t>, evidence may be necessary to support entitlement, as </a:t>
            </a:r>
            <a:r>
              <a:rPr lang="en-US" sz="2300" b="1" dirty="0"/>
              <a:t>it’s not always apparent </a:t>
            </a:r>
            <a:r>
              <a:rPr lang="en-US" sz="2300" dirty="0"/>
              <a:t>from medical records alone. </a:t>
            </a:r>
          </a:p>
          <a:p>
            <a:pPr>
              <a:lnSpc>
                <a:spcPct val="107000"/>
              </a:lnSpc>
              <a:spcBef>
                <a:spcPts val="800"/>
              </a:spcBef>
            </a:pPr>
            <a:r>
              <a:rPr lang="en-US" sz="2300" dirty="0"/>
              <a:t> The foundational aspects of SMC, such as individual losses or loss of use of extremities, sensory impairments, and basic aid and attendance, need to be determined before considering eligibility for higher SMC rates. These are the </a:t>
            </a:r>
            <a:r>
              <a:rPr lang="en-US" sz="2300" b="1" dirty="0"/>
              <a:t>building blocks</a:t>
            </a:r>
            <a:r>
              <a:rPr lang="en-US" sz="2300" dirty="0"/>
              <a:t>.</a:t>
            </a:r>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a:p>
            <a:pPr marL="118872" indent="0">
              <a:buNone/>
            </a:pPr>
            <a:endParaRPr lang="en-US" sz="19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8</a:t>
            </a:fld>
            <a:endParaRPr lang="en-US" dirty="0"/>
          </a:p>
        </p:txBody>
      </p:sp>
    </p:spTree>
    <p:extLst>
      <p:ext uri="{BB962C8B-B14F-4D97-AF65-F5344CB8AC3E}">
        <p14:creationId xmlns:p14="http://schemas.microsoft.com/office/powerpoint/2010/main" val="3811720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rPr>
              <a:t>Body Systems and Losses Relevant to SMC</a:t>
            </a:r>
            <a:endParaRPr lang="en-US" sz="3200" b="1" dirty="0">
              <a:solidFill>
                <a:schemeClr val="accent1"/>
              </a:solidFill>
              <a:effectLst/>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1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9</a:t>
            </a:fld>
            <a:endParaRPr lang="en-US" dirty="0"/>
          </a:p>
        </p:txBody>
      </p:sp>
      <p:pic>
        <p:nvPicPr>
          <p:cNvPr id="1026" name="Picture 2" descr="Human skeleton, illustration Stock Photo - Alamy">
            <a:extLst>
              <a:ext uri="{FF2B5EF4-FFF2-40B4-BE49-F238E27FC236}">
                <a16:creationId xmlns:a16="http://schemas.microsoft.com/office/drawing/2014/main" id="{2306CCA0-6EDD-FE3B-C752-EBE568D345F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25" y="1553204"/>
            <a:ext cx="3876675" cy="530479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5165CA99-B258-1808-39C1-D17EB850B678}"/>
              </a:ext>
            </a:extLst>
          </p:cNvPr>
          <p:cNvSpPr txBox="1"/>
          <p:nvPr/>
        </p:nvSpPr>
        <p:spPr>
          <a:xfrm>
            <a:off x="4343400" y="1887379"/>
            <a:ext cx="838200" cy="246221"/>
          </a:xfrm>
          <a:prstGeom prst="rect">
            <a:avLst/>
          </a:prstGeom>
          <a:noFill/>
        </p:spPr>
        <p:txBody>
          <a:bodyPr wrap="square" rtlCol="0">
            <a:spAutoFit/>
          </a:bodyPr>
          <a:lstStyle/>
          <a:p>
            <a:r>
              <a:rPr lang="en-US" sz="1000" dirty="0"/>
              <a:t>Blindness</a:t>
            </a:r>
          </a:p>
        </p:txBody>
      </p:sp>
      <p:sp>
        <p:nvSpPr>
          <p:cNvPr id="7" name="TextBox 6">
            <a:extLst>
              <a:ext uri="{FF2B5EF4-FFF2-40B4-BE49-F238E27FC236}">
                <a16:creationId xmlns:a16="http://schemas.microsoft.com/office/drawing/2014/main" id="{753FFC03-40A6-96CD-39EA-2BFAD4B1AA62}"/>
              </a:ext>
            </a:extLst>
          </p:cNvPr>
          <p:cNvSpPr txBox="1"/>
          <p:nvPr/>
        </p:nvSpPr>
        <p:spPr>
          <a:xfrm>
            <a:off x="3200400" y="1887379"/>
            <a:ext cx="838200" cy="246221"/>
          </a:xfrm>
          <a:prstGeom prst="rect">
            <a:avLst/>
          </a:prstGeom>
          <a:noFill/>
        </p:spPr>
        <p:txBody>
          <a:bodyPr wrap="square" rtlCol="0">
            <a:spAutoFit/>
          </a:bodyPr>
          <a:lstStyle/>
          <a:p>
            <a:r>
              <a:rPr lang="en-US" sz="1000" dirty="0"/>
              <a:t>Deafness</a:t>
            </a:r>
          </a:p>
        </p:txBody>
      </p:sp>
      <p:sp>
        <p:nvSpPr>
          <p:cNvPr id="8" name="TextBox 7">
            <a:extLst>
              <a:ext uri="{FF2B5EF4-FFF2-40B4-BE49-F238E27FC236}">
                <a16:creationId xmlns:a16="http://schemas.microsoft.com/office/drawing/2014/main" id="{F8E020B7-29DE-3E35-66CE-43F362690D41}"/>
              </a:ext>
            </a:extLst>
          </p:cNvPr>
          <p:cNvSpPr txBox="1"/>
          <p:nvPr/>
        </p:nvSpPr>
        <p:spPr>
          <a:xfrm>
            <a:off x="4343400" y="2133600"/>
            <a:ext cx="1828800" cy="246221"/>
          </a:xfrm>
          <a:prstGeom prst="rect">
            <a:avLst/>
          </a:prstGeom>
          <a:noFill/>
        </p:spPr>
        <p:txBody>
          <a:bodyPr wrap="square" rtlCol="0">
            <a:spAutoFit/>
          </a:bodyPr>
          <a:lstStyle/>
          <a:p>
            <a:r>
              <a:rPr lang="en-US" sz="1000" dirty="0"/>
              <a:t>Loss of voice (aphonia)</a:t>
            </a:r>
          </a:p>
        </p:txBody>
      </p:sp>
      <p:sp>
        <p:nvSpPr>
          <p:cNvPr id="9" name="TextBox 8">
            <a:extLst>
              <a:ext uri="{FF2B5EF4-FFF2-40B4-BE49-F238E27FC236}">
                <a16:creationId xmlns:a16="http://schemas.microsoft.com/office/drawing/2014/main" id="{16A8D99B-F8EF-6270-86DA-73C42D824C4B}"/>
              </a:ext>
            </a:extLst>
          </p:cNvPr>
          <p:cNvSpPr txBox="1"/>
          <p:nvPr/>
        </p:nvSpPr>
        <p:spPr>
          <a:xfrm>
            <a:off x="4648200" y="2590800"/>
            <a:ext cx="1981200" cy="246221"/>
          </a:xfrm>
          <a:prstGeom prst="rect">
            <a:avLst/>
          </a:prstGeom>
          <a:noFill/>
        </p:spPr>
        <p:txBody>
          <a:bodyPr wrap="square" rtlCol="0">
            <a:spAutoFit/>
          </a:bodyPr>
          <a:lstStyle/>
          <a:p>
            <a:r>
              <a:rPr lang="en-US" sz="1000" dirty="0"/>
              <a:t>Anatomical loss at shoulder level</a:t>
            </a:r>
          </a:p>
        </p:txBody>
      </p:sp>
      <p:sp>
        <p:nvSpPr>
          <p:cNvPr id="10" name="TextBox 9">
            <a:extLst>
              <a:ext uri="{FF2B5EF4-FFF2-40B4-BE49-F238E27FC236}">
                <a16:creationId xmlns:a16="http://schemas.microsoft.com/office/drawing/2014/main" id="{976A5353-2622-79E1-02F7-8888A538B091}"/>
              </a:ext>
            </a:extLst>
          </p:cNvPr>
          <p:cNvSpPr txBox="1"/>
          <p:nvPr/>
        </p:nvSpPr>
        <p:spPr>
          <a:xfrm>
            <a:off x="4668328" y="3347509"/>
            <a:ext cx="2895600" cy="246221"/>
          </a:xfrm>
          <a:prstGeom prst="rect">
            <a:avLst/>
          </a:prstGeom>
          <a:noFill/>
        </p:spPr>
        <p:txBody>
          <a:bodyPr wrap="square" rtlCol="0">
            <a:spAutoFit/>
          </a:bodyPr>
          <a:lstStyle/>
          <a:p>
            <a:r>
              <a:rPr lang="en-US" sz="1000" dirty="0"/>
              <a:t>Anatomical loss or loss of use at elbow level</a:t>
            </a:r>
          </a:p>
        </p:txBody>
      </p:sp>
      <p:sp>
        <p:nvSpPr>
          <p:cNvPr id="11" name="TextBox 10">
            <a:extLst>
              <a:ext uri="{FF2B5EF4-FFF2-40B4-BE49-F238E27FC236}">
                <a16:creationId xmlns:a16="http://schemas.microsoft.com/office/drawing/2014/main" id="{8BEC0F14-281F-CED4-317D-15E7BC8A226C}"/>
              </a:ext>
            </a:extLst>
          </p:cNvPr>
          <p:cNvSpPr txBox="1"/>
          <p:nvPr/>
        </p:nvSpPr>
        <p:spPr>
          <a:xfrm>
            <a:off x="4876800" y="4191000"/>
            <a:ext cx="3327596" cy="246221"/>
          </a:xfrm>
          <a:prstGeom prst="rect">
            <a:avLst/>
          </a:prstGeom>
          <a:noFill/>
        </p:spPr>
        <p:txBody>
          <a:bodyPr wrap="square" rtlCol="0">
            <a:spAutoFit/>
          </a:bodyPr>
          <a:lstStyle/>
          <a:p>
            <a:r>
              <a:rPr lang="en-US" sz="1000" dirty="0"/>
              <a:t>Anatomical loss or loss of use at hand level</a:t>
            </a:r>
            <a:endParaRPr lang="en-US" dirty="0"/>
          </a:p>
        </p:txBody>
      </p:sp>
      <p:sp>
        <p:nvSpPr>
          <p:cNvPr id="13" name="TextBox 12">
            <a:extLst>
              <a:ext uri="{FF2B5EF4-FFF2-40B4-BE49-F238E27FC236}">
                <a16:creationId xmlns:a16="http://schemas.microsoft.com/office/drawing/2014/main" id="{3ACA8A56-F0AD-2236-FCF6-A5BDB9B0DD33}"/>
              </a:ext>
            </a:extLst>
          </p:cNvPr>
          <p:cNvSpPr txBox="1"/>
          <p:nvPr/>
        </p:nvSpPr>
        <p:spPr>
          <a:xfrm>
            <a:off x="1143000" y="5115580"/>
            <a:ext cx="2514600" cy="523220"/>
          </a:xfrm>
          <a:prstGeom prst="rect">
            <a:avLst/>
          </a:prstGeom>
          <a:noFill/>
        </p:spPr>
        <p:txBody>
          <a:bodyPr wrap="square" rtlCol="0">
            <a:spAutoFit/>
          </a:bodyPr>
          <a:lstStyle/>
          <a:p>
            <a:r>
              <a:rPr lang="en-US" sz="1000" dirty="0"/>
              <a:t>Anatomical loss or loss of use at knee level</a:t>
            </a:r>
          </a:p>
          <a:p>
            <a:endParaRPr lang="en-US" dirty="0"/>
          </a:p>
        </p:txBody>
      </p:sp>
      <p:sp>
        <p:nvSpPr>
          <p:cNvPr id="14" name="TextBox 13">
            <a:extLst>
              <a:ext uri="{FF2B5EF4-FFF2-40B4-BE49-F238E27FC236}">
                <a16:creationId xmlns:a16="http://schemas.microsoft.com/office/drawing/2014/main" id="{821475C2-7392-3BF8-904C-FAA7DD7A0158}"/>
              </a:ext>
            </a:extLst>
          </p:cNvPr>
          <p:cNvSpPr txBox="1"/>
          <p:nvPr/>
        </p:nvSpPr>
        <p:spPr>
          <a:xfrm>
            <a:off x="1371600" y="6324600"/>
            <a:ext cx="2514600" cy="523220"/>
          </a:xfrm>
          <a:prstGeom prst="rect">
            <a:avLst/>
          </a:prstGeom>
          <a:noFill/>
        </p:spPr>
        <p:txBody>
          <a:bodyPr wrap="square" rtlCol="0">
            <a:spAutoFit/>
          </a:bodyPr>
          <a:lstStyle/>
          <a:p>
            <a:r>
              <a:rPr lang="en-US" sz="1000" dirty="0"/>
              <a:t>Anatomical loss or loss of use at foot level</a:t>
            </a:r>
          </a:p>
          <a:p>
            <a:endParaRPr lang="en-US" dirty="0"/>
          </a:p>
        </p:txBody>
      </p:sp>
      <p:sp>
        <p:nvSpPr>
          <p:cNvPr id="15" name="TextBox 14">
            <a:extLst>
              <a:ext uri="{FF2B5EF4-FFF2-40B4-BE49-F238E27FC236}">
                <a16:creationId xmlns:a16="http://schemas.microsoft.com/office/drawing/2014/main" id="{4BCA5DBD-A1F0-DB0F-0F12-28000665287B}"/>
              </a:ext>
            </a:extLst>
          </p:cNvPr>
          <p:cNvSpPr txBox="1"/>
          <p:nvPr/>
        </p:nvSpPr>
        <p:spPr>
          <a:xfrm>
            <a:off x="1752600" y="4038600"/>
            <a:ext cx="2133600" cy="523220"/>
          </a:xfrm>
          <a:prstGeom prst="rect">
            <a:avLst/>
          </a:prstGeom>
          <a:noFill/>
        </p:spPr>
        <p:txBody>
          <a:bodyPr wrap="square" rtlCol="0">
            <a:spAutoFit/>
          </a:bodyPr>
          <a:lstStyle/>
          <a:p>
            <a:r>
              <a:rPr lang="en-US" sz="1000" dirty="0"/>
              <a:t>Anatomical loss at hip level</a:t>
            </a:r>
          </a:p>
          <a:p>
            <a:endParaRPr lang="en-US" dirty="0"/>
          </a:p>
        </p:txBody>
      </p:sp>
      <p:sp>
        <p:nvSpPr>
          <p:cNvPr id="16" name="TextBox 15">
            <a:extLst>
              <a:ext uri="{FF2B5EF4-FFF2-40B4-BE49-F238E27FC236}">
                <a16:creationId xmlns:a16="http://schemas.microsoft.com/office/drawing/2014/main" id="{54596811-C013-A818-1F0D-C3C1617A7ED3}"/>
              </a:ext>
            </a:extLst>
          </p:cNvPr>
          <p:cNvSpPr txBox="1"/>
          <p:nvPr/>
        </p:nvSpPr>
        <p:spPr>
          <a:xfrm>
            <a:off x="2286000" y="2660904"/>
            <a:ext cx="1676400" cy="246221"/>
          </a:xfrm>
          <a:prstGeom prst="rect">
            <a:avLst/>
          </a:prstGeom>
          <a:noFill/>
        </p:spPr>
        <p:txBody>
          <a:bodyPr wrap="square" rtlCol="0">
            <a:spAutoFit/>
          </a:bodyPr>
          <a:lstStyle/>
          <a:p>
            <a:r>
              <a:rPr lang="en-US" sz="1000" dirty="0"/>
              <a:t>Loss of breast tissue</a:t>
            </a:r>
          </a:p>
        </p:txBody>
      </p:sp>
      <p:sp>
        <p:nvSpPr>
          <p:cNvPr id="17" name="TextBox 16">
            <a:extLst>
              <a:ext uri="{FF2B5EF4-FFF2-40B4-BE49-F238E27FC236}">
                <a16:creationId xmlns:a16="http://schemas.microsoft.com/office/drawing/2014/main" id="{744563B5-0EA9-8EAD-77E4-3FA14AF469E0}"/>
              </a:ext>
            </a:extLst>
          </p:cNvPr>
          <p:cNvSpPr txBox="1"/>
          <p:nvPr/>
        </p:nvSpPr>
        <p:spPr>
          <a:xfrm>
            <a:off x="1752600" y="3733800"/>
            <a:ext cx="1981200" cy="246221"/>
          </a:xfrm>
          <a:prstGeom prst="rect">
            <a:avLst/>
          </a:prstGeom>
          <a:noFill/>
        </p:spPr>
        <p:txBody>
          <a:bodyPr wrap="square" rtlCol="0">
            <a:spAutoFit/>
          </a:bodyPr>
          <a:lstStyle/>
          <a:p>
            <a:r>
              <a:rPr lang="en-US" sz="1000" dirty="0"/>
              <a:t>Loss of use of creative organ</a:t>
            </a:r>
          </a:p>
        </p:txBody>
      </p:sp>
      <p:sp>
        <p:nvSpPr>
          <p:cNvPr id="18" name="TextBox 17">
            <a:extLst>
              <a:ext uri="{FF2B5EF4-FFF2-40B4-BE49-F238E27FC236}">
                <a16:creationId xmlns:a16="http://schemas.microsoft.com/office/drawing/2014/main" id="{F48A931F-89BF-A12A-CC29-DCC2F02F1A7F}"/>
              </a:ext>
            </a:extLst>
          </p:cNvPr>
          <p:cNvSpPr txBox="1"/>
          <p:nvPr/>
        </p:nvSpPr>
        <p:spPr>
          <a:xfrm>
            <a:off x="4800600" y="3886200"/>
            <a:ext cx="2514600" cy="246221"/>
          </a:xfrm>
          <a:prstGeom prst="rect">
            <a:avLst/>
          </a:prstGeom>
          <a:noFill/>
        </p:spPr>
        <p:txBody>
          <a:bodyPr wrap="square" rtlCol="0">
            <a:spAutoFit/>
          </a:bodyPr>
          <a:lstStyle/>
          <a:p>
            <a:r>
              <a:rPr lang="en-US" sz="1000" dirty="0"/>
              <a:t>Loss of use of both buttocks</a:t>
            </a:r>
          </a:p>
        </p:txBody>
      </p:sp>
      <p:sp>
        <p:nvSpPr>
          <p:cNvPr id="20" name="TextBox 19">
            <a:extLst>
              <a:ext uri="{FF2B5EF4-FFF2-40B4-BE49-F238E27FC236}">
                <a16:creationId xmlns:a16="http://schemas.microsoft.com/office/drawing/2014/main" id="{A97854AA-5519-9C1A-5A37-334E3A16277A}"/>
              </a:ext>
            </a:extLst>
          </p:cNvPr>
          <p:cNvSpPr txBox="1"/>
          <p:nvPr/>
        </p:nvSpPr>
        <p:spPr>
          <a:xfrm>
            <a:off x="3429000" y="1447800"/>
            <a:ext cx="2133600" cy="246221"/>
          </a:xfrm>
          <a:prstGeom prst="rect">
            <a:avLst/>
          </a:prstGeom>
          <a:noFill/>
        </p:spPr>
        <p:txBody>
          <a:bodyPr wrap="square" rtlCol="0">
            <a:spAutoFit/>
          </a:bodyPr>
          <a:lstStyle/>
          <a:p>
            <a:r>
              <a:rPr lang="en-US" sz="1000" dirty="0"/>
              <a:t>Traumatic Brain Injury</a:t>
            </a:r>
          </a:p>
        </p:txBody>
      </p:sp>
    </p:spTree>
    <p:extLst>
      <p:ext uri="{BB962C8B-B14F-4D97-AF65-F5344CB8AC3E}">
        <p14:creationId xmlns:p14="http://schemas.microsoft.com/office/powerpoint/2010/main" val="10121456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66750</TotalTime>
  <Words>7810</Words>
  <Application>Microsoft Office PowerPoint</Application>
  <PresentationFormat>On-screen Show (4:3)</PresentationFormat>
  <Paragraphs>1090</Paragraphs>
  <Slides>56</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56</vt:i4>
      </vt:variant>
    </vt:vector>
  </HeadingPairs>
  <TitlesOfParts>
    <vt:vector size="67" baseType="lpstr">
      <vt:lpstr>Aptos</vt:lpstr>
      <vt:lpstr>Arial</vt:lpstr>
      <vt:lpstr>ArialMT</vt:lpstr>
      <vt:lpstr>Calibri</vt:lpstr>
      <vt:lpstr>Corbel</vt:lpstr>
      <vt:lpstr>OpenSans-Regular</vt:lpstr>
      <vt:lpstr>Times New Roman</vt:lpstr>
      <vt:lpstr>Wingdings</vt:lpstr>
      <vt:lpstr>Wingdings 2</vt:lpstr>
      <vt:lpstr>Wingdings 3</vt:lpstr>
      <vt:lpstr>Module</vt:lpstr>
      <vt:lpstr>Special Monthly Compensation Part 1:  SMC-K, S and L</vt:lpstr>
      <vt:lpstr>PowerPoint Presentation</vt:lpstr>
      <vt:lpstr>What Special Monthly Compensation Covers</vt:lpstr>
      <vt:lpstr>38 U.S. Code § 1114(a)-(j)  Rates of Disability Compensation </vt:lpstr>
      <vt:lpstr>38 U.S. Code § 1114(k)-(t)  Special Monthly Compensation</vt:lpstr>
      <vt:lpstr>38 U.S. Code § 1114(k)-(t)  Corresponding Regulations</vt:lpstr>
      <vt:lpstr>2026 SMC Rates (no dependents)</vt:lpstr>
      <vt:lpstr>Key SMC Principles and Practice Points</vt:lpstr>
      <vt:lpstr>Body Systems and Losses Relevant to SMC</vt:lpstr>
      <vt:lpstr>PowerPoint Presentation</vt:lpstr>
      <vt:lpstr>SMC-K Qualifying Losses and Conditions </vt:lpstr>
      <vt:lpstr>SMC-K: When a Foot Counts as Loss of Use</vt:lpstr>
      <vt:lpstr>SMC-K: When a Hand Counts as Loss of Use</vt:lpstr>
      <vt:lpstr>SMC-K: Loss of Use of Both Buttocks</vt:lpstr>
      <vt:lpstr>SMC-K: Loss or Loss of Use of a Creative Organ</vt:lpstr>
      <vt:lpstr>SMC-K: Blindness in One Eye</vt:lpstr>
      <vt:lpstr>SMC-K: Qualifying Deafness in Both Ears</vt:lpstr>
      <vt:lpstr>SMC-K: Qualifying Organic Aphonia</vt:lpstr>
      <vt:lpstr>Functional Loss of Use Can Qualify</vt:lpstr>
      <vt:lpstr>Loss of Use: The Rater Decides, the Examiner Documents</vt:lpstr>
      <vt:lpstr>DBQ Limitation: The Missing Strength-and-Pain Inquiry</vt:lpstr>
      <vt:lpstr>Functional Loss of Use and Supporting Medical Opinions</vt:lpstr>
      <vt:lpstr>Useful “Loss of Use” Case Law</vt:lpstr>
      <vt:lpstr>Additional SMC-K Rules on Stacking and Caps</vt:lpstr>
      <vt:lpstr>When SMC-K Stops Adding to the Award</vt:lpstr>
      <vt:lpstr>PowerPoint Presentation</vt:lpstr>
      <vt:lpstr>SMC-S Eligibility: Statutory Housebound and Housebound in Fact</vt:lpstr>
      <vt:lpstr>SMC-S: What Counts as an Anatomical Segment</vt:lpstr>
      <vt:lpstr>SMC-S: What “Single Disability” Means</vt:lpstr>
      <vt:lpstr>SMC-S: Why Combined 100% Ratings Do Not Qualify</vt:lpstr>
      <vt:lpstr>Statutory Housebound: The 100% + 60% Rule</vt:lpstr>
      <vt:lpstr>Why IU Based on Multiple Disabilities Does Not Establish SMC-S</vt:lpstr>
      <vt:lpstr>Housebound in Fact: Core Standard and Indicators</vt:lpstr>
      <vt:lpstr>Housebound in Fact: M21 Example</vt:lpstr>
      <vt:lpstr>SMC-S Permanency Rules</vt:lpstr>
      <vt:lpstr>SMC-S Advocacy Tip: Preserve Single-Disability TDIU</vt:lpstr>
      <vt:lpstr>SMC-S Advocacy Tip: Using Buie v. Shinseki</vt:lpstr>
      <vt:lpstr>PowerPoint Presentation</vt:lpstr>
      <vt:lpstr>SMC-L Eligibility Overview</vt:lpstr>
      <vt:lpstr>Aid and Attendance: Basic Qualification Standard</vt:lpstr>
      <vt:lpstr>Aid and Attendance: Regulatory Factors Under 38 C.F.R. § 3.352(a)</vt:lpstr>
      <vt:lpstr>Additional Activities of Daily Living Relevant to A&amp;A</vt:lpstr>
      <vt:lpstr>Examples of Disabilities That May Cause A Need For A&amp;A</vt:lpstr>
      <vt:lpstr>Aid and Attendance: What Counts as a Single Disability</vt:lpstr>
      <vt:lpstr>Aid and Attendance: The M21 100% Schedular Rule</vt:lpstr>
      <vt:lpstr>Aid and Attendance: Limits of TDIU and Temporary 100% Ratings</vt:lpstr>
      <vt:lpstr>Aid and Attendance: M21 Definitions of a Single Disability</vt:lpstr>
      <vt:lpstr>Aid and Attendance: M21 Examples of a Single Disability</vt:lpstr>
      <vt:lpstr>Aid and Attendance Below 100%: Extraschedular and BVA Pathways</vt:lpstr>
      <vt:lpstr>Aid and Attendance: Bedridden Not Required</vt:lpstr>
      <vt:lpstr>SMC-L Through Bedridden Status</vt:lpstr>
      <vt:lpstr>VA Form 21-2680 as A&amp;A Evidence</vt:lpstr>
      <vt:lpstr>PowerPoint Presentation</vt:lpstr>
      <vt:lpstr>SMC Practice Tips: Inferred Issues and Progressive Conditions</vt:lpstr>
      <vt:lpstr>QUESTIONS?</vt:lpstr>
      <vt:lpstr>More Questions? </vt:lpstr>
    </vt:vector>
  </TitlesOfParts>
  <Company>United States Court of 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Court of Appeals for Veterans Claims</dc:title>
  <dc:creator>anne stygles</dc:creator>
  <cp:lastModifiedBy>Jim Radogna</cp:lastModifiedBy>
  <cp:revision>1282</cp:revision>
  <cp:lastPrinted>2023-02-13T20:47:12Z</cp:lastPrinted>
  <dcterms:created xsi:type="dcterms:W3CDTF">2011-03-11T21:47:51Z</dcterms:created>
  <dcterms:modified xsi:type="dcterms:W3CDTF">2026-06-21T21:19:20Z</dcterms:modified>
</cp:coreProperties>
</file>