
<file path=[Content_Types].xml><?xml version="1.0" encoding="utf-8"?>
<Types xmlns="http://schemas.openxmlformats.org/package/2006/content-types">
  <Default Extension="com" ContentType="image/png"/>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5.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6.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7.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8.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9.xml" ContentType="application/vnd.openxmlformats-officedocument.presentationml.tags+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3" r:id="rId2"/>
    <p:sldMasterId id="2147483669" r:id="rId3"/>
  </p:sldMasterIdLst>
  <p:notesMasterIdLst>
    <p:notesMasterId r:id="rId35"/>
  </p:notesMasterIdLst>
  <p:sldIdLst>
    <p:sldId id="256" r:id="rId4"/>
    <p:sldId id="898" r:id="rId5"/>
    <p:sldId id="955" r:id="rId6"/>
    <p:sldId id="956" r:id="rId7"/>
    <p:sldId id="903" r:id="rId8"/>
    <p:sldId id="895" r:id="rId9"/>
    <p:sldId id="957" r:id="rId10"/>
    <p:sldId id="262" r:id="rId11"/>
    <p:sldId id="648" r:id="rId12"/>
    <p:sldId id="264" r:id="rId13"/>
    <p:sldId id="959" r:id="rId14"/>
    <p:sldId id="960" r:id="rId15"/>
    <p:sldId id="267" r:id="rId16"/>
    <p:sldId id="268" r:id="rId17"/>
    <p:sldId id="269" r:id="rId18"/>
    <p:sldId id="961" r:id="rId19"/>
    <p:sldId id="271" r:id="rId20"/>
    <p:sldId id="962" r:id="rId21"/>
    <p:sldId id="963" r:id="rId22"/>
    <p:sldId id="274" r:id="rId23"/>
    <p:sldId id="275" r:id="rId24"/>
    <p:sldId id="276" r:id="rId25"/>
    <p:sldId id="277" r:id="rId26"/>
    <p:sldId id="278" r:id="rId27"/>
    <p:sldId id="279" r:id="rId28"/>
    <p:sldId id="280" r:id="rId29"/>
    <p:sldId id="281" r:id="rId30"/>
    <p:sldId id="282" r:id="rId31"/>
    <p:sldId id="287" r:id="rId32"/>
    <p:sldId id="948" r:id="rId33"/>
    <p:sldId id="614" r:id="rId34"/>
  </p:sldIdLst>
  <p:sldSz cx="12192000" cy="6858000"/>
  <p:notesSz cx="6858000" cy="9144000"/>
  <p:custDataLst>
    <p:tags r:id="rId3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6EB2"/>
    <a:srgbClr val="FD5C04"/>
    <a:srgbClr val="8D0196"/>
    <a:srgbClr val="008A00"/>
    <a:srgbClr val="1673D2"/>
    <a:srgbClr val="DA90E0"/>
    <a:srgbClr val="6F2B3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48" autoAdjust="0"/>
    <p:restoredTop sz="83616" autoAdjust="0"/>
  </p:normalViewPr>
  <p:slideViewPr>
    <p:cSldViewPr snapToGrid="0">
      <p:cViewPr varScale="1">
        <p:scale>
          <a:sx n="46" d="100"/>
          <a:sy n="46" d="100"/>
        </p:scale>
        <p:origin x="53" y="7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gs" Target="tags/tag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638141-E393-4290-A230-EEDEB819F9D1}" type="datetimeFigureOut">
              <a:rPr lang="en-US" smtClean="0"/>
              <a:t>10/13/2026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8D2084-C972-4CC4-90F6-299124C75878}" type="slidenum">
              <a:rPr lang="en-US" smtClean="0"/>
              <a:t>‹#›</a:t>
            </a:fld>
            <a:endParaRPr lang="en-US"/>
          </a:p>
        </p:txBody>
      </p:sp>
    </p:spTree>
    <p:extLst>
      <p:ext uri="{BB962C8B-B14F-4D97-AF65-F5344CB8AC3E}">
        <p14:creationId xmlns:p14="http://schemas.microsoft.com/office/powerpoint/2010/main" val="18005571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Welcome. "Bad paper" is the street name for any discharge that isn't Honorable — and "two paths" is the whole lesson in two words</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1</a:t>
            </a:fld>
            <a:endParaRPr lang="en-US"/>
          </a:p>
        </p:txBody>
      </p:sp>
    </p:spTree>
    <p:extLst>
      <p:ext uri="{BB962C8B-B14F-4D97-AF65-F5344CB8AC3E}">
        <p14:creationId xmlns:p14="http://schemas.microsoft.com/office/powerpoint/2010/main" val="29460099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C83CD-175A-88AC-8CD2-7F22FBDEEA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C3E9F3-3A73-CFDB-87F7-F14087939E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062F93-D1B8-4E32-C3AD-B26A25883B5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alibri" panose="020F0502020204030204" pitchFamily="34" charset="0"/>
              <a:buNone/>
              <a:tabLst/>
              <a:defRPr/>
            </a:pPr>
            <a:r>
              <a:rPr lang="en-US" dirty="0"/>
              <a:t>Read the four objectives in plain words: (1) DoD changes the record, VA decides benefits; (2) know the five discharges; (3) know the 2024 VA rule and DoD liberal consideration; (4) tell the veteran to do both, now.</a:t>
            </a:r>
          </a:p>
          <a:p>
            <a:pPr marL="0" marR="0" lvl="0" indent="0" algn="l" defTabSz="914400" rtl="0" eaLnBrk="1" fontAlgn="auto" latinLnBrk="0" hangingPunct="1">
              <a:lnSpc>
                <a:spcPct val="100000"/>
              </a:lnSpc>
              <a:spcBef>
                <a:spcPts val="0"/>
              </a:spcBef>
              <a:spcAft>
                <a:spcPts val="0"/>
              </a:spcAft>
              <a:buClrTx/>
              <a:buSzTx/>
              <a:buFont typeface="Calibri" panose="020F0502020204030204" pitchFamily="34" charset="0"/>
              <a:buNone/>
              <a:tabLst/>
              <a:defRPr/>
            </a:pPr>
            <a:endParaRPr lang="en-US" sz="1200" b="0" dirty="0">
              <a:solidFill>
                <a:schemeClr val="tx1"/>
              </a:solidFill>
            </a:endParaRPr>
          </a:p>
        </p:txBody>
      </p:sp>
      <p:sp>
        <p:nvSpPr>
          <p:cNvPr id="4" name="Slide Number Placeholder 3">
            <a:extLst>
              <a:ext uri="{FF2B5EF4-FFF2-40B4-BE49-F238E27FC236}">
                <a16:creationId xmlns:a16="http://schemas.microsoft.com/office/drawing/2014/main" id="{759033CD-93BA-42C6-1467-CC39EF1D6106}"/>
              </a:ext>
            </a:extLst>
          </p:cNvPr>
          <p:cNvSpPr>
            <a:spLocks noGrp="1"/>
          </p:cNvSpPr>
          <p:nvPr>
            <p:ph type="sldNum" sz="quarter" idx="5"/>
          </p:nvPr>
        </p:nvSpPr>
        <p:spPr/>
        <p:txBody>
          <a:bodyPr/>
          <a:lstStyle/>
          <a:p>
            <a:fld id="{17055FE4-C66D-4B15-B666-BC04428DE721}" type="slidenum">
              <a:rPr lang="en-US" smtClean="0"/>
              <a:t>2</a:t>
            </a:fld>
            <a:endParaRPr lang="en-US"/>
          </a:p>
        </p:txBody>
      </p:sp>
    </p:spTree>
    <p:extLst>
      <p:ext uri="{BB962C8B-B14F-4D97-AF65-F5344CB8AC3E}">
        <p14:creationId xmlns:p14="http://schemas.microsoft.com/office/powerpoint/2010/main" val="22072841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ineligible fell from 6.5% (2016) to 2.8% (2020) — progress, but every one of those is a person.</a:t>
            </a:r>
          </a:p>
          <a:p>
            <a:pPr lvl="0"/>
            <a:r>
              <a:rPr lang="en-US" dirty="0"/>
              <a:t>OTH veterans face 137% higher risk of homelessness; non-honorably separated veterans face 106% higher suicide risk.</a:t>
            </a:r>
          </a:p>
          <a:p>
            <a:pPr lvl="0"/>
            <a:endParaRPr lang="en-US" dirty="0"/>
          </a:p>
          <a:p>
            <a:pPr lvl="0"/>
            <a:r>
              <a:rPr lang="en-US" dirty="0"/>
              <a:t>"This is why the paperwork matters.</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3</a:t>
            </a:fld>
            <a:endParaRPr lang="en-US"/>
          </a:p>
        </p:txBody>
      </p:sp>
    </p:spTree>
    <p:extLst>
      <p:ext uri="{BB962C8B-B14F-4D97-AF65-F5344CB8AC3E}">
        <p14:creationId xmlns:p14="http://schemas.microsoft.com/office/powerpoint/2010/main" val="24580073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OTH vs. honorable: PTSD 79.3% vs. 48.4%, anxiety 69% vs. 42.3%, depression 58.6% vs. 36.5%, alcohol misuse 62.1% vs. 32.4%.</a:t>
            </a:r>
          </a:p>
          <a:p>
            <a:pPr lvl="0"/>
            <a:r>
              <a:rPr lang="en-US" dirty="0"/>
              <a:t>The point: the conduct that earned the bad paper is often a symptom of the condition. That idea drives both pathways today.</a:t>
            </a:r>
          </a:p>
          <a:p>
            <a:pPr lvl="0"/>
            <a:r>
              <a:rPr lang="en-US" dirty="0"/>
              <a:t>Source line: RAND, </a:t>
            </a:r>
            <a:r>
              <a:rPr lang="en-US" i="1" dirty="0"/>
              <a:t>The Veterans Left Behind</a:t>
            </a:r>
            <a:r>
              <a:rPr lang="en-US" dirty="0"/>
              <a:t> (2024).</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4</a:t>
            </a:fld>
            <a:endParaRPr lang="en-US"/>
          </a:p>
        </p:txBody>
      </p:sp>
    </p:spTree>
    <p:extLst>
      <p:ext uri="{BB962C8B-B14F-4D97-AF65-F5344CB8AC3E}">
        <p14:creationId xmlns:p14="http://schemas.microsoft.com/office/powerpoint/2010/main" val="11824178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6C0AE4-BDA6-28AC-8418-52F582CAD3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847B82-558D-FE2D-A957-E26C8FF6D0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59BBAA-A650-CBDA-717E-EAE18F40B0C7}"/>
              </a:ext>
            </a:extLst>
          </p:cNvPr>
          <p:cNvSpPr>
            <a:spLocks noGrp="1"/>
          </p:cNvSpPr>
          <p:nvPr>
            <p:ph type="body" idx="1"/>
          </p:nvPr>
        </p:nvSpPr>
        <p:spPr/>
        <p:txBody>
          <a:bodyPr/>
          <a:lstStyle/>
          <a:p>
            <a:pPr marL="0" indent="0">
              <a:lnSpc>
                <a:spcPct val="110000"/>
              </a:lnSpc>
              <a:buNone/>
            </a:pPr>
            <a:r>
              <a:rPr lang="en-US" dirty="0">
                <a:solidFill>
                  <a:srgbClr val="000000"/>
                </a:solidFill>
                <a:latin typeface="Calibri" panose="020F0502020204030204" pitchFamily="34" charset="0"/>
                <a:sym typeface=""/>
              </a:rPr>
              <a:t>[click] </a:t>
            </a:r>
            <a:r>
              <a:rPr lang="en-US" b="1" dirty="0">
                <a:solidFill>
                  <a:srgbClr val="FF0000"/>
                </a:solidFill>
              </a:rPr>
              <a:t>The answer here is No. The law at 1114(k) only authorizes VA to grant one award of SMC(k) based on loss of use of creative organ. </a:t>
            </a:r>
          </a:p>
          <a:p>
            <a:pPr>
              <a:lnSpc>
                <a:spcPct val="110000"/>
              </a:lnSpc>
            </a:pPr>
            <a:r>
              <a:rPr lang="en-US" dirty="0">
                <a:solidFill>
                  <a:srgbClr val="000000"/>
                </a:solidFill>
                <a:latin typeface="Calibri" panose="020F0502020204030204" pitchFamily="34" charset="0"/>
                <a:sym typeface=""/>
              </a:rPr>
              <a:t>[click] </a:t>
            </a:r>
            <a:r>
              <a:rPr lang="en-US" dirty="0"/>
              <a:t>The CAVC held that the phrase “one or more” in 1114(k) means that veterans may only receive a single award of SMC(k) based on loss of use of creative organ even if the use of more than one creative organ is lost.</a:t>
            </a:r>
          </a:p>
          <a:p>
            <a:pPr>
              <a:lnSpc>
                <a:spcPct val="110000"/>
              </a:lnSpc>
            </a:pPr>
            <a:r>
              <a:rPr lang="en-US" dirty="0">
                <a:solidFill>
                  <a:srgbClr val="000000"/>
                </a:solidFill>
                <a:latin typeface="Calibri" panose="020F0502020204030204" pitchFamily="34" charset="0"/>
                <a:sym typeface=""/>
              </a:rPr>
              <a:t>[click] </a:t>
            </a:r>
            <a:r>
              <a:rPr lang="en-US" dirty="0"/>
              <a:t>The statute is structured in a confusing way.</a:t>
            </a:r>
          </a:p>
          <a:p>
            <a:pPr>
              <a:lnSpc>
                <a:spcPct val="110000"/>
              </a:lnSpc>
            </a:pPr>
            <a:r>
              <a:rPr lang="en-US" dirty="0">
                <a:solidFill>
                  <a:srgbClr val="000000"/>
                </a:solidFill>
                <a:latin typeface="Calibri" panose="020F0502020204030204" pitchFamily="34" charset="0"/>
                <a:sym typeface=""/>
              </a:rPr>
              <a:t>[click] </a:t>
            </a:r>
            <a:r>
              <a:rPr lang="en-US" dirty="0"/>
              <a:t>There a many ways to get multiple awards of SMC(k), but this is not one of them.</a:t>
            </a:r>
          </a:p>
        </p:txBody>
      </p:sp>
      <p:sp>
        <p:nvSpPr>
          <p:cNvPr id="4" name="Slide Number Placeholder 3">
            <a:extLst>
              <a:ext uri="{FF2B5EF4-FFF2-40B4-BE49-F238E27FC236}">
                <a16:creationId xmlns:a16="http://schemas.microsoft.com/office/drawing/2014/main" id="{68F4182B-6A5B-201A-1067-D2B71AE2B86D}"/>
              </a:ext>
            </a:extLst>
          </p:cNvPr>
          <p:cNvSpPr>
            <a:spLocks noGrp="1"/>
          </p:cNvSpPr>
          <p:nvPr>
            <p:ph type="sldNum" sz="quarter" idx="5"/>
          </p:nvPr>
        </p:nvSpPr>
        <p:spPr/>
        <p:txBody>
          <a:bodyPr/>
          <a:lstStyle/>
          <a:p>
            <a:fld id="{17055FE4-C66D-4B15-B666-BC04428DE721}" type="slidenum">
              <a:rPr lang="en-US" smtClean="0"/>
              <a:t>6</a:t>
            </a:fld>
            <a:endParaRPr lang="en-US"/>
          </a:p>
        </p:txBody>
      </p:sp>
    </p:spTree>
    <p:extLst>
      <p:ext uri="{BB962C8B-B14F-4D97-AF65-F5344CB8AC3E}">
        <p14:creationId xmlns:p14="http://schemas.microsoft.com/office/powerpoint/2010/main" val="26793452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 administrative (Honorable, General, OTH) vs. punitive (Bad Conduct, Dishonorable/Dismissal) — punitive means a court-martial sentence.</a:t>
            </a:r>
          </a:p>
          <a:p>
            <a:pPr lvl="0"/>
            <a:r>
              <a:rPr lang="en-US" dirty="0"/>
              <a:t>About 84% separate Honorable and about 10% General.</a:t>
            </a:r>
          </a:p>
          <a:p>
            <a:pPr lvl="0"/>
            <a:r>
              <a:rPr lang="en-US" dirty="0"/>
              <a:t>General loses the GI Bill — a frequent surprise.</a:t>
            </a:r>
          </a:p>
          <a:p>
            <a:pPr lvl="0"/>
            <a:r>
              <a:rPr lang="en-US" dirty="0"/>
              <a:t>Key point from the notes: OTH is "not a punishment" under DoD policy, but works like one for benefits. That mismatch is why this training exists.</a:t>
            </a:r>
          </a:p>
          <a:p>
            <a:pPr lvl="0"/>
            <a:r>
              <a:rPr lang="en-US" b="1" dirty="0"/>
              <a:t>Humor:</a:t>
            </a:r>
            <a:r>
              <a:rPr lang="en-US" dirty="0"/>
              <a:t> "DoD says OTH isn't a punishment. That's like your dentist saying 'this won't hurt.' Technically a statement. Not a promise."</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one diagram to anchor the whole session. neither agency's process is a prerequisite for the other.
If someone asks which to file first, the honest answer is 'both, now' — there's no sequencing requirement and no penalty for running them in parallel.</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Calibri" panose="020F0502020204030204" pitchFamily="34" charset="0"/>
              <a:buChar char="̶"/>
            </a:pPr>
            <a:r>
              <a:rPr lang="en-US" dirty="0"/>
              <a:t>Finally, here are two pending Supreme Court cases that we are keeping an eye on because they could be quite important.  </a:t>
            </a:r>
          </a:p>
        </p:txBody>
      </p:sp>
      <p:sp>
        <p:nvSpPr>
          <p:cNvPr id="4" name="Slide Number Placeholder 3"/>
          <p:cNvSpPr>
            <a:spLocks noGrp="1"/>
          </p:cNvSpPr>
          <p:nvPr>
            <p:ph type="sldNum" sz="quarter" idx="5"/>
          </p:nvPr>
        </p:nvSpPr>
        <p:spPr/>
        <p:txBody>
          <a:bodyPr/>
          <a:lstStyle/>
          <a:p>
            <a:fld id="{17055FE4-C66D-4B15-B666-BC04428DE721}" type="slidenum">
              <a:rPr lang="en-US" smtClean="0"/>
              <a:t>9</a:t>
            </a:fld>
            <a:endParaRPr lang="en-US"/>
          </a:p>
        </p:txBody>
      </p:sp>
    </p:spTree>
    <p:extLst>
      <p:ext uri="{BB962C8B-B14F-4D97-AF65-F5344CB8AC3E}">
        <p14:creationId xmlns:p14="http://schemas.microsoft.com/office/powerpoint/2010/main" val="2166996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Discharge Review Board: apply within 15 years, standard is "inequitable or improper," DD Form 293. Cannot touch court-martial or disability-related discharges.</a:t>
            </a:r>
          </a:p>
          <a:p>
            <a:pPr lvl="0"/>
            <a:r>
              <a:rPr lang="en-US" dirty="0"/>
              <a:t>Board for Correction: 3 years from discovering the error, but waivable (and extended 3 years after a DRB denial); broader "error or injustice" standard; DD Form 149; the only board that can reach a general court-martial discharge.</a:t>
            </a:r>
          </a:p>
          <a:p>
            <a:pPr lvl="0"/>
            <a:r>
              <a:rPr lang="en-US" dirty="0"/>
              <a:t>Each branch runs its own boards; Space Force goes to the Air Force board; Navy and Marine Corps share one.</a:t>
            </a:r>
          </a:p>
          <a:p>
            <a:pPr lvl="0"/>
            <a:r>
              <a:rPr lang="en-US" dirty="0"/>
              <a:t>Evidence checklist: DD-214, STRs and personnel file, a clear list of issues, personal statement, buddy and family statements, awards, post-service conduct, and medical evidence linking PTSD/TBI/substance use to the conduct.</a:t>
            </a:r>
          </a:p>
          <a:p>
            <a:pPr lvl="0"/>
            <a:r>
              <a:rPr lang="en-US" dirty="0"/>
              <a:t>A favorable Board for Correction decision binds VA and overrides the bars in Part 2.</a:t>
            </a:r>
          </a:p>
          <a:p>
            <a:pPr lvl="0"/>
            <a:r>
              <a:rPr lang="en-US" b="1" dirty="0"/>
              <a:t>Humor:</a:t>
            </a:r>
            <a:r>
              <a:rPr lang="en-US" dirty="0"/>
              <a:t> "Yes, the Space Force uses the Air Force board. Even in space, you can't escape the Air Force's paperwork." Or: "DD-293, DD-149 </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you picked D, 'only Congress can act,' I admire your faith that Congress will act."</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11</a:t>
            </a:fld>
            <a:endParaRPr lang="en-US"/>
          </a:p>
        </p:txBody>
      </p:sp>
    </p:spTree>
    <p:extLst>
      <p:ext uri="{BB962C8B-B14F-4D97-AF65-F5344CB8AC3E}">
        <p14:creationId xmlns:p14="http://schemas.microsoft.com/office/powerpoint/2010/main" val="9678558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43F1D-D8DB-0A77-51B0-D2D8201C46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160CA6-3F6D-9B87-6505-C8FB758CEA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768043-B375-0507-CA78-836886E4540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was there a court-martial?" before choosing a form.</a:t>
            </a:r>
          </a:p>
          <a:p>
            <a:pPr marL="0" indent="0">
              <a:lnSpc>
                <a:spcPct val="110000"/>
              </a:lnSpc>
              <a:buNone/>
            </a:pPr>
            <a:endParaRPr lang="en-US" dirty="0"/>
          </a:p>
        </p:txBody>
      </p:sp>
      <p:sp>
        <p:nvSpPr>
          <p:cNvPr id="4" name="Slide Number Placeholder 3">
            <a:extLst>
              <a:ext uri="{FF2B5EF4-FFF2-40B4-BE49-F238E27FC236}">
                <a16:creationId xmlns:a16="http://schemas.microsoft.com/office/drawing/2014/main" id="{A387A348-9ECA-9EFE-F00F-5A7FDB098F7F}"/>
              </a:ext>
            </a:extLst>
          </p:cNvPr>
          <p:cNvSpPr>
            <a:spLocks noGrp="1"/>
          </p:cNvSpPr>
          <p:nvPr>
            <p:ph type="sldNum" sz="quarter" idx="5"/>
          </p:nvPr>
        </p:nvSpPr>
        <p:spPr/>
        <p:txBody>
          <a:bodyPr/>
          <a:lstStyle/>
          <a:p>
            <a:fld id="{17055FE4-C66D-4B15-B666-BC04428DE721}" type="slidenum">
              <a:rPr lang="en-US" smtClean="0"/>
              <a:t>12</a:t>
            </a:fld>
            <a:endParaRPr lang="en-US"/>
          </a:p>
        </p:txBody>
      </p:sp>
    </p:spTree>
    <p:extLst>
      <p:ext uri="{BB962C8B-B14F-4D97-AF65-F5344CB8AC3E}">
        <p14:creationId xmlns:p14="http://schemas.microsoft.com/office/powerpoint/2010/main" val="22959904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The memo trilogy: Hagel (2014) for PTSD; Carson (2016) added TBI; Kurta (2017) added all mental health conditions, related substance use, MST, and DADT.</a:t>
            </a:r>
          </a:p>
          <a:p>
            <a:pPr lvl="0"/>
            <a:r>
              <a:rPr lang="en-US" dirty="0"/>
              <a:t>Kurta's four questions: a qualifying condition or experience? Linked to service? Does it excuse or mitigate the conduct? Does it outweigh the discharge reasons?</a:t>
            </a:r>
          </a:p>
          <a:p>
            <a:pPr lvl="0"/>
            <a:r>
              <a:rPr lang="en-US" dirty="0"/>
              <a:t>Coach veterans to answer all four in their personal statement.</a:t>
            </a:r>
          </a:p>
          <a:p>
            <a:pPr lvl="0"/>
            <a:r>
              <a:rPr lang="en-US" b="1" dirty="0"/>
              <a:t>Humor:</a:t>
            </a:r>
            <a:r>
              <a:rPr lang="en-US" dirty="0"/>
              <a:t> "Hagel, Carson, Kurta — sounds like a law firm, but it's the best free help a veteran will get from the Pentagon."</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Jan–Mar 2024 relief rates for mental health claims: Air Force 5%, Navy/Marine Corps 19%, Army 52%. Sexual assault: 17%, 27%, 55%.</a:t>
            </a:r>
          </a:p>
          <a:p>
            <a:pPr lvl="0"/>
            <a:r>
              <a:rPr lang="en-US" dirty="0"/>
              <a:t>1980 GAO: identical misconduct, 13 times the odds of an Honorable in the Air Force versus the Marine Corps.</a:t>
            </a:r>
          </a:p>
          <a:p>
            <a:pPr lvl="0"/>
            <a:r>
              <a:rPr lang="en-US" dirty="0"/>
              <a:t>This disparity is why Part 2 (VA) gets real time — it doesn't depend on the branch.</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2024 pardon for historical Article 125 consensual sodomy convictions.</a:t>
            </a:r>
          </a:p>
          <a:p>
            <a:pPr lvl="0"/>
            <a:r>
              <a:rPr lang="en-US" dirty="0"/>
              <a:t>2025 </a:t>
            </a:r>
            <a:r>
              <a:rPr lang="en-US" i="1" dirty="0"/>
              <a:t>Farrell v. DoD</a:t>
            </a:r>
            <a:r>
              <a:rPr lang="en-US" dirty="0"/>
              <a:t> settlement: path for DADT-era veterans to remove sexual-orientation references and seek upgrades (about 14,000 under DADT; 100,000+ LGBTQ+ veterans historically).</a:t>
            </a:r>
          </a:p>
          <a:p>
            <a:pPr lvl="0"/>
            <a:r>
              <a:rPr lang="en-US" dirty="0"/>
              <a:t>2025 Hurst memos: reinstatement or upgrade where COVID-19 vaccine refusal was the sole basis.</a:t>
            </a:r>
          </a:p>
          <a:p>
            <a:pPr lvl="0"/>
            <a:r>
              <a:rPr lang="en-US" i="1" dirty="0"/>
              <a:t>Kennedy v. Wormuth</a:t>
            </a:r>
            <a:r>
              <a:rPr lang="en-US" dirty="0"/>
              <a:t> (2021): Army OEF/OIF-era veterans with PTSD, TBI, or MST; some get automatic reconsideration.</a:t>
            </a:r>
          </a:p>
          <a:p>
            <a:pPr lvl="0"/>
            <a:r>
              <a:rPr lang="en-US" dirty="0"/>
              <a:t>Takeaway: any of these four means an old denial may be worth a second look.</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94AB3-0369-7715-FA71-54C2D1C94E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1FA613-D17D-2040-6427-A22D75A937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C7DB37-0AA6-E804-5F33-02E40924EDC8}"/>
              </a:ext>
            </a:extLst>
          </p:cNvPr>
          <p:cNvSpPr>
            <a:spLocks noGrp="1"/>
          </p:cNvSpPr>
          <p:nvPr>
            <p:ph type="body" idx="1"/>
          </p:nvPr>
        </p:nvSpPr>
        <p:spPr/>
        <p:txBody>
          <a:bodyPr/>
          <a:lstStyle/>
          <a:p>
            <a:pPr marL="171450" indent="-171450">
              <a:buFont typeface="Calibri" panose="020F0502020204030204" pitchFamily="34" charset="0"/>
              <a:buChar char="̶"/>
            </a:pPr>
            <a:endParaRPr lang="en-US" dirty="0"/>
          </a:p>
        </p:txBody>
      </p:sp>
      <p:sp>
        <p:nvSpPr>
          <p:cNvPr id="4" name="Slide Number Placeholder 3">
            <a:extLst>
              <a:ext uri="{FF2B5EF4-FFF2-40B4-BE49-F238E27FC236}">
                <a16:creationId xmlns:a16="http://schemas.microsoft.com/office/drawing/2014/main" id="{E21FFD5D-A697-B952-4C03-F92CE4DF5074}"/>
              </a:ext>
            </a:extLst>
          </p:cNvPr>
          <p:cNvSpPr>
            <a:spLocks noGrp="1"/>
          </p:cNvSpPr>
          <p:nvPr>
            <p:ph type="sldNum" sz="quarter" idx="5"/>
          </p:nvPr>
        </p:nvSpPr>
        <p:spPr/>
        <p:txBody>
          <a:bodyPr/>
          <a:lstStyle/>
          <a:p>
            <a:fld id="{17055FE4-C66D-4B15-B666-BC04428DE721}" type="slidenum">
              <a:rPr lang="en-US" smtClean="0"/>
              <a:t>16</a:t>
            </a:fld>
            <a:endParaRPr lang="en-US"/>
          </a:p>
        </p:txBody>
      </p:sp>
    </p:spTree>
    <p:extLst>
      <p:ext uri="{BB962C8B-B14F-4D97-AF65-F5344CB8AC3E}">
        <p14:creationId xmlns:p14="http://schemas.microsoft.com/office/powerpoint/2010/main" val="37360175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Under 38 CFR 3.12, VA decides whether service was "other than dishonorable" — for benefits only. The DD-214 never changes.</a:t>
            </a:r>
          </a:p>
          <a:p>
            <a:pPr lvl="0"/>
            <a:r>
              <a:rPr lang="en-US" dirty="0"/>
              <a:t>FY2013: about 90% ruled ineligible. After Congress let VA weigh PTSD, TBI, and MST: 80.4% favorable (FY2020), 76.8% (FY2021), 77.6% (FY2022).</a:t>
            </a:r>
          </a:p>
          <a:p>
            <a:pPr lvl="0"/>
            <a:r>
              <a:rPr lang="en-US" i="1" dirty="0"/>
              <a:t>Garvey v. Wilkie</a:t>
            </a:r>
            <a:r>
              <a:rPr lang="en-US" dirty="0"/>
              <a:t> (Fed. Cir. 2020) upheld VA's authority to define "other than dishonorable."</a:t>
            </a:r>
          </a:p>
          <a:p>
            <a:pPr lvl="0"/>
            <a:r>
              <a:rPr lang="en-US" b="1" dirty="0"/>
              <a:t>Humor:</a:t>
            </a:r>
            <a:r>
              <a:rPr lang="en-US" dirty="0"/>
              <a:t> "'Other than dishonorable' is the most lawyerly compliment in government. It's like a review that says 'not the worst meal I've had.' But it pays the bills."</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ECCD1-F3A8-310E-4910-9D2EED57A3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25F561-8758-F425-D76E-4A41A1EF15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724B73-3718-6F88-804B-D3236B74F411}"/>
              </a:ext>
            </a:extLst>
          </p:cNvPr>
          <p:cNvSpPr>
            <a:spLocks noGrp="1"/>
          </p:cNvSpPr>
          <p:nvPr>
            <p:ph type="body" idx="1"/>
          </p:nvPr>
        </p:nvSpPr>
        <p:spPr/>
        <p:txBody>
          <a:bodyPr/>
          <a:lstStyle/>
          <a:p>
            <a:pPr marL="0" indent="0">
              <a:lnSpc>
                <a:spcPct val="110000"/>
              </a:lnSpc>
              <a:buNone/>
            </a:pPr>
            <a:r>
              <a:rPr lang="en-US" dirty="0">
                <a:solidFill>
                  <a:srgbClr val="000000"/>
                </a:solidFill>
                <a:latin typeface="Calibri" panose="020F0502020204030204" pitchFamily="34" charset="0"/>
                <a:sym typeface=""/>
              </a:rPr>
              <a:t>[click] </a:t>
            </a:r>
            <a:r>
              <a:rPr lang="en-US" b="1" dirty="0">
                <a:solidFill>
                  <a:srgbClr val="FF0000"/>
                </a:solidFill>
              </a:rPr>
              <a:t>The answer here is No. The law at 1114(k) only authorizes VA to grant one award of SMC(k) based on loss of use of creative organ. </a:t>
            </a:r>
          </a:p>
          <a:p>
            <a:pPr>
              <a:lnSpc>
                <a:spcPct val="110000"/>
              </a:lnSpc>
            </a:pPr>
            <a:r>
              <a:rPr lang="en-US" dirty="0">
                <a:solidFill>
                  <a:srgbClr val="000000"/>
                </a:solidFill>
                <a:latin typeface="Calibri" panose="020F0502020204030204" pitchFamily="34" charset="0"/>
                <a:sym typeface=""/>
              </a:rPr>
              <a:t>[click] </a:t>
            </a:r>
            <a:r>
              <a:rPr lang="en-US" dirty="0"/>
              <a:t>The CAVC held that the phrase “one or more” in 1114(k) means that veterans may only receive a single award of SMC(k) based on loss of use of creative organ even if the use of more than one creative organ is lost.</a:t>
            </a:r>
          </a:p>
          <a:p>
            <a:pPr>
              <a:lnSpc>
                <a:spcPct val="110000"/>
              </a:lnSpc>
            </a:pPr>
            <a:r>
              <a:rPr lang="en-US" dirty="0">
                <a:solidFill>
                  <a:srgbClr val="000000"/>
                </a:solidFill>
                <a:latin typeface="Calibri" panose="020F0502020204030204" pitchFamily="34" charset="0"/>
                <a:sym typeface=""/>
              </a:rPr>
              <a:t>[click] </a:t>
            </a:r>
            <a:r>
              <a:rPr lang="en-US" dirty="0"/>
              <a:t>The statute is structured in a confusing way.</a:t>
            </a:r>
          </a:p>
          <a:p>
            <a:pPr>
              <a:lnSpc>
                <a:spcPct val="110000"/>
              </a:lnSpc>
            </a:pPr>
            <a:r>
              <a:rPr lang="en-US" dirty="0">
                <a:solidFill>
                  <a:srgbClr val="000000"/>
                </a:solidFill>
                <a:latin typeface="Calibri" panose="020F0502020204030204" pitchFamily="34" charset="0"/>
                <a:sym typeface=""/>
              </a:rPr>
              <a:t>[click] </a:t>
            </a:r>
            <a:r>
              <a:rPr lang="en-US" dirty="0"/>
              <a:t>There a many ways to get multiple awards of SMC(k), but this is not one of them.</a:t>
            </a:r>
          </a:p>
        </p:txBody>
      </p:sp>
      <p:sp>
        <p:nvSpPr>
          <p:cNvPr id="4" name="Slide Number Placeholder 3">
            <a:extLst>
              <a:ext uri="{FF2B5EF4-FFF2-40B4-BE49-F238E27FC236}">
                <a16:creationId xmlns:a16="http://schemas.microsoft.com/office/drawing/2014/main" id="{9BD8856F-B53B-28AD-A11A-6EEB6D132E58}"/>
              </a:ext>
            </a:extLst>
          </p:cNvPr>
          <p:cNvSpPr>
            <a:spLocks noGrp="1"/>
          </p:cNvSpPr>
          <p:nvPr>
            <p:ph type="sldNum" sz="quarter" idx="5"/>
          </p:nvPr>
        </p:nvSpPr>
        <p:spPr/>
        <p:txBody>
          <a:bodyPr/>
          <a:lstStyle/>
          <a:p>
            <a:fld id="{17055FE4-C66D-4B15-B666-BC04428DE721}" type="slidenum">
              <a:rPr lang="en-US" smtClean="0"/>
              <a:t>19</a:t>
            </a:fld>
            <a:endParaRPr lang="en-US"/>
          </a:p>
        </p:txBody>
      </p:sp>
    </p:spTree>
    <p:extLst>
      <p:ext uri="{BB962C8B-B14F-4D97-AF65-F5344CB8AC3E}">
        <p14:creationId xmlns:p14="http://schemas.microsoft.com/office/powerpoint/2010/main" val="21922054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38 U.S.C. § 5303(a): conscientious-objector refusal, general court-martial sentence, officer resignation for the good of the service, desertion, non-citizen release request in wartime, AWOL 180+ continuous days.</a:t>
            </a:r>
          </a:p>
          <a:p>
            <a:pPr lvl="0"/>
            <a:r>
              <a:rPr lang="en-US" dirty="0"/>
              <a:t>No compelling-circumstances exception — but the insanity exception still applies.</a:t>
            </a:r>
          </a:p>
          <a:p>
            <a:pPr lvl="0"/>
            <a:r>
              <a:rPr lang="en-US" b="1" dirty="0"/>
              <a:t>Humor:</a:t>
            </a:r>
            <a:r>
              <a:rPr lang="en-US" dirty="0"/>
              <a:t> "These are the 'no means no' bars. </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VA rule effective June 25, 2024 eliminated the old "homosexual acts" bar and tightened the rest.</a:t>
            </a:r>
          </a:p>
          <a:p>
            <a:pPr lvl="0"/>
            <a:r>
              <a:rPr lang="en-US" dirty="0"/>
              <a:t>No exception: accepting an OTH to avoid a general court-martial; mutiny or espionage.</a:t>
            </a:r>
          </a:p>
          <a:p>
            <a:pPr lvl="0"/>
            <a:r>
              <a:rPr lang="en-US" dirty="0"/>
              <a:t>Compelling-circumstances exception available: moral turpitude; willful and persistent misconduct (repeated within 2 years for minor, 5 years for serious).</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the two rows that break the pattern: emergent suicide care and MST health care are available to OTH veterans immediately, no determination required.
Also point out the GI Bill row — even a General discharge doesn't qualify, which surprises a lot of veterans.</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OTH administrative discharge: up to 90 days of emergent mental health care — inpatient, residential, or outpatient, plus substance use and social work — while VA works the determination.</a:t>
            </a:r>
          </a:p>
          <a:p>
            <a:pPr lvl="0"/>
            <a:r>
              <a:rPr lang="en-US" dirty="0"/>
              <a:t>Access: any VA Emergency Department, a Vet Center, or the Veterans Crisis Line. Not for dismissals, dishonorable, or GCM bad conduct.</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VSO in the room should be able to answer this one cold by the end of today — it's the fastest thing you can tell a veteran in crisis.</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Land this before moving to CA-specific resources — it's the safety-net fact worth repeating one more time.</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screen for both pathways; file the VA application now, don't wait on the board; lead with the 90 days in a crisis; say plainly that your office serves bad-paper veterans.</a:t>
            </a:r>
          </a:p>
          <a:p>
            <a:pPr lvl="0"/>
            <a:r>
              <a:rPr lang="en-US" dirty="0"/>
              <a:t>Referrals: your CVSO network, the AB 325 grant program, NVLSP's Lawyers Serving Warriors.</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7075F-F2B4-586B-E577-C5C91E550B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ECA802-AB84-39D5-ECB0-082F7FAAD6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9155E2-0633-8EF1-A447-31B6D59EFF81}"/>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endParaRPr lang="en-US" sz="1200" b="0" dirty="0">
              <a:solidFill>
                <a:schemeClr val="tx1"/>
              </a:solidFill>
            </a:endParaRPr>
          </a:p>
        </p:txBody>
      </p:sp>
      <p:sp>
        <p:nvSpPr>
          <p:cNvPr id="4" name="Slide Number Placeholder 3">
            <a:extLst>
              <a:ext uri="{FF2B5EF4-FFF2-40B4-BE49-F238E27FC236}">
                <a16:creationId xmlns:a16="http://schemas.microsoft.com/office/drawing/2014/main" id="{A970F149-54F7-A7FC-3224-1F60A7E9461C}"/>
              </a:ext>
            </a:extLst>
          </p:cNvPr>
          <p:cNvSpPr>
            <a:spLocks noGrp="1"/>
          </p:cNvSpPr>
          <p:nvPr>
            <p:ph type="sldNum" sz="quarter" idx="5"/>
          </p:nvPr>
        </p:nvSpPr>
        <p:spPr/>
        <p:txBody>
          <a:bodyPr/>
          <a:lstStyle/>
          <a:p>
            <a:fld id="{17055FE4-C66D-4B15-B666-BC04428DE721}" type="slidenum">
              <a:rPr lang="en-US" smtClean="0"/>
              <a:t>30</a:t>
            </a:fld>
            <a:endParaRPr lang="en-US"/>
          </a:p>
        </p:txBody>
      </p:sp>
    </p:spTree>
    <p:extLst>
      <p:ext uri="{BB962C8B-B14F-4D97-AF65-F5344CB8AC3E}">
        <p14:creationId xmlns:p14="http://schemas.microsoft.com/office/powerpoint/2010/main" val="30838587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_one">
    <p:bg>
      <p:bgPr>
        <a:solidFill>
          <a:srgbClr val="104C7D"/>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1ACA905-FA76-425A-939F-5A34A981F1CA}"/>
              </a:ext>
            </a:extLst>
          </p:cNvPr>
          <p:cNvSpPr/>
          <p:nvPr userDrawn="1"/>
        </p:nvSpPr>
        <p:spPr>
          <a:xfrm>
            <a:off x="3804745" y="0"/>
            <a:ext cx="8387255"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A6E151D-FE6F-48E4-97A7-84847DFBFFC3}"/>
              </a:ext>
            </a:extLst>
          </p:cNvPr>
          <p:cNvSpPr>
            <a:spLocks noGrp="1"/>
          </p:cNvSpPr>
          <p:nvPr>
            <p:ph type="ctrTitle" hasCustomPrompt="1"/>
          </p:nvPr>
        </p:nvSpPr>
        <p:spPr>
          <a:xfrm>
            <a:off x="4732283" y="2470641"/>
            <a:ext cx="5665076" cy="1909763"/>
          </a:xfrm>
          <a:prstGeom prst="rect">
            <a:avLst/>
          </a:prstGeom>
        </p:spPr>
        <p:txBody>
          <a:bodyPr anchor="b"/>
          <a:lstStyle>
            <a:lvl1pPr algn="l">
              <a:defRPr sz="6000">
                <a:solidFill>
                  <a:srgbClr val="104C7D"/>
                </a:solidFill>
                <a:latin typeface="Verdana" panose="020B0604030504040204" pitchFamily="34" charset="0"/>
                <a:ea typeface="Verdana" panose="020B0604030504040204" pitchFamily="34" charset="0"/>
              </a:defRPr>
            </a:lvl1pPr>
          </a:lstStyle>
          <a:p>
            <a:r>
              <a:rPr lang="en-US" dirty="0"/>
              <a:t>Lesson </a:t>
            </a:r>
            <a:r>
              <a:rPr lang="en-US" dirty="0" err="1"/>
              <a:t>x.x</a:t>
            </a:r>
            <a:br>
              <a:rPr lang="en-US" dirty="0"/>
            </a:br>
            <a:r>
              <a:rPr lang="en-US" dirty="0"/>
              <a:t>Title: Subtitle</a:t>
            </a:r>
          </a:p>
        </p:txBody>
      </p:sp>
      <p:sp>
        <p:nvSpPr>
          <p:cNvPr id="3" name="Subtitle 2">
            <a:extLst>
              <a:ext uri="{FF2B5EF4-FFF2-40B4-BE49-F238E27FC236}">
                <a16:creationId xmlns:a16="http://schemas.microsoft.com/office/drawing/2014/main" id="{B98EF51B-30A1-42BE-96B9-01E418F50AAC}"/>
              </a:ext>
            </a:extLst>
          </p:cNvPr>
          <p:cNvSpPr>
            <a:spLocks noGrp="1"/>
          </p:cNvSpPr>
          <p:nvPr>
            <p:ph type="subTitle" idx="1"/>
          </p:nvPr>
        </p:nvSpPr>
        <p:spPr>
          <a:xfrm>
            <a:off x="4732283" y="4512660"/>
            <a:ext cx="5935717" cy="1579179"/>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AF9FAD28-F3AF-4E61-A493-82AFDDB5FF1F}"/>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380D393D-028B-4941-8330-FCBF4EA914C2}"/>
              </a:ext>
            </a:extLst>
          </p:cNvPr>
          <p:cNvSpPr>
            <a:spLocks noGrp="1"/>
          </p:cNvSpPr>
          <p:nvPr>
            <p:ph type="ftr" sz="quarter" idx="11"/>
          </p:nvPr>
        </p:nvSpPr>
        <p:spPr>
          <a:xfrm>
            <a:off x="4038600" y="6356350"/>
            <a:ext cx="4114800" cy="365125"/>
          </a:xfrm>
          <a:prstGeom prst="rect">
            <a:avLst/>
          </a:prstGeom>
        </p:spPr>
        <p:txBody>
          <a:bodyPr/>
          <a:lstStyle/>
          <a:p>
            <a:r>
              <a:rPr lang="en-US" dirty="0"/>
              <a:t>© 2018-2025 Bergmann &amp; Moore LLC</a:t>
            </a:r>
          </a:p>
        </p:txBody>
      </p:sp>
      <p:sp>
        <p:nvSpPr>
          <p:cNvPr id="6" name="Slide Number Placeholder 5">
            <a:extLst>
              <a:ext uri="{FF2B5EF4-FFF2-40B4-BE49-F238E27FC236}">
                <a16:creationId xmlns:a16="http://schemas.microsoft.com/office/drawing/2014/main" id="{F2504389-B93A-4AF2-83C3-A0ECDD1B9607}"/>
              </a:ext>
            </a:extLst>
          </p:cNvPr>
          <p:cNvSpPr>
            <a:spLocks noGrp="1"/>
          </p:cNvSpPr>
          <p:nvPr>
            <p:ph type="sldNum" sz="quarter" idx="12"/>
          </p:nvPr>
        </p:nvSpPr>
        <p:spPr>
          <a:xfrm>
            <a:off x="8610600" y="6356350"/>
            <a:ext cx="2743200" cy="365125"/>
          </a:xfrm>
          <a:prstGeom prst="rect">
            <a:avLst/>
          </a:prstGeom>
        </p:spPr>
        <p:txBody>
          <a:bodyPr/>
          <a:lstStyle/>
          <a:p>
            <a:fld id="{75A3FBCB-B889-4A4C-9DFA-4D5296EE229C}" type="slidenum">
              <a:rPr lang="en-US" smtClean="0"/>
              <a:t>‹#›</a:t>
            </a:fld>
            <a:endParaRPr lang="en-US"/>
          </a:p>
        </p:txBody>
      </p:sp>
    </p:spTree>
    <p:extLst>
      <p:ext uri="{BB962C8B-B14F-4D97-AF65-F5344CB8AC3E}">
        <p14:creationId xmlns:p14="http://schemas.microsoft.com/office/powerpoint/2010/main" val="2616508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inal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0620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BBDCFC3-FFE7-FDC1-533A-DF319CB89365}"/>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F6440F0D-AA29-CB7C-BDE5-5B92E8EAF348}"/>
              </a:ext>
            </a:extLst>
          </p:cNvPr>
          <p:cNvSpPr>
            <a:spLocks noGrp="1"/>
          </p:cNvSpPr>
          <p:nvPr>
            <p:ph type="ftr" sz="quarter" idx="11"/>
          </p:nvPr>
        </p:nvSpPr>
        <p:spPr/>
        <p:txBody>
          <a:bodyPr/>
          <a:lstStyle/>
          <a:p>
            <a:r>
              <a:rPr lang="en-US" dirty="0"/>
              <a:t>© 2018-2025 Bergmann &amp; Moore LLC</a:t>
            </a:r>
          </a:p>
        </p:txBody>
      </p:sp>
      <p:sp>
        <p:nvSpPr>
          <p:cNvPr id="4" name="Slide Number Placeholder 3">
            <a:extLst>
              <a:ext uri="{FF2B5EF4-FFF2-40B4-BE49-F238E27FC236}">
                <a16:creationId xmlns:a16="http://schemas.microsoft.com/office/drawing/2014/main" id="{21FCB02A-545A-AAF2-2FDA-661AA63CF862}"/>
              </a:ext>
            </a:extLst>
          </p:cNvPr>
          <p:cNvSpPr>
            <a:spLocks noGrp="1"/>
          </p:cNvSpPr>
          <p:nvPr>
            <p:ph type="sldNum" sz="quarter" idx="12"/>
          </p:nvPr>
        </p:nvSpPr>
        <p:spPr/>
        <p:txBody>
          <a:bodyPr/>
          <a:lstStyle/>
          <a:p>
            <a:fld id="{75A3FBCB-B889-4A4C-9DFA-4D5296EE229C}" type="slidenum">
              <a:rPr lang="en-US" smtClean="0"/>
              <a:t>‹#›</a:t>
            </a:fld>
            <a:endParaRPr lang="en-US"/>
          </a:p>
        </p:txBody>
      </p:sp>
    </p:spTree>
    <p:extLst>
      <p:ext uri="{BB962C8B-B14F-4D97-AF65-F5344CB8AC3E}">
        <p14:creationId xmlns:p14="http://schemas.microsoft.com/office/powerpoint/2010/main" val="41049099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O_FOOT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D7D9-8D3B-4E29-858B-CDC4FE07BD34}"/>
              </a:ext>
            </a:extLst>
          </p:cNvPr>
          <p:cNvSpPr>
            <a:spLocks noGrp="1"/>
          </p:cNvSpPr>
          <p:nvPr>
            <p:ph type="title"/>
          </p:nvPr>
        </p:nvSpPr>
        <p:spPr>
          <a:xfrm>
            <a:off x="169332" y="249594"/>
            <a:ext cx="11836399" cy="918806"/>
          </a:xfrm>
          <a:prstGeom prst="rect">
            <a:avLst/>
          </a:prstGeom>
        </p:spPr>
        <p:txBody>
          <a:bodyPr>
            <a:normAutofit/>
          </a:bodyPr>
          <a:lstStyle>
            <a:lvl1pPr>
              <a:defRPr sz="5400"/>
            </a:lvl1pPr>
          </a:lstStyle>
          <a:p>
            <a:r>
              <a:rPr lang="en-US" dirty="0"/>
              <a:t>Click to edit Master title style</a:t>
            </a:r>
          </a:p>
        </p:txBody>
      </p:sp>
      <p:sp>
        <p:nvSpPr>
          <p:cNvPr id="5" name="Slide Number Placeholder 4">
            <a:extLst>
              <a:ext uri="{FF2B5EF4-FFF2-40B4-BE49-F238E27FC236}">
                <a16:creationId xmlns:a16="http://schemas.microsoft.com/office/drawing/2014/main" id="{1A3C5122-7686-4D3E-88EC-F0B9B11C8F02}"/>
              </a:ext>
            </a:extLst>
          </p:cNvPr>
          <p:cNvSpPr>
            <a:spLocks noGrp="1"/>
          </p:cNvSpPr>
          <p:nvPr>
            <p:ph type="sldNum" sz="quarter" idx="12"/>
          </p:nvPr>
        </p:nvSpPr>
        <p:spPr>
          <a:xfrm>
            <a:off x="9448800" y="6501979"/>
            <a:ext cx="2743200" cy="365125"/>
          </a:xfrm>
        </p:spPr>
        <p:txBody>
          <a:bodyPr/>
          <a:lstStyle>
            <a:lvl1pPr>
              <a:defRPr sz="900"/>
            </a:lvl1pPr>
          </a:lstStyle>
          <a:p>
            <a:fld id="{772AD97A-4EE5-4134-952F-E148AF3C2668}" type="slidenum">
              <a:rPr lang="en-US" smtClean="0"/>
              <a:pPr/>
              <a:t>‹#›</a:t>
            </a:fld>
            <a:endParaRPr lang="en-US" dirty="0"/>
          </a:p>
        </p:txBody>
      </p:sp>
      <p:sp>
        <p:nvSpPr>
          <p:cNvPr id="6" name="Text Placeholder 2">
            <a:extLst>
              <a:ext uri="{FF2B5EF4-FFF2-40B4-BE49-F238E27FC236}">
                <a16:creationId xmlns:a16="http://schemas.microsoft.com/office/drawing/2014/main" id="{F7F4DC1D-4A60-43A1-921F-4D5137E197E2}"/>
              </a:ext>
            </a:extLst>
          </p:cNvPr>
          <p:cNvSpPr>
            <a:spLocks noGrp="1"/>
          </p:cNvSpPr>
          <p:nvPr>
            <p:ph idx="1"/>
          </p:nvPr>
        </p:nvSpPr>
        <p:spPr>
          <a:xfrm>
            <a:off x="169333" y="1456268"/>
            <a:ext cx="11836400" cy="499758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941355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OT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D7D9-8D3B-4E29-858B-CDC4FE07BD34}"/>
              </a:ext>
            </a:extLst>
          </p:cNvPr>
          <p:cNvSpPr>
            <a:spLocks noGrp="1"/>
          </p:cNvSpPr>
          <p:nvPr>
            <p:ph type="title"/>
          </p:nvPr>
        </p:nvSpPr>
        <p:spPr>
          <a:xfrm>
            <a:off x="169332" y="249594"/>
            <a:ext cx="11836399" cy="918806"/>
          </a:xfrm>
          <a:prstGeom prst="rect">
            <a:avLst/>
          </a:prstGeom>
        </p:spPr>
        <p:txBody>
          <a:bodyPr>
            <a:normAutofit/>
          </a:bodyPr>
          <a:lstStyle>
            <a:lvl1pPr>
              <a:defRPr sz="5400"/>
            </a:lvl1pPr>
          </a:lstStyle>
          <a:p>
            <a:r>
              <a:rPr lang="en-US" dirty="0"/>
              <a:t>Click to edit Master title style</a:t>
            </a:r>
          </a:p>
        </p:txBody>
      </p:sp>
      <p:sp>
        <p:nvSpPr>
          <p:cNvPr id="5" name="Slide Number Placeholder 4">
            <a:extLst>
              <a:ext uri="{FF2B5EF4-FFF2-40B4-BE49-F238E27FC236}">
                <a16:creationId xmlns:a16="http://schemas.microsoft.com/office/drawing/2014/main" id="{1A3C5122-7686-4D3E-88EC-F0B9B11C8F02}"/>
              </a:ext>
            </a:extLst>
          </p:cNvPr>
          <p:cNvSpPr>
            <a:spLocks noGrp="1"/>
          </p:cNvSpPr>
          <p:nvPr>
            <p:ph type="sldNum" sz="quarter" idx="12"/>
          </p:nvPr>
        </p:nvSpPr>
        <p:spPr>
          <a:xfrm>
            <a:off x="9448800" y="6501979"/>
            <a:ext cx="2743200" cy="365125"/>
          </a:xfrm>
        </p:spPr>
        <p:txBody>
          <a:bodyPr/>
          <a:lstStyle>
            <a:lvl1pPr>
              <a:defRPr sz="900"/>
            </a:lvl1pPr>
          </a:lstStyle>
          <a:p>
            <a:fld id="{772AD97A-4EE5-4134-952F-E148AF3C2668}" type="slidenum">
              <a:rPr lang="en-US" smtClean="0"/>
              <a:pPr/>
              <a:t>‹#›</a:t>
            </a:fld>
            <a:endParaRPr lang="en-US" dirty="0"/>
          </a:p>
        </p:txBody>
      </p:sp>
      <p:sp>
        <p:nvSpPr>
          <p:cNvPr id="6" name="Text Placeholder 2">
            <a:extLst>
              <a:ext uri="{FF2B5EF4-FFF2-40B4-BE49-F238E27FC236}">
                <a16:creationId xmlns:a16="http://schemas.microsoft.com/office/drawing/2014/main" id="{F7F4DC1D-4A60-43A1-921F-4D5137E197E2}"/>
              </a:ext>
            </a:extLst>
          </p:cNvPr>
          <p:cNvSpPr>
            <a:spLocks noGrp="1"/>
          </p:cNvSpPr>
          <p:nvPr>
            <p:ph idx="1"/>
          </p:nvPr>
        </p:nvSpPr>
        <p:spPr>
          <a:xfrm>
            <a:off x="169333" y="1456268"/>
            <a:ext cx="11836400" cy="499758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01616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oter with Graphic on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D7D9-8D3B-4E29-858B-CDC4FE07BD34}"/>
              </a:ext>
            </a:extLst>
          </p:cNvPr>
          <p:cNvSpPr>
            <a:spLocks noGrp="1"/>
          </p:cNvSpPr>
          <p:nvPr>
            <p:ph type="title"/>
          </p:nvPr>
        </p:nvSpPr>
        <p:spPr>
          <a:xfrm>
            <a:off x="169332" y="249594"/>
            <a:ext cx="11836399" cy="918806"/>
          </a:xfrm>
          <a:prstGeom prst="rect">
            <a:avLst/>
          </a:prstGeom>
        </p:spPr>
        <p:txBody>
          <a:bodyPr>
            <a:normAutofit/>
          </a:bodyPr>
          <a:lstStyle>
            <a:lvl1pPr>
              <a:defRPr sz="5400"/>
            </a:lvl1pPr>
          </a:lstStyle>
          <a:p>
            <a:r>
              <a:rPr lang="en-US" dirty="0"/>
              <a:t>Click to edit Master title style</a:t>
            </a:r>
          </a:p>
        </p:txBody>
      </p:sp>
      <p:sp>
        <p:nvSpPr>
          <p:cNvPr id="5" name="Slide Number Placeholder 4">
            <a:extLst>
              <a:ext uri="{FF2B5EF4-FFF2-40B4-BE49-F238E27FC236}">
                <a16:creationId xmlns:a16="http://schemas.microsoft.com/office/drawing/2014/main" id="{1A3C5122-7686-4D3E-88EC-F0B9B11C8F02}"/>
              </a:ext>
            </a:extLst>
          </p:cNvPr>
          <p:cNvSpPr>
            <a:spLocks noGrp="1"/>
          </p:cNvSpPr>
          <p:nvPr>
            <p:ph type="sldNum" sz="quarter" idx="12"/>
          </p:nvPr>
        </p:nvSpPr>
        <p:spPr>
          <a:xfrm>
            <a:off x="9448800" y="6501979"/>
            <a:ext cx="2743200" cy="365125"/>
          </a:xfrm>
        </p:spPr>
        <p:txBody>
          <a:bodyPr/>
          <a:lstStyle>
            <a:lvl1pPr>
              <a:defRPr sz="900"/>
            </a:lvl1pPr>
          </a:lstStyle>
          <a:p>
            <a:fld id="{772AD97A-4EE5-4134-952F-E148AF3C2668}" type="slidenum">
              <a:rPr lang="en-US" smtClean="0"/>
              <a:pPr/>
              <a:t>‹#›</a:t>
            </a:fld>
            <a:endParaRPr lang="en-US" dirty="0"/>
          </a:p>
        </p:txBody>
      </p:sp>
      <p:sp>
        <p:nvSpPr>
          <p:cNvPr id="6" name="Text Placeholder 2">
            <a:extLst>
              <a:ext uri="{FF2B5EF4-FFF2-40B4-BE49-F238E27FC236}">
                <a16:creationId xmlns:a16="http://schemas.microsoft.com/office/drawing/2014/main" id="{F7F4DC1D-4A60-43A1-921F-4D5137E197E2}"/>
              </a:ext>
            </a:extLst>
          </p:cNvPr>
          <p:cNvSpPr>
            <a:spLocks noGrp="1"/>
          </p:cNvSpPr>
          <p:nvPr>
            <p:ph idx="1"/>
          </p:nvPr>
        </p:nvSpPr>
        <p:spPr>
          <a:xfrm>
            <a:off x="169333" y="1456268"/>
            <a:ext cx="6475307" cy="499758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36985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oter with Graphic on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D7D9-8D3B-4E29-858B-CDC4FE07BD34}"/>
              </a:ext>
            </a:extLst>
          </p:cNvPr>
          <p:cNvSpPr>
            <a:spLocks noGrp="1"/>
          </p:cNvSpPr>
          <p:nvPr>
            <p:ph type="title"/>
          </p:nvPr>
        </p:nvSpPr>
        <p:spPr>
          <a:xfrm>
            <a:off x="169332" y="249594"/>
            <a:ext cx="11836399" cy="918806"/>
          </a:xfrm>
          <a:prstGeom prst="rect">
            <a:avLst/>
          </a:prstGeom>
        </p:spPr>
        <p:txBody>
          <a:bodyPr>
            <a:normAutofit/>
          </a:bodyPr>
          <a:lstStyle>
            <a:lvl1pPr>
              <a:defRPr sz="5400"/>
            </a:lvl1pPr>
          </a:lstStyle>
          <a:p>
            <a:r>
              <a:rPr lang="en-US" dirty="0"/>
              <a:t>Click to edit Master title style</a:t>
            </a:r>
          </a:p>
        </p:txBody>
      </p:sp>
      <p:sp>
        <p:nvSpPr>
          <p:cNvPr id="5" name="Slide Number Placeholder 4">
            <a:extLst>
              <a:ext uri="{FF2B5EF4-FFF2-40B4-BE49-F238E27FC236}">
                <a16:creationId xmlns:a16="http://schemas.microsoft.com/office/drawing/2014/main" id="{1A3C5122-7686-4D3E-88EC-F0B9B11C8F02}"/>
              </a:ext>
            </a:extLst>
          </p:cNvPr>
          <p:cNvSpPr>
            <a:spLocks noGrp="1"/>
          </p:cNvSpPr>
          <p:nvPr>
            <p:ph type="sldNum" sz="quarter" idx="12"/>
          </p:nvPr>
        </p:nvSpPr>
        <p:spPr>
          <a:xfrm>
            <a:off x="9448800" y="6501979"/>
            <a:ext cx="2743200" cy="365125"/>
          </a:xfrm>
        </p:spPr>
        <p:txBody>
          <a:bodyPr/>
          <a:lstStyle>
            <a:lvl1pPr>
              <a:defRPr sz="900"/>
            </a:lvl1pPr>
          </a:lstStyle>
          <a:p>
            <a:fld id="{772AD97A-4EE5-4134-952F-E148AF3C2668}" type="slidenum">
              <a:rPr lang="en-US" smtClean="0"/>
              <a:pPr/>
              <a:t>‹#›</a:t>
            </a:fld>
            <a:endParaRPr lang="en-US" dirty="0"/>
          </a:p>
        </p:txBody>
      </p:sp>
      <p:sp>
        <p:nvSpPr>
          <p:cNvPr id="6" name="Text Placeholder 2">
            <a:extLst>
              <a:ext uri="{FF2B5EF4-FFF2-40B4-BE49-F238E27FC236}">
                <a16:creationId xmlns:a16="http://schemas.microsoft.com/office/drawing/2014/main" id="{F7F4DC1D-4A60-43A1-921F-4D5137E197E2}"/>
              </a:ext>
            </a:extLst>
          </p:cNvPr>
          <p:cNvSpPr>
            <a:spLocks noGrp="1"/>
          </p:cNvSpPr>
          <p:nvPr>
            <p:ph idx="1"/>
          </p:nvPr>
        </p:nvSpPr>
        <p:spPr>
          <a:xfrm>
            <a:off x="4793101" y="1498189"/>
            <a:ext cx="7398899" cy="499758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79791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84329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nal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252305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theme" Target="../theme/theme2.xml"/><Relationship Id="rId5" Type="http://schemas.openxmlformats.org/officeDocument/2006/relationships/slideLayout" Target="../slideLayouts/slideLayout8.xml"/><Relationship Id="rId4"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104C7D"/>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50D9E2D-C64A-410E-BD4D-F4805FE74153}"/>
              </a:ext>
            </a:extLst>
          </p:cNvPr>
          <p:cNvSpPr/>
          <p:nvPr userDrawn="1"/>
        </p:nvSpPr>
        <p:spPr>
          <a:xfrm>
            <a:off x="3804745" y="3"/>
            <a:ext cx="8387255"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55FDE16B-E99B-4AC6-82FF-65CB8D39624E}"/>
              </a:ext>
            </a:extLst>
          </p:cNvPr>
          <p:cNvSpPr txBox="1">
            <a:spLocks/>
          </p:cNvSpPr>
          <p:nvPr userDrawn="1"/>
        </p:nvSpPr>
        <p:spPr>
          <a:xfrm>
            <a:off x="4732283" y="2335426"/>
            <a:ext cx="5665076" cy="2322467"/>
          </a:xfrm>
          <a:prstGeom prst="rect">
            <a:avLst/>
          </a:prstGeom>
        </p:spPr>
        <p:txBody>
          <a:bodyPr anchor="b"/>
          <a:lstStyle>
            <a:lvl1pPr algn="l" defTabSz="914400" rtl="0" eaLnBrk="1" latinLnBrk="0" hangingPunct="1">
              <a:lnSpc>
                <a:spcPct val="90000"/>
              </a:lnSpc>
              <a:spcBef>
                <a:spcPct val="0"/>
              </a:spcBef>
              <a:buNone/>
              <a:defRPr sz="6000" kern="1200">
                <a:solidFill>
                  <a:srgbClr val="104C7D"/>
                </a:solidFill>
                <a:latin typeface="Verdana" panose="020B0604030504040204" pitchFamily="34" charset="0"/>
                <a:ea typeface="Verdana" panose="020B0604030504040204" pitchFamily="34" charset="0"/>
                <a:cs typeface="+mj-cs"/>
              </a:defRPr>
            </a:lvl1pPr>
          </a:lstStyle>
          <a:p>
            <a:r>
              <a:rPr lang="en-US" dirty="0"/>
              <a:t>Lesson </a:t>
            </a:r>
            <a:r>
              <a:rPr lang="en-US" dirty="0" err="1"/>
              <a:t>x.x</a:t>
            </a:r>
            <a:br>
              <a:rPr lang="en-US" dirty="0"/>
            </a:br>
            <a:r>
              <a:rPr lang="en-US" dirty="0"/>
              <a:t>Title: Subtitle</a:t>
            </a:r>
          </a:p>
        </p:txBody>
      </p:sp>
      <p:sp>
        <p:nvSpPr>
          <p:cNvPr id="9" name="Subtitle 2">
            <a:extLst>
              <a:ext uri="{FF2B5EF4-FFF2-40B4-BE49-F238E27FC236}">
                <a16:creationId xmlns:a16="http://schemas.microsoft.com/office/drawing/2014/main" id="{67093CBA-1F96-4DEF-8FD3-39B33223A681}"/>
              </a:ext>
            </a:extLst>
          </p:cNvPr>
          <p:cNvSpPr txBox="1">
            <a:spLocks/>
          </p:cNvSpPr>
          <p:nvPr userDrawn="1"/>
        </p:nvSpPr>
        <p:spPr>
          <a:xfrm>
            <a:off x="4732282" y="4794422"/>
            <a:ext cx="5935717" cy="926755"/>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Click to edit Master subtitle style</a:t>
            </a:r>
          </a:p>
        </p:txBody>
      </p:sp>
      <p:sp>
        <p:nvSpPr>
          <p:cNvPr id="10" name="Date Placeholder 3">
            <a:extLst>
              <a:ext uri="{FF2B5EF4-FFF2-40B4-BE49-F238E27FC236}">
                <a16:creationId xmlns:a16="http://schemas.microsoft.com/office/drawing/2014/main" id="{6E8B0E78-AD7C-4CC3-9DD3-E4113E368220}"/>
              </a:ext>
            </a:extLst>
          </p:cNvPr>
          <p:cNvSpPr>
            <a:spLocks noGrp="1"/>
          </p:cNvSpPr>
          <p:nvPr>
            <p:ph type="dt" sz="half" idx="2"/>
          </p:nvPr>
        </p:nvSpPr>
        <p:spPr>
          <a:xfrm>
            <a:off x="838200" y="6356350"/>
            <a:ext cx="2743200" cy="365125"/>
          </a:xfrm>
          <a:prstGeom prst="rect">
            <a:avLst/>
          </a:prstGeom>
        </p:spPr>
        <p:txBody>
          <a:bodyPr/>
          <a:lstStyle/>
          <a:p>
            <a:endParaRPr lang="en-US"/>
          </a:p>
        </p:txBody>
      </p:sp>
      <p:sp>
        <p:nvSpPr>
          <p:cNvPr id="11" name="Footer Placeholder 4">
            <a:extLst>
              <a:ext uri="{FF2B5EF4-FFF2-40B4-BE49-F238E27FC236}">
                <a16:creationId xmlns:a16="http://schemas.microsoft.com/office/drawing/2014/main" id="{60B491D6-0456-4CE0-8995-C62E19DD6E82}"/>
              </a:ext>
            </a:extLst>
          </p:cNvPr>
          <p:cNvSpPr>
            <a:spLocks noGrp="1"/>
          </p:cNvSpPr>
          <p:nvPr>
            <p:ph type="ftr" sz="quarter" idx="3"/>
          </p:nvPr>
        </p:nvSpPr>
        <p:spPr>
          <a:xfrm>
            <a:off x="4038600" y="6356350"/>
            <a:ext cx="4114800" cy="365125"/>
          </a:xfrm>
          <a:prstGeom prst="rect">
            <a:avLst/>
          </a:prstGeom>
        </p:spPr>
        <p:txBody>
          <a:bodyPr/>
          <a:lstStyle/>
          <a:p>
            <a:r>
              <a:rPr lang="en-US" dirty="0"/>
              <a:t>© 2018-2026 Bergmann &amp; Moore LLC</a:t>
            </a:r>
          </a:p>
        </p:txBody>
      </p:sp>
      <p:sp>
        <p:nvSpPr>
          <p:cNvPr id="12" name="Slide Number Placeholder 5">
            <a:extLst>
              <a:ext uri="{FF2B5EF4-FFF2-40B4-BE49-F238E27FC236}">
                <a16:creationId xmlns:a16="http://schemas.microsoft.com/office/drawing/2014/main" id="{67E32307-B977-4CD9-A33A-7C53D1190AC1}"/>
              </a:ext>
            </a:extLst>
          </p:cNvPr>
          <p:cNvSpPr>
            <a:spLocks noGrp="1"/>
          </p:cNvSpPr>
          <p:nvPr>
            <p:ph type="sldNum" sz="quarter" idx="4"/>
          </p:nvPr>
        </p:nvSpPr>
        <p:spPr>
          <a:xfrm>
            <a:off x="8610600" y="6356350"/>
            <a:ext cx="2743200" cy="365125"/>
          </a:xfrm>
          <a:prstGeom prst="rect">
            <a:avLst/>
          </a:prstGeom>
        </p:spPr>
        <p:txBody>
          <a:bodyPr/>
          <a:lstStyle/>
          <a:p>
            <a:fld id="{75A3FBCB-B889-4A4C-9DFA-4D5296EE229C}" type="slidenum">
              <a:rPr lang="en-US" smtClean="0"/>
              <a:t>‹#›</a:t>
            </a:fld>
            <a:endParaRPr lang="en-US"/>
          </a:p>
        </p:txBody>
      </p:sp>
      <p:pic>
        <p:nvPicPr>
          <p:cNvPr id="14" name="Picture 13">
            <a:extLst>
              <a:ext uri="{FF2B5EF4-FFF2-40B4-BE49-F238E27FC236}">
                <a16:creationId xmlns:a16="http://schemas.microsoft.com/office/drawing/2014/main" id="{916FC884-8DE5-4A55-B14D-D6E4D16EF67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83396" y="357718"/>
            <a:ext cx="1905000" cy="1047750"/>
          </a:xfrm>
          <a:prstGeom prst="rect">
            <a:avLst/>
          </a:prstGeom>
        </p:spPr>
      </p:pic>
    </p:spTree>
    <p:extLst>
      <p:ext uri="{BB962C8B-B14F-4D97-AF65-F5344CB8AC3E}">
        <p14:creationId xmlns:p14="http://schemas.microsoft.com/office/powerpoint/2010/main" val="38365402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8" r:id="rId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104C7D"/>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49D4154-A4E1-46BB-893C-7831CBD9DF44}"/>
              </a:ext>
            </a:extLst>
          </p:cNvPr>
          <p:cNvSpPr/>
          <p:nvPr userDrawn="1"/>
        </p:nvSpPr>
        <p:spPr>
          <a:xfrm>
            <a:off x="0" y="1366345"/>
            <a:ext cx="12192000" cy="549165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2C7BD2EB-2D0A-46D6-B41D-B21156107293}"/>
              </a:ext>
            </a:extLst>
          </p:cNvPr>
          <p:cNvSpPr>
            <a:spLocks noGrp="1"/>
          </p:cNvSpPr>
          <p:nvPr>
            <p:ph type="sldNum" sz="quarter" idx="4"/>
          </p:nvPr>
        </p:nvSpPr>
        <p:spPr>
          <a:xfrm>
            <a:off x="8965324" y="6285579"/>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2AD97A-4EE5-4134-952F-E148AF3C2668}" type="slidenum">
              <a:rPr lang="en-US" smtClean="0"/>
              <a:t>‹#›</a:t>
            </a:fld>
            <a:endParaRPr lang="en-US" dirty="0"/>
          </a:p>
        </p:txBody>
      </p:sp>
      <p:sp>
        <p:nvSpPr>
          <p:cNvPr id="8" name="Footer Placeholder 7">
            <a:extLst>
              <a:ext uri="{FF2B5EF4-FFF2-40B4-BE49-F238E27FC236}">
                <a16:creationId xmlns:a16="http://schemas.microsoft.com/office/drawing/2014/main" id="{99E5193E-EA91-4534-B1AE-CBBF67E11462}"/>
              </a:ext>
            </a:extLst>
          </p:cNvPr>
          <p:cNvSpPr txBox="1">
            <a:spLocks/>
          </p:cNvSpPr>
          <p:nvPr userDrawn="1"/>
        </p:nvSpPr>
        <p:spPr>
          <a:xfrm>
            <a:off x="0" y="6650704"/>
            <a:ext cx="1990165" cy="210196"/>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t>© 2018-2026 Bergmann &amp; Moore LLC</a:t>
            </a:r>
          </a:p>
        </p:txBody>
      </p:sp>
    </p:spTree>
    <p:extLst>
      <p:ext uri="{BB962C8B-B14F-4D97-AF65-F5344CB8AC3E}">
        <p14:creationId xmlns:p14="http://schemas.microsoft.com/office/powerpoint/2010/main" val="2524019576"/>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71" r:id="rId5"/>
  </p:sldLayoutIdLst>
  <p:hf hdr="0" dt="0"/>
  <p:txStyles>
    <p:titleStyle>
      <a:lvl1pPr algn="l" defTabSz="914400" rtl="0" eaLnBrk="1" latinLnBrk="0" hangingPunct="1">
        <a:lnSpc>
          <a:spcPct val="90000"/>
        </a:lnSpc>
        <a:spcBef>
          <a:spcPct val="0"/>
        </a:spcBef>
        <a:buNone/>
        <a:defRPr sz="4400" kern="1200">
          <a:solidFill>
            <a:schemeClr val="bg1"/>
          </a:solidFill>
          <a:latin typeface="Verdana" panose="020B0604030504040204" pitchFamily="34" charset="0"/>
          <a:ea typeface="Verdana" panose="020B0604030504040204" pitchFamily="34" charset="0"/>
          <a:cs typeface="+mj-cs"/>
        </a:defRPr>
      </a:lvl1pPr>
    </p:titleStyle>
    <p:bodyStyle>
      <a:lvl1pPr marL="228600" indent="-228600" algn="l" defTabSz="914400" rtl="0" eaLnBrk="1" latinLnBrk="0" hangingPunct="1">
        <a:lnSpc>
          <a:spcPct val="90000"/>
        </a:lnSpc>
        <a:spcBef>
          <a:spcPts val="1000"/>
        </a:spcBef>
        <a:buClr>
          <a:srgbClr val="C00000"/>
        </a:buClr>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Clr>
          <a:srgbClr val="C00000"/>
        </a:buClr>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Clr>
          <a:srgbClr val="C00000"/>
        </a:buClr>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mn-cs"/>
        </a:defRPr>
      </a:lvl3pPr>
      <a:lvl4pPr marL="1600200" indent="-228600" algn="l" defTabSz="914400" rtl="0" eaLnBrk="1" latinLnBrk="0" hangingPunct="1">
        <a:lnSpc>
          <a:spcPct val="90000"/>
        </a:lnSpc>
        <a:spcBef>
          <a:spcPts val="500"/>
        </a:spcBef>
        <a:buClr>
          <a:srgbClr val="C00000"/>
        </a:buClr>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mn-cs"/>
        </a:defRPr>
      </a:lvl4pPr>
      <a:lvl5pPr marL="2057400" indent="-228600" algn="l" defTabSz="914400" rtl="0" eaLnBrk="1" latinLnBrk="0" hangingPunct="1">
        <a:lnSpc>
          <a:spcPct val="90000"/>
        </a:lnSpc>
        <a:spcBef>
          <a:spcPts val="500"/>
        </a:spcBef>
        <a:buClr>
          <a:srgbClr val="C00000"/>
        </a:buClr>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104C7D"/>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415C67D-D745-4368-873E-4F1A99E399C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43500" y="2621349"/>
            <a:ext cx="1905000" cy="1047750"/>
          </a:xfrm>
          <a:prstGeom prst="rect">
            <a:avLst/>
          </a:prstGeom>
        </p:spPr>
      </p:pic>
    </p:spTree>
    <p:extLst>
      <p:ext uri="{BB962C8B-B14F-4D97-AF65-F5344CB8AC3E}">
        <p14:creationId xmlns:p14="http://schemas.microsoft.com/office/powerpoint/2010/main" val="1311070868"/>
      </p:ext>
    </p:extLst>
  </p:cSld>
  <p:clrMap bg1="lt1" tx1="dk1" bg2="lt2" tx2="dk2" accent1="accent1" accent2="accent2" accent3="accent3" accent4="accent4" accent5="accent5" accent6="accent6" hlink="hlink" folHlink="folHlink"/>
  <p:sldLayoutIdLst>
    <p:sldLayoutId id="2147483670" r:id="rId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2.com"/><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tags" Target="../tags/tag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ags" Target="../tags/tag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xml"/><Relationship Id="rId1" Type="http://schemas.openxmlformats.org/officeDocument/2006/relationships/tags" Target="../tags/tag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0020D-81F1-6008-56B4-F40580861AF3}"/>
              </a:ext>
            </a:extLst>
          </p:cNvPr>
          <p:cNvSpPr>
            <a:spLocks noGrp="1"/>
          </p:cNvSpPr>
          <p:nvPr>
            <p:ph type="ctrTitle"/>
          </p:nvPr>
        </p:nvSpPr>
        <p:spPr>
          <a:xfrm>
            <a:off x="4139501" y="2308620"/>
            <a:ext cx="6969180" cy="722446"/>
          </a:xfrm>
        </p:spPr>
        <p:txBody>
          <a:bodyPr/>
          <a:lstStyle/>
          <a:p>
            <a:pPr>
              <a:lnSpc>
                <a:spcPct val="105000"/>
              </a:lnSpc>
            </a:pPr>
            <a:r>
              <a:rPr lang="en-US" sz="3600" b="1" dirty="0">
                <a:ea typeface="Verdana" pitchFamily="34" charset="-122"/>
                <a:cs typeface="Verdana" pitchFamily="34" charset="-120"/>
              </a:rPr>
              <a:t>Bad Paper, Two Paths</a:t>
            </a:r>
            <a:endParaRPr lang="en-US" sz="3600" dirty="0"/>
          </a:p>
        </p:txBody>
      </p:sp>
      <p:sp>
        <p:nvSpPr>
          <p:cNvPr id="3" name="Subtitle 2">
            <a:extLst>
              <a:ext uri="{FF2B5EF4-FFF2-40B4-BE49-F238E27FC236}">
                <a16:creationId xmlns:a16="http://schemas.microsoft.com/office/drawing/2014/main" id="{A9DDE0B3-1CD3-360A-169A-23D485C5774F}"/>
              </a:ext>
            </a:extLst>
          </p:cNvPr>
          <p:cNvSpPr txBox="1">
            <a:spLocks/>
          </p:cNvSpPr>
          <p:nvPr/>
        </p:nvSpPr>
        <p:spPr>
          <a:xfrm>
            <a:off x="4139501" y="4038386"/>
            <a:ext cx="5665464" cy="1549614"/>
          </a:xfrm>
          <a:prstGeom prst="rect">
            <a:avLst/>
          </a:prstGeom>
        </p:spPr>
        <p:txBody>
          <a:bodyPr/>
          <a:lstStyle>
            <a:defPPr>
              <a:defRPr lang="en-US"/>
            </a:defPPr>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Bef>
                <a:spcPts val="0"/>
              </a:spcBef>
            </a:pPr>
            <a:r>
              <a:rPr lang="en-US" b="1" i="1" dirty="0">
                <a:solidFill>
                  <a:schemeClr val="bg1">
                    <a:lumMod val="50000"/>
                  </a:schemeClr>
                </a:solidFill>
              </a:rPr>
              <a:t>CALVET/ California County Veteran</a:t>
            </a:r>
          </a:p>
          <a:p>
            <a:pPr algn="l">
              <a:spcBef>
                <a:spcPts val="0"/>
              </a:spcBef>
            </a:pPr>
            <a:r>
              <a:rPr lang="en-US" b="1" i="1" dirty="0">
                <a:solidFill>
                  <a:schemeClr val="bg1">
                    <a:lumMod val="50000"/>
                  </a:schemeClr>
                </a:solidFill>
              </a:rPr>
              <a:t>Services Officer </a:t>
            </a:r>
          </a:p>
          <a:p>
            <a:pPr algn="l">
              <a:spcBef>
                <a:spcPts val="0"/>
              </a:spcBef>
            </a:pPr>
            <a:r>
              <a:rPr lang="en-US" i="1" dirty="0">
                <a:solidFill>
                  <a:schemeClr val="bg1">
                    <a:lumMod val="50000"/>
                  </a:schemeClr>
                </a:solidFill>
              </a:rPr>
              <a:t>October 2026</a:t>
            </a:r>
          </a:p>
        </p:txBody>
      </p:sp>
    </p:spTree>
    <p:custDataLst>
      <p:tags r:id="rId1"/>
    </p:custDataLst>
    <p:extLst>
      <p:ext uri="{BB962C8B-B14F-4D97-AF65-F5344CB8AC3E}">
        <p14:creationId xmlns:p14="http://schemas.microsoft.com/office/powerpoint/2010/main" val="40515486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BAA2A-5EB0-30E1-0EE5-0D4F6C2514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3F7A85-5771-2120-B925-D0408BECB4A7}"/>
              </a:ext>
            </a:extLst>
          </p:cNvPr>
          <p:cNvSpPr>
            <a:spLocks noGrp="1"/>
          </p:cNvSpPr>
          <p:nvPr>
            <p:ph type="title"/>
          </p:nvPr>
        </p:nvSpPr>
        <p:spPr/>
        <p:txBody>
          <a:bodyPr/>
          <a:lstStyle/>
          <a:p>
            <a:r>
              <a:rPr lang="en-US" dirty="0"/>
              <a:t>LEARNING OBJECTIVES</a:t>
            </a:r>
          </a:p>
        </p:txBody>
      </p:sp>
      <p:sp>
        <p:nvSpPr>
          <p:cNvPr id="4" name="Slide Number Placeholder 3">
            <a:extLst>
              <a:ext uri="{FF2B5EF4-FFF2-40B4-BE49-F238E27FC236}">
                <a16:creationId xmlns:a16="http://schemas.microsoft.com/office/drawing/2014/main" id="{A9903808-4E45-232A-2210-B0582C4A0896}"/>
              </a:ext>
            </a:extLst>
          </p:cNvPr>
          <p:cNvSpPr>
            <a:spLocks noGrp="1"/>
          </p:cNvSpPr>
          <p:nvPr>
            <p:ph type="sldNum" sz="quarter" idx="12"/>
          </p:nvPr>
        </p:nvSpPr>
        <p:spPr/>
        <p:txBody>
          <a:bodyPr/>
          <a:lstStyle/>
          <a:p>
            <a:fld id="{772AD97A-4EE5-4134-952F-E148AF3C2668}" type="slidenum">
              <a:rPr lang="en-US" smtClean="0"/>
              <a:pPr/>
              <a:t>2</a:t>
            </a:fld>
            <a:endParaRPr lang="en-US" dirty="0"/>
          </a:p>
        </p:txBody>
      </p:sp>
      <p:sp>
        <p:nvSpPr>
          <p:cNvPr id="5" name="Content Placeholder 4">
            <a:extLst>
              <a:ext uri="{FF2B5EF4-FFF2-40B4-BE49-F238E27FC236}">
                <a16:creationId xmlns:a16="http://schemas.microsoft.com/office/drawing/2014/main" id="{AFF2D85B-C391-2A98-3C32-26A57D801998}"/>
              </a:ext>
            </a:extLst>
          </p:cNvPr>
          <p:cNvSpPr>
            <a:spLocks noGrp="1"/>
          </p:cNvSpPr>
          <p:nvPr>
            <p:ph idx="1"/>
          </p:nvPr>
        </p:nvSpPr>
        <p:spPr>
          <a:xfrm>
            <a:off x="295966" y="3344333"/>
            <a:ext cx="9838634" cy="1227667"/>
          </a:xfrm>
        </p:spPr>
        <p:txBody>
          <a:bodyPr anchor="ctr">
            <a:noAutofit/>
          </a:bodyPr>
          <a:lstStyle/>
          <a:p>
            <a:pPr>
              <a:spcAft>
                <a:spcPts val="800"/>
              </a:spcAft>
            </a:pPr>
            <a:r>
              <a:rPr lang="en-US" sz="2400" dirty="0">
                <a:solidFill>
                  <a:srgbClr val="1A2733"/>
                </a:solidFill>
                <a:ea typeface="Verdana" pitchFamily="34" charset="-122"/>
                <a:cs typeface="Verdana" pitchFamily="34" charset="-120"/>
              </a:rPr>
              <a:t>Correctly distinguish a discharge upgrade (DoD) from a VA character of service determination (VA)</a:t>
            </a:r>
            <a:endParaRPr lang="en-US" sz="2400" dirty="0"/>
          </a:p>
          <a:p>
            <a:pPr>
              <a:spcAft>
                <a:spcPts val="800"/>
              </a:spcAft>
            </a:pPr>
            <a:r>
              <a:rPr lang="en-US" sz="2400" dirty="0">
                <a:solidFill>
                  <a:srgbClr val="1A2733"/>
                </a:solidFill>
                <a:ea typeface="Verdana" pitchFamily="34" charset="-122"/>
                <a:cs typeface="Verdana" pitchFamily="34" charset="-120"/>
              </a:rPr>
              <a:t>Walk the full discharge spectrum, from Honorable through Dishonorable, and know what's automatically eligible versus reviewed case by case.</a:t>
            </a:r>
            <a:endParaRPr lang="en-US" sz="2400" dirty="0"/>
          </a:p>
          <a:p>
            <a:pPr>
              <a:spcAft>
                <a:spcPts val="800"/>
              </a:spcAft>
            </a:pPr>
            <a:r>
              <a:rPr lang="en-US" sz="2400" dirty="0">
                <a:solidFill>
                  <a:srgbClr val="1A2733"/>
                </a:solidFill>
                <a:ea typeface="Verdana" pitchFamily="34" charset="-122"/>
                <a:cs typeface="Verdana" pitchFamily="34" charset="-120"/>
              </a:rPr>
              <a:t>Apply the 2024 update to 38 CFR 3.12 and the current DoD liberal-consideration framework, aware that outcomes vary sharply by branch.</a:t>
            </a:r>
            <a:endParaRPr lang="en-US" sz="2400" dirty="0"/>
          </a:p>
          <a:p>
            <a:pPr>
              <a:spcAft>
                <a:spcPts val="800"/>
              </a:spcAft>
            </a:pPr>
            <a:r>
              <a:rPr lang="en-US" sz="2400" dirty="0">
                <a:solidFill>
                  <a:srgbClr val="1A2733"/>
                </a:solidFill>
                <a:ea typeface="Verdana" pitchFamily="34" charset="-122"/>
                <a:cs typeface="Verdana" pitchFamily="34" charset="-120"/>
              </a:rPr>
              <a:t>Advise a veteran to pursue both pathways in parallel, and know where to send a California veteran for free legal help.</a:t>
            </a:r>
            <a:endParaRPr lang="en-US" sz="2400" dirty="0"/>
          </a:p>
        </p:txBody>
      </p:sp>
    </p:spTree>
    <p:custDataLst>
      <p:tags r:id="rId1"/>
    </p:custDataLst>
    <p:extLst>
      <p:ext uri="{BB962C8B-B14F-4D97-AF65-F5344CB8AC3E}">
        <p14:creationId xmlns:p14="http://schemas.microsoft.com/office/powerpoint/2010/main" val="14447567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442B0-4526-D653-1DA2-C151C2369D42}"/>
              </a:ext>
            </a:extLst>
          </p:cNvPr>
          <p:cNvSpPr>
            <a:spLocks noGrp="1"/>
          </p:cNvSpPr>
          <p:nvPr>
            <p:ph type="title"/>
          </p:nvPr>
        </p:nvSpPr>
        <p:spPr/>
        <p:txBody>
          <a:bodyPr/>
          <a:lstStyle/>
          <a:p>
            <a:r>
              <a:rPr lang="en-US" dirty="0"/>
              <a:t>Why This Matters</a:t>
            </a:r>
          </a:p>
        </p:txBody>
      </p:sp>
      <p:sp>
        <p:nvSpPr>
          <p:cNvPr id="3" name="Slide Number Placeholder 2">
            <a:extLst>
              <a:ext uri="{FF2B5EF4-FFF2-40B4-BE49-F238E27FC236}">
                <a16:creationId xmlns:a16="http://schemas.microsoft.com/office/drawing/2014/main" id="{1C7FE1FA-2BC5-B76E-0068-4687D29AC546}"/>
              </a:ext>
            </a:extLst>
          </p:cNvPr>
          <p:cNvSpPr>
            <a:spLocks noGrp="1"/>
          </p:cNvSpPr>
          <p:nvPr>
            <p:ph type="sldNum" sz="quarter" idx="12"/>
          </p:nvPr>
        </p:nvSpPr>
        <p:spPr/>
        <p:txBody>
          <a:bodyPr/>
          <a:lstStyle/>
          <a:p>
            <a:fld id="{772AD97A-4EE5-4134-952F-E148AF3C2668}" type="slidenum">
              <a:rPr lang="en-US" smtClean="0"/>
              <a:pPr/>
              <a:t>3</a:t>
            </a:fld>
            <a:endParaRPr lang="en-US" dirty="0"/>
          </a:p>
        </p:txBody>
      </p:sp>
      <p:sp>
        <p:nvSpPr>
          <p:cNvPr id="4" name="Content Placeholder 3">
            <a:extLst>
              <a:ext uri="{FF2B5EF4-FFF2-40B4-BE49-F238E27FC236}">
                <a16:creationId xmlns:a16="http://schemas.microsoft.com/office/drawing/2014/main" id="{14ECBF9E-522C-A86C-83C3-19C05D1C1CFA}"/>
              </a:ext>
            </a:extLst>
          </p:cNvPr>
          <p:cNvSpPr>
            <a:spLocks noGrp="1"/>
          </p:cNvSpPr>
          <p:nvPr>
            <p:ph idx="1"/>
          </p:nvPr>
        </p:nvSpPr>
        <p:spPr>
          <a:xfrm>
            <a:off x="169334" y="1456268"/>
            <a:ext cx="5325534" cy="4893732"/>
          </a:xfrm>
        </p:spPr>
        <p:txBody>
          <a:bodyPr/>
          <a:lstStyle/>
          <a:p>
            <a:pPr marL="0" indent="0">
              <a:buNone/>
            </a:pPr>
            <a:endParaRPr lang="en-US" dirty="0"/>
          </a:p>
          <a:p>
            <a:pPr marL="0" indent="0">
              <a:buNone/>
            </a:pPr>
            <a:r>
              <a:rPr lang="en-US" b="1" dirty="0">
                <a:solidFill>
                  <a:srgbClr val="E2231A"/>
                </a:solidFill>
                <a:ea typeface="Verdana" pitchFamily="34" charset="-122"/>
                <a:cs typeface="Verdana" pitchFamily="34" charset="-120"/>
              </a:rPr>
              <a:t>+137%</a:t>
            </a:r>
            <a:endParaRPr lang="en-US" dirty="0"/>
          </a:p>
          <a:p>
            <a:pPr marL="0" indent="0">
              <a:buNone/>
            </a:pPr>
            <a:r>
              <a:rPr lang="en-US" dirty="0">
                <a:solidFill>
                  <a:srgbClr val="44576B"/>
                </a:solidFill>
                <a:ea typeface="Verdana" pitchFamily="34" charset="-122"/>
                <a:cs typeface="Verdana" pitchFamily="34" charset="-120"/>
              </a:rPr>
              <a:t>Higher risk of homelessness, OTH vs. honorably discharged veterans</a:t>
            </a:r>
            <a:endParaRPr lang="en-US" dirty="0"/>
          </a:p>
          <a:p>
            <a:endParaRPr lang="en-US" dirty="0"/>
          </a:p>
        </p:txBody>
      </p:sp>
      <p:sp>
        <p:nvSpPr>
          <p:cNvPr id="8" name="TextBox 7">
            <a:extLst>
              <a:ext uri="{FF2B5EF4-FFF2-40B4-BE49-F238E27FC236}">
                <a16:creationId xmlns:a16="http://schemas.microsoft.com/office/drawing/2014/main" id="{CE61498C-F258-46F4-A543-150264FE17FA}"/>
              </a:ext>
            </a:extLst>
          </p:cNvPr>
          <p:cNvSpPr txBox="1"/>
          <p:nvPr/>
        </p:nvSpPr>
        <p:spPr>
          <a:xfrm>
            <a:off x="6697134" y="1969979"/>
            <a:ext cx="1717137" cy="800219"/>
          </a:xfrm>
          <a:prstGeom prst="rect">
            <a:avLst/>
          </a:prstGeom>
          <a:noFill/>
        </p:spPr>
        <p:txBody>
          <a:bodyPr wrap="none" rtlCol="0">
            <a:spAutoFit/>
          </a:bodyPr>
          <a:lstStyle/>
          <a:p>
            <a:r>
              <a:rPr lang="en-US" sz="2800" b="1" dirty="0">
                <a:solidFill>
                  <a:srgbClr val="E2231A"/>
                </a:solidFill>
                <a:latin typeface="Verdana" panose="020B0604030504040204" pitchFamily="34" charset="0"/>
                <a:ea typeface="Verdana" panose="020B0604030504040204" pitchFamily="34" charset="0"/>
                <a:cs typeface="Verdana" pitchFamily="34" charset="-120"/>
              </a:rPr>
              <a:t>+106%</a:t>
            </a:r>
            <a:endParaRPr lang="en-US" sz="2800" dirty="0">
              <a:latin typeface="Verdana" panose="020B0604030504040204" pitchFamily="34" charset="0"/>
              <a:ea typeface="Verdana" panose="020B0604030504040204" pitchFamily="34" charset="0"/>
            </a:endParaRPr>
          </a:p>
          <a:p>
            <a:pPr marL="285750" indent="-285750">
              <a:buFont typeface="Arial" panose="020B0604020202020204" pitchFamily="34" charset="0"/>
              <a:buChar char="•"/>
            </a:pPr>
            <a:endParaRPr lang="en-US" dirty="0"/>
          </a:p>
        </p:txBody>
      </p:sp>
      <p:sp>
        <p:nvSpPr>
          <p:cNvPr id="10" name="TextBox 9">
            <a:extLst>
              <a:ext uri="{FF2B5EF4-FFF2-40B4-BE49-F238E27FC236}">
                <a16:creationId xmlns:a16="http://schemas.microsoft.com/office/drawing/2014/main" id="{BB523DCF-C317-87F8-D2FC-CE1FFBD232A7}"/>
              </a:ext>
            </a:extLst>
          </p:cNvPr>
          <p:cNvSpPr txBox="1"/>
          <p:nvPr/>
        </p:nvSpPr>
        <p:spPr>
          <a:xfrm>
            <a:off x="6528262" y="2518139"/>
            <a:ext cx="6176432" cy="1384995"/>
          </a:xfrm>
          <a:prstGeom prst="rect">
            <a:avLst/>
          </a:prstGeom>
          <a:noFill/>
        </p:spPr>
        <p:txBody>
          <a:bodyPr wrap="square">
            <a:spAutoFit/>
          </a:bodyPr>
          <a:lstStyle/>
          <a:p>
            <a:r>
              <a:rPr lang="en-US" sz="2800" dirty="0">
                <a:solidFill>
                  <a:srgbClr val="44576B"/>
                </a:solidFill>
                <a:latin typeface="Verdana" pitchFamily="34" charset="0"/>
                <a:ea typeface="Verdana" pitchFamily="34" charset="-122"/>
                <a:cs typeface="Verdana" pitchFamily="34" charset="-120"/>
              </a:rPr>
              <a:t>Higher suicide risk, non-honorably vs. honorably separated veterans</a:t>
            </a:r>
            <a:endParaRPr lang="en-US" sz="2800" dirty="0"/>
          </a:p>
        </p:txBody>
      </p:sp>
    </p:spTree>
    <p:extLst>
      <p:ext uri="{BB962C8B-B14F-4D97-AF65-F5344CB8AC3E}">
        <p14:creationId xmlns:p14="http://schemas.microsoft.com/office/powerpoint/2010/main" val="12132384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403DC-2F46-B3EF-82D1-49A377BF14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EBA5F1-D63C-D79D-0FA5-2232677F7536}"/>
              </a:ext>
            </a:extLst>
          </p:cNvPr>
          <p:cNvSpPr>
            <a:spLocks noGrp="1"/>
          </p:cNvSpPr>
          <p:nvPr>
            <p:ph type="title"/>
          </p:nvPr>
        </p:nvSpPr>
        <p:spPr/>
        <p:txBody>
          <a:bodyPr/>
          <a:lstStyle/>
          <a:p>
            <a:r>
              <a:rPr lang="en-US" dirty="0"/>
              <a:t>Why This Matters</a:t>
            </a:r>
          </a:p>
        </p:txBody>
      </p:sp>
      <p:sp>
        <p:nvSpPr>
          <p:cNvPr id="3" name="Slide Number Placeholder 2">
            <a:extLst>
              <a:ext uri="{FF2B5EF4-FFF2-40B4-BE49-F238E27FC236}">
                <a16:creationId xmlns:a16="http://schemas.microsoft.com/office/drawing/2014/main" id="{AF189E8E-D4C2-1A0C-0379-C214255A4D76}"/>
              </a:ext>
            </a:extLst>
          </p:cNvPr>
          <p:cNvSpPr>
            <a:spLocks noGrp="1"/>
          </p:cNvSpPr>
          <p:nvPr>
            <p:ph type="sldNum" sz="quarter" idx="12"/>
          </p:nvPr>
        </p:nvSpPr>
        <p:spPr/>
        <p:txBody>
          <a:bodyPr/>
          <a:lstStyle/>
          <a:p>
            <a:fld id="{772AD97A-4EE5-4134-952F-E148AF3C2668}" type="slidenum">
              <a:rPr lang="en-US" smtClean="0"/>
              <a:pPr/>
              <a:t>4</a:t>
            </a:fld>
            <a:endParaRPr lang="en-US" dirty="0"/>
          </a:p>
        </p:txBody>
      </p:sp>
      <p:sp>
        <p:nvSpPr>
          <p:cNvPr id="4" name="Content Placeholder 3">
            <a:extLst>
              <a:ext uri="{FF2B5EF4-FFF2-40B4-BE49-F238E27FC236}">
                <a16:creationId xmlns:a16="http://schemas.microsoft.com/office/drawing/2014/main" id="{11EC048E-D921-7244-4119-FEAC565F5747}"/>
              </a:ext>
            </a:extLst>
          </p:cNvPr>
          <p:cNvSpPr>
            <a:spLocks noGrp="1"/>
          </p:cNvSpPr>
          <p:nvPr>
            <p:ph idx="1"/>
          </p:nvPr>
        </p:nvSpPr>
        <p:spPr>
          <a:xfrm>
            <a:off x="245532" y="1684869"/>
            <a:ext cx="9491133" cy="2963332"/>
          </a:xfrm>
        </p:spPr>
        <p:txBody>
          <a:bodyPr>
            <a:normAutofit/>
          </a:bodyPr>
          <a:lstStyle/>
          <a:p>
            <a:pPr marL="0" indent="0">
              <a:buNone/>
            </a:pPr>
            <a:r>
              <a:rPr lang="en-US" b="1" dirty="0">
                <a:solidFill>
                  <a:srgbClr val="1A2733"/>
                </a:solidFill>
                <a:ea typeface="Verdana" pitchFamily="34" charset="-122"/>
                <a:cs typeface="Verdana" pitchFamily="34" charset="-120"/>
              </a:rPr>
              <a:t>Compared with honorably discharged peers, OTH veterans screen positive at far higher rates for:</a:t>
            </a:r>
            <a:endParaRPr lang="en-US" dirty="0"/>
          </a:p>
          <a:p>
            <a:pPr marL="0" indent="0">
              <a:lnSpc>
                <a:spcPct val="112000"/>
              </a:lnSpc>
              <a:buNone/>
            </a:pPr>
            <a:r>
              <a:rPr lang="en-US" dirty="0">
                <a:solidFill>
                  <a:srgbClr val="1A2733"/>
                </a:solidFill>
                <a:ea typeface="Verdana" pitchFamily="34" charset="-122"/>
                <a:cs typeface="Verdana" pitchFamily="34" charset="-120"/>
              </a:rPr>
              <a:t>PTSD (79.3% vs. 48.4%), generalized anxiety (69% vs. 42.3%), depression (58.6% vs. 36.5%), and alcohol misuse (62.1% vs. 32.4%).</a:t>
            </a:r>
            <a:endParaRPr lang="en-US" dirty="0"/>
          </a:p>
          <a:p>
            <a:endParaRPr lang="en-US" dirty="0"/>
          </a:p>
        </p:txBody>
      </p:sp>
      <p:sp>
        <p:nvSpPr>
          <p:cNvPr id="6" name="TextBox 5">
            <a:extLst>
              <a:ext uri="{FF2B5EF4-FFF2-40B4-BE49-F238E27FC236}">
                <a16:creationId xmlns:a16="http://schemas.microsoft.com/office/drawing/2014/main" id="{2414A656-0D14-DF17-D914-FBFAB53C306F}"/>
              </a:ext>
            </a:extLst>
          </p:cNvPr>
          <p:cNvSpPr txBox="1"/>
          <p:nvPr/>
        </p:nvSpPr>
        <p:spPr>
          <a:xfrm>
            <a:off x="245532" y="5113424"/>
            <a:ext cx="8163982" cy="461665"/>
          </a:xfrm>
          <a:prstGeom prst="rect">
            <a:avLst/>
          </a:prstGeom>
          <a:noFill/>
        </p:spPr>
        <p:txBody>
          <a:bodyPr wrap="square">
            <a:spAutoFit/>
          </a:bodyPr>
          <a:lstStyle/>
          <a:p>
            <a:pPr marL="0" indent="0">
              <a:buNone/>
            </a:pPr>
            <a:r>
              <a:rPr lang="en-US" sz="1200" i="1" dirty="0">
                <a:solidFill>
                  <a:srgbClr val="44576B"/>
                </a:solidFill>
                <a:latin typeface="Verdana" pitchFamily="34" charset="0"/>
                <a:ea typeface="Verdana" pitchFamily="34" charset="-122"/>
                <a:cs typeface="Verdana" pitchFamily="34" charset="-120"/>
              </a:rPr>
              <a:t>Source: Clague et al., The Veterans Left Behind, RAND Corporation, September 2024, citing Holliday &amp; Pedersen (2017), </a:t>
            </a:r>
            <a:r>
              <a:rPr lang="en-US" sz="1200" i="1" dirty="0" err="1">
                <a:solidFill>
                  <a:srgbClr val="44576B"/>
                </a:solidFill>
                <a:latin typeface="Verdana" pitchFamily="34" charset="0"/>
                <a:ea typeface="Verdana" pitchFamily="34" charset="-122"/>
                <a:cs typeface="Verdana" pitchFamily="34" charset="-120"/>
              </a:rPr>
              <a:t>Metraux</a:t>
            </a:r>
            <a:r>
              <a:rPr lang="en-US" sz="1200" i="1" dirty="0">
                <a:solidFill>
                  <a:srgbClr val="44576B"/>
                </a:solidFill>
                <a:latin typeface="Verdana" pitchFamily="34" charset="0"/>
                <a:ea typeface="Verdana" pitchFamily="34" charset="-122"/>
                <a:cs typeface="Verdana" pitchFamily="34" charset="-120"/>
              </a:rPr>
              <a:t> et al. (2013), and Reger et al. (2015).</a:t>
            </a:r>
            <a:endParaRPr lang="en-US" sz="1200" dirty="0"/>
          </a:p>
        </p:txBody>
      </p:sp>
    </p:spTree>
    <p:extLst>
      <p:ext uri="{BB962C8B-B14F-4D97-AF65-F5344CB8AC3E}">
        <p14:creationId xmlns:p14="http://schemas.microsoft.com/office/powerpoint/2010/main" val="3247551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C3BE7-3326-0181-1A92-C002185602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A358CB-046B-5295-C377-55226C2F9ECB}"/>
              </a:ext>
            </a:extLst>
          </p:cNvPr>
          <p:cNvSpPr>
            <a:spLocks noGrp="1"/>
          </p:cNvSpPr>
          <p:nvPr>
            <p:ph type="title"/>
          </p:nvPr>
        </p:nvSpPr>
        <p:spPr/>
        <p:txBody>
          <a:bodyPr>
            <a:normAutofit fontScale="90000"/>
          </a:bodyPr>
          <a:lstStyle/>
          <a:p>
            <a:r>
              <a:rPr lang="en-US" b="1" dirty="0">
                <a:solidFill>
                  <a:srgbClr val="FFFFFF"/>
                </a:solidFill>
                <a:ea typeface="Verdana" pitchFamily="34" charset="-122"/>
              </a:rPr>
              <a:t>Poll</a:t>
            </a:r>
            <a:br>
              <a:rPr lang="en-US" dirty="0"/>
            </a:br>
            <a:endParaRPr lang="en-US" dirty="0"/>
          </a:p>
        </p:txBody>
      </p:sp>
      <p:sp>
        <p:nvSpPr>
          <p:cNvPr id="3" name="Slide Number Placeholder 2">
            <a:extLst>
              <a:ext uri="{FF2B5EF4-FFF2-40B4-BE49-F238E27FC236}">
                <a16:creationId xmlns:a16="http://schemas.microsoft.com/office/drawing/2014/main" id="{D27D5931-33E8-86F4-6994-B0AAAAB2C4F0}"/>
              </a:ext>
            </a:extLst>
          </p:cNvPr>
          <p:cNvSpPr>
            <a:spLocks noGrp="1"/>
          </p:cNvSpPr>
          <p:nvPr>
            <p:ph type="sldNum" sz="quarter" idx="12"/>
          </p:nvPr>
        </p:nvSpPr>
        <p:spPr/>
        <p:txBody>
          <a:bodyPr/>
          <a:lstStyle/>
          <a:p>
            <a:fld id="{772AD97A-4EE5-4134-952F-E148AF3C2668}" type="slidenum">
              <a:rPr lang="en-US" smtClean="0"/>
              <a:pPr/>
              <a:t>5</a:t>
            </a:fld>
            <a:endParaRPr lang="en-US" dirty="0"/>
          </a:p>
        </p:txBody>
      </p:sp>
      <p:sp>
        <p:nvSpPr>
          <p:cNvPr id="6" name="Content Placeholder 3">
            <a:extLst>
              <a:ext uri="{FF2B5EF4-FFF2-40B4-BE49-F238E27FC236}">
                <a16:creationId xmlns:a16="http://schemas.microsoft.com/office/drawing/2014/main" id="{C65B1B51-6513-6184-BAE9-F3AA1C3354B0}"/>
              </a:ext>
            </a:extLst>
          </p:cNvPr>
          <p:cNvSpPr>
            <a:spLocks noGrp="1"/>
          </p:cNvSpPr>
          <p:nvPr>
            <p:ph idx="1"/>
          </p:nvPr>
        </p:nvSpPr>
        <p:spPr>
          <a:xfrm>
            <a:off x="169333" y="1456268"/>
            <a:ext cx="11836400" cy="4948128"/>
          </a:xfrm>
        </p:spPr>
        <p:txBody>
          <a:bodyPr>
            <a:normAutofit/>
          </a:bodyPr>
          <a:lstStyle/>
          <a:p>
            <a:pPr marL="0" indent="0">
              <a:lnSpc>
                <a:spcPct val="120000"/>
              </a:lnSpc>
              <a:buNone/>
            </a:pPr>
            <a:r>
              <a:rPr lang="en-US" b="1" dirty="0">
                <a:solidFill>
                  <a:srgbClr val="1A2733"/>
                </a:solidFill>
                <a:ea typeface="Verdana" pitchFamily="34" charset="-122"/>
                <a:cs typeface="Verdana" pitchFamily="34" charset="-120"/>
              </a:rPr>
              <a:t>Which discharge characterization is NOT automatically barred from VA benefits, but is instead reviewed case by case?</a:t>
            </a:r>
            <a:endParaRPr lang="en-US" dirty="0"/>
          </a:p>
          <a:p>
            <a:pPr marL="0" indent="0">
              <a:buNone/>
            </a:pPr>
            <a:r>
              <a:rPr lang="en-US" b="1" dirty="0">
                <a:solidFill>
                  <a:srgbClr val="1673D2"/>
                </a:solidFill>
                <a:ea typeface="Verdana" pitchFamily="34" charset="-122"/>
                <a:cs typeface="Verdana" pitchFamily="34" charset="-120"/>
              </a:rPr>
              <a:t>A.  Honorable</a:t>
            </a:r>
            <a:endParaRPr lang="en-US" b="1" dirty="0">
              <a:solidFill>
                <a:srgbClr val="1673D2"/>
              </a:solidFill>
            </a:endParaRPr>
          </a:p>
          <a:p>
            <a:pPr marL="514350" indent="-514350">
              <a:lnSpc>
                <a:spcPct val="110000"/>
              </a:lnSpc>
              <a:buAutoNum type="alphaUcPeriod" startAt="2"/>
            </a:pPr>
            <a:r>
              <a:rPr lang="en-US" b="1" dirty="0">
                <a:solidFill>
                  <a:srgbClr val="008A00"/>
                </a:solidFill>
                <a:ea typeface="Verdana" pitchFamily="34" charset="-122"/>
                <a:cs typeface="Verdana" pitchFamily="34" charset="-120"/>
              </a:rPr>
              <a:t>General, Under Honorable Conditions</a:t>
            </a:r>
          </a:p>
          <a:p>
            <a:pPr marL="514350" indent="-514350">
              <a:lnSpc>
                <a:spcPct val="110000"/>
              </a:lnSpc>
              <a:buAutoNum type="alphaUcPeriod" startAt="2"/>
            </a:pPr>
            <a:r>
              <a:rPr lang="en-US" b="1" dirty="0">
                <a:solidFill>
                  <a:srgbClr val="8D0196"/>
                </a:solidFill>
                <a:ea typeface="Verdana" pitchFamily="34" charset="-122"/>
                <a:cs typeface="Verdana" pitchFamily="34" charset="-120"/>
              </a:rPr>
              <a:t>Other Than Honorable (OTH)</a:t>
            </a:r>
          </a:p>
          <a:p>
            <a:pPr marL="514350" indent="-514350">
              <a:lnSpc>
                <a:spcPct val="110000"/>
              </a:lnSpc>
              <a:buAutoNum type="alphaUcPeriod" startAt="2"/>
            </a:pPr>
            <a:r>
              <a:rPr lang="en-US" b="1" dirty="0">
                <a:solidFill>
                  <a:srgbClr val="FD5C04"/>
                </a:solidFill>
                <a:ea typeface="Verdana" pitchFamily="34" charset="-122"/>
                <a:cs typeface="Verdana" pitchFamily="34" charset="-120"/>
              </a:rPr>
              <a:t>Bad Conduct — general court-martial</a:t>
            </a:r>
          </a:p>
          <a:p>
            <a:pPr marL="514350" indent="-514350">
              <a:lnSpc>
                <a:spcPct val="110000"/>
              </a:lnSpc>
              <a:buAutoNum type="alphaUcPeriod" startAt="2"/>
            </a:pPr>
            <a:r>
              <a:rPr lang="en-US" b="1" dirty="0">
                <a:solidFill>
                  <a:srgbClr val="E86EB2"/>
                </a:solidFill>
                <a:ea typeface="Verdana" pitchFamily="34" charset="-122"/>
                <a:cs typeface="Verdana" pitchFamily="34" charset="-120"/>
              </a:rPr>
              <a:t>Dishonorable</a:t>
            </a:r>
            <a:endParaRPr lang="en-US" b="1" dirty="0">
              <a:solidFill>
                <a:srgbClr val="E86EB2"/>
              </a:solidFill>
            </a:endParaRPr>
          </a:p>
        </p:txBody>
      </p:sp>
      <p:pic>
        <p:nvPicPr>
          <p:cNvPr id="5" name="Picture 4">
            <a:extLst>
              <a:ext uri="{FF2B5EF4-FFF2-40B4-BE49-F238E27FC236}">
                <a16:creationId xmlns:a16="http://schemas.microsoft.com/office/drawing/2014/main" id="{3C1EF724-3268-D3BE-2488-6368FCF177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4467" y="2967947"/>
            <a:ext cx="3047619" cy="3047619"/>
          </a:xfrm>
          <a:prstGeom prst="rect">
            <a:avLst/>
          </a:prstGeom>
        </p:spPr>
      </p:pic>
      <p:sp>
        <p:nvSpPr>
          <p:cNvPr id="7" name="PP_address">
            <a:extLst>
              <a:ext uri="{FF2B5EF4-FFF2-40B4-BE49-F238E27FC236}">
                <a16:creationId xmlns:a16="http://schemas.microsoft.com/office/drawing/2014/main" id="{1229FCD4-D89B-8284-0B3F-EC41766C70DF}"/>
              </a:ext>
            </a:extLst>
          </p:cNvPr>
          <p:cNvSpPr txBox="1"/>
          <p:nvPr/>
        </p:nvSpPr>
        <p:spPr>
          <a:xfrm>
            <a:off x="4991100" y="6363479"/>
            <a:ext cx="3175000" cy="276999"/>
          </a:xfrm>
          <a:prstGeom prst="rect">
            <a:avLst/>
          </a:prstGeom>
          <a:noFill/>
        </p:spPr>
        <p:txBody>
          <a:bodyPr vert="horz" rtlCol="0">
            <a:spAutoFit/>
          </a:bodyPr>
          <a:lstStyle/>
          <a:p>
            <a:pPr algn="r"/>
            <a:r>
              <a:rPr lang="en-US" sz="1200" dirty="0">
                <a:latin typeface="Segoe UI" panose="020B0502040204020203" pitchFamily="34" charset="0"/>
              </a:rPr>
              <a:t>https://bmvetlaw.participoll.com/</a:t>
            </a:r>
          </a:p>
        </p:txBody>
      </p:sp>
      <p:sp>
        <p:nvSpPr>
          <p:cNvPr id="8" name="answerA">
            <a:extLst>
              <a:ext uri="{FF2B5EF4-FFF2-40B4-BE49-F238E27FC236}">
                <a16:creationId xmlns:a16="http://schemas.microsoft.com/office/drawing/2014/main" id="{785CC649-385D-79B2-F8B9-504AECDD137A}"/>
              </a:ext>
            </a:extLst>
          </p:cNvPr>
          <p:cNvSpPr txBox="1"/>
          <p:nvPr/>
        </p:nvSpPr>
        <p:spPr>
          <a:xfrm>
            <a:off x="8826500" y="6096000"/>
            <a:ext cx="482600" cy="38100"/>
          </a:xfrm>
          <a:prstGeom prst="rect">
            <a:avLst/>
          </a:prstGeom>
          <a:solidFill>
            <a:srgbClr val="1673D2">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9" name="letterA">
            <a:extLst>
              <a:ext uri="{FF2B5EF4-FFF2-40B4-BE49-F238E27FC236}">
                <a16:creationId xmlns:a16="http://schemas.microsoft.com/office/drawing/2014/main" id="{08DA663E-6D85-EB3B-C26C-DA7F5F9B34E4}"/>
              </a:ext>
            </a:extLst>
          </p:cNvPr>
          <p:cNvSpPr txBox="1"/>
          <p:nvPr/>
        </p:nvSpPr>
        <p:spPr>
          <a:xfrm>
            <a:off x="8826500" y="6159500"/>
            <a:ext cx="482600" cy="381000"/>
          </a:xfrm>
          <a:prstGeom prst="rect">
            <a:avLst/>
          </a:prstGeom>
          <a:solidFill>
            <a:srgbClr val="1673D2"/>
          </a:solidFill>
        </p:spPr>
        <p:txBody>
          <a:bodyPr vert="horz" rtlCol="0" anchor="b" anchorCtr="0">
            <a:noAutofit/>
          </a:bodyPr>
          <a:lstStyle/>
          <a:p>
            <a:r>
              <a:rPr lang="en-US" sz="1200">
                <a:solidFill>
                  <a:srgbClr val="FFFFFF"/>
                </a:solidFill>
                <a:latin typeface="Segoe UI" panose="020B0502040204020203" pitchFamily="34" charset="0"/>
              </a:rPr>
              <a:t>A</a:t>
            </a:r>
          </a:p>
        </p:txBody>
      </p:sp>
      <p:sp>
        <p:nvSpPr>
          <p:cNvPr id="10" name="answerB">
            <a:extLst>
              <a:ext uri="{FF2B5EF4-FFF2-40B4-BE49-F238E27FC236}">
                <a16:creationId xmlns:a16="http://schemas.microsoft.com/office/drawing/2014/main" id="{F5D103E0-A86C-8FA6-916D-8BB5C4562085}"/>
              </a:ext>
            </a:extLst>
          </p:cNvPr>
          <p:cNvSpPr txBox="1"/>
          <p:nvPr/>
        </p:nvSpPr>
        <p:spPr>
          <a:xfrm>
            <a:off x="9334500" y="6096000"/>
            <a:ext cx="482600" cy="38100"/>
          </a:xfrm>
          <a:prstGeom prst="rect">
            <a:avLst/>
          </a:prstGeom>
          <a:solidFill>
            <a:srgbClr val="008A00">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12" name="letterB">
            <a:extLst>
              <a:ext uri="{FF2B5EF4-FFF2-40B4-BE49-F238E27FC236}">
                <a16:creationId xmlns:a16="http://schemas.microsoft.com/office/drawing/2014/main" id="{7BCF5383-95BE-BB7F-B888-5B271E10B6F3}"/>
              </a:ext>
            </a:extLst>
          </p:cNvPr>
          <p:cNvSpPr txBox="1"/>
          <p:nvPr/>
        </p:nvSpPr>
        <p:spPr>
          <a:xfrm>
            <a:off x="9334500" y="6159500"/>
            <a:ext cx="482600" cy="381000"/>
          </a:xfrm>
          <a:prstGeom prst="rect">
            <a:avLst/>
          </a:prstGeom>
          <a:solidFill>
            <a:srgbClr val="008A00"/>
          </a:solidFill>
        </p:spPr>
        <p:txBody>
          <a:bodyPr vert="horz" rtlCol="0" anchor="b" anchorCtr="0">
            <a:noAutofit/>
          </a:bodyPr>
          <a:lstStyle/>
          <a:p>
            <a:r>
              <a:rPr lang="en-US" sz="1200">
                <a:solidFill>
                  <a:srgbClr val="FFFFFF"/>
                </a:solidFill>
                <a:latin typeface="Segoe UI" panose="020B0502040204020203" pitchFamily="34" charset="0"/>
              </a:rPr>
              <a:t>B</a:t>
            </a:r>
          </a:p>
        </p:txBody>
      </p:sp>
      <p:sp>
        <p:nvSpPr>
          <p:cNvPr id="13" name="answerC">
            <a:extLst>
              <a:ext uri="{FF2B5EF4-FFF2-40B4-BE49-F238E27FC236}">
                <a16:creationId xmlns:a16="http://schemas.microsoft.com/office/drawing/2014/main" id="{DF86DE16-2A16-F221-DA6B-30E23F48ECA5}"/>
              </a:ext>
            </a:extLst>
          </p:cNvPr>
          <p:cNvSpPr txBox="1"/>
          <p:nvPr/>
        </p:nvSpPr>
        <p:spPr>
          <a:xfrm>
            <a:off x="9842500" y="6096000"/>
            <a:ext cx="482600" cy="38100"/>
          </a:xfrm>
          <a:prstGeom prst="rect">
            <a:avLst/>
          </a:prstGeom>
          <a:solidFill>
            <a:srgbClr val="8D0196">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14" name="letterC">
            <a:extLst>
              <a:ext uri="{FF2B5EF4-FFF2-40B4-BE49-F238E27FC236}">
                <a16:creationId xmlns:a16="http://schemas.microsoft.com/office/drawing/2014/main" id="{578355BA-B94E-5D7C-8747-55F1C596058B}"/>
              </a:ext>
            </a:extLst>
          </p:cNvPr>
          <p:cNvSpPr txBox="1"/>
          <p:nvPr/>
        </p:nvSpPr>
        <p:spPr>
          <a:xfrm>
            <a:off x="9842500" y="6159500"/>
            <a:ext cx="482600" cy="381000"/>
          </a:xfrm>
          <a:prstGeom prst="rect">
            <a:avLst/>
          </a:prstGeom>
          <a:solidFill>
            <a:srgbClr val="8D0196"/>
          </a:solidFill>
        </p:spPr>
        <p:txBody>
          <a:bodyPr vert="horz" rtlCol="0" anchor="b" anchorCtr="0">
            <a:noAutofit/>
          </a:bodyPr>
          <a:lstStyle/>
          <a:p>
            <a:r>
              <a:rPr lang="en-US" sz="1200">
                <a:solidFill>
                  <a:srgbClr val="FFFFFF"/>
                </a:solidFill>
                <a:latin typeface="Segoe UI" panose="020B0502040204020203" pitchFamily="34" charset="0"/>
              </a:rPr>
              <a:t>C</a:t>
            </a:r>
          </a:p>
        </p:txBody>
      </p:sp>
      <p:sp>
        <p:nvSpPr>
          <p:cNvPr id="15" name="answerD">
            <a:extLst>
              <a:ext uri="{FF2B5EF4-FFF2-40B4-BE49-F238E27FC236}">
                <a16:creationId xmlns:a16="http://schemas.microsoft.com/office/drawing/2014/main" id="{52BB6EB1-0DBB-1878-872F-3D9B12C14EDC}"/>
              </a:ext>
            </a:extLst>
          </p:cNvPr>
          <p:cNvSpPr txBox="1"/>
          <p:nvPr/>
        </p:nvSpPr>
        <p:spPr>
          <a:xfrm>
            <a:off x="10350500" y="6096000"/>
            <a:ext cx="482600" cy="38100"/>
          </a:xfrm>
          <a:prstGeom prst="rect">
            <a:avLst/>
          </a:prstGeom>
          <a:solidFill>
            <a:srgbClr val="FD5C04">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16" name="letterD">
            <a:extLst>
              <a:ext uri="{FF2B5EF4-FFF2-40B4-BE49-F238E27FC236}">
                <a16:creationId xmlns:a16="http://schemas.microsoft.com/office/drawing/2014/main" id="{8B28FB4F-65FB-1688-B6DA-5B75348BEC17}"/>
              </a:ext>
            </a:extLst>
          </p:cNvPr>
          <p:cNvSpPr txBox="1"/>
          <p:nvPr/>
        </p:nvSpPr>
        <p:spPr>
          <a:xfrm>
            <a:off x="10350500" y="6159500"/>
            <a:ext cx="482600" cy="381000"/>
          </a:xfrm>
          <a:prstGeom prst="rect">
            <a:avLst/>
          </a:prstGeom>
          <a:solidFill>
            <a:srgbClr val="FD5C04"/>
          </a:solidFill>
        </p:spPr>
        <p:txBody>
          <a:bodyPr vert="horz" rtlCol="0" anchor="b" anchorCtr="0">
            <a:noAutofit/>
          </a:bodyPr>
          <a:lstStyle/>
          <a:p>
            <a:r>
              <a:rPr lang="en-US" sz="1200">
                <a:solidFill>
                  <a:srgbClr val="FFFFFF"/>
                </a:solidFill>
                <a:latin typeface="Segoe UI" panose="020B0502040204020203" pitchFamily="34" charset="0"/>
              </a:rPr>
              <a:t>D</a:t>
            </a:r>
          </a:p>
        </p:txBody>
      </p:sp>
      <p:sp>
        <p:nvSpPr>
          <p:cNvPr id="17" name="answerE">
            <a:extLst>
              <a:ext uri="{FF2B5EF4-FFF2-40B4-BE49-F238E27FC236}">
                <a16:creationId xmlns:a16="http://schemas.microsoft.com/office/drawing/2014/main" id="{80FDB9C7-DE6D-3098-FFE7-136F5888ACC9}"/>
              </a:ext>
            </a:extLst>
          </p:cNvPr>
          <p:cNvSpPr txBox="1"/>
          <p:nvPr/>
        </p:nvSpPr>
        <p:spPr>
          <a:xfrm>
            <a:off x="10858500" y="6096000"/>
            <a:ext cx="482600" cy="38100"/>
          </a:xfrm>
          <a:prstGeom prst="rect">
            <a:avLst/>
          </a:prstGeom>
          <a:solidFill>
            <a:srgbClr val="E86EB2">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18" name="letterE">
            <a:extLst>
              <a:ext uri="{FF2B5EF4-FFF2-40B4-BE49-F238E27FC236}">
                <a16:creationId xmlns:a16="http://schemas.microsoft.com/office/drawing/2014/main" id="{94A448E2-1F2D-9990-529B-B96DE30D9F0F}"/>
              </a:ext>
            </a:extLst>
          </p:cNvPr>
          <p:cNvSpPr txBox="1"/>
          <p:nvPr/>
        </p:nvSpPr>
        <p:spPr>
          <a:xfrm>
            <a:off x="10858500" y="6159500"/>
            <a:ext cx="482600" cy="381000"/>
          </a:xfrm>
          <a:prstGeom prst="rect">
            <a:avLst/>
          </a:prstGeom>
          <a:solidFill>
            <a:srgbClr val="E86EB2"/>
          </a:solidFill>
        </p:spPr>
        <p:txBody>
          <a:bodyPr vert="horz" rtlCol="0" anchor="b" anchorCtr="0">
            <a:noAutofit/>
          </a:bodyPr>
          <a:lstStyle/>
          <a:p>
            <a:r>
              <a:rPr lang="en-US" sz="1200">
                <a:solidFill>
                  <a:srgbClr val="FFFFFF"/>
                </a:solidFill>
                <a:latin typeface="Segoe UI" panose="020B0502040204020203" pitchFamily="34" charset="0"/>
              </a:rPr>
              <a:t>E</a:t>
            </a:r>
          </a:p>
        </p:txBody>
      </p:sp>
      <p:sp>
        <p:nvSpPr>
          <p:cNvPr id="19" name="counter" descr="Classic ParticiPoll#False#False">
            <a:extLst>
              <a:ext uri="{FF2B5EF4-FFF2-40B4-BE49-F238E27FC236}">
                <a16:creationId xmlns:a16="http://schemas.microsoft.com/office/drawing/2014/main" id="{9A0B205E-254F-8C50-E247-8B2FFA733C62}"/>
              </a:ext>
            </a:extLst>
          </p:cNvPr>
          <p:cNvSpPr txBox="1"/>
          <p:nvPr/>
        </p:nvSpPr>
        <p:spPr>
          <a:xfrm>
            <a:off x="11366500" y="6096000"/>
            <a:ext cx="482600" cy="444500"/>
          </a:xfrm>
          <a:prstGeom prst="rect">
            <a:avLst/>
          </a:prstGeom>
          <a:solidFill>
            <a:srgbClr val="D2691E"/>
          </a:solidFill>
        </p:spPr>
        <p:txBody>
          <a:bodyPr vert="horz" rtlCol="0" anchor="ctr" anchorCtr="1">
            <a:noAutofit/>
          </a:bodyPr>
          <a:lstStyle/>
          <a:p>
            <a:pPr algn="ctr"/>
            <a:r>
              <a:rPr lang="en-US" sz="1400">
                <a:solidFill>
                  <a:srgbClr val="FFFFFF"/>
                </a:solidFill>
                <a:latin typeface="Segoe UI" panose="020B0502040204020203" pitchFamily="34" charset="0"/>
              </a:rPr>
              <a:t>0</a:t>
            </a:r>
          </a:p>
        </p:txBody>
      </p:sp>
      <p:sp>
        <p:nvSpPr>
          <p:cNvPr id="20" name="participoll" descr="5">
            <a:extLst>
              <a:ext uri="{FF2B5EF4-FFF2-40B4-BE49-F238E27FC236}">
                <a16:creationId xmlns:a16="http://schemas.microsoft.com/office/drawing/2014/main" id="{647A83A3-B247-B970-02CC-0CFF392017FF}"/>
              </a:ext>
            </a:extLst>
          </p:cNvPr>
          <p:cNvSpPr txBox="1"/>
          <p:nvPr/>
        </p:nvSpPr>
        <p:spPr>
          <a:xfrm>
            <a:off x="11366500" y="6096000"/>
            <a:ext cx="482600" cy="444500"/>
          </a:xfrm>
          <a:prstGeom prst="rect">
            <a:avLst/>
          </a:prstGeom>
          <a:solidFill>
            <a:srgbClr val="FFFFFF">
              <a:alpha val="15000"/>
            </a:srgbClr>
          </a:solidFill>
        </p:spPr>
        <p:txBody>
          <a:bodyPr vert="horz" rtlCol="0">
            <a:noAutofit/>
          </a:bodyPr>
          <a:lstStyle/>
          <a:p>
            <a:endParaRPr lang="en-US"/>
          </a:p>
        </p:txBody>
      </p:sp>
      <p:sp>
        <p:nvSpPr>
          <p:cNvPr id="21" name="pp_status">
            <a:extLst>
              <a:ext uri="{FF2B5EF4-FFF2-40B4-BE49-F238E27FC236}">
                <a16:creationId xmlns:a16="http://schemas.microsoft.com/office/drawing/2014/main" id="{62D68B20-9027-2533-4107-3BCFDF1C8793}"/>
              </a:ext>
            </a:extLst>
          </p:cNvPr>
          <p:cNvSpPr txBox="1"/>
          <p:nvPr/>
        </p:nvSpPr>
        <p:spPr>
          <a:xfrm>
            <a:off x="8763000" y="6540500"/>
            <a:ext cx="3175000" cy="190500"/>
          </a:xfrm>
          <a:prstGeom prst="rect">
            <a:avLst/>
          </a:prstGeom>
          <a:noFill/>
        </p:spPr>
        <p:txBody>
          <a:bodyPr vert="horz" wrap="none" rtlCol="0" anchor="ctr">
            <a:noAutofit/>
          </a:bodyPr>
          <a:lstStyle/>
          <a:p>
            <a:pPr algn="r"/>
            <a:endParaRPr lang="en-US" sz="900">
              <a:solidFill>
                <a:srgbClr val="FF0000"/>
              </a:solidFill>
              <a:latin typeface="Segoe UI" panose="020B0502040204020203" pitchFamily="34" charset="0"/>
            </a:endParaRPr>
          </a:p>
        </p:txBody>
      </p:sp>
    </p:spTree>
    <p:extLst>
      <p:ext uri="{BB962C8B-B14F-4D97-AF65-F5344CB8AC3E}">
        <p14:creationId xmlns:p14="http://schemas.microsoft.com/office/powerpoint/2010/main" val="311927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3">
                                          <p:stCondLst>
                                            <p:cond delay="0"/>
                                          </p:stCondLst>
                                        </p:cTn>
                                        <p:tgtEl>
                                          <p:spTgt spid="20"/>
                                        </p:tgtEl>
                                      </p:cBhvr>
                                    </p:animEffect>
                                    <p:anim calcmode="lin" valueType="num">
                                      <p:cBhvr>
                                        <p:cTn id="8" dur="9"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9" dur="3"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10" dur="3" tmFilter="0, 0; 0.125,0.2665; 0.25,0.4; 0.375,0.465; 0.5,0.5;  0.625,0.535; 0.75,0.6; 0.875,0.7335; 1,1">
                                          <p:stCondLst>
                                            <p:cond delay="3"/>
                                          </p:stCondLst>
                                        </p:cTn>
                                        <p:tgtEl>
                                          <p:spTgt spid="20"/>
                                        </p:tgtEl>
                                        <p:attrNameLst>
                                          <p:attrName>ppt_y</p:attrName>
                                        </p:attrNameLst>
                                      </p:cBhvr>
                                      <p:tavLst>
                                        <p:tav tm="0" fmla="#ppt_y-sin(pi*$)/9">
                                          <p:val>
                                            <p:fltVal val="0"/>
                                          </p:val>
                                        </p:tav>
                                        <p:tav tm="100000">
                                          <p:val>
                                            <p:fltVal val="1"/>
                                          </p:val>
                                        </p:tav>
                                      </p:tavLst>
                                    </p:anim>
                                    <p:anim calcmode="lin" valueType="num">
                                      <p:cBhvr>
                                        <p:cTn id="11" dur="2" tmFilter="0, 0; 0.125,0.2665; 0.25,0.4; 0.375,0.465; 0.5,0.5;  0.625,0.535; 0.75,0.6; 0.875,0.7335; 1,1">
                                          <p:stCondLst>
                                            <p:cond delay="7"/>
                                          </p:stCondLst>
                                        </p:cTn>
                                        <p:tgtEl>
                                          <p:spTgt spid="20"/>
                                        </p:tgtEl>
                                        <p:attrNameLst>
                                          <p:attrName>ppt_y</p:attrName>
                                        </p:attrNameLst>
                                      </p:cBhvr>
                                      <p:tavLst>
                                        <p:tav tm="0" fmla="#ppt_y-sin(pi*$)/27">
                                          <p:val>
                                            <p:fltVal val="0"/>
                                          </p:val>
                                        </p:tav>
                                        <p:tav tm="100000">
                                          <p:val>
                                            <p:fltVal val="1"/>
                                          </p:val>
                                        </p:tav>
                                      </p:tavLst>
                                    </p:anim>
                                    <p:anim calcmode="lin" valueType="num">
                                      <p:cBhvr>
                                        <p:cTn id="12" dur="1" tmFilter="0, 0; 0.125,0.2665; 0.25,0.4; 0.375,0.465; 0.5,0.5;  0.625,0.535; 0.75,0.6; 0.875,0.7335; 1,1">
                                          <p:stCondLst>
                                            <p:cond delay="8"/>
                                          </p:stCondLst>
                                        </p:cTn>
                                        <p:tgtEl>
                                          <p:spTgt spid="20"/>
                                        </p:tgtEl>
                                        <p:attrNameLst>
                                          <p:attrName>ppt_y</p:attrName>
                                        </p:attrNameLst>
                                      </p:cBhvr>
                                      <p:tavLst>
                                        <p:tav tm="0" fmla="#ppt_y-sin(pi*$)/81">
                                          <p:val>
                                            <p:fltVal val="0"/>
                                          </p:val>
                                        </p:tav>
                                        <p:tav tm="100000">
                                          <p:val>
                                            <p:fltVal val="1"/>
                                          </p:val>
                                        </p:tav>
                                      </p:tavLst>
                                    </p:anim>
                                    <p:animScale>
                                      <p:cBhvr>
                                        <p:cTn id="13" dur="1">
                                          <p:stCondLst>
                                            <p:cond delay="3"/>
                                          </p:stCondLst>
                                        </p:cTn>
                                        <p:tgtEl>
                                          <p:spTgt spid="20"/>
                                        </p:tgtEl>
                                      </p:cBhvr>
                                      <p:to x="100000" y="60000"/>
                                    </p:animScale>
                                    <p:animScale>
                                      <p:cBhvr>
                                        <p:cTn id="14" dur="1" decel="50000">
                                          <p:stCondLst>
                                            <p:cond delay="3"/>
                                          </p:stCondLst>
                                        </p:cTn>
                                        <p:tgtEl>
                                          <p:spTgt spid="20"/>
                                        </p:tgtEl>
                                      </p:cBhvr>
                                      <p:to x="100000" y="100000"/>
                                    </p:animScale>
                                    <p:animScale>
                                      <p:cBhvr>
                                        <p:cTn id="15" dur="1">
                                          <p:stCondLst>
                                            <p:cond delay="7"/>
                                          </p:stCondLst>
                                        </p:cTn>
                                        <p:tgtEl>
                                          <p:spTgt spid="20"/>
                                        </p:tgtEl>
                                      </p:cBhvr>
                                      <p:to x="100000" y="80000"/>
                                    </p:animScale>
                                    <p:animScale>
                                      <p:cBhvr>
                                        <p:cTn id="16" dur="1" decel="50000">
                                          <p:stCondLst>
                                            <p:cond delay="7"/>
                                          </p:stCondLst>
                                        </p:cTn>
                                        <p:tgtEl>
                                          <p:spTgt spid="20"/>
                                        </p:tgtEl>
                                      </p:cBhvr>
                                      <p:to x="100000" y="100000"/>
                                    </p:animScale>
                                    <p:animScale>
                                      <p:cBhvr>
                                        <p:cTn id="17" dur="1">
                                          <p:stCondLst>
                                            <p:cond delay="8"/>
                                          </p:stCondLst>
                                        </p:cTn>
                                        <p:tgtEl>
                                          <p:spTgt spid="20"/>
                                        </p:tgtEl>
                                      </p:cBhvr>
                                      <p:to x="100000" y="90000"/>
                                    </p:animScale>
                                    <p:animScale>
                                      <p:cBhvr>
                                        <p:cTn id="18" dur="1" decel="50000">
                                          <p:stCondLst>
                                            <p:cond delay="8"/>
                                          </p:stCondLst>
                                        </p:cTn>
                                        <p:tgtEl>
                                          <p:spTgt spid="20"/>
                                        </p:tgtEl>
                                      </p:cBhvr>
                                      <p:to x="100000" y="100000"/>
                                    </p:animScale>
                                    <p:animScale>
                                      <p:cBhvr>
                                        <p:cTn id="19" dur="1">
                                          <p:stCondLst>
                                            <p:cond delay="9"/>
                                          </p:stCondLst>
                                        </p:cTn>
                                        <p:tgtEl>
                                          <p:spTgt spid="20"/>
                                        </p:tgtEl>
                                      </p:cBhvr>
                                      <p:to x="100000" y="95000"/>
                                    </p:animScale>
                                    <p:animScale>
                                      <p:cBhvr>
                                        <p:cTn id="20" dur="1" decel="50000">
                                          <p:stCondLst>
                                            <p:cond delay="9"/>
                                          </p:stCondLst>
                                        </p:cTn>
                                        <p:tgtEl>
                                          <p:spTgt spid="2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1BB42-B887-AA48-B97B-6AA3249A0F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92BBC4-29F8-2F8A-2587-75E63ECA4F41}"/>
              </a:ext>
            </a:extLst>
          </p:cNvPr>
          <p:cNvSpPr>
            <a:spLocks noGrp="1"/>
          </p:cNvSpPr>
          <p:nvPr>
            <p:ph type="title"/>
          </p:nvPr>
        </p:nvSpPr>
        <p:spPr/>
        <p:txBody>
          <a:bodyPr>
            <a:normAutofit/>
          </a:bodyPr>
          <a:lstStyle/>
          <a:p>
            <a:pPr>
              <a:lnSpc>
                <a:spcPct val="100000"/>
              </a:lnSpc>
            </a:pPr>
            <a:r>
              <a:rPr lang="en-US" b="1" dirty="0">
                <a:solidFill>
                  <a:srgbClr val="FFFFFF"/>
                </a:solidFill>
                <a:ea typeface="Verdana" pitchFamily="34" charset="-122"/>
                <a:cs typeface="Verdana" pitchFamily="34" charset="-120"/>
              </a:rPr>
              <a:t>The Discharge Spectrum</a:t>
            </a:r>
            <a:endParaRPr lang="en-US" dirty="0"/>
          </a:p>
        </p:txBody>
      </p:sp>
      <p:sp>
        <p:nvSpPr>
          <p:cNvPr id="4" name="Slide Number Placeholder 3">
            <a:extLst>
              <a:ext uri="{FF2B5EF4-FFF2-40B4-BE49-F238E27FC236}">
                <a16:creationId xmlns:a16="http://schemas.microsoft.com/office/drawing/2014/main" id="{40E22C0B-4BE4-8009-41E6-550BFB15D925}"/>
              </a:ext>
            </a:extLst>
          </p:cNvPr>
          <p:cNvSpPr>
            <a:spLocks noGrp="1"/>
          </p:cNvSpPr>
          <p:nvPr>
            <p:ph type="sldNum" sz="quarter" idx="12"/>
          </p:nvPr>
        </p:nvSpPr>
        <p:spPr/>
        <p:txBody>
          <a:bodyPr/>
          <a:lstStyle/>
          <a:p>
            <a:fld id="{772AD97A-4EE5-4134-952F-E148AF3C2668}" type="slidenum">
              <a:rPr lang="en-US" smtClean="0"/>
              <a:pPr/>
              <a:t>6</a:t>
            </a:fld>
            <a:endParaRPr lang="en-US" dirty="0"/>
          </a:p>
        </p:txBody>
      </p:sp>
      <p:sp>
        <p:nvSpPr>
          <p:cNvPr id="5" name="Content Placeholder 4">
            <a:extLst>
              <a:ext uri="{FF2B5EF4-FFF2-40B4-BE49-F238E27FC236}">
                <a16:creationId xmlns:a16="http://schemas.microsoft.com/office/drawing/2014/main" id="{9ECE7DB7-714D-6970-B1CC-8D36EBAA6BF6}"/>
              </a:ext>
            </a:extLst>
          </p:cNvPr>
          <p:cNvSpPr>
            <a:spLocks noGrp="1"/>
          </p:cNvSpPr>
          <p:nvPr>
            <p:ph idx="1"/>
          </p:nvPr>
        </p:nvSpPr>
        <p:spPr>
          <a:xfrm>
            <a:off x="309701" y="1634067"/>
            <a:ext cx="11454064" cy="4284134"/>
          </a:xfrm>
        </p:spPr>
        <p:txBody>
          <a:bodyPr anchor="ctr">
            <a:normAutofit/>
          </a:bodyPr>
          <a:lstStyle/>
          <a:p>
            <a:pPr marL="0" indent="0">
              <a:buNone/>
            </a:pPr>
            <a:r>
              <a:rPr lang="en-US" b="1" dirty="0">
                <a:solidFill>
                  <a:srgbClr val="2E7D4F"/>
                </a:solidFill>
                <a:ea typeface="Verdana" pitchFamily="34" charset="-122"/>
                <a:cs typeface="Verdana" pitchFamily="34" charset="-120"/>
              </a:rPr>
              <a:t>C.  Other Than Honorable (OTH)</a:t>
            </a:r>
            <a:endParaRPr lang="en-US" dirty="0"/>
          </a:p>
          <a:p>
            <a:pPr marL="0" indent="0">
              <a:lnSpc>
                <a:spcPct val="112000"/>
              </a:lnSpc>
              <a:buNone/>
            </a:pPr>
            <a:r>
              <a:rPr lang="en-US" dirty="0">
                <a:solidFill>
                  <a:srgbClr val="1A2733"/>
                </a:solidFill>
                <a:ea typeface="Verdana" pitchFamily="34" charset="-122"/>
                <a:cs typeface="Verdana" pitchFamily="34" charset="-120"/>
              </a:rPr>
              <a:t>Honorable and General characterizations are binding on VA. Bad Conduct from a general court-martial and Dishonorable discharges are barred outright, absent the insanity exception. </a:t>
            </a:r>
          </a:p>
          <a:p>
            <a:pPr marL="0" indent="0">
              <a:lnSpc>
                <a:spcPct val="112000"/>
              </a:lnSpc>
              <a:buNone/>
            </a:pPr>
            <a:r>
              <a:rPr lang="en-US" dirty="0">
                <a:solidFill>
                  <a:srgbClr val="1A2733"/>
                </a:solidFill>
                <a:ea typeface="Verdana" pitchFamily="34" charset="-122"/>
                <a:cs typeface="Verdana" pitchFamily="34" charset="-120"/>
              </a:rPr>
              <a:t>OTH is the one characterization VA reviews on its own: statutory bar, then regulatory bar, then a decision on eligibility.</a:t>
            </a:r>
            <a:endParaRPr lang="en-US" dirty="0"/>
          </a:p>
        </p:txBody>
      </p:sp>
    </p:spTree>
    <p:custDataLst>
      <p:tags r:id="rId1"/>
    </p:custDataLst>
    <p:extLst>
      <p:ext uri="{BB962C8B-B14F-4D97-AF65-F5344CB8AC3E}">
        <p14:creationId xmlns:p14="http://schemas.microsoft.com/office/powerpoint/2010/main" val="2163317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88952" cy="987552"/>
          </a:xfrm>
          <a:prstGeom prst="rect">
            <a:avLst/>
          </a:prstGeom>
          <a:solidFill>
            <a:srgbClr val="104C7D"/>
          </a:solidFill>
          <a:ln/>
        </p:spPr>
        <p:txBody>
          <a:bodyPr/>
          <a:lstStyle/>
          <a:p>
            <a:endParaRPr lang="en-US"/>
          </a:p>
        </p:txBody>
      </p:sp>
      <p:sp>
        <p:nvSpPr>
          <p:cNvPr id="4" name="Text 2"/>
          <p:cNvSpPr txBox="1"/>
          <p:nvPr/>
        </p:nvSpPr>
        <p:spPr>
          <a:xfrm>
            <a:off x="457200" y="347472"/>
            <a:ext cx="11292840" cy="594360"/>
          </a:xfrm>
          <a:prstGeom prst="rect">
            <a:avLst/>
          </a:prstGeom>
          <a:noFill/>
          <a:ln/>
        </p:spPr>
        <p:txBody>
          <a:bodyPr wrap="square" lIns="0" tIns="0" rIns="0" bIns="0" rtlCol="0" anchor="t"/>
          <a:lstStyle/>
          <a:p>
            <a:pPr marL="0" indent="0">
              <a:lnSpc>
                <a:spcPct val="100000"/>
              </a:lnSpc>
              <a:buNone/>
            </a:pPr>
            <a:r>
              <a:rPr lang="en-US" sz="2800" b="1" dirty="0">
                <a:solidFill>
                  <a:srgbClr val="FFFFFF"/>
                </a:solidFill>
                <a:latin typeface="Verdana" pitchFamily="34" charset="0"/>
                <a:ea typeface="Verdana" pitchFamily="34" charset="-122"/>
                <a:cs typeface="Verdana" pitchFamily="34" charset="-120"/>
              </a:rPr>
              <a:t>Five characterizations, two very different legal tracks</a:t>
            </a:r>
            <a:endParaRPr lang="en-US" sz="2800" dirty="0"/>
          </a:p>
        </p:txBody>
      </p:sp>
      <p:sp>
        <p:nvSpPr>
          <p:cNvPr id="5" name="Text 3"/>
          <p:cNvSpPr txBox="1"/>
          <p:nvPr/>
        </p:nvSpPr>
        <p:spPr>
          <a:xfrm>
            <a:off x="457200" y="1078992"/>
            <a:ext cx="11292840" cy="457200"/>
          </a:xfrm>
          <a:prstGeom prst="rect">
            <a:avLst/>
          </a:prstGeom>
          <a:noFill/>
          <a:ln/>
        </p:spPr>
        <p:txBody>
          <a:bodyPr wrap="square" lIns="0" tIns="0" rIns="0" bIns="0" rtlCol="0" anchor="ctr"/>
          <a:lstStyle/>
          <a:p>
            <a:pPr marL="0" indent="0">
              <a:buNone/>
            </a:pPr>
            <a:r>
              <a:rPr lang="en-US" sz="1200" i="1" dirty="0">
                <a:solidFill>
                  <a:srgbClr val="44576B"/>
                </a:solidFill>
                <a:latin typeface="Verdana" pitchFamily="34" charset="0"/>
                <a:ea typeface="Verdana" pitchFamily="34" charset="-122"/>
                <a:cs typeface="Verdana" pitchFamily="34" charset="-120"/>
              </a:rPr>
              <a:t>DoD assigns one of five characterizations at separation. Administrative discharges separate a service member without judicial proceedings; punitive discharges are a court-martial sentence.</a:t>
            </a:r>
            <a:endParaRPr lang="en-US" sz="1200" dirty="0"/>
          </a:p>
        </p:txBody>
      </p:sp>
      <p:sp>
        <p:nvSpPr>
          <p:cNvPr id="6" name="Shape 4"/>
          <p:cNvSpPr/>
          <p:nvPr/>
        </p:nvSpPr>
        <p:spPr>
          <a:xfrm>
            <a:off x="457200" y="1600200"/>
            <a:ext cx="11292840" cy="667512"/>
          </a:xfrm>
          <a:prstGeom prst="roundRect">
            <a:avLst>
              <a:gd name="adj" fmla="val 6849"/>
            </a:avLst>
          </a:prstGeom>
          <a:solidFill>
            <a:srgbClr val="EAF1F8"/>
          </a:solidFill>
          <a:ln w="9525">
            <a:solidFill>
              <a:srgbClr val="C9D6E0"/>
            </a:solidFill>
            <a:prstDash val="solid"/>
          </a:ln>
        </p:spPr>
        <p:txBody>
          <a:bodyPr/>
          <a:lstStyle/>
          <a:p>
            <a:endParaRPr lang="en-US"/>
          </a:p>
        </p:txBody>
      </p:sp>
      <p:sp>
        <p:nvSpPr>
          <p:cNvPr id="7" name="Shape 5"/>
          <p:cNvSpPr/>
          <p:nvPr/>
        </p:nvSpPr>
        <p:spPr>
          <a:xfrm>
            <a:off x="621792" y="1737360"/>
            <a:ext cx="1005840" cy="237744"/>
          </a:xfrm>
          <a:prstGeom prst="roundRect">
            <a:avLst>
              <a:gd name="adj" fmla="val 19231"/>
            </a:avLst>
          </a:prstGeom>
          <a:solidFill>
            <a:srgbClr val="2E7D4F"/>
          </a:solidFill>
          <a:ln/>
        </p:spPr>
        <p:txBody>
          <a:bodyPr/>
          <a:lstStyle/>
          <a:p>
            <a:endParaRPr lang="en-US"/>
          </a:p>
        </p:txBody>
      </p:sp>
      <p:sp>
        <p:nvSpPr>
          <p:cNvPr id="8" name="Text 6"/>
          <p:cNvSpPr txBox="1"/>
          <p:nvPr/>
        </p:nvSpPr>
        <p:spPr>
          <a:xfrm>
            <a:off x="621792" y="1737360"/>
            <a:ext cx="1005840" cy="237744"/>
          </a:xfrm>
          <a:prstGeom prst="rect">
            <a:avLst/>
          </a:prstGeom>
          <a:noFill/>
          <a:ln/>
        </p:spPr>
        <p:txBody>
          <a:bodyPr wrap="square" lIns="0" tIns="0" rIns="0" bIns="0" rtlCol="0" anchor="ctr"/>
          <a:lstStyle/>
          <a:p>
            <a:pPr marL="0" indent="0" algn="ctr">
              <a:buNone/>
            </a:pPr>
            <a:r>
              <a:rPr lang="en-US" sz="800" b="1" kern="0" spc="50" dirty="0">
                <a:solidFill>
                  <a:srgbClr val="FFFFFF"/>
                </a:solidFill>
                <a:latin typeface="Verdana" pitchFamily="34" charset="0"/>
                <a:ea typeface="Verdana" pitchFamily="34" charset="-122"/>
                <a:cs typeface="Verdana" pitchFamily="34" charset="-120"/>
              </a:rPr>
              <a:t>ADMIN</a:t>
            </a:r>
            <a:endParaRPr lang="en-US" sz="800" dirty="0"/>
          </a:p>
        </p:txBody>
      </p:sp>
      <p:sp>
        <p:nvSpPr>
          <p:cNvPr id="9" name="Text 7"/>
          <p:cNvSpPr txBox="1"/>
          <p:nvPr/>
        </p:nvSpPr>
        <p:spPr>
          <a:xfrm>
            <a:off x="1783080" y="1664208"/>
            <a:ext cx="9418320" cy="274320"/>
          </a:xfrm>
          <a:prstGeom prst="rect">
            <a:avLst/>
          </a:prstGeom>
          <a:noFill/>
          <a:ln/>
        </p:spPr>
        <p:txBody>
          <a:bodyPr wrap="square" lIns="0" tIns="0" rIns="0" bIns="0" rtlCol="0" anchor="ctr"/>
          <a:lstStyle/>
          <a:p>
            <a:pPr marL="0" indent="0">
              <a:buNone/>
            </a:pPr>
            <a:r>
              <a:rPr lang="en-US" sz="1250" b="1" dirty="0">
                <a:solidFill>
                  <a:srgbClr val="1A2733"/>
                </a:solidFill>
                <a:latin typeface="Verdana" pitchFamily="34" charset="0"/>
                <a:ea typeface="Verdana" pitchFamily="34" charset="-122"/>
                <a:cs typeface="Verdana" pitchFamily="34" charset="-120"/>
              </a:rPr>
              <a:t>Honorable</a:t>
            </a:r>
            <a:endParaRPr lang="en-US" sz="1250" dirty="0"/>
          </a:p>
        </p:txBody>
      </p:sp>
      <p:sp>
        <p:nvSpPr>
          <p:cNvPr id="10" name="Text 8"/>
          <p:cNvSpPr txBox="1"/>
          <p:nvPr/>
        </p:nvSpPr>
        <p:spPr>
          <a:xfrm>
            <a:off x="1783080" y="1887995"/>
            <a:ext cx="9418320" cy="384048"/>
          </a:xfrm>
          <a:prstGeom prst="rect">
            <a:avLst/>
          </a:prstGeom>
          <a:noFill/>
          <a:ln/>
        </p:spPr>
        <p:txBody>
          <a:bodyPr wrap="square" lIns="0" tIns="0" rIns="0" bIns="0" rtlCol="0" anchor="ctr"/>
          <a:lstStyle/>
          <a:p>
            <a:pPr marL="0" indent="0">
              <a:lnSpc>
                <a:spcPct val="102000"/>
              </a:lnSpc>
              <a:buNone/>
            </a:pPr>
            <a:r>
              <a:rPr lang="en-US" sz="1200" dirty="0">
                <a:solidFill>
                  <a:srgbClr val="44576B"/>
                </a:solidFill>
                <a:latin typeface="Verdana" pitchFamily="34" charset="0"/>
                <a:ea typeface="Verdana" pitchFamily="34" charset="-122"/>
                <a:cs typeface="Verdana" pitchFamily="34" charset="-120"/>
              </a:rPr>
              <a:t>Meets or exceeds the standards of acceptable conduct and performance. Binding on VA; eligible for all VA benefits</a:t>
            </a:r>
            <a:r>
              <a:rPr lang="en-US" sz="1000" dirty="0">
                <a:solidFill>
                  <a:srgbClr val="44576B"/>
                </a:solidFill>
                <a:latin typeface="Verdana" pitchFamily="34" charset="0"/>
                <a:ea typeface="Verdana" pitchFamily="34" charset="-122"/>
                <a:cs typeface="Verdana" pitchFamily="34" charset="-120"/>
              </a:rPr>
              <a:t>.</a:t>
            </a:r>
            <a:endParaRPr lang="en-US" sz="1000" dirty="0"/>
          </a:p>
        </p:txBody>
      </p:sp>
      <p:sp>
        <p:nvSpPr>
          <p:cNvPr id="11" name="Shape 9"/>
          <p:cNvSpPr/>
          <p:nvPr/>
        </p:nvSpPr>
        <p:spPr>
          <a:xfrm>
            <a:off x="457200" y="2359152"/>
            <a:ext cx="11292840" cy="667512"/>
          </a:xfrm>
          <a:prstGeom prst="roundRect">
            <a:avLst>
              <a:gd name="adj" fmla="val 6849"/>
            </a:avLst>
          </a:prstGeom>
          <a:solidFill>
            <a:srgbClr val="EAF1F8"/>
          </a:solidFill>
          <a:ln w="9525">
            <a:solidFill>
              <a:srgbClr val="C9D6E0"/>
            </a:solidFill>
            <a:prstDash val="solid"/>
          </a:ln>
        </p:spPr>
        <p:txBody>
          <a:bodyPr/>
          <a:lstStyle/>
          <a:p>
            <a:endParaRPr lang="en-US"/>
          </a:p>
        </p:txBody>
      </p:sp>
      <p:sp>
        <p:nvSpPr>
          <p:cNvPr id="12" name="Shape 10"/>
          <p:cNvSpPr/>
          <p:nvPr/>
        </p:nvSpPr>
        <p:spPr>
          <a:xfrm>
            <a:off x="621792" y="2496312"/>
            <a:ext cx="1005840" cy="237744"/>
          </a:xfrm>
          <a:prstGeom prst="roundRect">
            <a:avLst>
              <a:gd name="adj" fmla="val 19231"/>
            </a:avLst>
          </a:prstGeom>
          <a:solidFill>
            <a:srgbClr val="2E7D4F"/>
          </a:solidFill>
          <a:ln/>
        </p:spPr>
        <p:txBody>
          <a:bodyPr/>
          <a:lstStyle/>
          <a:p>
            <a:endParaRPr lang="en-US"/>
          </a:p>
        </p:txBody>
      </p:sp>
      <p:sp>
        <p:nvSpPr>
          <p:cNvPr id="13" name="Text 11"/>
          <p:cNvSpPr txBox="1"/>
          <p:nvPr/>
        </p:nvSpPr>
        <p:spPr>
          <a:xfrm>
            <a:off x="621792" y="2496312"/>
            <a:ext cx="1005840" cy="237744"/>
          </a:xfrm>
          <a:prstGeom prst="rect">
            <a:avLst/>
          </a:prstGeom>
          <a:noFill/>
          <a:ln/>
        </p:spPr>
        <p:txBody>
          <a:bodyPr wrap="square" lIns="0" tIns="0" rIns="0" bIns="0" rtlCol="0" anchor="ctr"/>
          <a:lstStyle/>
          <a:p>
            <a:pPr marL="0" indent="0" algn="ctr">
              <a:buNone/>
            </a:pPr>
            <a:r>
              <a:rPr lang="en-US" sz="800" b="1" kern="0" spc="50" dirty="0">
                <a:solidFill>
                  <a:srgbClr val="FFFFFF"/>
                </a:solidFill>
                <a:latin typeface="Verdana" pitchFamily="34" charset="0"/>
                <a:ea typeface="Verdana" pitchFamily="34" charset="-122"/>
                <a:cs typeface="Verdana" pitchFamily="34" charset="-120"/>
              </a:rPr>
              <a:t>ADMIN</a:t>
            </a:r>
            <a:endParaRPr lang="en-US" sz="800" dirty="0"/>
          </a:p>
        </p:txBody>
      </p:sp>
      <p:sp>
        <p:nvSpPr>
          <p:cNvPr id="14" name="Text 12"/>
          <p:cNvSpPr txBox="1"/>
          <p:nvPr/>
        </p:nvSpPr>
        <p:spPr>
          <a:xfrm>
            <a:off x="1783080" y="2423160"/>
            <a:ext cx="9418320" cy="274320"/>
          </a:xfrm>
          <a:prstGeom prst="rect">
            <a:avLst/>
          </a:prstGeom>
          <a:noFill/>
          <a:ln/>
        </p:spPr>
        <p:txBody>
          <a:bodyPr wrap="square" lIns="0" tIns="0" rIns="0" bIns="0" rtlCol="0" anchor="ctr"/>
          <a:lstStyle/>
          <a:p>
            <a:pPr marL="0" indent="0">
              <a:buNone/>
            </a:pPr>
            <a:r>
              <a:rPr lang="en-US" sz="1250" b="1" dirty="0">
                <a:solidFill>
                  <a:srgbClr val="1A2733"/>
                </a:solidFill>
                <a:latin typeface="Verdana" pitchFamily="34" charset="0"/>
                <a:ea typeface="Verdana" pitchFamily="34" charset="-122"/>
                <a:cs typeface="Verdana" pitchFamily="34" charset="-120"/>
              </a:rPr>
              <a:t>General, Under Honorable Conditions</a:t>
            </a:r>
            <a:endParaRPr lang="en-US" sz="1250" dirty="0"/>
          </a:p>
        </p:txBody>
      </p:sp>
      <p:sp>
        <p:nvSpPr>
          <p:cNvPr id="15" name="Text 13"/>
          <p:cNvSpPr txBox="1"/>
          <p:nvPr/>
        </p:nvSpPr>
        <p:spPr>
          <a:xfrm>
            <a:off x="1783080" y="2679192"/>
            <a:ext cx="9418320" cy="384048"/>
          </a:xfrm>
          <a:prstGeom prst="rect">
            <a:avLst/>
          </a:prstGeom>
          <a:noFill/>
          <a:ln/>
        </p:spPr>
        <p:txBody>
          <a:bodyPr wrap="square" lIns="0" tIns="0" rIns="0" bIns="0" rtlCol="0" anchor="ctr"/>
          <a:lstStyle/>
          <a:p>
            <a:pPr marL="0" indent="0">
              <a:lnSpc>
                <a:spcPct val="102000"/>
              </a:lnSpc>
              <a:buNone/>
            </a:pPr>
            <a:r>
              <a:rPr lang="en-US" sz="1200" dirty="0">
                <a:solidFill>
                  <a:srgbClr val="44576B"/>
                </a:solidFill>
                <a:latin typeface="Verdana" pitchFamily="34" charset="0"/>
                <a:ea typeface="Verdana" pitchFamily="34" charset="-122"/>
                <a:cs typeface="Verdana" pitchFamily="34" charset="-120"/>
              </a:rPr>
              <a:t>Positive aspects of service outweigh the negative. Binding on VA; eligible for most benefits, except Montgomery/Post-9/11 GI Bill education benefits.</a:t>
            </a:r>
            <a:endParaRPr lang="en-US" sz="1200" dirty="0"/>
          </a:p>
        </p:txBody>
      </p:sp>
      <p:sp>
        <p:nvSpPr>
          <p:cNvPr id="16" name="Shape 14"/>
          <p:cNvSpPr/>
          <p:nvPr/>
        </p:nvSpPr>
        <p:spPr>
          <a:xfrm>
            <a:off x="457200" y="3118104"/>
            <a:ext cx="11292840" cy="667512"/>
          </a:xfrm>
          <a:prstGeom prst="roundRect">
            <a:avLst>
              <a:gd name="adj" fmla="val 6849"/>
            </a:avLst>
          </a:prstGeom>
          <a:solidFill>
            <a:srgbClr val="F1E6C9"/>
          </a:solidFill>
          <a:ln w="15875">
            <a:solidFill>
              <a:srgbClr val="8A6413"/>
            </a:solidFill>
            <a:prstDash val="solid"/>
          </a:ln>
        </p:spPr>
        <p:txBody>
          <a:bodyPr/>
          <a:lstStyle/>
          <a:p>
            <a:endParaRPr lang="en-US"/>
          </a:p>
        </p:txBody>
      </p:sp>
      <p:sp>
        <p:nvSpPr>
          <p:cNvPr id="17" name="Shape 15"/>
          <p:cNvSpPr/>
          <p:nvPr/>
        </p:nvSpPr>
        <p:spPr>
          <a:xfrm>
            <a:off x="621792" y="3255264"/>
            <a:ext cx="1005840" cy="237744"/>
          </a:xfrm>
          <a:prstGeom prst="roundRect">
            <a:avLst>
              <a:gd name="adj" fmla="val 19231"/>
            </a:avLst>
          </a:prstGeom>
          <a:solidFill>
            <a:srgbClr val="8A6413"/>
          </a:solidFill>
          <a:ln/>
        </p:spPr>
        <p:txBody>
          <a:bodyPr/>
          <a:lstStyle/>
          <a:p>
            <a:endParaRPr lang="en-US"/>
          </a:p>
        </p:txBody>
      </p:sp>
      <p:sp>
        <p:nvSpPr>
          <p:cNvPr id="18" name="Text 16"/>
          <p:cNvSpPr txBox="1"/>
          <p:nvPr/>
        </p:nvSpPr>
        <p:spPr>
          <a:xfrm>
            <a:off x="621792" y="3255264"/>
            <a:ext cx="1005840" cy="237744"/>
          </a:xfrm>
          <a:prstGeom prst="rect">
            <a:avLst/>
          </a:prstGeom>
          <a:noFill/>
          <a:ln/>
        </p:spPr>
        <p:txBody>
          <a:bodyPr wrap="square" lIns="0" tIns="0" rIns="0" bIns="0" rtlCol="0" anchor="ctr"/>
          <a:lstStyle/>
          <a:p>
            <a:pPr marL="0" indent="0" algn="ctr">
              <a:buNone/>
            </a:pPr>
            <a:r>
              <a:rPr lang="en-US" sz="800" b="1" kern="0" spc="50" dirty="0">
                <a:solidFill>
                  <a:srgbClr val="FFFFFF"/>
                </a:solidFill>
                <a:latin typeface="Verdana" pitchFamily="34" charset="0"/>
                <a:ea typeface="Verdana" pitchFamily="34" charset="-122"/>
                <a:cs typeface="Verdana" pitchFamily="34" charset="-120"/>
              </a:rPr>
              <a:t>ADMIN</a:t>
            </a:r>
            <a:endParaRPr lang="en-US" sz="800" dirty="0"/>
          </a:p>
        </p:txBody>
      </p:sp>
      <p:sp>
        <p:nvSpPr>
          <p:cNvPr id="19" name="Text 17"/>
          <p:cNvSpPr txBox="1"/>
          <p:nvPr/>
        </p:nvSpPr>
        <p:spPr>
          <a:xfrm>
            <a:off x="1783080" y="3182112"/>
            <a:ext cx="9418320" cy="274320"/>
          </a:xfrm>
          <a:prstGeom prst="rect">
            <a:avLst/>
          </a:prstGeom>
          <a:noFill/>
          <a:ln/>
        </p:spPr>
        <p:txBody>
          <a:bodyPr wrap="square" lIns="0" tIns="0" rIns="0" bIns="0" rtlCol="0" anchor="ctr"/>
          <a:lstStyle/>
          <a:p>
            <a:pPr marL="0" indent="0">
              <a:buNone/>
            </a:pPr>
            <a:r>
              <a:rPr lang="en-US" sz="1250" b="1" dirty="0">
                <a:solidFill>
                  <a:srgbClr val="1A2733"/>
                </a:solidFill>
                <a:latin typeface="Verdana" pitchFamily="34" charset="0"/>
                <a:ea typeface="Verdana" pitchFamily="34" charset="-122"/>
                <a:cs typeface="Verdana" pitchFamily="34" charset="-120"/>
              </a:rPr>
              <a:t>Other Than Honorable (OTH)</a:t>
            </a:r>
            <a:endParaRPr lang="en-US" sz="1250" dirty="0"/>
          </a:p>
        </p:txBody>
      </p:sp>
      <p:sp>
        <p:nvSpPr>
          <p:cNvPr id="20" name="Text 18"/>
          <p:cNvSpPr txBox="1"/>
          <p:nvPr/>
        </p:nvSpPr>
        <p:spPr>
          <a:xfrm>
            <a:off x="1783080" y="3438144"/>
            <a:ext cx="9418320" cy="384048"/>
          </a:xfrm>
          <a:prstGeom prst="rect">
            <a:avLst/>
          </a:prstGeom>
          <a:noFill/>
          <a:ln/>
        </p:spPr>
        <p:txBody>
          <a:bodyPr wrap="square" lIns="0" tIns="0" rIns="0" bIns="0" rtlCol="0" anchor="ctr"/>
          <a:lstStyle/>
          <a:p>
            <a:pPr marL="0" indent="0">
              <a:lnSpc>
                <a:spcPct val="102000"/>
              </a:lnSpc>
              <a:buNone/>
            </a:pPr>
            <a:r>
              <a:rPr lang="en-US" sz="1200" dirty="0">
                <a:solidFill>
                  <a:srgbClr val="44576B"/>
                </a:solidFill>
                <a:latin typeface="Verdana" pitchFamily="34" charset="0"/>
                <a:ea typeface="Verdana" pitchFamily="34" charset="-122"/>
                <a:cs typeface="Verdana" pitchFamily="34" charset="-120"/>
              </a:rPr>
              <a:t>A pattern of behavior representing a significant departure from expected conduct; often offered in lieu of a court-martial. Not automatically barred — VA reviews it case by case. This is where most of today's training lives.</a:t>
            </a:r>
            <a:endParaRPr lang="en-US" sz="1200" dirty="0"/>
          </a:p>
        </p:txBody>
      </p:sp>
      <p:sp>
        <p:nvSpPr>
          <p:cNvPr id="21" name="Shape 19"/>
          <p:cNvSpPr/>
          <p:nvPr/>
        </p:nvSpPr>
        <p:spPr>
          <a:xfrm>
            <a:off x="457200" y="3877056"/>
            <a:ext cx="11292840" cy="667512"/>
          </a:xfrm>
          <a:prstGeom prst="roundRect">
            <a:avLst>
              <a:gd name="adj" fmla="val 6849"/>
            </a:avLst>
          </a:prstGeom>
          <a:solidFill>
            <a:srgbClr val="EAF1F8"/>
          </a:solidFill>
          <a:ln w="9525">
            <a:solidFill>
              <a:srgbClr val="C9D6E0"/>
            </a:solidFill>
            <a:prstDash val="solid"/>
          </a:ln>
        </p:spPr>
        <p:txBody>
          <a:bodyPr/>
          <a:lstStyle/>
          <a:p>
            <a:endParaRPr lang="en-US"/>
          </a:p>
        </p:txBody>
      </p:sp>
      <p:sp>
        <p:nvSpPr>
          <p:cNvPr id="22" name="Shape 20"/>
          <p:cNvSpPr/>
          <p:nvPr/>
        </p:nvSpPr>
        <p:spPr>
          <a:xfrm>
            <a:off x="621792" y="4014216"/>
            <a:ext cx="1005840" cy="237744"/>
          </a:xfrm>
          <a:prstGeom prst="roundRect">
            <a:avLst>
              <a:gd name="adj" fmla="val 19231"/>
            </a:avLst>
          </a:prstGeom>
          <a:solidFill>
            <a:srgbClr val="E2231A"/>
          </a:solidFill>
          <a:ln/>
        </p:spPr>
        <p:txBody>
          <a:bodyPr/>
          <a:lstStyle/>
          <a:p>
            <a:endParaRPr lang="en-US"/>
          </a:p>
        </p:txBody>
      </p:sp>
      <p:sp>
        <p:nvSpPr>
          <p:cNvPr id="23" name="Text 21"/>
          <p:cNvSpPr txBox="1"/>
          <p:nvPr/>
        </p:nvSpPr>
        <p:spPr>
          <a:xfrm>
            <a:off x="621792" y="4014216"/>
            <a:ext cx="1005840" cy="237744"/>
          </a:xfrm>
          <a:prstGeom prst="rect">
            <a:avLst/>
          </a:prstGeom>
          <a:noFill/>
          <a:ln/>
        </p:spPr>
        <p:txBody>
          <a:bodyPr wrap="square" lIns="0" tIns="0" rIns="0" bIns="0" rtlCol="0" anchor="ctr"/>
          <a:lstStyle/>
          <a:p>
            <a:pPr marL="0" indent="0" algn="ctr">
              <a:buNone/>
            </a:pPr>
            <a:r>
              <a:rPr lang="en-US" sz="800" b="1" kern="0" spc="50" dirty="0">
                <a:solidFill>
                  <a:srgbClr val="FFFFFF"/>
                </a:solidFill>
                <a:latin typeface="Verdana" pitchFamily="34" charset="0"/>
                <a:ea typeface="Verdana" pitchFamily="34" charset="-122"/>
                <a:cs typeface="Verdana" pitchFamily="34" charset="-120"/>
              </a:rPr>
              <a:t>PUNITIVE</a:t>
            </a:r>
            <a:endParaRPr lang="en-US" sz="800" dirty="0"/>
          </a:p>
        </p:txBody>
      </p:sp>
      <p:sp>
        <p:nvSpPr>
          <p:cNvPr id="24" name="Text 22"/>
          <p:cNvSpPr txBox="1"/>
          <p:nvPr/>
        </p:nvSpPr>
        <p:spPr>
          <a:xfrm>
            <a:off x="1783080" y="3941064"/>
            <a:ext cx="9418320" cy="274320"/>
          </a:xfrm>
          <a:prstGeom prst="rect">
            <a:avLst/>
          </a:prstGeom>
          <a:noFill/>
          <a:ln/>
        </p:spPr>
        <p:txBody>
          <a:bodyPr wrap="square" lIns="0" tIns="0" rIns="0" bIns="0" rtlCol="0" anchor="ctr"/>
          <a:lstStyle/>
          <a:p>
            <a:pPr marL="0" indent="0">
              <a:buNone/>
            </a:pPr>
            <a:r>
              <a:rPr lang="en-US" sz="1250" b="1" dirty="0">
                <a:solidFill>
                  <a:srgbClr val="1A2733"/>
                </a:solidFill>
                <a:latin typeface="Verdana" pitchFamily="34" charset="0"/>
                <a:ea typeface="Verdana" pitchFamily="34" charset="-122"/>
                <a:cs typeface="Verdana" pitchFamily="34" charset="-120"/>
              </a:rPr>
              <a:t>Bad Conduct (BC)</a:t>
            </a:r>
            <a:endParaRPr lang="en-US" sz="1250" dirty="0"/>
          </a:p>
        </p:txBody>
      </p:sp>
      <p:sp>
        <p:nvSpPr>
          <p:cNvPr id="25" name="Text 23"/>
          <p:cNvSpPr txBox="1"/>
          <p:nvPr/>
        </p:nvSpPr>
        <p:spPr>
          <a:xfrm>
            <a:off x="1783080" y="4197096"/>
            <a:ext cx="9418320" cy="384048"/>
          </a:xfrm>
          <a:prstGeom prst="rect">
            <a:avLst/>
          </a:prstGeom>
          <a:noFill/>
          <a:ln/>
        </p:spPr>
        <p:txBody>
          <a:bodyPr wrap="square" lIns="0" tIns="0" rIns="0" bIns="0" rtlCol="0" anchor="ctr"/>
          <a:lstStyle/>
          <a:p>
            <a:pPr marL="0" indent="0">
              <a:lnSpc>
                <a:spcPct val="102000"/>
              </a:lnSpc>
              <a:buNone/>
            </a:pPr>
            <a:r>
              <a:rPr lang="en-US" sz="1200" dirty="0">
                <a:solidFill>
                  <a:srgbClr val="44576B"/>
                </a:solidFill>
                <a:latin typeface="Verdana" pitchFamily="34" charset="0"/>
                <a:ea typeface="Verdana" pitchFamily="34" charset="-122"/>
                <a:cs typeface="Verdana" pitchFamily="34" charset="-120"/>
              </a:rPr>
              <a:t>Adjudged by a special or general court-martial. A special court-martial BC discharge still gets a VA review; a general court-martial BC discharge is treated like the punitive discharges below.</a:t>
            </a:r>
            <a:endParaRPr lang="en-US" sz="1200" dirty="0"/>
          </a:p>
        </p:txBody>
      </p:sp>
      <p:sp>
        <p:nvSpPr>
          <p:cNvPr id="26" name="Shape 24"/>
          <p:cNvSpPr/>
          <p:nvPr/>
        </p:nvSpPr>
        <p:spPr>
          <a:xfrm>
            <a:off x="457200" y="4636008"/>
            <a:ext cx="11292840" cy="667512"/>
          </a:xfrm>
          <a:prstGeom prst="roundRect">
            <a:avLst>
              <a:gd name="adj" fmla="val 6849"/>
            </a:avLst>
          </a:prstGeom>
          <a:solidFill>
            <a:srgbClr val="EAF1F8"/>
          </a:solidFill>
          <a:ln w="9525">
            <a:solidFill>
              <a:srgbClr val="C9D6E0"/>
            </a:solidFill>
            <a:prstDash val="solid"/>
          </a:ln>
        </p:spPr>
        <p:txBody>
          <a:bodyPr/>
          <a:lstStyle/>
          <a:p>
            <a:endParaRPr lang="en-US"/>
          </a:p>
        </p:txBody>
      </p:sp>
      <p:sp>
        <p:nvSpPr>
          <p:cNvPr id="27" name="Shape 25"/>
          <p:cNvSpPr/>
          <p:nvPr/>
        </p:nvSpPr>
        <p:spPr>
          <a:xfrm>
            <a:off x="621792" y="4773168"/>
            <a:ext cx="1005840" cy="237744"/>
          </a:xfrm>
          <a:prstGeom prst="roundRect">
            <a:avLst>
              <a:gd name="adj" fmla="val 19231"/>
            </a:avLst>
          </a:prstGeom>
          <a:solidFill>
            <a:srgbClr val="E2231A"/>
          </a:solidFill>
          <a:ln/>
        </p:spPr>
        <p:txBody>
          <a:bodyPr/>
          <a:lstStyle/>
          <a:p>
            <a:endParaRPr lang="en-US"/>
          </a:p>
        </p:txBody>
      </p:sp>
      <p:sp>
        <p:nvSpPr>
          <p:cNvPr id="28" name="Text 26"/>
          <p:cNvSpPr txBox="1"/>
          <p:nvPr/>
        </p:nvSpPr>
        <p:spPr>
          <a:xfrm>
            <a:off x="621792" y="4773168"/>
            <a:ext cx="1005840" cy="237744"/>
          </a:xfrm>
          <a:prstGeom prst="rect">
            <a:avLst/>
          </a:prstGeom>
          <a:noFill/>
          <a:ln/>
        </p:spPr>
        <p:txBody>
          <a:bodyPr wrap="square" lIns="0" tIns="0" rIns="0" bIns="0" rtlCol="0" anchor="ctr"/>
          <a:lstStyle/>
          <a:p>
            <a:pPr marL="0" indent="0" algn="ctr">
              <a:buNone/>
            </a:pPr>
            <a:r>
              <a:rPr lang="en-US" sz="800" b="1" kern="0" spc="50" dirty="0">
                <a:solidFill>
                  <a:srgbClr val="FFFFFF"/>
                </a:solidFill>
                <a:latin typeface="Verdana" pitchFamily="34" charset="0"/>
                <a:ea typeface="Verdana" pitchFamily="34" charset="-122"/>
                <a:cs typeface="Verdana" pitchFamily="34" charset="-120"/>
              </a:rPr>
              <a:t>PUNITIVE</a:t>
            </a:r>
            <a:endParaRPr lang="en-US" sz="800" dirty="0"/>
          </a:p>
        </p:txBody>
      </p:sp>
      <p:sp>
        <p:nvSpPr>
          <p:cNvPr id="29" name="Text 27"/>
          <p:cNvSpPr txBox="1"/>
          <p:nvPr/>
        </p:nvSpPr>
        <p:spPr>
          <a:xfrm>
            <a:off x="1783080" y="4700016"/>
            <a:ext cx="9418320" cy="274320"/>
          </a:xfrm>
          <a:prstGeom prst="rect">
            <a:avLst/>
          </a:prstGeom>
          <a:noFill/>
          <a:ln/>
        </p:spPr>
        <p:txBody>
          <a:bodyPr wrap="square" lIns="0" tIns="0" rIns="0" bIns="0" rtlCol="0" anchor="ctr"/>
          <a:lstStyle/>
          <a:p>
            <a:pPr marL="0" indent="0">
              <a:buNone/>
            </a:pPr>
            <a:r>
              <a:rPr lang="en-US" sz="1250" b="1" dirty="0">
                <a:solidFill>
                  <a:srgbClr val="1A2733"/>
                </a:solidFill>
                <a:latin typeface="Verdana" pitchFamily="34" charset="0"/>
                <a:ea typeface="Verdana" pitchFamily="34" charset="-122"/>
                <a:cs typeface="Verdana" pitchFamily="34" charset="-120"/>
              </a:rPr>
              <a:t>Dishonorable (enlisted) / Dismissal (officers)</a:t>
            </a:r>
            <a:endParaRPr lang="en-US" sz="1250" dirty="0"/>
          </a:p>
        </p:txBody>
      </p:sp>
      <p:sp>
        <p:nvSpPr>
          <p:cNvPr id="30" name="Text 28"/>
          <p:cNvSpPr txBox="1"/>
          <p:nvPr/>
        </p:nvSpPr>
        <p:spPr>
          <a:xfrm>
            <a:off x="1783080" y="4946904"/>
            <a:ext cx="9418320" cy="384048"/>
          </a:xfrm>
          <a:prstGeom prst="rect">
            <a:avLst/>
          </a:prstGeom>
          <a:noFill/>
          <a:ln/>
        </p:spPr>
        <p:txBody>
          <a:bodyPr wrap="square" lIns="0" tIns="0" rIns="0" bIns="0" rtlCol="0" anchor="ctr"/>
          <a:lstStyle/>
          <a:p>
            <a:pPr marL="0" indent="0">
              <a:lnSpc>
                <a:spcPct val="102000"/>
              </a:lnSpc>
              <a:buNone/>
            </a:pPr>
            <a:r>
              <a:rPr lang="en-US" sz="1200" dirty="0">
                <a:solidFill>
                  <a:srgbClr val="44576B"/>
                </a:solidFill>
                <a:latin typeface="Verdana" pitchFamily="34" charset="0"/>
                <a:ea typeface="Verdana" pitchFamily="34" charset="-122"/>
                <a:cs typeface="Verdana" pitchFamily="34" charset="-120"/>
              </a:rPr>
              <a:t>Reserved for the most severe offenses tried by general court-martial. Barred from VA benefits and veteran status unless the veteran establishes insanity at the time of the offense.</a:t>
            </a:r>
            <a:endParaRPr lang="en-US" sz="1200" dirty="0"/>
          </a:p>
        </p:txBody>
      </p:sp>
      <p:sp>
        <p:nvSpPr>
          <p:cNvPr id="31" name="Text 29"/>
          <p:cNvSpPr txBox="1"/>
          <p:nvPr/>
        </p:nvSpPr>
        <p:spPr>
          <a:xfrm>
            <a:off x="457200" y="6263640"/>
            <a:ext cx="10972800" cy="365760"/>
          </a:xfrm>
          <a:prstGeom prst="rect">
            <a:avLst/>
          </a:prstGeom>
          <a:noFill/>
          <a:ln/>
        </p:spPr>
        <p:txBody>
          <a:bodyPr wrap="square" lIns="0" tIns="0" rIns="0" bIns="0" rtlCol="0" anchor="ctr"/>
          <a:lstStyle/>
          <a:p>
            <a:pPr marL="0" indent="0">
              <a:buNone/>
            </a:pPr>
            <a:r>
              <a:rPr lang="en-US" sz="850" i="1" dirty="0">
                <a:solidFill>
                  <a:srgbClr val="44576B"/>
                </a:solidFill>
                <a:latin typeface="Verdana" pitchFamily="34" charset="0"/>
                <a:ea typeface="Verdana" pitchFamily="34" charset="-122"/>
                <a:cs typeface="Verdana" pitchFamily="34" charset="-120"/>
              </a:rPr>
              <a:t>Source: RAND, The Veterans Left Behind (2024), Table 1, based on DoDI 1332.14 and 10 U.S.C. §§ 801–946.</a:t>
            </a:r>
            <a:endParaRPr lang="en-US" sz="850" dirty="0"/>
          </a:p>
        </p:txBody>
      </p:sp>
      <p:sp>
        <p:nvSpPr>
          <p:cNvPr id="32" name="Text 30"/>
          <p:cNvSpPr txBox="1"/>
          <p:nvPr/>
        </p:nvSpPr>
        <p:spPr>
          <a:xfrm>
            <a:off x="11567160" y="6528816"/>
            <a:ext cx="457200" cy="274320"/>
          </a:xfrm>
          <a:prstGeom prst="rect">
            <a:avLst/>
          </a:prstGeom>
          <a:noFill/>
          <a:ln/>
        </p:spPr>
        <p:txBody>
          <a:bodyPr wrap="square" lIns="0" tIns="0" rIns="0" bIns="0" rtlCol="0" anchor="ctr"/>
          <a:lstStyle/>
          <a:p>
            <a:pPr marL="0" indent="0" algn="r">
              <a:buNone/>
            </a:pPr>
            <a:r>
              <a:rPr lang="en-US" sz="900" dirty="0">
                <a:solidFill>
                  <a:srgbClr val="44576B"/>
                </a:solidFill>
                <a:latin typeface="Verdana" pitchFamily="34" charset="0"/>
                <a:ea typeface="Verdana" pitchFamily="34" charset="-122"/>
                <a:cs typeface="Verdana" pitchFamily="34" charset="-120"/>
              </a:rPr>
              <a:t>4</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88952" cy="987552"/>
          </a:xfrm>
          <a:prstGeom prst="rect">
            <a:avLst/>
          </a:prstGeom>
          <a:solidFill>
            <a:srgbClr val="104C7D"/>
          </a:solidFill>
          <a:ln/>
        </p:spPr>
        <p:txBody>
          <a:bodyPr/>
          <a:lstStyle/>
          <a:p>
            <a:endParaRPr lang="en-US"/>
          </a:p>
        </p:txBody>
      </p:sp>
      <p:sp>
        <p:nvSpPr>
          <p:cNvPr id="3" name="Text 1"/>
          <p:cNvSpPr txBox="1"/>
          <p:nvPr/>
        </p:nvSpPr>
        <p:spPr>
          <a:xfrm>
            <a:off x="457200" y="118872"/>
            <a:ext cx="11292840" cy="237744"/>
          </a:xfrm>
          <a:prstGeom prst="rect">
            <a:avLst/>
          </a:prstGeom>
          <a:noFill/>
          <a:ln/>
        </p:spPr>
        <p:txBody>
          <a:bodyPr wrap="square" lIns="0" tIns="0" rIns="0" bIns="0" rtlCol="0" anchor="ctr"/>
          <a:lstStyle/>
          <a:p>
            <a:pPr marL="0" indent="0">
              <a:buNone/>
            </a:pPr>
            <a:r>
              <a:rPr lang="en-US" sz="1050" b="1" kern="0" spc="100" dirty="0">
                <a:solidFill>
                  <a:srgbClr val="BFD6EA"/>
                </a:solidFill>
                <a:latin typeface="Verdana" pitchFamily="34" charset="0"/>
                <a:ea typeface="Verdana" pitchFamily="34" charset="-122"/>
                <a:cs typeface="Verdana" pitchFamily="34" charset="-120"/>
              </a:rPr>
              <a:t>THE TWO PATHWAYS</a:t>
            </a:r>
            <a:endParaRPr lang="en-US" sz="1050" dirty="0"/>
          </a:p>
        </p:txBody>
      </p:sp>
      <p:sp>
        <p:nvSpPr>
          <p:cNvPr id="4" name="Text 2"/>
          <p:cNvSpPr txBox="1"/>
          <p:nvPr/>
        </p:nvSpPr>
        <p:spPr>
          <a:xfrm>
            <a:off x="457200" y="347472"/>
            <a:ext cx="11292840" cy="594360"/>
          </a:xfrm>
          <a:prstGeom prst="rect">
            <a:avLst/>
          </a:prstGeom>
          <a:noFill/>
          <a:ln/>
        </p:spPr>
        <p:txBody>
          <a:bodyPr wrap="square" lIns="0" tIns="0" rIns="0" bIns="0" rtlCol="0" anchor="t"/>
          <a:lstStyle/>
          <a:p>
            <a:pPr marL="0" indent="0">
              <a:lnSpc>
                <a:spcPct val="100000"/>
              </a:lnSpc>
              <a:buNone/>
            </a:pPr>
            <a:r>
              <a:rPr lang="en-US" sz="2200" b="1" dirty="0">
                <a:solidFill>
                  <a:srgbClr val="FFFFFF"/>
                </a:solidFill>
                <a:latin typeface="Verdana" pitchFamily="34" charset="0"/>
                <a:ea typeface="Verdana" pitchFamily="34" charset="-122"/>
                <a:cs typeface="Verdana" pitchFamily="34" charset="-120"/>
              </a:rPr>
              <a:t>Two agencies, two separate efforts — running in parallel</a:t>
            </a:r>
            <a:endParaRPr lang="en-US" sz="2200" dirty="0"/>
          </a:p>
        </p:txBody>
      </p:sp>
      <p:sp>
        <p:nvSpPr>
          <p:cNvPr id="5" name="Shape 3"/>
          <p:cNvSpPr/>
          <p:nvPr/>
        </p:nvSpPr>
        <p:spPr>
          <a:xfrm>
            <a:off x="3076956" y="1170432"/>
            <a:ext cx="6035040" cy="512064"/>
          </a:xfrm>
          <a:prstGeom prst="roundRect">
            <a:avLst>
              <a:gd name="adj" fmla="val 10714"/>
            </a:avLst>
          </a:prstGeom>
          <a:solidFill>
            <a:srgbClr val="EAF1F8"/>
          </a:solidFill>
          <a:ln w="15875">
            <a:solidFill>
              <a:srgbClr val="104C7D"/>
            </a:solidFill>
            <a:prstDash val="solid"/>
          </a:ln>
        </p:spPr>
        <p:txBody>
          <a:bodyPr/>
          <a:lstStyle/>
          <a:p>
            <a:endParaRPr lang="en-US"/>
          </a:p>
        </p:txBody>
      </p:sp>
      <p:sp>
        <p:nvSpPr>
          <p:cNvPr id="6" name="Text 4"/>
          <p:cNvSpPr txBox="1"/>
          <p:nvPr/>
        </p:nvSpPr>
        <p:spPr>
          <a:xfrm>
            <a:off x="3076956" y="1170432"/>
            <a:ext cx="6035040" cy="512064"/>
          </a:xfrm>
          <a:prstGeom prst="rect">
            <a:avLst/>
          </a:prstGeom>
          <a:noFill/>
          <a:ln/>
        </p:spPr>
        <p:txBody>
          <a:bodyPr wrap="square" lIns="0" tIns="0" rIns="0" bIns="0" rtlCol="0" anchor="ctr"/>
          <a:lstStyle/>
          <a:p>
            <a:pPr marL="0" indent="0" algn="ctr">
              <a:buNone/>
            </a:pPr>
            <a:r>
              <a:rPr lang="en-US" sz="1250" b="1" dirty="0">
                <a:solidFill>
                  <a:srgbClr val="104C7D"/>
                </a:solidFill>
                <a:latin typeface="Verdana" pitchFamily="34" charset="0"/>
                <a:ea typeface="Verdana" pitchFamily="34" charset="-122"/>
                <a:cs typeface="Verdana" pitchFamily="34" charset="-120"/>
              </a:rPr>
              <a:t>A veteran separates with a DoD-assigned discharge characterization</a:t>
            </a:r>
            <a:endParaRPr lang="en-US" sz="1250" dirty="0"/>
          </a:p>
        </p:txBody>
      </p:sp>
      <p:sp>
        <p:nvSpPr>
          <p:cNvPr id="7" name="Shape 5"/>
          <p:cNvSpPr/>
          <p:nvPr/>
        </p:nvSpPr>
        <p:spPr>
          <a:xfrm flipH="1">
            <a:off x="3138678" y="1682496"/>
            <a:ext cx="2955798" cy="557784"/>
          </a:xfrm>
          <a:prstGeom prst="line">
            <a:avLst/>
          </a:prstGeom>
          <a:noFill/>
          <a:ln w="15875">
            <a:solidFill>
              <a:srgbClr val="104C7D"/>
            </a:solidFill>
            <a:prstDash val="solid"/>
            <a:tailEnd type="triangle"/>
          </a:ln>
        </p:spPr>
        <p:txBody>
          <a:bodyPr/>
          <a:lstStyle/>
          <a:p>
            <a:endParaRPr lang="en-US"/>
          </a:p>
        </p:txBody>
      </p:sp>
      <p:sp>
        <p:nvSpPr>
          <p:cNvPr id="8" name="Shape 6"/>
          <p:cNvSpPr/>
          <p:nvPr/>
        </p:nvSpPr>
        <p:spPr>
          <a:xfrm>
            <a:off x="6094476" y="1682496"/>
            <a:ext cx="2955798" cy="557784"/>
          </a:xfrm>
          <a:prstGeom prst="line">
            <a:avLst/>
          </a:prstGeom>
          <a:noFill/>
          <a:ln w="15875">
            <a:solidFill>
              <a:srgbClr val="104C7D"/>
            </a:solidFill>
            <a:prstDash val="solid"/>
            <a:tailEnd type="triangle"/>
          </a:ln>
        </p:spPr>
        <p:txBody>
          <a:bodyPr/>
          <a:lstStyle/>
          <a:p>
            <a:endParaRPr lang="en-US"/>
          </a:p>
        </p:txBody>
      </p:sp>
      <p:sp>
        <p:nvSpPr>
          <p:cNvPr id="9" name="Shape 7"/>
          <p:cNvSpPr/>
          <p:nvPr/>
        </p:nvSpPr>
        <p:spPr>
          <a:xfrm>
            <a:off x="457200" y="2240280"/>
            <a:ext cx="5362956" cy="658368"/>
          </a:xfrm>
          <a:prstGeom prst="roundRect">
            <a:avLst>
              <a:gd name="adj" fmla="val 8333"/>
            </a:avLst>
          </a:prstGeom>
          <a:solidFill>
            <a:srgbClr val="2B4C7E"/>
          </a:solidFill>
          <a:ln/>
        </p:spPr>
        <p:txBody>
          <a:bodyPr/>
          <a:lstStyle/>
          <a:p>
            <a:endParaRPr lang="en-US"/>
          </a:p>
        </p:txBody>
      </p:sp>
      <p:sp>
        <p:nvSpPr>
          <p:cNvPr id="10" name="Text 8"/>
          <p:cNvSpPr txBox="1"/>
          <p:nvPr/>
        </p:nvSpPr>
        <p:spPr>
          <a:xfrm>
            <a:off x="640080" y="2313432"/>
            <a:ext cx="4997196" cy="256032"/>
          </a:xfrm>
          <a:prstGeom prst="rect">
            <a:avLst/>
          </a:prstGeom>
          <a:noFill/>
          <a:ln/>
        </p:spPr>
        <p:txBody>
          <a:bodyPr wrap="square" lIns="0" tIns="0" rIns="0" bIns="0" rtlCol="0" anchor="ctr"/>
          <a:lstStyle/>
          <a:p>
            <a:pPr marL="0" indent="0">
              <a:buNone/>
            </a:pPr>
            <a:r>
              <a:rPr lang="en-US" sz="1200" b="1" kern="0" spc="50" dirty="0">
                <a:solidFill>
                  <a:srgbClr val="FFFFFF"/>
                </a:solidFill>
                <a:latin typeface="Verdana" pitchFamily="34" charset="0"/>
                <a:ea typeface="Verdana" pitchFamily="34" charset="-122"/>
                <a:cs typeface="Verdana" pitchFamily="34" charset="-120"/>
              </a:rPr>
              <a:t>DEPARTMENT OF DEFENSE</a:t>
            </a:r>
            <a:endParaRPr lang="en-US" sz="1200" dirty="0"/>
          </a:p>
        </p:txBody>
      </p:sp>
      <p:sp>
        <p:nvSpPr>
          <p:cNvPr id="11" name="Text 9"/>
          <p:cNvSpPr txBox="1"/>
          <p:nvPr/>
        </p:nvSpPr>
        <p:spPr>
          <a:xfrm>
            <a:off x="640080" y="2569464"/>
            <a:ext cx="4997196" cy="274320"/>
          </a:xfrm>
          <a:prstGeom prst="rect">
            <a:avLst/>
          </a:prstGeom>
          <a:noFill/>
          <a:ln/>
        </p:spPr>
        <p:txBody>
          <a:bodyPr wrap="square" lIns="0" tIns="0" rIns="0" bIns="0" rtlCol="0" anchor="ctr"/>
          <a:lstStyle/>
          <a:p>
            <a:pPr marL="0" indent="0">
              <a:buNone/>
            </a:pPr>
            <a:r>
              <a:rPr lang="en-US" sz="1100" i="1" dirty="0">
                <a:solidFill>
                  <a:srgbClr val="FFFFFF"/>
                </a:solidFill>
                <a:latin typeface="Verdana" pitchFamily="34" charset="0"/>
                <a:ea typeface="Verdana" pitchFamily="34" charset="-122"/>
                <a:cs typeface="Verdana" pitchFamily="34" charset="-120"/>
              </a:rPr>
              <a:t>Can change the record itself</a:t>
            </a:r>
            <a:endParaRPr lang="en-US" sz="1100" dirty="0"/>
          </a:p>
        </p:txBody>
      </p:sp>
      <p:sp>
        <p:nvSpPr>
          <p:cNvPr id="12" name="Shape 10"/>
          <p:cNvSpPr/>
          <p:nvPr/>
        </p:nvSpPr>
        <p:spPr>
          <a:xfrm>
            <a:off x="457200" y="3099816"/>
            <a:ext cx="5362956" cy="658368"/>
          </a:xfrm>
          <a:prstGeom prst="roundRect">
            <a:avLst>
              <a:gd name="adj" fmla="val 6944"/>
            </a:avLst>
          </a:prstGeom>
          <a:solidFill>
            <a:srgbClr val="FFFFFF"/>
          </a:solidFill>
          <a:ln w="11430">
            <a:solidFill>
              <a:srgbClr val="2B4C7E"/>
            </a:solidFill>
            <a:prstDash val="solid"/>
          </a:ln>
        </p:spPr>
        <p:txBody>
          <a:bodyPr/>
          <a:lstStyle/>
          <a:p>
            <a:endParaRPr lang="en-US"/>
          </a:p>
        </p:txBody>
      </p:sp>
      <p:sp>
        <p:nvSpPr>
          <p:cNvPr id="13" name="Text 11"/>
          <p:cNvSpPr txBox="1"/>
          <p:nvPr/>
        </p:nvSpPr>
        <p:spPr>
          <a:xfrm>
            <a:off x="640080" y="3099816"/>
            <a:ext cx="4997196" cy="658368"/>
          </a:xfrm>
          <a:prstGeom prst="rect">
            <a:avLst/>
          </a:prstGeom>
          <a:noFill/>
          <a:ln/>
        </p:spPr>
        <p:txBody>
          <a:bodyPr wrap="square" lIns="0" tIns="0" rIns="0" bIns="0" rtlCol="0" anchor="ctr"/>
          <a:lstStyle/>
          <a:p>
            <a:pPr marL="0" indent="0" algn="l">
              <a:lnSpc>
                <a:spcPct val="110000"/>
              </a:lnSpc>
              <a:buNone/>
            </a:pPr>
            <a:r>
              <a:rPr lang="en-US" sz="1100" dirty="0">
                <a:solidFill>
                  <a:srgbClr val="1A2733"/>
                </a:solidFill>
                <a:latin typeface="Verdana" pitchFamily="34" charset="0"/>
                <a:ea typeface="Verdana" pitchFamily="34" charset="-122"/>
                <a:cs typeface="Verdana" pitchFamily="34" charset="-120"/>
              </a:rPr>
              <a:t>DRB (within 15 yrs) or Board for Correction (broader authority, no deadline that can't be waived) reviews the case</a:t>
            </a:r>
            <a:endParaRPr lang="en-US" sz="1100" dirty="0"/>
          </a:p>
        </p:txBody>
      </p:sp>
      <p:sp>
        <p:nvSpPr>
          <p:cNvPr id="14" name="Text 12"/>
          <p:cNvSpPr txBox="1"/>
          <p:nvPr/>
        </p:nvSpPr>
        <p:spPr>
          <a:xfrm>
            <a:off x="3001518" y="3739896"/>
            <a:ext cx="274320" cy="237744"/>
          </a:xfrm>
          <a:prstGeom prst="rect">
            <a:avLst/>
          </a:prstGeom>
          <a:noFill/>
          <a:ln/>
        </p:spPr>
        <p:txBody>
          <a:bodyPr wrap="square" lIns="0" tIns="0" rIns="0" bIns="0" rtlCol="0" anchor="ctr"/>
          <a:lstStyle/>
          <a:p>
            <a:pPr marL="0" indent="0" algn="ctr">
              <a:buNone/>
            </a:pPr>
            <a:r>
              <a:rPr lang="en-US" sz="1300" b="1" dirty="0">
                <a:solidFill>
                  <a:srgbClr val="2B4C7E"/>
                </a:solidFill>
                <a:latin typeface="Verdana" pitchFamily="34" charset="0"/>
                <a:ea typeface="Verdana" pitchFamily="34" charset="-122"/>
                <a:cs typeface="Verdana" pitchFamily="34" charset="-120"/>
              </a:rPr>
              <a:t>▾</a:t>
            </a:r>
            <a:endParaRPr lang="en-US" sz="1300" dirty="0"/>
          </a:p>
        </p:txBody>
      </p:sp>
      <p:sp>
        <p:nvSpPr>
          <p:cNvPr id="15" name="Shape 13"/>
          <p:cNvSpPr/>
          <p:nvPr/>
        </p:nvSpPr>
        <p:spPr>
          <a:xfrm>
            <a:off x="457200" y="3995928"/>
            <a:ext cx="5362956" cy="658368"/>
          </a:xfrm>
          <a:prstGeom prst="roundRect">
            <a:avLst>
              <a:gd name="adj" fmla="val 6944"/>
            </a:avLst>
          </a:prstGeom>
          <a:solidFill>
            <a:srgbClr val="FFFFFF"/>
          </a:solidFill>
          <a:ln w="11430">
            <a:solidFill>
              <a:srgbClr val="2B4C7E"/>
            </a:solidFill>
            <a:prstDash val="solid"/>
          </a:ln>
        </p:spPr>
        <p:txBody>
          <a:bodyPr/>
          <a:lstStyle/>
          <a:p>
            <a:endParaRPr lang="en-US"/>
          </a:p>
        </p:txBody>
      </p:sp>
      <p:sp>
        <p:nvSpPr>
          <p:cNvPr id="16" name="Text 14"/>
          <p:cNvSpPr txBox="1"/>
          <p:nvPr/>
        </p:nvSpPr>
        <p:spPr>
          <a:xfrm>
            <a:off x="640080" y="3995928"/>
            <a:ext cx="4997196" cy="658368"/>
          </a:xfrm>
          <a:prstGeom prst="rect">
            <a:avLst/>
          </a:prstGeom>
          <a:noFill/>
          <a:ln/>
        </p:spPr>
        <p:txBody>
          <a:bodyPr wrap="square" lIns="0" tIns="0" rIns="0" bIns="0" rtlCol="0" anchor="ctr"/>
          <a:lstStyle/>
          <a:p>
            <a:pPr marL="0" indent="0" algn="l">
              <a:lnSpc>
                <a:spcPct val="110000"/>
              </a:lnSpc>
              <a:buNone/>
            </a:pPr>
            <a:r>
              <a:rPr lang="en-US" sz="1100" dirty="0">
                <a:solidFill>
                  <a:srgbClr val="1A2733"/>
                </a:solidFill>
                <a:latin typeface="Verdana" pitchFamily="34" charset="0"/>
                <a:ea typeface="Verdana" pitchFamily="34" charset="-122"/>
                <a:cs typeface="Verdana" pitchFamily="34" charset="-120"/>
              </a:rPr>
              <a:t>Liberal consideration applies for PTSD, TBI, MST, and related conditions</a:t>
            </a:r>
            <a:endParaRPr lang="en-US" sz="1100" dirty="0"/>
          </a:p>
        </p:txBody>
      </p:sp>
      <p:sp>
        <p:nvSpPr>
          <p:cNvPr id="17" name="Text 15"/>
          <p:cNvSpPr txBox="1"/>
          <p:nvPr/>
        </p:nvSpPr>
        <p:spPr>
          <a:xfrm>
            <a:off x="3001518" y="4636008"/>
            <a:ext cx="274320" cy="237744"/>
          </a:xfrm>
          <a:prstGeom prst="rect">
            <a:avLst/>
          </a:prstGeom>
          <a:noFill/>
          <a:ln/>
        </p:spPr>
        <p:txBody>
          <a:bodyPr wrap="square" lIns="0" tIns="0" rIns="0" bIns="0" rtlCol="0" anchor="ctr"/>
          <a:lstStyle/>
          <a:p>
            <a:pPr marL="0" indent="0" algn="ctr">
              <a:buNone/>
            </a:pPr>
            <a:r>
              <a:rPr lang="en-US" sz="1300" b="1" dirty="0">
                <a:solidFill>
                  <a:srgbClr val="2B4C7E"/>
                </a:solidFill>
                <a:latin typeface="Verdana" pitchFamily="34" charset="0"/>
                <a:ea typeface="Verdana" pitchFamily="34" charset="-122"/>
                <a:cs typeface="Verdana" pitchFamily="34" charset="-120"/>
              </a:rPr>
              <a:t>▾</a:t>
            </a:r>
            <a:endParaRPr lang="en-US" sz="1300" dirty="0"/>
          </a:p>
        </p:txBody>
      </p:sp>
      <p:sp>
        <p:nvSpPr>
          <p:cNvPr id="18" name="Shape 16"/>
          <p:cNvSpPr/>
          <p:nvPr/>
        </p:nvSpPr>
        <p:spPr>
          <a:xfrm>
            <a:off x="457200" y="4892040"/>
            <a:ext cx="5362956" cy="868680"/>
          </a:xfrm>
          <a:prstGeom prst="roundRect">
            <a:avLst>
              <a:gd name="adj" fmla="val 5263"/>
            </a:avLst>
          </a:prstGeom>
          <a:solidFill>
            <a:srgbClr val="DCE6F2"/>
          </a:solidFill>
          <a:ln w="22225">
            <a:solidFill>
              <a:srgbClr val="2B4C7E"/>
            </a:solidFill>
            <a:prstDash val="solid"/>
          </a:ln>
        </p:spPr>
        <p:txBody>
          <a:bodyPr/>
          <a:lstStyle/>
          <a:p>
            <a:endParaRPr lang="en-US"/>
          </a:p>
        </p:txBody>
      </p:sp>
      <p:sp>
        <p:nvSpPr>
          <p:cNvPr id="19" name="Text 17"/>
          <p:cNvSpPr txBox="1"/>
          <p:nvPr/>
        </p:nvSpPr>
        <p:spPr>
          <a:xfrm>
            <a:off x="640080" y="4892040"/>
            <a:ext cx="4997196" cy="868680"/>
          </a:xfrm>
          <a:prstGeom prst="rect">
            <a:avLst/>
          </a:prstGeom>
          <a:noFill/>
          <a:ln/>
        </p:spPr>
        <p:txBody>
          <a:bodyPr wrap="square" lIns="0" tIns="0" rIns="0" bIns="0" rtlCol="0" anchor="ctr"/>
          <a:lstStyle/>
          <a:p>
            <a:pPr marL="0" indent="0" algn="l">
              <a:lnSpc>
                <a:spcPct val="110000"/>
              </a:lnSpc>
              <a:buNone/>
            </a:pPr>
            <a:r>
              <a:rPr lang="en-US" sz="1150" b="1" dirty="0">
                <a:solidFill>
                  <a:srgbClr val="1A2733"/>
                </a:solidFill>
                <a:latin typeface="Verdana" pitchFamily="34" charset="0"/>
                <a:ea typeface="Verdana" pitchFamily="34" charset="-122"/>
                <a:cs typeface="Verdana" pitchFamily="34" charset="-120"/>
              </a:rPr>
              <a:t>If upgraded: the DD-214 itself changes — and VA must honor it</a:t>
            </a:r>
            <a:endParaRPr lang="en-US" sz="1150" dirty="0"/>
          </a:p>
        </p:txBody>
      </p:sp>
      <p:sp>
        <p:nvSpPr>
          <p:cNvPr id="20" name="Shape 18"/>
          <p:cNvSpPr/>
          <p:nvPr/>
        </p:nvSpPr>
        <p:spPr>
          <a:xfrm>
            <a:off x="6368796" y="2240280"/>
            <a:ext cx="5362956" cy="658368"/>
          </a:xfrm>
          <a:prstGeom prst="roundRect">
            <a:avLst>
              <a:gd name="adj" fmla="val 8333"/>
            </a:avLst>
          </a:prstGeom>
          <a:solidFill>
            <a:srgbClr val="2E7D4F"/>
          </a:solidFill>
          <a:ln/>
        </p:spPr>
        <p:txBody>
          <a:bodyPr/>
          <a:lstStyle/>
          <a:p>
            <a:endParaRPr lang="en-US"/>
          </a:p>
        </p:txBody>
      </p:sp>
      <p:sp>
        <p:nvSpPr>
          <p:cNvPr id="21" name="Text 19"/>
          <p:cNvSpPr txBox="1"/>
          <p:nvPr/>
        </p:nvSpPr>
        <p:spPr>
          <a:xfrm>
            <a:off x="6551676" y="2313432"/>
            <a:ext cx="4997196" cy="256032"/>
          </a:xfrm>
          <a:prstGeom prst="rect">
            <a:avLst/>
          </a:prstGeom>
          <a:noFill/>
          <a:ln/>
        </p:spPr>
        <p:txBody>
          <a:bodyPr wrap="square" lIns="0" tIns="0" rIns="0" bIns="0" rtlCol="0" anchor="ctr"/>
          <a:lstStyle/>
          <a:p>
            <a:pPr marL="0" indent="0">
              <a:buNone/>
            </a:pPr>
            <a:r>
              <a:rPr lang="en-US" sz="1200" b="1" kern="0" spc="50" dirty="0">
                <a:solidFill>
                  <a:srgbClr val="FFFFFF"/>
                </a:solidFill>
                <a:latin typeface="Verdana" pitchFamily="34" charset="0"/>
                <a:ea typeface="Verdana" pitchFamily="34" charset="-122"/>
                <a:cs typeface="Verdana" pitchFamily="34" charset="-120"/>
              </a:rPr>
              <a:t>DEPARTMENT OF VETERANS AFFAIRS</a:t>
            </a:r>
            <a:endParaRPr lang="en-US" sz="1200" dirty="0"/>
          </a:p>
        </p:txBody>
      </p:sp>
      <p:sp>
        <p:nvSpPr>
          <p:cNvPr id="22" name="Text 20"/>
          <p:cNvSpPr txBox="1"/>
          <p:nvPr/>
        </p:nvSpPr>
        <p:spPr>
          <a:xfrm>
            <a:off x="6551676" y="2569464"/>
            <a:ext cx="4997196" cy="274320"/>
          </a:xfrm>
          <a:prstGeom prst="rect">
            <a:avLst/>
          </a:prstGeom>
          <a:noFill/>
          <a:ln/>
        </p:spPr>
        <p:txBody>
          <a:bodyPr wrap="square" lIns="0" tIns="0" rIns="0" bIns="0" rtlCol="0" anchor="ctr"/>
          <a:lstStyle/>
          <a:p>
            <a:pPr marL="0" indent="0">
              <a:buNone/>
            </a:pPr>
            <a:r>
              <a:rPr lang="en-US" sz="1100" i="1" dirty="0">
                <a:solidFill>
                  <a:srgbClr val="FFFFFF"/>
                </a:solidFill>
                <a:latin typeface="Verdana" pitchFamily="34" charset="0"/>
                <a:ea typeface="Verdana" pitchFamily="34" charset="-122"/>
                <a:cs typeface="Verdana" pitchFamily="34" charset="-120"/>
              </a:rPr>
              <a:t>Decides benefit eligibility only</a:t>
            </a:r>
            <a:endParaRPr lang="en-US" sz="1100" dirty="0"/>
          </a:p>
        </p:txBody>
      </p:sp>
      <p:sp>
        <p:nvSpPr>
          <p:cNvPr id="23" name="Shape 21"/>
          <p:cNvSpPr/>
          <p:nvPr/>
        </p:nvSpPr>
        <p:spPr>
          <a:xfrm>
            <a:off x="6368796" y="3099816"/>
            <a:ext cx="5362956" cy="658368"/>
          </a:xfrm>
          <a:prstGeom prst="roundRect">
            <a:avLst>
              <a:gd name="adj" fmla="val 6944"/>
            </a:avLst>
          </a:prstGeom>
          <a:solidFill>
            <a:srgbClr val="FFFFFF"/>
          </a:solidFill>
          <a:ln w="11430">
            <a:solidFill>
              <a:srgbClr val="2E7D4F"/>
            </a:solidFill>
            <a:prstDash val="solid"/>
          </a:ln>
        </p:spPr>
        <p:txBody>
          <a:bodyPr/>
          <a:lstStyle/>
          <a:p>
            <a:endParaRPr lang="en-US"/>
          </a:p>
        </p:txBody>
      </p:sp>
      <p:sp>
        <p:nvSpPr>
          <p:cNvPr id="24" name="Text 22"/>
          <p:cNvSpPr txBox="1"/>
          <p:nvPr/>
        </p:nvSpPr>
        <p:spPr>
          <a:xfrm>
            <a:off x="6551676" y="3099816"/>
            <a:ext cx="4997196" cy="658368"/>
          </a:xfrm>
          <a:prstGeom prst="rect">
            <a:avLst/>
          </a:prstGeom>
          <a:noFill/>
          <a:ln/>
        </p:spPr>
        <p:txBody>
          <a:bodyPr wrap="square" lIns="0" tIns="0" rIns="0" bIns="0" rtlCol="0" anchor="ctr"/>
          <a:lstStyle/>
          <a:p>
            <a:pPr marL="0" indent="0" algn="l">
              <a:lnSpc>
                <a:spcPct val="110000"/>
              </a:lnSpc>
              <a:buNone/>
            </a:pPr>
            <a:r>
              <a:rPr lang="en-US" sz="1100" dirty="0">
                <a:solidFill>
                  <a:srgbClr val="1A2733"/>
                </a:solidFill>
                <a:latin typeface="Verdana" pitchFamily="34" charset="0"/>
                <a:ea typeface="Verdana" pitchFamily="34" charset="-122"/>
                <a:cs typeface="Verdana" pitchFamily="34" charset="-120"/>
              </a:rPr>
              <a:t>Character of service determination under 38 CFR 3.12</a:t>
            </a:r>
            <a:endParaRPr lang="en-US" sz="1100" dirty="0"/>
          </a:p>
        </p:txBody>
      </p:sp>
      <p:sp>
        <p:nvSpPr>
          <p:cNvPr id="25" name="Text 23"/>
          <p:cNvSpPr txBox="1"/>
          <p:nvPr/>
        </p:nvSpPr>
        <p:spPr>
          <a:xfrm>
            <a:off x="8913114" y="3739896"/>
            <a:ext cx="274320" cy="237744"/>
          </a:xfrm>
          <a:prstGeom prst="rect">
            <a:avLst/>
          </a:prstGeom>
          <a:noFill/>
          <a:ln/>
        </p:spPr>
        <p:txBody>
          <a:bodyPr wrap="square" lIns="0" tIns="0" rIns="0" bIns="0" rtlCol="0" anchor="ctr"/>
          <a:lstStyle/>
          <a:p>
            <a:pPr marL="0" indent="0" algn="ctr">
              <a:buNone/>
            </a:pPr>
            <a:r>
              <a:rPr lang="en-US" sz="1300" b="1" dirty="0">
                <a:solidFill>
                  <a:srgbClr val="2E7D4F"/>
                </a:solidFill>
                <a:latin typeface="Verdana" pitchFamily="34" charset="0"/>
                <a:ea typeface="Verdana" pitchFamily="34" charset="-122"/>
                <a:cs typeface="Verdana" pitchFamily="34" charset="-120"/>
              </a:rPr>
              <a:t>▾</a:t>
            </a:r>
            <a:endParaRPr lang="en-US" sz="1300" dirty="0"/>
          </a:p>
        </p:txBody>
      </p:sp>
      <p:sp>
        <p:nvSpPr>
          <p:cNvPr id="26" name="Shape 24"/>
          <p:cNvSpPr/>
          <p:nvPr/>
        </p:nvSpPr>
        <p:spPr>
          <a:xfrm>
            <a:off x="6368796" y="3995928"/>
            <a:ext cx="5362956" cy="658368"/>
          </a:xfrm>
          <a:prstGeom prst="roundRect">
            <a:avLst>
              <a:gd name="adj" fmla="val 6944"/>
            </a:avLst>
          </a:prstGeom>
          <a:solidFill>
            <a:srgbClr val="FFFFFF"/>
          </a:solidFill>
          <a:ln w="11430">
            <a:solidFill>
              <a:srgbClr val="2E7D4F"/>
            </a:solidFill>
            <a:prstDash val="solid"/>
          </a:ln>
        </p:spPr>
        <p:txBody>
          <a:bodyPr/>
          <a:lstStyle/>
          <a:p>
            <a:endParaRPr lang="en-US"/>
          </a:p>
        </p:txBody>
      </p:sp>
      <p:sp>
        <p:nvSpPr>
          <p:cNvPr id="27" name="Text 25"/>
          <p:cNvSpPr txBox="1"/>
          <p:nvPr/>
        </p:nvSpPr>
        <p:spPr>
          <a:xfrm>
            <a:off x="6551676" y="3995928"/>
            <a:ext cx="4997196" cy="658368"/>
          </a:xfrm>
          <a:prstGeom prst="rect">
            <a:avLst/>
          </a:prstGeom>
          <a:noFill/>
          <a:ln/>
        </p:spPr>
        <p:txBody>
          <a:bodyPr wrap="square" lIns="0" tIns="0" rIns="0" bIns="0" rtlCol="0" anchor="ctr"/>
          <a:lstStyle/>
          <a:p>
            <a:pPr marL="0" indent="0" algn="l">
              <a:lnSpc>
                <a:spcPct val="110000"/>
              </a:lnSpc>
              <a:buNone/>
            </a:pPr>
            <a:r>
              <a:rPr lang="en-US" sz="1100" dirty="0">
                <a:solidFill>
                  <a:srgbClr val="1A2733"/>
                </a:solidFill>
                <a:latin typeface="Verdana" pitchFamily="34" charset="0"/>
                <a:ea typeface="Verdana" pitchFamily="34" charset="-122"/>
                <a:cs typeface="Verdana" pitchFamily="34" charset="-120"/>
              </a:rPr>
              <a:t>Checks for a statutory bar, then a regulatory bar, then any exception</a:t>
            </a:r>
            <a:endParaRPr lang="en-US" sz="1100" dirty="0"/>
          </a:p>
        </p:txBody>
      </p:sp>
      <p:sp>
        <p:nvSpPr>
          <p:cNvPr id="28" name="Text 26"/>
          <p:cNvSpPr txBox="1"/>
          <p:nvPr/>
        </p:nvSpPr>
        <p:spPr>
          <a:xfrm>
            <a:off x="8913114" y="4636008"/>
            <a:ext cx="274320" cy="237744"/>
          </a:xfrm>
          <a:prstGeom prst="rect">
            <a:avLst/>
          </a:prstGeom>
          <a:noFill/>
          <a:ln/>
        </p:spPr>
        <p:txBody>
          <a:bodyPr wrap="square" lIns="0" tIns="0" rIns="0" bIns="0" rtlCol="0" anchor="ctr"/>
          <a:lstStyle/>
          <a:p>
            <a:pPr marL="0" indent="0" algn="ctr">
              <a:buNone/>
            </a:pPr>
            <a:r>
              <a:rPr lang="en-US" sz="1300" b="1" dirty="0">
                <a:solidFill>
                  <a:srgbClr val="2E7D4F"/>
                </a:solidFill>
                <a:latin typeface="Verdana" pitchFamily="34" charset="0"/>
                <a:ea typeface="Verdana" pitchFamily="34" charset="-122"/>
                <a:cs typeface="Verdana" pitchFamily="34" charset="-120"/>
              </a:rPr>
              <a:t>▾</a:t>
            </a:r>
            <a:endParaRPr lang="en-US" sz="1300" dirty="0"/>
          </a:p>
        </p:txBody>
      </p:sp>
      <p:sp>
        <p:nvSpPr>
          <p:cNvPr id="29" name="Shape 27"/>
          <p:cNvSpPr/>
          <p:nvPr/>
        </p:nvSpPr>
        <p:spPr>
          <a:xfrm>
            <a:off x="6368796" y="4892040"/>
            <a:ext cx="5362956" cy="868680"/>
          </a:xfrm>
          <a:prstGeom prst="roundRect">
            <a:avLst>
              <a:gd name="adj" fmla="val 5263"/>
            </a:avLst>
          </a:prstGeom>
          <a:solidFill>
            <a:srgbClr val="DEEBE1"/>
          </a:solidFill>
          <a:ln w="22225">
            <a:solidFill>
              <a:srgbClr val="2E7D4F"/>
            </a:solidFill>
            <a:prstDash val="solid"/>
          </a:ln>
        </p:spPr>
        <p:txBody>
          <a:bodyPr/>
          <a:lstStyle/>
          <a:p>
            <a:endParaRPr lang="en-US"/>
          </a:p>
        </p:txBody>
      </p:sp>
      <p:sp>
        <p:nvSpPr>
          <p:cNvPr id="30" name="Text 28"/>
          <p:cNvSpPr txBox="1"/>
          <p:nvPr/>
        </p:nvSpPr>
        <p:spPr>
          <a:xfrm>
            <a:off x="6551676" y="4892040"/>
            <a:ext cx="4997196" cy="868680"/>
          </a:xfrm>
          <a:prstGeom prst="rect">
            <a:avLst/>
          </a:prstGeom>
          <a:noFill/>
          <a:ln/>
        </p:spPr>
        <p:txBody>
          <a:bodyPr wrap="square" lIns="0" tIns="0" rIns="0" bIns="0" rtlCol="0" anchor="ctr"/>
          <a:lstStyle/>
          <a:p>
            <a:pPr marL="0" indent="0" algn="l">
              <a:lnSpc>
                <a:spcPct val="110000"/>
              </a:lnSpc>
              <a:buNone/>
            </a:pPr>
            <a:r>
              <a:rPr lang="en-US" sz="1150" b="1" dirty="0">
                <a:solidFill>
                  <a:srgbClr val="1A2733"/>
                </a:solidFill>
                <a:latin typeface="Verdana" pitchFamily="34" charset="0"/>
                <a:ea typeface="Verdana" pitchFamily="34" charset="-122"/>
                <a:cs typeface="Verdana" pitchFamily="34" charset="-120"/>
              </a:rPr>
              <a:t>Eligible or not for VA benefits — the DD-214 is never touched</a:t>
            </a:r>
            <a:endParaRPr lang="en-US" sz="1150" dirty="0"/>
          </a:p>
        </p:txBody>
      </p:sp>
      <p:sp>
        <p:nvSpPr>
          <p:cNvPr id="31" name="Shape 29"/>
          <p:cNvSpPr/>
          <p:nvPr/>
        </p:nvSpPr>
        <p:spPr>
          <a:xfrm>
            <a:off x="6094476" y="2377440"/>
            <a:ext cx="0" cy="3246120"/>
          </a:xfrm>
          <a:prstGeom prst="line">
            <a:avLst/>
          </a:prstGeom>
          <a:noFill/>
          <a:ln w="12700">
            <a:solidFill>
              <a:srgbClr val="C9D6E0"/>
            </a:solidFill>
            <a:prstDash val="dash"/>
          </a:ln>
        </p:spPr>
        <p:txBody>
          <a:bodyPr/>
          <a:lstStyle/>
          <a:p>
            <a:endParaRPr lang="en-US"/>
          </a:p>
        </p:txBody>
      </p:sp>
      <p:sp>
        <p:nvSpPr>
          <p:cNvPr id="32" name="Shape 30"/>
          <p:cNvSpPr/>
          <p:nvPr/>
        </p:nvSpPr>
        <p:spPr>
          <a:xfrm>
            <a:off x="5838444" y="3703320"/>
            <a:ext cx="512064" cy="512064"/>
          </a:xfrm>
          <a:prstGeom prst="ellipse">
            <a:avLst/>
          </a:prstGeom>
          <a:solidFill>
            <a:srgbClr val="FFFFFF"/>
          </a:solidFill>
          <a:ln w="12700">
            <a:solidFill>
              <a:srgbClr val="44576B"/>
            </a:solidFill>
            <a:prstDash val="solid"/>
          </a:ln>
        </p:spPr>
        <p:txBody>
          <a:bodyPr/>
          <a:lstStyle/>
          <a:p>
            <a:endParaRPr lang="en-US"/>
          </a:p>
        </p:txBody>
      </p:sp>
      <p:sp>
        <p:nvSpPr>
          <p:cNvPr id="33" name="Text 31"/>
          <p:cNvSpPr txBox="1"/>
          <p:nvPr/>
        </p:nvSpPr>
        <p:spPr>
          <a:xfrm>
            <a:off x="5838444" y="3703320"/>
            <a:ext cx="512064" cy="512064"/>
          </a:xfrm>
          <a:prstGeom prst="rect">
            <a:avLst/>
          </a:prstGeom>
          <a:noFill/>
          <a:ln/>
        </p:spPr>
        <p:txBody>
          <a:bodyPr wrap="square" lIns="0" tIns="0" rIns="0" bIns="0" rtlCol="0" anchor="ctr"/>
          <a:lstStyle/>
          <a:p>
            <a:pPr marL="0" indent="0" algn="ctr">
              <a:buNone/>
            </a:pPr>
            <a:r>
              <a:rPr lang="en-US" sz="1000" b="1" dirty="0">
                <a:solidFill>
                  <a:srgbClr val="44576B"/>
                </a:solidFill>
                <a:latin typeface="Verdana" pitchFamily="34" charset="0"/>
                <a:ea typeface="Verdana" pitchFamily="34" charset="-122"/>
                <a:cs typeface="Verdana" pitchFamily="34" charset="-120"/>
              </a:rPr>
              <a:t>AND</a:t>
            </a:r>
            <a:endParaRPr lang="en-US" sz="1000" dirty="0"/>
          </a:p>
        </p:txBody>
      </p:sp>
      <p:sp>
        <p:nvSpPr>
          <p:cNvPr id="34" name="Shape 32"/>
          <p:cNvSpPr/>
          <p:nvPr/>
        </p:nvSpPr>
        <p:spPr>
          <a:xfrm>
            <a:off x="457200" y="5806440"/>
            <a:ext cx="11274552" cy="685800"/>
          </a:xfrm>
          <a:prstGeom prst="roundRect">
            <a:avLst>
              <a:gd name="adj" fmla="val 8000"/>
            </a:avLst>
          </a:prstGeom>
          <a:solidFill>
            <a:srgbClr val="F1E6C9"/>
          </a:solidFill>
          <a:ln w="12700">
            <a:solidFill>
              <a:srgbClr val="8A6413"/>
            </a:solidFill>
            <a:prstDash val="solid"/>
          </a:ln>
        </p:spPr>
        <p:txBody>
          <a:bodyPr/>
          <a:lstStyle/>
          <a:p>
            <a:endParaRPr lang="en-US"/>
          </a:p>
        </p:txBody>
      </p:sp>
      <p:sp>
        <p:nvSpPr>
          <p:cNvPr id="35" name="Text 33"/>
          <p:cNvSpPr txBox="1"/>
          <p:nvPr/>
        </p:nvSpPr>
        <p:spPr>
          <a:xfrm>
            <a:off x="640080" y="5934456"/>
            <a:ext cx="10908792" cy="448056"/>
          </a:xfrm>
          <a:prstGeom prst="rect">
            <a:avLst/>
          </a:prstGeom>
          <a:noFill/>
          <a:ln/>
        </p:spPr>
        <p:txBody>
          <a:bodyPr wrap="square" lIns="0" tIns="0" rIns="0" bIns="0" rtlCol="0" anchor="t"/>
          <a:lstStyle/>
          <a:p>
            <a:pPr marL="0" indent="0">
              <a:lnSpc>
                <a:spcPct val="112000"/>
              </a:lnSpc>
              <a:buNone/>
            </a:pPr>
            <a:r>
              <a:rPr lang="en-US" sz="1250" dirty="0">
                <a:solidFill>
                  <a:srgbClr val="1A2733"/>
                </a:solidFill>
                <a:latin typeface="Verdana" pitchFamily="34" charset="0"/>
                <a:ea typeface="Verdana" pitchFamily="34" charset="-122"/>
                <a:cs typeface="Verdana" pitchFamily="34" charset="-120"/>
              </a:rPr>
              <a:t>Two separate agencies, two separate efforts, running at the same time. A veteran doesn't wait on one to pursue the other — and doesn't have to choose.</a:t>
            </a:r>
            <a:endParaRPr lang="en-US" sz="1250" dirty="0"/>
          </a:p>
        </p:txBody>
      </p:sp>
      <p:sp>
        <p:nvSpPr>
          <p:cNvPr id="36" name="Text 34"/>
          <p:cNvSpPr txBox="1"/>
          <p:nvPr/>
        </p:nvSpPr>
        <p:spPr>
          <a:xfrm>
            <a:off x="11567160" y="6528816"/>
            <a:ext cx="457200" cy="274320"/>
          </a:xfrm>
          <a:prstGeom prst="rect">
            <a:avLst/>
          </a:prstGeom>
          <a:noFill/>
          <a:ln/>
        </p:spPr>
        <p:txBody>
          <a:bodyPr wrap="square" lIns="0" tIns="0" rIns="0" bIns="0" rtlCol="0" anchor="ctr"/>
          <a:lstStyle/>
          <a:p>
            <a:pPr marL="0" indent="0" algn="r">
              <a:buNone/>
            </a:pPr>
            <a:r>
              <a:rPr lang="en-US" sz="900" dirty="0">
                <a:solidFill>
                  <a:srgbClr val="44576B"/>
                </a:solidFill>
                <a:latin typeface="Verdana" pitchFamily="34" charset="0"/>
                <a:ea typeface="Verdana" pitchFamily="34" charset="-122"/>
                <a:cs typeface="Verdana" pitchFamily="34" charset="-120"/>
              </a:rPr>
              <a:t>7</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7282790-87A6-4334-91F2-A50190AF5038}"/>
              </a:ext>
            </a:extLst>
          </p:cNvPr>
          <p:cNvSpPr>
            <a:spLocks noGrp="1"/>
          </p:cNvSpPr>
          <p:nvPr>
            <p:ph type="sldNum" sz="quarter" idx="12"/>
          </p:nvPr>
        </p:nvSpPr>
        <p:spPr/>
        <p:txBody>
          <a:bodyPr/>
          <a:lstStyle/>
          <a:p>
            <a:fld id="{772AD97A-4EE5-4134-952F-E148AF3C2668}" type="slidenum">
              <a:rPr lang="en-US" smtClean="0"/>
              <a:pPr/>
              <a:t>9</a:t>
            </a:fld>
            <a:endParaRPr lang="en-US" dirty="0"/>
          </a:p>
        </p:txBody>
      </p:sp>
      <p:sp>
        <p:nvSpPr>
          <p:cNvPr id="5" name="Content Placeholder 4">
            <a:extLst>
              <a:ext uri="{FF2B5EF4-FFF2-40B4-BE49-F238E27FC236}">
                <a16:creationId xmlns:a16="http://schemas.microsoft.com/office/drawing/2014/main" id="{742B66A3-6565-492C-AF9F-580B7E4E0C11}"/>
              </a:ext>
            </a:extLst>
          </p:cNvPr>
          <p:cNvSpPr>
            <a:spLocks noGrp="1"/>
          </p:cNvSpPr>
          <p:nvPr>
            <p:ph idx="1"/>
          </p:nvPr>
        </p:nvSpPr>
        <p:spPr>
          <a:xfrm>
            <a:off x="567267" y="1485372"/>
            <a:ext cx="8701267" cy="2213761"/>
          </a:xfrm>
        </p:spPr>
        <p:txBody>
          <a:bodyPr anchor="ctr">
            <a:noAutofit/>
          </a:bodyPr>
          <a:lstStyle/>
          <a:p>
            <a:pPr marL="0" indent="0">
              <a:lnSpc>
                <a:spcPct val="100000"/>
              </a:lnSpc>
              <a:buNone/>
            </a:pPr>
            <a:endParaRPr lang="en-US" sz="4800" dirty="0"/>
          </a:p>
          <a:p>
            <a:pPr marL="0" indent="0">
              <a:lnSpc>
                <a:spcPct val="100000"/>
              </a:lnSpc>
              <a:buNone/>
            </a:pPr>
            <a:r>
              <a:rPr lang="en-US" sz="4800" b="1" dirty="0">
                <a:solidFill>
                  <a:srgbClr val="1A2733"/>
                </a:solidFill>
                <a:ea typeface="Verdana" pitchFamily="34" charset="-122"/>
                <a:cs typeface="Verdana" pitchFamily="34" charset="-120"/>
              </a:rPr>
              <a:t>Discharge Upgrades</a:t>
            </a:r>
            <a:endParaRPr lang="en-US" sz="4800" dirty="0"/>
          </a:p>
        </p:txBody>
      </p:sp>
      <p:sp>
        <p:nvSpPr>
          <p:cNvPr id="6" name="TextBox 5">
            <a:extLst>
              <a:ext uri="{FF2B5EF4-FFF2-40B4-BE49-F238E27FC236}">
                <a16:creationId xmlns:a16="http://schemas.microsoft.com/office/drawing/2014/main" id="{60144499-9D84-7E0A-176D-64DA5DD9722C}"/>
              </a:ext>
            </a:extLst>
          </p:cNvPr>
          <p:cNvSpPr txBox="1"/>
          <p:nvPr/>
        </p:nvSpPr>
        <p:spPr>
          <a:xfrm>
            <a:off x="567267" y="285043"/>
            <a:ext cx="4750018" cy="1200329"/>
          </a:xfrm>
          <a:prstGeom prst="rect">
            <a:avLst/>
          </a:prstGeom>
          <a:noFill/>
        </p:spPr>
        <p:txBody>
          <a:bodyPr wrap="none" rtlCol="0">
            <a:spAutoFit/>
          </a:bodyPr>
          <a:lstStyle/>
          <a:p>
            <a:r>
              <a:rPr lang="en-US" sz="5400" kern="0" spc="150" dirty="0">
                <a:solidFill>
                  <a:schemeClr val="bg1"/>
                </a:solidFill>
                <a:latin typeface="Verdana" panose="020B0604030504040204" pitchFamily="34" charset="0"/>
                <a:ea typeface="Verdana" panose="020B0604030504040204" pitchFamily="34" charset="0"/>
                <a:cs typeface="Verdana" pitchFamily="34" charset="-120"/>
              </a:rPr>
              <a:t>PART 1 OF 2</a:t>
            </a:r>
          </a:p>
          <a:p>
            <a:endParaRPr lang="en-US" dirty="0"/>
          </a:p>
        </p:txBody>
      </p:sp>
      <p:sp>
        <p:nvSpPr>
          <p:cNvPr id="10" name="Text 4">
            <a:extLst>
              <a:ext uri="{FF2B5EF4-FFF2-40B4-BE49-F238E27FC236}">
                <a16:creationId xmlns:a16="http://schemas.microsoft.com/office/drawing/2014/main" id="{F95F5BD1-62DA-0554-2F2F-E171484A4A50}"/>
              </a:ext>
            </a:extLst>
          </p:cNvPr>
          <p:cNvSpPr txBox="1"/>
          <p:nvPr/>
        </p:nvSpPr>
        <p:spPr>
          <a:xfrm>
            <a:off x="751840" y="4964853"/>
            <a:ext cx="9875520" cy="548640"/>
          </a:xfrm>
          <a:prstGeom prst="rect">
            <a:avLst/>
          </a:prstGeom>
          <a:noFill/>
          <a:ln/>
        </p:spPr>
        <p:txBody>
          <a:bodyPr wrap="square" lIns="0" tIns="0" rIns="0" bIns="0" rtlCol="0" anchor="ctr"/>
          <a:lstStyle/>
          <a:p>
            <a:pPr marL="0" indent="0">
              <a:buNone/>
            </a:pPr>
            <a:r>
              <a:rPr lang="en-US" sz="1400" dirty="0">
                <a:solidFill>
                  <a:srgbClr val="44576B"/>
                </a:solidFill>
                <a:latin typeface="Verdana" pitchFamily="34" charset="0"/>
                <a:ea typeface="Verdana" pitchFamily="34" charset="-122"/>
                <a:cs typeface="Verdana" pitchFamily="34" charset="-120"/>
              </a:rPr>
              <a:t>The Department of Defense process that changes the military record itself.</a:t>
            </a:r>
            <a:endParaRPr lang="en-US" sz="1400" dirty="0"/>
          </a:p>
        </p:txBody>
      </p:sp>
    </p:spTree>
    <p:custDataLst>
      <p:tags r:id="rId1"/>
    </p:custDataLst>
    <p:extLst>
      <p:ext uri="{BB962C8B-B14F-4D97-AF65-F5344CB8AC3E}">
        <p14:creationId xmlns:p14="http://schemas.microsoft.com/office/powerpoint/2010/main" val="15599557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88952" cy="987552"/>
          </a:xfrm>
          <a:prstGeom prst="rect">
            <a:avLst/>
          </a:prstGeom>
          <a:solidFill>
            <a:srgbClr val="104C7D"/>
          </a:solidFill>
          <a:ln/>
        </p:spPr>
        <p:txBody>
          <a:bodyPr/>
          <a:lstStyle/>
          <a:p>
            <a:endParaRPr lang="en-US"/>
          </a:p>
        </p:txBody>
      </p:sp>
      <p:sp>
        <p:nvSpPr>
          <p:cNvPr id="3" name="Text 1"/>
          <p:cNvSpPr txBox="1"/>
          <p:nvPr/>
        </p:nvSpPr>
        <p:spPr>
          <a:xfrm>
            <a:off x="457200" y="118872"/>
            <a:ext cx="11292840" cy="237744"/>
          </a:xfrm>
          <a:prstGeom prst="rect">
            <a:avLst/>
          </a:prstGeom>
          <a:noFill/>
          <a:ln/>
        </p:spPr>
        <p:txBody>
          <a:bodyPr wrap="square" lIns="0" tIns="0" rIns="0" bIns="0" rtlCol="0" anchor="ctr"/>
          <a:lstStyle/>
          <a:p>
            <a:pPr marL="0" indent="0">
              <a:buNone/>
            </a:pPr>
            <a:r>
              <a:rPr lang="en-US" sz="1400" b="1" kern="0" spc="100" dirty="0">
                <a:solidFill>
                  <a:srgbClr val="BFD6EA"/>
                </a:solidFill>
                <a:latin typeface="Verdana" pitchFamily="34" charset="0"/>
                <a:ea typeface="Verdana" pitchFamily="34" charset="-122"/>
                <a:cs typeface="Verdana" pitchFamily="34" charset="-120"/>
              </a:rPr>
              <a:t>WHAT CHANGES, AND WHO DECIDES</a:t>
            </a:r>
            <a:endParaRPr lang="en-US" sz="1400" dirty="0"/>
          </a:p>
        </p:txBody>
      </p:sp>
      <p:sp>
        <p:nvSpPr>
          <p:cNvPr id="4" name="Text 2"/>
          <p:cNvSpPr txBox="1"/>
          <p:nvPr/>
        </p:nvSpPr>
        <p:spPr>
          <a:xfrm>
            <a:off x="448056" y="409956"/>
            <a:ext cx="11292840" cy="594360"/>
          </a:xfrm>
          <a:prstGeom prst="rect">
            <a:avLst/>
          </a:prstGeom>
          <a:noFill/>
          <a:ln/>
        </p:spPr>
        <p:txBody>
          <a:bodyPr wrap="square" lIns="0" tIns="0" rIns="0" bIns="0" rtlCol="0" anchor="t"/>
          <a:lstStyle/>
          <a:p>
            <a:pPr marL="0" indent="0">
              <a:lnSpc>
                <a:spcPct val="100000"/>
              </a:lnSpc>
              <a:buNone/>
            </a:pPr>
            <a:r>
              <a:rPr lang="en-US" sz="3200" b="1" dirty="0">
                <a:solidFill>
                  <a:srgbClr val="FFFFFF"/>
                </a:solidFill>
                <a:latin typeface="Verdana" pitchFamily="34" charset="0"/>
                <a:ea typeface="Verdana" pitchFamily="34" charset="-122"/>
                <a:cs typeface="Verdana" pitchFamily="34" charset="-120"/>
              </a:rPr>
              <a:t>Two boards, run by the veteran's own branch</a:t>
            </a:r>
            <a:endParaRPr lang="en-US" sz="3200" dirty="0"/>
          </a:p>
        </p:txBody>
      </p:sp>
      <p:graphicFrame>
        <p:nvGraphicFramePr>
          <p:cNvPr id="10" name="Table 0"/>
          <p:cNvGraphicFramePr>
            <a:graphicFrameLocks noGrp="1"/>
          </p:cNvGraphicFramePr>
          <p:nvPr>
            <p:extLst>
              <p:ext uri="{D42A27DB-BD31-4B8C-83A1-F6EECF244321}">
                <p14:modId xmlns:p14="http://schemas.microsoft.com/office/powerpoint/2010/main" val="1708601959"/>
              </p:ext>
            </p:extLst>
          </p:nvPr>
        </p:nvGraphicFramePr>
        <p:xfrm>
          <a:off x="414867" y="1400556"/>
          <a:ext cx="11250507" cy="1737360"/>
        </p:xfrm>
        <a:graphic>
          <a:graphicData uri="http://schemas.openxmlformats.org/drawingml/2006/table">
            <a:tbl>
              <a:tblPr/>
              <a:tblGrid>
                <a:gridCol w="1512147">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gridCol w="5166360">
                  <a:extLst>
                    <a:ext uri="{9D8B030D-6E8A-4147-A177-3AD203B41FA5}">
                      <a16:colId xmlns:a16="http://schemas.microsoft.com/office/drawing/2014/main" val="20002"/>
                    </a:ext>
                  </a:extLst>
                </a:gridCol>
              </a:tblGrid>
              <a:tr h="0">
                <a:tc>
                  <a:txBody>
                    <a:bodyPr/>
                    <a:lstStyle/>
                    <a:p>
                      <a:pPr marL="0" indent="0" algn="l">
                        <a:buNone/>
                      </a:pPr>
                      <a:endParaRPr lang="en-US" sz="10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104C7D"/>
                    </a:solidFill>
                  </a:tcPr>
                </a:tc>
                <a:tc>
                  <a:txBody>
                    <a:bodyPr/>
                    <a:lstStyle/>
                    <a:p>
                      <a:pPr marL="0" indent="0" algn="l">
                        <a:buNone/>
                      </a:pPr>
                      <a:r>
                        <a:rPr lang="en-US" sz="1200" b="1" dirty="0">
                          <a:solidFill>
                            <a:srgbClr val="FFFFFF"/>
                          </a:solidFill>
                          <a:latin typeface="Verdana" pitchFamily="34" charset="0"/>
                          <a:ea typeface="Verdana" pitchFamily="34" charset="-122"/>
                          <a:cs typeface="Verdana" pitchFamily="34" charset="-120"/>
                        </a:rPr>
                        <a:t>Discharge Review Board (DRB)</a:t>
                      </a:r>
                      <a:endParaRPr lang="en-US" sz="12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104C7D"/>
                    </a:solidFill>
                  </a:tcPr>
                </a:tc>
                <a:tc>
                  <a:txBody>
                    <a:bodyPr/>
                    <a:lstStyle/>
                    <a:p>
                      <a:pPr marL="0" indent="0" algn="l">
                        <a:buNone/>
                      </a:pPr>
                      <a:r>
                        <a:rPr lang="en-US" sz="1200" b="1" dirty="0">
                          <a:solidFill>
                            <a:srgbClr val="FFFFFF"/>
                          </a:solidFill>
                          <a:latin typeface="Verdana" pitchFamily="34" charset="0"/>
                          <a:ea typeface="Verdana" pitchFamily="34" charset="-122"/>
                          <a:cs typeface="Verdana" pitchFamily="34" charset="-120"/>
                        </a:rPr>
                        <a:t>Board for Correction of Military/Naval Records</a:t>
                      </a:r>
                      <a:endParaRPr lang="en-US" sz="12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104C7D"/>
                    </a:solidFill>
                  </a:tcPr>
                </a:tc>
                <a:extLst>
                  <a:ext uri="{0D108BD9-81ED-4DB2-BD59-A6C34878D82A}">
                    <a16:rowId xmlns:a16="http://schemas.microsoft.com/office/drawing/2014/main" val="10000"/>
                  </a:ext>
                </a:extLst>
              </a:tr>
              <a:tr h="0">
                <a:tc>
                  <a:txBody>
                    <a:bodyPr/>
                    <a:lstStyle/>
                    <a:p>
                      <a:pPr marL="0" indent="0" algn="l">
                        <a:buNone/>
                      </a:pPr>
                      <a:r>
                        <a:rPr lang="en-US" sz="1200" dirty="0">
                          <a:solidFill>
                            <a:srgbClr val="1A2733"/>
                          </a:solidFill>
                          <a:latin typeface="Verdana" pitchFamily="34" charset="0"/>
                          <a:ea typeface="Verdana" pitchFamily="34" charset="-122"/>
                          <a:cs typeface="Verdana" pitchFamily="34" charset="-120"/>
                        </a:rPr>
                        <a:t>Apply within</a:t>
                      </a:r>
                      <a:endParaRPr lang="en-US" sz="12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A2733"/>
                          </a:solidFill>
                          <a:latin typeface="Verdana" pitchFamily="34" charset="0"/>
                          <a:ea typeface="Verdana" pitchFamily="34" charset="-122"/>
                          <a:cs typeface="Verdana" pitchFamily="34" charset="-120"/>
                        </a:rPr>
                        <a:t>15 years of discharge</a:t>
                      </a:r>
                      <a:endParaRPr lang="en-US" sz="12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A2733"/>
                          </a:solidFill>
                          <a:latin typeface="Verdana" pitchFamily="34" charset="0"/>
                          <a:ea typeface="Verdana" pitchFamily="34" charset="-122"/>
                          <a:cs typeface="Verdana" pitchFamily="34" charset="-120"/>
                        </a:rPr>
                        <a:t>3 years of discovering the error — waivable if a DRB already denied (+3 yrs) or the case is convincing</a:t>
                      </a:r>
                      <a:endParaRPr lang="en-US" sz="12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0">
                <a:tc>
                  <a:txBody>
                    <a:bodyPr/>
                    <a:lstStyle/>
                    <a:p>
                      <a:pPr marL="0" indent="0" algn="l">
                        <a:buNone/>
                      </a:pPr>
                      <a:r>
                        <a:rPr lang="en-US" sz="1200" dirty="0">
                          <a:solidFill>
                            <a:srgbClr val="1A2733"/>
                          </a:solidFill>
                          <a:latin typeface="Verdana" pitchFamily="34" charset="0"/>
                          <a:ea typeface="Verdana" pitchFamily="34" charset="-122"/>
                          <a:cs typeface="Verdana" pitchFamily="34" charset="-120"/>
                        </a:rPr>
                        <a:t>Standard</a:t>
                      </a:r>
                      <a:endParaRPr lang="en-US" sz="12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EAF1F8"/>
                    </a:solidFill>
                  </a:tcPr>
                </a:tc>
                <a:tc>
                  <a:txBody>
                    <a:bodyPr/>
                    <a:lstStyle/>
                    <a:p>
                      <a:pPr marL="0" indent="0" algn="l">
                        <a:buNone/>
                      </a:pPr>
                      <a:r>
                        <a:rPr lang="en-US" sz="1200" dirty="0">
                          <a:solidFill>
                            <a:srgbClr val="1A2733"/>
                          </a:solidFill>
                          <a:latin typeface="Verdana" pitchFamily="34" charset="0"/>
                          <a:ea typeface="Verdana" pitchFamily="34" charset="-122"/>
                          <a:cs typeface="Verdana" pitchFamily="34" charset="-120"/>
                        </a:rPr>
                        <a:t>Inequitable or improper</a:t>
                      </a:r>
                      <a:endParaRPr lang="en-US" sz="12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EAF1F8"/>
                    </a:solidFill>
                  </a:tcPr>
                </a:tc>
                <a:tc>
                  <a:txBody>
                    <a:bodyPr/>
                    <a:lstStyle/>
                    <a:p>
                      <a:pPr marL="0" indent="0" algn="l">
                        <a:buNone/>
                      </a:pPr>
                      <a:r>
                        <a:rPr lang="en-US" sz="1200" dirty="0">
                          <a:solidFill>
                            <a:srgbClr val="1A2733"/>
                          </a:solidFill>
                          <a:latin typeface="Verdana" pitchFamily="34" charset="0"/>
                          <a:ea typeface="Verdana" pitchFamily="34" charset="-122"/>
                          <a:cs typeface="Verdana" pitchFamily="34" charset="-120"/>
                        </a:rPr>
                        <a:t>Correcting an error or injustice; broader authority</a:t>
                      </a:r>
                      <a:endParaRPr lang="en-US" sz="12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EAF1F8"/>
                    </a:solidFill>
                  </a:tcPr>
                </a:tc>
                <a:extLst>
                  <a:ext uri="{0D108BD9-81ED-4DB2-BD59-A6C34878D82A}">
                    <a16:rowId xmlns:a16="http://schemas.microsoft.com/office/drawing/2014/main" val="10002"/>
                  </a:ext>
                </a:extLst>
              </a:tr>
              <a:tr h="0">
                <a:tc>
                  <a:txBody>
                    <a:bodyPr/>
                    <a:lstStyle/>
                    <a:p>
                      <a:pPr marL="0" indent="0" algn="l">
                        <a:buNone/>
                      </a:pPr>
                      <a:r>
                        <a:rPr lang="en-US" sz="1200" dirty="0">
                          <a:solidFill>
                            <a:srgbClr val="1A2733"/>
                          </a:solidFill>
                          <a:latin typeface="Verdana" pitchFamily="34" charset="0"/>
                          <a:ea typeface="Verdana" pitchFamily="34" charset="-122"/>
                          <a:cs typeface="Verdana" pitchFamily="34" charset="-120"/>
                        </a:rPr>
                        <a:t>Cannot touch</a:t>
                      </a:r>
                      <a:endParaRPr lang="en-US" sz="12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A2733"/>
                          </a:solidFill>
                          <a:latin typeface="Verdana" pitchFamily="34" charset="0"/>
                          <a:ea typeface="Verdana" pitchFamily="34" charset="-122"/>
                          <a:cs typeface="Verdana" pitchFamily="34" charset="-120"/>
                        </a:rPr>
                        <a:t>Court-martial or disability-related discharges — go to the Board instead</a:t>
                      </a:r>
                      <a:endParaRPr lang="en-US" sz="12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A2733"/>
                          </a:solidFill>
                          <a:latin typeface="Verdana" pitchFamily="34" charset="0"/>
                          <a:ea typeface="Verdana" pitchFamily="34" charset="-122"/>
                          <a:cs typeface="Verdana" pitchFamily="34" charset="-120"/>
                        </a:rPr>
                        <a:t>No such limit, the only board that can upgrade a general court-martial discharge</a:t>
                      </a:r>
                      <a:endParaRPr lang="en-US" sz="12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0">
                <a:tc>
                  <a:txBody>
                    <a:bodyPr/>
                    <a:lstStyle/>
                    <a:p>
                      <a:pPr marL="0" indent="0" algn="l">
                        <a:buNone/>
                      </a:pPr>
                      <a:r>
                        <a:rPr lang="en-US" sz="1200" dirty="0">
                          <a:solidFill>
                            <a:srgbClr val="1A2733"/>
                          </a:solidFill>
                          <a:latin typeface="Verdana" pitchFamily="34" charset="0"/>
                          <a:ea typeface="Verdana" pitchFamily="34" charset="-122"/>
                          <a:cs typeface="Verdana" pitchFamily="34" charset="-120"/>
                        </a:rPr>
                        <a:t>Form</a:t>
                      </a:r>
                      <a:endParaRPr lang="en-US" sz="12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EAF1F8"/>
                    </a:solidFill>
                  </a:tcPr>
                </a:tc>
                <a:tc>
                  <a:txBody>
                    <a:bodyPr/>
                    <a:lstStyle/>
                    <a:p>
                      <a:pPr marL="0" indent="0" algn="l">
                        <a:buNone/>
                      </a:pPr>
                      <a:r>
                        <a:rPr lang="en-US" sz="1200" dirty="0">
                          <a:solidFill>
                            <a:srgbClr val="1A2733"/>
                          </a:solidFill>
                          <a:latin typeface="Verdana" pitchFamily="34" charset="0"/>
                          <a:ea typeface="Verdana" pitchFamily="34" charset="-122"/>
                          <a:cs typeface="Verdana" pitchFamily="34" charset="-120"/>
                        </a:rPr>
                        <a:t>DD Form 293</a:t>
                      </a:r>
                      <a:endParaRPr lang="en-US" sz="12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EAF1F8"/>
                    </a:solidFill>
                  </a:tcPr>
                </a:tc>
                <a:tc>
                  <a:txBody>
                    <a:bodyPr/>
                    <a:lstStyle/>
                    <a:p>
                      <a:pPr marL="0" indent="0" algn="l">
                        <a:buNone/>
                      </a:pPr>
                      <a:r>
                        <a:rPr lang="en-US" sz="1200" dirty="0">
                          <a:solidFill>
                            <a:srgbClr val="1A2733"/>
                          </a:solidFill>
                          <a:latin typeface="Verdana" pitchFamily="34" charset="0"/>
                          <a:ea typeface="Verdana" pitchFamily="34" charset="-122"/>
                          <a:cs typeface="Verdana" pitchFamily="34" charset="-120"/>
                        </a:rPr>
                        <a:t>DD Form 149</a:t>
                      </a:r>
                      <a:endParaRPr lang="en-US" sz="12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EAF1F8"/>
                    </a:solidFill>
                  </a:tcPr>
                </a:tc>
                <a:extLst>
                  <a:ext uri="{0D108BD9-81ED-4DB2-BD59-A6C34878D82A}">
                    <a16:rowId xmlns:a16="http://schemas.microsoft.com/office/drawing/2014/main" val="10004"/>
                  </a:ext>
                </a:extLst>
              </a:tr>
            </a:tbl>
          </a:graphicData>
        </a:graphic>
      </p:graphicFrame>
      <p:sp>
        <p:nvSpPr>
          <p:cNvPr id="6" name="Text 3"/>
          <p:cNvSpPr txBox="1"/>
          <p:nvPr/>
        </p:nvSpPr>
        <p:spPr>
          <a:xfrm>
            <a:off x="448056" y="3527298"/>
            <a:ext cx="11292840" cy="457200"/>
          </a:xfrm>
          <a:prstGeom prst="rect">
            <a:avLst/>
          </a:prstGeom>
          <a:noFill/>
          <a:ln/>
        </p:spPr>
        <p:txBody>
          <a:bodyPr wrap="square" lIns="0" tIns="0" rIns="0" bIns="0" rtlCol="0" anchor="ctr"/>
          <a:lstStyle/>
          <a:p>
            <a:pPr marL="0" indent="0">
              <a:buNone/>
            </a:pPr>
            <a:r>
              <a:rPr lang="en-US" sz="2000" dirty="0">
                <a:solidFill>
                  <a:srgbClr val="1A2733"/>
                </a:solidFill>
                <a:latin typeface="Verdana" pitchFamily="34" charset="0"/>
                <a:ea typeface="Verdana" pitchFamily="34" charset="-122"/>
                <a:cs typeface="Verdana" pitchFamily="34" charset="-120"/>
              </a:rPr>
              <a:t>Administered per branch: Army, Air Force, and Coast Guard each run their own boards; Space Force cases go to the Air Force board; Navy and Marine Corps share one joint board.</a:t>
            </a:r>
            <a:endParaRPr lang="en-US" sz="2000" dirty="0"/>
          </a:p>
        </p:txBody>
      </p:sp>
      <p:sp>
        <p:nvSpPr>
          <p:cNvPr id="7" name="Shape 4"/>
          <p:cNvSpPr/>
          <p:nvPr/>
        </p:nvSpPr>
        <p:spPr>
          <a:xfrm>
            <a:off x="448056" y="4373880"/>
            <a:ext cx="11292840" cy="1691640"/>
          </a:xfrm>
          <a:prstGeom prst="roundRect">
            <a:avLst>
              <a:gd name="adj" fmla="val 3243"/>
            </a:avLst>
          </a:prstGeom>
          <a:solidFill>
            <a:srgbClr val="F1E6C9"/>
          </a:solidFill>
          <a:ln w="12700">
            <a:solidFill>
              <a:srgbClr val="8A6413"/>
            </a:solidFill>
            <a:prstDash val="solid"/>
          </a:ln>
        </p:spPr>
        <p:txBody>
          <a:bodyPr/>
          <a:lstStyle/>
          <a:p>
            <a:endParaRPr lang="en-US"/>
          </a:p>
        </p:txBody>
      </p:sp>
      <p:sp>
        <p:nvSpPr>
          <p:cNvPr id="8" name="Text 5"/>
          <p:cNvSpPr txBox="1"/>
          <p:nvPr/>
        </p:nvSpPr>
        <p:spPr>
          <a:xfrm>
            <a:off x="555414" y="4527804"/>
            <a:ext cx="10927080" cy="292608"/>
          </a:xfrm>
          <a:prstGeom prst="rect">
            <a:avLst/>
          </a:prstGeom>
          <a:noFill/>
          <a:ln/>
        </p:spPr>
        <p:txBody>
          <a:bodyPr wrap="square" lIns="0" tIns="0" rIns="0" bIns="0" rtlCol="0" anchor="ctr"/>
          <a:lstStyle/>
          <a:p>
            <a:pPr marL="0" indent="0">
              <a:buNone/>
            </a:pPr>
            <a:r>
              <a:rPr lang="en-US" sz="2000" b="1" dirty="0">
                <a:solidFill>
                  <a:srgbClr val="1A2733"/>
                </a:solidFill>
                <a:latin typeface="Verdana" pitchFamily="34" charset="0"/>
                <a:ea typeface="Verdana" pitchFamily="34" charset="-122"/>
                <a:cs typeface="Verdana" pitchFamily="34" charset="-120"/>
              </a:rPr>
              <a:t>Evidence worth gathering before filing</a:t>
            </a:r>
            <a:endParaRPr lang="en-US" sz="2000" dirty="0"/>
          </a:p>
        </p:txBody>
      </p:sp>
      <p:sp>
        <p:nvSpPr>
          <p:cNvPr id="9" name="Text 6"/>
          <p:cNvSpPr txBox="1"/>
          <p:nvPr/>
        </p:nvSpPr>
        <p:spPr>
          <a:xfrm>
            <a:off x="555414" y="4974336"/>
            <a:ext cx="10927080" cy="1124712"/>
          </a:xfrm>
          <a:prstGeom prst="rect">
            <a:avLst/>
          </a:prstGeom>
          <a:noFill/>
          <a:ln/>
        </p:spPr>
        <p:txBody>
          <a:bodyPr wrap="square" lIns="0" tIns="0" rIns="0" bIns="0" rtlCol="0" anchor="t"/>
          <a:lstStyle/>
          <a:p>
            <a:pPr marL="0" indent="0">
              <a:lnSpc>
                <a:spcPct val="112000"/>
              </a:lnSpc>
              <a:buNone/>
            </a:pPr>
            <a:r>
              <a:rPr lang="en-US" sz="1400" dirty="0">
                <a:solidFill>
                  <a:srgbClr val="1A2733"/>
                </a:solidFill>
                <a:latin typeface="Verdana" pitchFamily="34" charset="0"/>
                <a:ea typeface="Verdana" pitchFamily="34" charset="-122"/>
                <a:cs typeface="Verdana" pitchFamily="34" charset="-120"/>
              </a:rPr>
              <a:t>DD-214 and separation documents; service treatment records and personnel file; the completed DD-293/DD-149 with a clear list of issues for the board; a personal statement; buddy and family statements; evidence of medals or commendations; documentation of clean post-military conduct; and, where relevant, medical evidence connecting PTSD, TBI, or substance use to the discharge-triggering conduct.</a:t>
            </a:r>
            <a:endParaRPr lang="en-US" sz="1400" dirty="0"/>
          </a:p>
        </p:txBody>
      </p:sp>
      <p:sp>
        <p:nvSpPr>
          <p:cNvPr id="5" name="Text 7"/>
          <p:cNvSpPr txBox="1"/>
          <p:nvPr/>
        </p:nvSpPr>
        <p:spPr>
          <a:xfrm>
            <a:off x="448056" y="6144768"/>
            <a:ext cx="10972800" cy="365760"/>
          </a:xfrm>
          <a:prstGeom prst="rect">
            <a:avLst/>
          </a:prstGeom>
          <a:noFill/>
          <a:ln/>
        </p:spPr>
        <p:txBody>
          <a:bodyPr wrap="square" lIns="0" tIns="0" rIns="0" bIns="0" rtlCol="0" anchor="ctr"/>
          <a:lstStyle/>
          <a:p>
            <a:pPr marL="0" indent="0">
              <a:buNone/>
            </a:pPr>
            <a:r>
              <a:rPr lang="en-US" sz="850" i="1" dirty="0">
                <a:solidFill>
                  <a:srgbClr val="44576B"/>
                </a:solidFill>
                <a:latin typeface="Verdana" pitchFamily="34" charset="0"/>
                <a:ea typeface="Verdana" pitchFamily="34" charset="-122"/>
                <a:cs typeface="Verdana" pitchFamily="34" charset="-120"/>
              </a:rPr>
              <a:t>Source: RAND, The Veterans Left Behind (2024); New York State Department of Veterans' Services.</a:t>
            </a:r>
            <a:endParaRPr lang="en-US" sz="850" dirty="0"/>
          </a:p>
        </p:txBody>
      </p:sp>
      <p:sp>
        <p:nvSpPr>
          <p:cNvPr id="11" name="Text 8"/>
          <p:cNvSpPr txBox="1"/>
          <p:nvPr/>
        </p:nvSpPr>
        <p:spPr>
          <a:xfrm>
            <a:off x="11567160" y="6528816"/>
            <a:ext cx="457200" cy="274320"/>
          </a:xfrm>
          <a:prstGeom prst="rect">
            <a:avLst/>
          </a:prstGeom>
          <a:noFill/>
          <a:ln/>
        </p:spPr>
        <p:txBody>
          <a:bodyPr wrap="square" lIns="0" tIns="0" rIns="0" bIns="0" rtlCol="0" anchor="ctr"/>
          <a:lstStyle/>
          <a:p>
            <a:pPr marL="0" indent="0" algn="r">
              <a:buNone/>
            </a:pPr>
            <a:r>
              <a:rPr lang="en-US" sz="900" dirty="0">
                <a:solidFill>
                  <a:srgbClr val="44576B"/>
                </a:solidFill>
                <a:latin typeface="Verdana" pitchFamily="34" charset="0"/>
                <a:ea typeface="Verdana" pitchFamily="34" charset="-122"/>
                <a:cs typeface="Verdana" pitchFamily="34" charset="-120"/>
              </a:rPr>
              <a:t>9</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6CF0C-CC8B-C25A-1774-55FDB5B783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4A1906-7539-E598-9E52-D7146C51D3B1}"/>
              </a:ext>
            </a:extLst>
          </p:cNvPr>
          <p:cNvSpPr>
            <a:spLocks noGrp="1"/>
          </p:cNvSpPr>
          <p:nvPr>
            <p:ph type="title"/>
          </p:nvPr>
        </p:nvSpPr>
        <p:spPr/>
        <p:txBody>
          <a:bodyPr>
            <a:normAutofit fontScale="90000"/>
          </a:bodyPr>
          <a:lstStyle/>
          <a:p>
            <a:r>
              <a:rPr lang="en-US" b="1" dirty="0">
                <a:solidFill>
                  <a:srgbClr val="FFFFFF"/>
                </a:solidFill>
                <a:ea typeface="Verdana" pitchFamily="34" charset="-122"/>
              </a:rPr>
              <a:t>Poll</a:t>
            </a:r>
            <a:br>
              <a:rPr lang="en-US" dirty="0"/>
            </a:br>
            <a:endParaRPr lang="en-US" dirty="0"/>
          </a:p>
        </p:txBody>
      </p:sp>
      <p:sp>
        <p:nvSpPr>
          <p:cNvPr id="3" name="Slide Number Placeholder 2">
            <a:extLst>
              <a:ext uri="{FF2B5EF4-FFF2-40B4-BE49-F238E27FC236}">
                <a16:creationId xmlns:a16="http://schemas.microsoft.com/office/drawing/2014/main" id="{0B03AAFE-35DA-8D9C-AC35-F075CDFFE1FB}"/>
              </a:ext>
            </a:extLst>
          </p:cNvPr>
          <p:cNvSpPr>
            <a:spLocks noGrp="1"/>
          </p:cNvSpPr>
          <p:nvPr>
            <p:ph type="sldNum" sz="quarter" idx="12"/>
          </p:nvPr>
        </p:nvSpPr>
        <p:spPr/>
        <p:txBody>
          <a:bodyPr/>
          <a:lstStyle/>
          <a:p>
            <a:fld id="{772AD97A-4EE5-4134-952F-E148AF3C2668}" type="slidenum">
              <a:rPr lang="en-US" smtClean="0"/>
              <a:pPr/>
              <a:t>11</a:t>
            </a:fld>
            <a:endParaRPr lang="en-US" dirty="0"/>
          </a:p>
        </p:txBody>
      </p:sp>
      <p:sp>
        <p:nvSpPr>
          <p:cNvPr id="6" name="Content Placeholder 3">
            <a:extLst>
              <a:ext uri="{FF2B5EF4-FFF2-40B4-BE49-F238E27FC236}">
                <a16:creationId xmlns:a16="http://schemas.microsoft.com/office/drawing/2014/main" id="{B18D048A-F0BF-ED09-2EB4-8D2CF1C5991F}"/>
              </a:ext>
            </a:extLst>
          </p:cNvPr>
          <p:cNvSpPr>
            <a:spLocks noGrp="1"/>
          </p:cNvSpPr>
          <p:nvPr>
            <p:ph idx="1"/>
          </p:nvPr>
        </p:nvSpPr>
        <p:spPr>
          <a:xfrm>
            <a:off x="169333" y="1456268"/>
            <a:ext cx="11836400" cy="4948128"/>
          </a:xfrm>
        </p:spPr>
        <p:txBody>
          <a:bodyPr>
            <a:normAutofit/>
          </a:bodyPr>
          <a:lstStyle/>
          <a:p>
            <a:pPr marL="0" indent="0">
              <a:lnSpc>
                <a:spcPct val="120000"/>
              </a:lnSpc>
              <a:buNone/>
            </a:pPr>
            <a:r>
              <a:rPr lang="en-US" b="1" dirty="0">
                <a:solidFill>
                  <a:srgbClr val="1A2733"/>
                </a:solidFill>
                <a:ea typeface="Verdana" pitchFamily="34" charset="-122"/>
                <a:cs typeface="Verdana" pitchFamily="34" charset="-120"/>
              </a:rPr>
              <a:t>Which board is the only one that can upgrade a discharge from a general court-martial?</a:t>
            </a:r>
          </a:p>
          <a:p>
            <a:pPr marL="0" indent="0">
              <a:lnSpc>
                <a:spcPct val="120000"/>
              </a:lnSpc>
              <a:buNone/>
            </a:pPr>
            <a:endParaRPr lang="en-US" dirty="0">
              <a:solidFill>
                <a:srgbClr val="1673D2"/>
              </a:solidFill>
            </a:endParaRPr>
          </a:p>
          <a:p>
            <a:pPr marL="0" indent="0">
              <a:buNone/>
            </a:pPr>
            <a:r>
              <a:rPr lang="en-US" b="1" dirty="0">
                <a:solidFill>
                  <a:srgbClr val="1673D2"/>
                </a:solidFill>
                <a:ea typeface="Verdana" pitchFamily="34" charset="-122"/>
                <a:cs typeface="Verdana" pitchFamily="34" charset="-120"/>
              </a:rPr>
              <a:t>A. Discharge Review Board (DRB)</a:t>
            </a:r>
          </a:p>
          <a:p>
            <a:pPr marL="514350" indent="-514350">
              <a:lnSpc>
                <a:spcPct val="110000"/>
              </a:lnSpc>
              <a:buAutoNum type="alphaUcPeriod" startAt="2"/>
            </a:pPr>
            <a:r>
              <a:rPr lang="en-US" b="1" dirty="0">
                <a:solidFill>
                  <a:srgbClr val="008A00"/>
                </a:solidFill>
                <a:ea typeface="Verdana" pitchFamily="34" charset="-122"/>
                <a:cs typeface="Verdana" pitchFamily="34" charset="-120"/>
              </a:rPr>
              <a:t>Board for Correction of Military/Naval Records </a:t>
            </a:r>
          </a:p>
          <a:p>
            <a:pPr marL="514350" indent="-514350">
              <a:lnSpc>
                <a:spcPct val="110000"/>
              </a:lnSpc>
              <a:buAutoNum type="alphaUcPeriod" startAt="2"/>
            </a:pPr>
            <a:r>
              <a:rPr lang="en-US" b="1" dirty="0">
                <a:solidFill>
                  <a:srgbClr val="8D0196"/>
                </a:solidFill>
                <a:ea typeface="Verdana" pitchFamily="34" charset="-122"/>
                <a:cs typeface="Verdana" pitchFamily="34" charset="-120"/>
              </a:rPr>
              <a:t>Either board — Veteran's choice </a:t>
            </a:r>
          </a:p>
          <a:p>
            <a:pPr marL="514350" indent="-514350">
              <a:lnSpc>
                <a:spcPct val="110000"/>
              </a:lnSpc>
              <a:buAutoNum type="alphaUcPeriod" startAt="2"/>
            </a:pPr>
            <a:r>
              <a:rPr lang="en-US" b="1" dirty="0">
                <a:solidFill>
                  <a:srgbClr val="FD5C04"/>
                </a:solidFill>
                <a:ea typeface="Verdana" pitchFamily="34" charset="-122"/>
                <a:cs typeface="Verdana" pitchFamily="34" charset="-120"/>
              </a:rPr>
              <a:t>Neither — only Congress can act</a:t>
            </a:r>
            <a:endParaRPr lang="en-US" b="1" dirty="0">
              <a:solidFill>
                <a:srgbClr val="FD5C04"/>
              </a:solidFill>
            </a:endParaRPr>
          </a:p>
        </p:txBody>
      </p:sp>
      <p:sp>
        <p:nvSpPr>
          <p:cNvPr id="4" name="answerA">
            <a:extLst>
              <a:ext uri="{FF2B5EF4-FFF2-40B4-BE49-F238E27FC236}">
                <a16:creationId xmlns:a16="http://schemas.microsoft.com/office/drawing/2014/main" id="{EFBBD3F5-6584-DCE5-D3B6-30C41D624C74}"/>
              </a:ext>
            </a:extLst>
          </p:cNvPr>
          <p:cNvSpPr txBox="1"/>
          <p:nvPr/>
        </p:nvSpPr>
        <p:spPr>
          <a:xfrm>
            <a:off x="9334500" y="6096000"/>
            <a:ext cx="482600" cy="38100"/>
          </a:xfrm>
          <a:prstGeom prst="rect">
            <a:avLst/>
          </a:prstGeom>
          <a:solidFill>
            <a:srgbClr val="1673D2">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5" name="letterA">
            <a:extLst>
              <a:ext uri="{FF2B5EF4-FFF2-40B4-BE49-F238E27FC236}">
                <a16:creationId xmlns:a16="http://schemas.microsoft.com/office/drawing/2014/main" id="{7110BEA5-A08F-125F-BF0A-67807746E7BD}"/>
              </a:ext>
            </a:extLst>
          </p:cNvPr>
          <p:cNvSpPr txBox="1"/>
          <p:nvPr/>
        </p:nvSpPr>
        <p:spPr>
          <a:xfrm>
            <a:off x="9334500" y="6159500"/>
            <a:ext cx="482600" cy="381000"/>
          </a:xfrm>
          <a:prstGeom prst="rect">
            <a:avLst/>
          </a:prstGeom>
          <a:solidFill>
            <a:srgbClr val="1673D2"/>
          </a:solidFill>
        </p:spPr>
        <p:txBody>
          <a:bodyPr vert="horz" rtlCol="0" anchor="b" anchorCtr="0">
            <a:noAutofit/>
          </a:bodyPr>
          <a:lstStyle/>
          <a:p>
            <a:r>
              <a:rPr lang="en-US" sz="1200">
                <a:solidFill>
                  <a:srgbClr val="FFFFFF"/>
                </a:solidFill>
                <a:latin typeface="Segoe UI" panose="020B0502040204020203" pitchFamily="34" charset="0"/>
              </a:rPr>
              <a:t>A</a:t>
            </a:r>
          </a:p>
        </p:txBody>
      </p:sp>
      <p:sp>
        <p:nvSpPr>
          <p:cNvPr id="7" name="answerB">
            <a:extLst>
              <a:ext uri="{FF2B5EF4-FFF2-40B4-BE49-F238E27FC236}">
                <a16:creationId xmlns:a16="http://schemas.microsoft.com/office/drawing/2014/main" id="{02F9586A-CD03-7FC9-01B7-54353F90ACEC}"/>
              </a:ext>
            </a:extLst>
          </p:cNvPr>
          <p:cNvSpPr txBox="1"/>
          <p:nvPr/>
        </p:nvSpPr>
        <p:spPr>
          <a:xfrm>
            <a:off x="9842500" y="6096000"/>
            <a:ext cx="482600" cy="38100"/>
          </a:xfrm>
          <a:prstGeom prst="rect">
            <a:avLst/>
          </a:prstGeom>
          <a:solidFill>
            <a:srgbClr val="008A00">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8" name="letterB">
            <a:extLst>
              <a:ext uri="{FF2B5EF4-FFF2-40B4-BE49-F238E27FC236}">
                <a16:creationId xmlns:a16="http://schemas.microsoft.com/office/drawing/2014/main" id="{B6023458-E1C6-BAA6-8844-B49FC32C9AEE}"/>
              </a:ext>
            </a:extLst>
          </p:cNvPr>
          <p:cNvSpPr txBox="1"/>
          <p:nvPr/>
        </p:nvSpPr>
        <p:spPr>
          <a:xfrm>
            <a:off x="9842500" y="6159500"/>
            <a:ext cx="482600" cy="381000"/>
          </a:xfrm>
          <a:prstGeom prst="rect">
            <a:avLst/>
          </a:prstGeom>
          <a:solidFill>
            <a:srgbClr val="008A00"/>
          </a:solidFill>
        </p:spPr>
        <p:txBody>
          <a:bodyPr vert="horz" rtlCol="0" anchor="b" anchorCtr="0">
            <a:noAutofit/>
          </a:bodyPr>
          <a:lstStyle/>
          <a:p>
            <a:r>
              <a:rPr lang="en-US" sz="1200">
                <a:solidFill>
                  <a:srgbClr val="FFFFFF"/>
                </a:solidFill>
                <a:latin typeface="Segoe UI" panose="020B0502040204020203" pitchFamily="34" charset="0"/>
              </a:rPr>
              <a:t>B</a:t>
            </a:r>
          </a:p>
        </p:txBody>
      </p:sp>
      <p:sp>
        <p:nvSpPr>
          <p:cNvPr id="9" name="answerC">
            <a:extLst>
              <a:ext uri="{FF2B5EF4-FFF2-40B4-BE49-F238E27FC236}">
                <a16:creationId xmlns:a16="http://schemas.microsoft.com/office/drawing/2014/main" id="{3F63FFB7-1222-2CF0-3615-41166BFC980A}"/>
              </a:ext>
            </a:extLst>
          </p:cNvPr>
          <p:cNvSpPr txBox="1"/>
          <p:nvPr/>
        </p:nvSpPr>
        <p:spPr>
          <a:xfrm>
            <a:off x="10350500" y="6096000"/>
            <a:ext cx="482600" cy="38100"/>
          </a:xfrm>
          <a:prstGeom prst="rect">
            <a:avLst/>
          </a:prstGeom>
          <a:solidFill>
            <a:srgbClr val="8D0196">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10" name="letterC">
            <a:extLst>
              <a:ext uri="{FF2B5EF4-FFF2-40B4-BE49-F238E27FC236}">
                <a16:creationId xmlns:a16="http://schemas.microsoft.com/office/drawing/2014/main" id="{AD0814DD-6B36-80D6-8853-BED87B602BBC}"/>
              </a:ext>
            </a:extLst>
          </p:cNvPr>
          <p:cNvSpPr txBox="1"/>
          <p:nvPr/>
        </p:nvSpPr>
        <p:spPr>
          <a:xfrm>
            <a:off x="10350500" y="6159500"/>
            <a:ext cx="482600" cy="381000"/>
          </a:xfrm>
          <a:prstGeom prst="rect">
            <a:avLst/>
          </a:prstGeom>
          <a:solidFill>
            <a:srgbClr val="8D0196"/>
          </a:solidFill>
        </p:spPr>
        <p:txBody>
          <a:bodyPr vert="horz" rtlCol="0" anchor="b" anchorCtr="0">
            <a:noAutofit/>
          </a:bodyPr>
          <a:lstStyle/>
          <a:p>
            <a:r>
              <a:rPr lang="en-US" sz="1200">
                <a:solidFill>
                  <a:srgbClr val="FFFFFF"/>
                </a:solidFill>
                <a:latin typeface="Segoe UI" panose="020B0502040204020203" pitchFamily="34" charset="0"/>
              </a:rPr>
              <a:t>C</a:t>
            </a:r>
          </a:p>
        </p:txBody>
      </p:sp>
      <p:sp>
        <p:nvSpPr>
          <p:cNvPr id="12" name="answerD">
            <a:extLst>
              <a:ext uri="{FF2B5EF4-FFF2-40B4-BE49-F238E27FC236}">
                <a16:creationId xmlns:a16="http://schemas.microsoft.com/office/drawing/2014/main" id="{1B09FCCD-435D-2A6B-15D3-1A49EAF5852E}"/>
              </a:ext>
            </a:extLst>
          </p:cNvPr>
          <p:cNvSpPr txBox="1"/>
          <p:nvPr/>
        </p:nvSpPr>
        <p:spPr>
          <a:xfrm>
            <a:off x="10858500" y="6096000"/>
            <a:ext cx="482600" cy="38100"/>
          </a:xfrm>
          <a:prstGeom prst="rect">
            <a:avLst/>
          </a:prstGeom>
          <a:solidFill>
            <a:srgbClr val="FD5C04">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13" name="letterD">
            <a:extLst>
              <a:ext uri="{FF2B5EF4-FFF2-40B4-BE49-F238E27FC236}">
                <a16:creationId xmlns:a16="http://schemas.microsoft.com/office/drawing/2014/main" id="{A1774383-9B26-9FFA-A1EA-2B737527AF2F}"/>
              </a:ext>
            </a:extLst>
          </p:cNvPr>
          <p:cNvSpPr txBox="1"/>
          <p:nvPr/>
        </p:nvSpPr>
        <p:spPr>
          <a:xfrm>
            <a:off x="10858500" y="6159500"/>
            <a:ext cx="482600" cy="381000"/>
          </a:xfrm>
          <a:prstGeom prst="rect">
            <a:avLst/>
          </a:prstGeom>
          <a:solidFill>
            <a:srgbClr val="FD5C04"/>
          </a:solidFill>
        </p:spPr>
        <p:txBody>
          <a:bodyPr vert="horz" rtlCol="0" anchor="b" anchorCtr="0">
            <a:noAutofit/>
          </a:bodyPr>
          <a:lstStyle/>
          <a:p>
            <a:r>
              <a:rPr lang="en-US" sz="1200">
                <a:solidFill>
                  <a:srgbClr val="FFFFFF"/>
                </a:solidFill>
                <a:latin typeface="Segoe UI" panose="020B0502040204020203" pitchFamily="34" charset="0"/>
              </a:rPr>
              <a:t>D</a:t>
            </a:r>
          </a:p>
        </p:txBody>
      </p:sp>
      <p:sp>
        <p:nvSpPr>
          <p:cNvPr id="14" name="counter" descr="Classic ParticiPoll#False#False">
            <a:extLst>
              <a:ext uri="{FF2B5EF4-FFF2-40B4-BE49-F238E27FC236}">
                <a16:creationId xmlns:a16="http://schemas.microsoft.com/office/drawing/2014/main" id="{591676BE-F8B6-FC7A-9E8A-90C50FB5E8D4}"/>
              </a:ext>
            </a:extLst>
          </p:cNvPr>
          <p:cNvSpPr txBox="1"/>
          <p:nvPr/>
        </p:nvSpPr>
        <p:spPr>
          <a:xfrm>
            <a:off x="11366500" y="6096000"/>
            <a:ext cx="482600" cy="444500"/>
          </a:xfrm>
          <a:prstGeom prst="rect">
            <a:avLst/>
          </a:prstGeom>
          <a:solidFill>
            <a:srgbClr val="D2691E"/>
          </a:solidFill>
        </p:spPr>
        <p:txBody>
          <a:bodyPr vert="horz" rtlCol="0" anchor="ctr" anchorCtr="1">
            <a:noAutofit/>
          </a:bodyPr>
          <a:lstStyle/>
          <a:p>
            <a:pPr algn="ctr"/>
            <a:r>
              <a:rPr lang="en-US" sz="1400">
                <a:solidFill>
                  <a:srgbClr val="FFFFFF"/>
                </a:solidFill>
                <a:latin typeface="Segoe UI" panose="020B0502040204020203" pitchFamily="34" charset="0"/>
              </a:rPr>
              <a:t>0</a:t>
            </a:r>
          </a:p>
        </p:txBody>
      </p:sp>
      <p:sp>
        <p:nvSpPr>
          <p:cNvPr id="15" name="participoll" descr="4">
            <a:extLst>
              <a:ext uri="{FF2B5EF4-FFF2-40B4-BE49-F238E27FC236}">
                <a16:creationId xmlns:a16="http://schemas.microsoft.com/office/drawing/2014/main" id="{CBD7CBC5-74A4-984B-142F-67A45B03AC08}"/>
              </a:ext>
            </a:extLst>
          </p:cNvPr>
          <p:cNvSpPr txBox="1"/>
          <p:nvPr/>
        </p:nvSpPr>
        <p:spPr>
          <a:xfrm>
            <a:off x="11366500" y="6096000"/>
            <a:ext cx="482600" cy="444500"/>
          </a:xfrm>
          <a:prstGeom prst="rect">
            <a:avLst/>
          </a:prstGeom>
          <a:solidFill>
            <a:srgbClr val="FFFFFF">
              <a:alpha val="15000"/>
            </a:srgbClr>
          </a:solidFill>
        </p:spPr>
        <p:txBody>
          <a:bodyPr vert="horz" rtlCol="0">
            <a:noAutofit/>
          </a:bodyPr>
          <a:lstStyle/>
          <a:p>
            <a:endParaRPr lang="en-US"/>
          </a:p>
        </p:txBody>
      </p:sp>
      <p:sp>
        <p:nvSpPr>
          <p:cNvPr id="16" name="pp_status">
            <a:extLst>
              <a:ext uri="{FF2B5EF4-FFF2-40B4-BE49-F238E27FC236}">
                <a16:creationId xmlns:a16="http://schemas.microsoft.com/office/drawing/2014/main" id="{BA14D4B8-2335-C6F2-750C-46F02DD089A3}"/>
              </a:ext>
            </a:extLst>
          </p:cNvPr>
          <p:cNvSpPr txBox="1"/>
          <p:nvPr/>
        </p:nvSpPr>
        <p:spPr>
          <a:xfrm>
            <a:off x="8763000" y="6540500"/>
            <a:ext cx="3175000" cy="190500"/>
          </a:xfrm>
          <a:prstGeom prst="rect">
            <a:avLst/>
          </a:prstGeom>
          <a:noFill/>
        </p:spPr>
        <p:txBody>
          <a:bodyPr vert="horz" wrap="none" rtlCol="0" anchor="ctr">
            <a:noAutofit/>
          </a:bodyPr>
          <a:lstStyle/>
          <a:p>
            <a:pPr algn="r"/>
            <a:endParaRPr lang="en-US" sz="900">
              <a:solidFill>
                <a:srgbClr val="FF0000"/>
              </a:solidFill>
              <a:latin typeface="Segoe UI" panose="020B0502040204020203" pitchFamily="34" charset="0"/>
            </a:endParaRPr>
          </a:p>
        </p:txBody>
      </p:sp>
    </p:spTree>
    <p:extLst>
      <p:ext uri="{BB962C8B-B14F-4D97-AF65-F5344CB8AC3E}">
        <p14:creationId xmlns:p14="http://schemas.microsoft.com/office/powerpoint/2010/main" val="1103719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3">
                                          <p:stCondLst>
                                            <p:cond delay="0"/>
                                          </p:stCondLst>
                                        </p:cTn>
                                        <p:tgtEl>
                                          <p:spTgt spid="15"/>
                                        </p:tgtEl>
                                      </p:cBhvr>
                                    </p:animEffect>
                                    <p:anim calcmode="lin" valueType="num">
                                      <p:cBhvr>
                                        <p:cTn id="8" dur="9"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9" dur="3"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0" dur="3" tmFilter="0, 0; 0.125,0.2665; 0.25,0.4; 0.375,0.465; 0.5,0.5;  0.625,0.535; 0.75,0.6; 0.875,0.7335; 1,1">
                                          <p:stCondLst>
                                            <p:cond delay="3"/>
                                          </p:stCondLst>
                                        </p:cTn>
                                        <p:tgtEl>
                                          <p:spTgt spid="15"/>
                                        </p:tgtEl>
                                        <p:attrNameLst>
                                          <p:attrName>ppt_y</p:attrName>
                                        </p:attrNameLst>
                                      </p:cBhvr>
                                      <p:tavLst>
                                        <p:tav tm="0" fmla="#ppt_y-sin(pi*$)/9">
                                          <p:val>
                                            <p:fltVal val="0"/>
                                          </p:val>
                                        </p:tav>
                                        <p:tav tm="100000">
                                          <p:val>
                                            <p:fltVal val="1"/>
                                          </p:val>
                                        </p:tav>
                                      </p:tavLst>
                                    </p:anim>
                                    <p:anim calcmode="lin" valueType="num">
                                      <p:cBhvr>
                                        <p:cTn id="11" dur="2" tmFilter="0, 0; 0.125,0.2665; 0.25,0.4; 0.375,0.465; 0.5,0.5;  0.625,0.535; 0.75,0.6; 0.875,0.7335; 1,1">
                                          <p:stCondLst>
                                            <p:cond delay="7"/>
                                          </p:stCondLst>
                                        </p:cTn>
                                        <p:tgtEl>
                                          <p:spTgt spid="15"/>
                                        </p:tgtEl>
                                        <p:attrNameLst>
                                          <p:attrName>ppt_y</p:attrName>
                                        </p:attrNameLst>
                                      </p:cBhvr>
                                      <p:tavLst>
                                        <p:tav tm="0" fmla="#ppt_y-sin(pi*$)/27">
                                          <p:val>
                                            <p:fltVal val="0"/>
                                          </p:val>
                                        </p:tav>
                                        <p:tav tm="100000">
                                          <p:val>
                                            <p:fltVal val="1"/>
                                          </p:val>
                                        </p:tav>
                                      </p:tavLst>
                                    </p:anim>
                                    <p:anim calcmode="lin" valueType="num">
                                      <p:cBhvr>
                                        <p:cTn id="12" dur="1" tmFilter="0, 0; 0.125,0.2665; 0.25,0.4; 0.375,0.465; 0.5,0.5;  0.625,0.535; 0.75,0.6; 0.875,0.7335; 1,1">
                                          <p:stCondLst>
                                            <p:cond delay="8"/>
                                          </p:stCondLst>
                                        </p:cTn>
                                        <p:tgtEl>
                                          <p:spTgt spid="15"/>
                                        </p:tgtEl>
                                        <p:attrNameLst>
                                          <p:attrName>ppt_y</p:attrName>
                                        </p:attrNameLst>
                                      </p:cBhvr>
                                      <p:tavLst>
                                        <p:tav tm="0" fmla="#ppt_y-sin(pi*$)/81">
                                          <p:val>
                                            <p:fltVal val="0"/>
                                          </p:val>
                                        </p:tav>
                                        <p:tav tm="100000">
                                          <p:val>
                                            <p:fltVal val="1"/>
                                          </p:val>
                                        </p:tav>
                                      </p:tavLst>
                                    </p:anim>
                                    <p:animScale>
                                      <p:cBhvr>
                                        <p:cTn id="13" dur="1">
                                          <p:stCondLst>
                                            <p:cond delay="3"/>
                                          </p:stCondLst>
                                        </p:cTn>
                                        <p:tgtEl>
                                          <p:spTgt spid="15"/>
                                        </p:tgtEl>
                                      </p:cBhvr>
                                      <p:to x="100000" y="60000"/>
                                    </p:animScale>
                                    <p:animScale>
                                      <p:cBhvr>
                                        <p:cTn id="14" dur="1" decel="50000">
                                          <p:stCondLst>
                                            <p:cond delay="3"/>
                                          </p:stCondLst>
                                        </p:cTn>
                                        <p:tgtEl>
                                          <p:spTgt spid="15"/>
                                        </p:tgtEl>
                                      </p:cBhvr>
                                      <p:to x="100000" y="100000"/>
                                    </p:animScale>
                                    <p:animScale>
                                      <p:cBhvr>
                                        <p:cTn id="15" dur="1">
                                          <p:stCondLst>
                                            <p:cond delay="7"/>
                                          </p:stCondLst>
                                        </p:cTn>
                                        <p:tgtEl>
                                          <p:spTgt spid="15"/>
                                        </p:tgtEl>
                                      </p:cBhvr>
                                      <p:to x="100000" y="80000"/>
                                    </p:animScale>
                                    <p:animScale>
                                      <p:cBhvr>
                                        <p:cTn id="16" dur="1" decel="50000">
                                          <p:stCondLst>
                                            <p:cond delay="7"/>
                                          </p:stCondLst>
                                        </p:cTn>
                                        <p:tgtEl>
                                          <p:spTgt spid="15"/>
                                        </p:tgtEl>
                                      </p:cBhvr>
                                      <p:to x="100000" y="100000"/>
                                    </p:animScale>
                                    <p:animScale>
                                      <p:cBhvr>
                                        <p:cTn id="17" dur="1">
                                          <p:stCondLst>
                                            <p:cond delay="8"/>
                                          </p:stCondLst>
                                        </p:cTn>
                                        <p:tgtEl>
                                          <p:spTgt spid="15"/>
                                        </p:tgtEl>
                                      </p:cBhvr>
                                      <p:to x="100000" y="90000"/>
                                    </p:animScale>
                                    <p:animScale>
                                      <p:cBhvr>
                                        <p:cTn id="18" dur="1" decel="50000">
                                          <p:stCondLst>
                                            <p:cond delay="8"/>
                                          </p:stCondLst>
                                        </p:cTn>
                                        <p:tgtEl>
                                          <p:spTgt spid="15"/>
                                        </p:tgtEl>
                                      </p:cBhvr>
                                      <p:to x="100000" y="100000"/>
                                    </p:animScale>
                                    <p:animScale>
                                      <p:cBhvr>
                                        <p:cTn id="19" dur="1">
                                          <p:stCondLst>
                                            <p:cond delay="9"/>
                                          </p:stCondLst>
                                        </p:cTn>
                                        <p:tgtEl>
                                          <p:spTgt spid="15"/>
                                        </p:tgtEl>
                                      </p:cBhvr>
                                      <p:to x="100000" y="95000"/>
                                    </p:animScale>
                                    <p:animScale>
                                      <p:cBhvr>
                                        <p:cTn id="20" dur="1" decel="50000">
                                          <p:stCondLst>
                                            <p:cond delay="9"/>
                                          </p:stCondLst>
                                        </p:cTn>
                                        <p:tgtEl>
                                          <p:spTgt spid="1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0C92C-ED80-6C9D-D3E6-80BE144D88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24528A-2CAF-1A5F-2940-9731F70BC230}"/>
              </a:ext>
            </a:extLst>
          </p:cNvPr>
          <p:cNvSpPr>
            <a:spLocks noGrp="1"/>
          </p:cNvSpPr>
          <p:nvPr>
            <p:ph type="title"/>
          </p:nvPr>
        </p:nvSpPr>
        <p:spPr/>
        <p:txBody>
          <a:bodyPr>
            <a:normAutofit/>
          </a:bodyPr>
          <a:lstStyle/>
          <a:p>
            <a:pPr>
              <a:lnSpc>
                <a:spcPct val="100000"/>
              </a:lnSpc>
            </a:pPr>
            <a:r>
              <a:rPr lang="en-US" sz="4400" b="1" dirty="0">
                <a:solidFill>
                  <a:srgbClr val="FFFFFF"/>
                </a:solidFill>
                <a:ea typeface="Verdana" pitchFamily="34" charset="-122"/>
                <a:cs typeface="Verdana" pitchFamily="34" charset="-120"/>
              </a:rPr>
              <a:t>DoD Boards &amp; Jurisdiction — Answer</a:t>
            </a:r>
            <a:endParaRPr lang="en-US" sz="4400" dirty="0"/>
          </a:p>
        </p:txBody>
      </p:sp>
      <p:sp>
        <p:nvSpPr>
          <p:cNvPr id="4" name="Slide Number Placeholder 3">
            <a:extLst>
              <a:ext uri="{FF2B5EF4-FFF2-40B4-BE49-F238E27FC236}">
                <a16:creationId xmlns:a16="http://schemas.microsoft.com/office/drawing/2014/main" id="{76AC1353-29CA-4B2B-7F2E-746582CF6C87}"/>
              </a:ext>
            </a:extLst>
          </p:cNvPr>
          <p:cNvSpPr>
            <a:spLocks noGrp="1"/>
          </p:cNvSpPr>
          <p:nvPr>
            <p:ph type="sldNum" sz="quarter" idx="12"/>
          </p:nvPr>
        </p:nvSpPr>
        <p:spPr/>
        <p:txBody>
          <a:bodyPr/>
          <a:lstStyle/>
          <a:p>
            <a:fld id="{772AD97A-4EE5-4134-952F-E148AF3C2668}" type="slidenum">
              <a:rPr lang="en-US" smtClean="0"/>
              <a:pPr/>
              <a:t>12</a:t>
            </a:fld>
            <a:endParaRPr lang="en-US" dirty="0"/>
          </a:p>
        </p:txBody>
      </p:sp>
      <p:sp>
        <p:nvSpPr>
          <p:cNvPr id="5" name="Content Placeholder 4">
            <a:extLst>
              <a:ext uri="{FF2B5EF4-FFF2-40B4-BE49-F238E27FC236}">
                <a16:creationId xmlns:a16="http://schemas.microsoft.com/office/drawing/2014/main" id="{013EA6AF-5EB2-920D-7785-D15154F7818E}"/>
              </a:ext>
            </a:extLst>
          </p:cNvPr>
          <p:cNvSpPr>
            <a:spLocks noGrp="1"/>
          </p:cNvSpPr>
          <p:nvPr>
            <p:ph idx="1"/>
          </p:nvPr>
        </p:nvSpPr>
        <p:spPr>
          <a:xfrm>
            <a:off x="309701" y="1634067"/>
            <a:ext cx="11454064" cy="4284134"/>
          </a:xfrm>
        </p:spPr>
        <p:txBody>
          <a:bodyPr anchor="ctr">
            <a:normAutofit/>
          </a:bodyPr>
          <a:lstStyle/>
          <a:p>
            <a:pPr marL="0" indent="0">
              <a:buNone/>
            </a:pPr>
            <a:r>
              <a:rPr lang="en-US" b="1" dirty="0">
                <a:solidFill>
                  <a:srgbClr val="8A6413"/>
                </a:solidFill>
                <a:ea typeface="Verdana" pitchFamily="34" charset="-122"/>
                <a:cs typeface="Verdana" pitchFamily="34" charset="-120"/>
              </a:rPr>
              <a:t>B.  Board for Correction of Military/Naval Records</a:t>
            </a:r>
            <a:endParaRPr lang="en-US" dirty="0"/>
          </a:p>
          <a:p>
            <a:pPr marL="0" indent="0">
              <a:lnSpc>
                <a:spcPct val="112000"/>
              </a:lnSpc>
              <a:buNone/>
            </a:pPr>
            <a:r>
              <a:rPr lang="en-US" dirty="0">
                <a:solidFill>
                  <a:srgbClr val="1A2733"/>
                </a:solidFill>
                <a:ea typeface="Verdana" pitchFamily="34" charset="-122"/>
                <a:cs typeface="Verdana" pitchFamily="34" charset="-120"/>
              </a:rPr>
              <a:t>The DRB cannot touch court-martial or disability-related discharges — those go to the Board for Correction instead. The Board for Correction has broader authority and no such limit, making it the only board that can reach a general court-martial discharge. Its normal 3-year filing window can also be waived for a convincing case, or extended if a DRB already denied the application.</a:t>
            </a:r>
            <a:endParaRPr lang="en-US" dirty="0"/>
          </a:p>
        </p:txBody>
      </p:sp>
    </p:spTree>
    <p:custDataLst>
      <p:tags r:id="rId1"/>
    </p:custDataLst>
    <p:extLst>
      <p:ext uri="{BB962C8B-B14F-4D97-AF65-F5344CB8AC3E}">
        <p14:creationId xmlns:p14="http://schemas.microsoft.com/office/powerpoint/2010/main" val="34122945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88952" cy="987552"/>
          </a:xfrm>
          <a:prstGeom prst="rect">
            <a:avLst/>
          </a:prstGeom>
          <a:solidFill>
            <a:srgbClr val="104C7D"/>
          </a:solidFill>
          <a:ln/>
        </p:spPr>
        <p:txBody>
          <a:bodyPr/>
          <a:lstStyle/>
          <a:p>
            <a:endParaRPr lang="en-US"/>
          </a:p>
        </p:txBody>
      </p:sp>
      <p:sp>
        <p:nvSpPr>
          <p:cNvPr id="4" name="Text 2"/>
          <p:cNvSpPr txBox="1"/>
          <p:nvPr/>
        </p:nvSpPr>
        <p:spPr>
          <a:xfrm>
            <a:off x="375073" y="493776"/>
            <a:ext cx="11292840" cy="594360"/>
          </a:xfrm>
          <a:prstGeom prst="rect">
            <a:avLst/>
          </a:prstGeom>
          <a:noFill/>
          <a:ln/>
        </p:spPr>
        <p:txBody>
          <a:bodyPr wrap="square" lIns="0" tIns="0" rIns="0" bIns="0" rtlCol="0" anchor="t"/>
          <a:lstStyle/>
          <a:p>
            <a:pPr marL="0" indent="0">
              <a:lnSpc>
                <a:spcPct val="100000"/>
              </a:lnSpc>
              <a:buNone/>
            </a:pPr>
            <a:r>
              <a:rPr lang="en-US" sz="2800" b="1" dirty="0">
                <a:solidFill>
                  <a:srgbClr val="FFFFFF"/>
                </a:solidFill>
                <a:latin typeface="Verdana" pitchFamily="34" charset="0"/>
                <a:ea typeface="Verdana" pitchFamily="34" charset="-122"/>
                <a:cs typeface="Verdana" pitchFamily="34" charset="-120"/>
              </a:rPr>
              <a:t>"Liberal consideration" for trauma-related discharges</a:t>
            </a:r>
            <a:endParaRPr lang="en-US" sz="2800" dirty="0"/>
          </a:p>
        </p:txBody>
      </p:sp>
      <p:sp>
        <p:nvSpPr>
          <p:cNvPr id="5" name="Shape 3"/>
          <p:cNvSpPr/>
          <p:nvPr/>
        </p:nvSpPr>
        <p:spPr>
          <a:xfrm>
            <a:off x="274320" y="2440094"/>
            <a:ext cx="5440680" cy="2880360"/>
          </a:xfrm>
          <a:prstGeom prst="roundRect">
            <a:avLst>
              <a:gd name="adj" fmla="val 1905"/>
            </a:avLst>
          </a:prstGeom>
          <a:solidFill>
            <a:srgbClr val="DCE6F2"/>
          </a:solidFill>
          <a:ln w="12700">
            <a:solidFill>
              <a:srgbClr val="2B4C7E"/>
            </a:solidFill>
            <a:prstDash val="solid"/>
          </a:ln>
        </p:spPr>
        <p:txBody>
          <a:bodyPr/>
          <a:lstStyle/>
          <a:p>
            <a:endParaRPr lang="en-US"/>
          </a:p>
        </p:txBody>
      </p:sp>
      <p:sp>
        <p:nvSpPr>
          <p:cNvPr id="6" name="Text 4"/>
          <p:cNvSpPr txBox="1"/>
          <p:nvPr/>
        </p:nvSpPr>
        <p:spPr>
          <a:xfrm>
            <a:off x="441960" y="2724066"/>
            <a:ext cx="5074920" cy="292608"/>
          </a:xfrm>
          <a:prstGeom prst="rect">
            <a:avLst/>
          </a:prstGeom>
          <a:noFill/>
          <a:ln/>
        </p:spPr>
        <p:txBody>
          <a:bodyPr wrap="square" lIns="0" tIns="0" rIns="0" bIns="0" rtlCol="0" anchor="ctr"/>
          <a:lstStyle/>
          <a:p>
            <a:pPr marL="0" indent="0">
              <a:buNone/>
            </a:pPr>
            <a:r>
              <a:rPr lang="en-US" sz="1600" b="1" dirty="0">
                <a:solidFill>
                  <a:srgbClr val="2B4C7E"/>
                </a:solidFill>
                <a:latin typeface="Verdana" pitchFamily="34" charset="0"/>
                <a:ea typeface="Verdana" pitchFamily="34" charset="-122"/>
                <a:cs typeface="Verdana" pitchFamily="34" charset="-120"/>
              </a:rPr>
              <a:t>The mental-health memo trilogy</a:t>
            </a:r>
            <a:endParaRPr lang="en-US" sz="1600" dirty="0"/>
          </a:p>
        </p:txBody>
      </p:sp>
      <p:sp>
        <p:nvSpPr>
          <p:cNvPr id="7" name="Text 5"/>
          <p:cNvSpPr txBox="1"/>
          <p:nvPr/>
        </p:nvSpPr>
        <p:spPr>
          <a:xfrm>
            <a:off x="441960" y="3337560"/>
            <a:ext cx="5074920" cy="2313432"/>
          </a:xfrm>
          <a:prstGeom prst="rect">
            <a:avLst/>
          </a:prstGeom>
          <a:noFill/>
          <a:ln/>
        </p:spPr>
        <p:txBody>
          <a:bodyPr wrap="square" lIns="0" tIns="0" rIns="0" bIns="0" rtlCol="0" anchor="t"/>
          <a:lstStyle/>
          <a:p>
            <a:pPr marL="0" indent="0">
              <a:lnSpc>
                <a:spcPct val="112000"/>
              </a:lnSpc>
              <a:buNone/>
            </a:pPr>
            <a:r>
              <a:rPr lang="en-US" sz="1400" dirty="0">
                <a:solidFill>
                  <a:srgbClr val="1A2733"/>
                </a:solidFill>
                <a:latin typeface="Verdana" panose="020B0604030504040204" pitchFamily="34" charset="0"/>
                <a:ea typeface="Verdana" panose="020B0604030504040204" pitchFamily="34" charset="0"/>
                <a:cs typeface="Verdana" pitchFamily="34" charset="-120"/>
              </a:rPr>
              <a:t>Hagel (2014) — PTSD</a:t>
            </a:r>
            <a:endParaRPr lang="en-US" sz="1400" dirty="0">
              <a:latin typeface="Verdana" panose="020B0604030504040204" pitchFamily="34" charset="0"/>
              <a:ea typeface="Verdana" panose="020B0604030504040204" pitchFamily="34" charset="0"/>
            </a:endParaRPr>
          </a:p>
          <a:p>
            <a:pPr marL="0" indent="0">
              <a:lnSpc>
                <a:spcPct val="112000"/>
              </a:lnSpc>
              <a:buNone/>
            </a:pPr>
            <a:endParaRPr lang="en-US" sz="1400" dirty="0">
              <a:latin typeface="Verdana" panose="020B0604030504040204" pitchFamily="34" charset="0"/>
              <a:ea typeface="Verdana" panose="020B0604030504040204" pitchFamily="34" charset="0"/>
            </a:endParaRPr>
          </a:p>
          <a:p>
            <a:pPr marL="0" indent="0">
              <a:lnSpc>
                <a:spcPct val="112000"/>
              </a:lnSpc>
              <a:buNone/>
            </a:pPr>
            <a:r>
              <a:rPr lang="en-US" sz="1400" dirty="0">
                <a:solidFill>
                  <a:srgbClr val="1A2733"/>
                </a:solidFill>
                <a:latin typeface="Verdana" panose="020B0604030504040204" pitchFamily="34" charset="0"/>
                <a:ea typeface="Verdana" panose="020B0604030504040204" pitchFamily="34" charset="0"/>
                <a:cs typeface="Verdana" pitchFamily="34" charset="-120"/>
              </a:rPr>
              <a:t>Carson (2016) — extended to TBI</a:t>
            </a:r>
            <a:endParaRPr lang="en-US" sz="1400" dirty="0">
              <a:latin typeface="Verdana" panose="020B0604030504040204" pitchFamily="34" charset="0"/>
              <a:ea typeface="Verdana" panose="020B0604030504040204" pitchFamily="34" charset="0"/>
            </a:endParaRPr>
          </a:p>
          <a:p>
            <a:pPr marL="0" indent="0">
              <a:lnSpc>
                <a:spcPct val="112000"/>
              </a:lnSpc>
              <a:buNone/>
            </a:pPr>
            <a:endParaRPr lang="en-US" sz="1400" dirty="0">
              <a:latin typeface="Verdana" panose="020B0604030504040204" pitchFamily="34" charset="0"/>
              <a:ea typeface="Verdana" panose="020B0604030504040204" pitchFamily="34" charset="0"/>
            </a:endParaRPr>
          </a:p>
          <a:p>
            <a:pPr marL="0" indent="0">
              <a:lnSpc>
                <a:spcPct val="112000"/>
              </a:lnSpc>
              <a:buNone/>
            </a:pPr>
            <a:r>
              <a:rPr lang="en-US" sz="1400" dirty="0">
                <a:solidFill>
                  <a:srgbClr val="1A2733"/>
                </a:solidFill>
                <a:latin typeface="Verdana" panose="020B0604030504040204" pitchFamily="34" charset="0"/>
                <a:ea typeface="Verdana" panose="020B0604030504040204" pitchFamily="34" charset="0"/>
                <a:cs typeface="Verdana" pitchFamily="34" charset="-120"/>
              </a:rPr>
              <a:t>Kurta (2017) — extended to all mental health conditions, related substance use, sexual assault/harassment (MST), and sexual orientation (Don't Ask, Don't Tell)</a:t>
            </a:r>
            <a:endParaRPr lang="en-US" sz="1400" dirty="0">
              <a:latin typeface="Verdana" panose="020B0604030504040204" pitchFamily="34" charset="0"/>
              <a:ea typeface="Verdana" panose="020B0604030504040204" pitchFamily="34" charset="0"/>
            </a:endParaRPr>
          </a:p>
        </p:txBody>
      </p:sp>
      <p:sp>
        <p:nvSpPr>
          <p:cNvPr id="8" name="Shape 6"/>
          <p:cNvSpPr/>
          <p:nvPr/>
        </p:nvSpPr>
        <p:spPr>
          <a:xfrm>
            <a:off x="6080760" y="2468881"/>
            <a:ext cx="5669280" cy="2880360"/>
          </a:xfrm>
          <a:prstGeom prst="roundRect">
            <a:avLst>
              <a:gd name="adj" fmla="val 1905"/>
            </a:avLst>
          </a:prstGeom>
          <a:solidFill>
            <a:srgbClr val="DCE6F2"/>
          </a:solidFill>
          <a:ln w="12700">
            <a:solidFill>
              <a:srgbClr val="2B4C7E"/>
            </a:solidFill>
            <a:prstDash val="solid"/>
          </a:ln>
        </p:spPr>
        <p:txBody>
          <a:bodyPr/>
          <a:lstStyle/>
          <a:p>
            <a:endParaRPr lang="en-US"/>
          </a:p>
        </p:txBody>
      </p:sp>
      <p:sp>
        <p:nvSpPr>
          <p:cNvPr id="9" name="Text 7"/>
          <p:cNvSpPr txBox="1"/>
          <p:nvPr/>
        </p:nvSpPr>
        <p:spPr>
          <a:xfrm>
            <a:off x="6278880" y="2714583"/>
            <a:ext cx="5303520" cy="292608"/>
          </a:xfrm>
          <a:prstGeom prst="rect">
            <a:avLst/>
          </a:prstGeom>
          <a:noFill/>
          <a:ln/>
        </p:spPr>
        <p:txBody>
          <a:bodyPr wrap="square" lIns="0" tIns="0" rIns="0" bIns="0" rtlCol="0" anchor="ctr"/>
          <a:lstStyle/>
          <a:p>
            <a:pPr marL="0" indent="0">
              <a:buNone/>
            </a:pPr>
            <a:r>
              <a:rPr lang="en-US" sz="1400" b="1" dirty="0">
                <a:solidFill>
                  <a:srgbClr val="2B4C7E"/>
                </a:solidFill>
                <a:latin typeface="Verdana" pitchFamily="34" charset="0"/>
                <a:ea typeface="Verdana" pitchFamily="34" charset="-122"/>
                <a:cs typeface="Verdana" pitchFamily="34" charset="-120"/>
              </a:rPr>
              <a:t>Kurta's four questions</a:t>
            </a:r>
            <a:endParaRPr lang="en-US" sz="1400" dirty="0"/>
          </a:p>
        </p:txBody>
      </p:sp>
      <p:sp>
        <p:nvSpPr>
          <p:cNvPr id="10" name="Text 8"/>
          <p:cNvSpPr txBox="1"/>
          <p:nvPr/>
        </p:nvSpPr>
        <p:spPr>
          <a:xfrm>
            <a:off x="6263640" y="3252893"/>
            <a:ext cx="5303520" cy="2313432"/>
          </a:xfrm>
          <a:prstGeom prst="rect">
            <a:avLst/>
          </a:prstGeom>
          <a:noFill/>
          <a:ln/>
        </p:spPr>
        <p:txBody>
          <a:bodyPr wrap="square" lIns="0" tIns="0" rIns="0" bIns="0" rtlCol="0" anchor="t"/>
          <a:lstStyle/>
          <a:p>
            <a:pPr marL="0" indent="0">
              <a:lnSpc>
                <a:spcPct val="112000"/>
              </a:lnSpc>
              <a:buNone/>
            </a:pPr>
            <a:r>
              <a:rPr lang="en-US" sz="1400" dirty="0">
                <a:solidFill>
                  <a:srgbClr val="1A2733"/>
                </a:solidFill>
                <a:latin typeface="Verdana" pitchFamily="34" charset="0"/>
                <a:ea typeface="Verdana" pitchFamily="34" charset="-122"/>
                <a:cs typeface="Verdana" pitchFamily="34" charset="-120"/>
              </a:rPr>
              <a:t>1. Did the applicant have a qualifying condition or experience?</a:t>
            </a:r>
            <a:endParaRPr lang="en-US" sz="1400" dirty="0"/>
          </a:p>
          <a:p>
            <a:pPr marL="0" indent="0">
              <a:lnSpc>
                <a:spcPct val="112000"/>
              </a:lnSpc>
              <a:buNone/>
            </a:pPr>
            <a:endParaRPr lang="en-US" sz="1400" dirty="0"/>
          </a:p>
          <a:p>
            <a:pPr marL="0" indent="0">
              <a:lnSpc>
                <a:spcPct val="112000"/>
              </a:lnSpc>
              <a:buNone/>
            </a:pPr>
            <a:r>
              <a:rPr lang="en-US" sz="1400" dirty="0">
                <a:solidFill>
                  <a:srgbClr val="1A2733"/>
                </a:solidFill>
                <a:latin typeface="Verdana" pitchFamily="34" charset="0"/>
                <a:ea typeface="Verdana" pitchFamily="34" charset="-122"/>
                <a:cs typeface="Verdana" pitchFamily="34" charset="-120"/>
              </a:rPr>
              <a:t>2. Is it associated with the period of service?</a:t>
            </a:r>
            <a:endParaRPr lang="en-US" sz="1400" dirty="0"/>
          </a:p>
          <a:p>
            <a:pPr marL="0" indent="0">
              <a:lnSpc>
                <a:spcPct val="112000"/>
              </a:lnSpc>
              <a:buNone/>
            </a:pPr>
            <a:endParaRPr lang="en-US" sz="1400" dirty="0"/>
          </a:p>
          <a:p>
            <a:pPr marL="0" indent="0">
              <a:lnSpc>
                <a:spcPct val="112000"/>
              </a:lnSpc>
              <a:buNone/>
            </a:pPr>
            <a:r>
              <a:rPr lang="en-US" sz="1400" dirty="0">
                <a:solidFill>
                  <a:srgbClr val="1A2733"/>
                </a:solidFill>
                <a:latin typeface="Verdana" pitchFamily="34" charset="0"/>
                <a:ea typeface="Verdana" pitchFamily="34" charset="-122"/>
                <a:cs typeface="Verdana" pitchFamily="34" charset="-120"/>
              </a:rPr>
              <a:t>3. Does it excuse or mitigate the discharge basis?</a:t>
            </a:r>
            <a:endParaRPr lang="en-US" sz="1400" dirty="0"/>
          </a:p>
          <a:p>
            <a:pPr marL="0" indent="0">
              <a:lnSpc>
                <a:spcPct val="112000"/>
              </a:lnSpc>
              <a:buNone/>
            </a:pPr>
            <a:endParaRPr lang="en-US" sz="1400" dirty="0"/>
          </a:p>
          <a:p>
            <a:pPr marL="0" indent="0">
              <a:lnSpc>
                <a:spcPct val="112000"/>
              </a:lnSpc>
              <a:buNone/>
            </a:pPr>
            <a:r>
              <a:rPr lang="en-US" sz="1400" dirty="0">
                <a:solidFill>
                  <a:srgbClr val="1A2733"/>
                </a:solidFill>
                <a:latin typeface="Verdana" pitchFamily="34" charset="0"/>
                <a:ea typeface="Verdana" pitchFamily="34" charset="-122"/>
                <a:cs typeface="Verdana" pitchFamily="34" charset="-120"/>
              </a:rPr>
              <a:t>4. Does it outweigh the reasons for discharge?</a:t>
            </a:r>
            <a:endParaRPr lang="en-US" sz="1400" dirty="0"/>
          </a:p>
        </p:txBody>
      </p:sp>
      <p:sp>
        <p:nvSpPr>
          <p:cNvPr id="11" name="Text 9"/>
          <p:cNvSpPr txBox="1"/>
          <p:nvPr/>
        </p:nvSpPr>
        <p:spPr>
          <a:xfrm>
            <a:off x="11567160" y="6528816"/>
            <a:ext cx="457200" cy="274320"/>
          </a:xfrm>
          <a:prstGeom prst="rect">
            <a:avLst/>
          </a:prstGeom>
          <a:noFill/>
          <a:ln/>
        </p:spPr>
        <p:txBody>
          <a:bodyPr wrap="square" lIns="0" tIns="0" rIns="0" bIns="0" rtlCol="0" anchor="ctr"/>
          <a:lstStyle/>
          <a:p>
            <a:pPr marL="0" indent="0" algn="r">
              <a:buNone/>
            </a:pPr>
            <a:r>
              <a:rPr lang="en-US" sz="900" dirty="0">
                <a:solidFill>
                  <a:srgbClr val="44576B"/>
                </a:solidFill>
                <a:latin typeface="Verdana" pitchFamily="34" charset="0"/>
                <a:ea typeface="Verdana" pitchFamily="34" charset="-122"/>
                <a:cs typeface="Verdana" pitchFamily="34" charset="-120"/>
              </a:rPr>
              <a:t>12</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88952" cy="987552"/>
          </a:xfrm>
          <a:prstGeom prst="rect">
            <a:avLst/>
          </a:prstGeom>
          <a:solidFill>
            <a:srgbClr val="104C7D"/>
          </a:solidFill>
          <a:ln/>
        </p:spPr>
        <p:txBody>
          <a:bodyPr/>
          <a:lstStyle/>
          <a:p>
            <a:endParaRPr lang="en-US"/>
          </a:p>
        </p:txBody>
      </p:sp>
      <p:sp>
        <p:nvSpPr>
          <p:cNvPr id="4" name="Text 2"/>
          <p:cNvSpPr txBox="1"/>
          <p:nvPr/>
        </p:nvSpPr>
        <p:spPr>
          <a:xfrm>
            <a:off x="137160" y="297180"/>
            <a:ext cx="11292840" cy="594360"/>
          </a:xfrm>
          <a:prstGeom prst="rect">
            <a:avLst/>
          </a:prstGeom>
          <a:noFill/>
          <a:ln/>
        </p:spPr>
        <p:txBody>
          <a:bodyPr wrap="square" lIns="0" tIns="0" rIns="0" bIns="0" rtlCol="0" anchor="t"/>
          <a:lstStyle/>
          <a:p>
            <a:pPr marL="0" indent="0">
              <a:lnSpc>
                <a:spcPct val="100000"/>
              </a:lnSpc>
              <a:buNone/>
            </a:pPr>
            <a:r>
              <a:rPr lang="en-US" sz="3200" b="1" dirty="0">
                <a:solidFill>
                  <a:srgbClr val="FFFFFF"/>
                </a:solidFill>
                <a:latin typeface="Verdana" pitchFamily="34" charset="0"/>
                <a:ea typeface="Verdana" pitchFamily="34" charset="-122"/>
                <a:cs typeface="Verdana" pitchFamily="34" charset="-120"/>
              </a:rPr>
              <a:t>The same claim, three very different outcomes</a:t>
            </a:r>
            <a:endParaRPr lang="en-US" sz="3200" dirty="0"/>
          </a:p>
        </p:txBody>
      </p:sp>
      <p:sp>
        <p:nvSpPr>
          <p:cNvPr id="5" name="Text 3"/>
          <p:cNvSpPr txBox="1"/>
          <p:nvPr/>
        </p:nvSpPr>
        <p:spPr>
          <a:xfrm>
            <a:off x="364067" y="1364488"/>
            <a:ext cx="11292840" cy="457200"/>
          </a:xfrm>
          <a:prstGeom prst="rect">
            <a:avLst/>
          </a:prstGeom>
          <a:noFill/>
          <a:ln/>
        </p:spPr>
        <p:txBody>
          <a:bodyPr wrap="square" lIns="0" tIns="0" rIns="0" bIns="0" rtlCol="0" anchor="ctr"/>
          <a:lstStyle/>
          <a:p>
            <a:pPr marL="0" indent="0">
              <a:buNone/>
            </a:pPr>
            <a:r>
              <a:rPr lang="en-US" sz="1400" i="1" dirty="0">
                <a:solidFill>
                  <a:srgbClr val="44576B"/>
                </a:solidFill>
                <a:latin typeface="Verdana" pitchFamily="34" charset="0"/>
                <a:ea typeface="Verdana" pitchFamily="34" charset="-122"/>
                <a:cs typeface="Verdana" pitchFamily="34" charset="-120"/>
              </a:rPr>
              <a:t>Discharge upgrade relief rates for mental-health and sexual-assault claims, January–March 2024:</a:t>
            </a:r>
            <a:endParaRPr lang="en-US" sz="1400" dirty="0"/>
          </a:p>
        </p:txBody>
      </p:sp>
      <p:graphicFrame>
        <p:nvGraphicFramePr>
          <p:cNvPr id="14" name="Table 0"/>
          <p:cNvGraphicFramePr>
            <a:graphicFrameLocks noGrp="1"/>
          </p:cNvGraphicFramePr>
          <p:nvPr>
            <p:extLst>
              <p:ext uri="{D42A27DB-BD31-4B8C-83A1-F6EECF244321}">
                <p14:modId xmlns:p14="http://schemas.microsoft.com/office/powerpoint/2010/main" val="1566687176"/>
              </p:ext>
            </p:extLst>
          </p:nvPr>
        </p:nvGraphicFramePr>
        <p:xfrm>
          <a:off x="364067" y="1955546"/>
          <a:ext cx="10607040" cy="1127760"/>
        </p:xfrm>
        <a:graphic>
          <a:graphicData uri="http://schemas.openxmlformats.org/drawingml/2006/table">
            <a:tbl>
              <a:tblPr/>
              <a:tblGrid>
                <a:gridCol w="4023360">
                  <a:extLst>
                    <a:ext uri="{9D8B030D-6E8A-4147-A177-3AD203B41FA5}">
                      <a16:colId xmlns:a16="http://schemas.microsoft.com/office/drawing/2014/main" val="20000"/>
                    </a:ext>
                  </a:extLst>
                </a:gridCol>
                <a:gridCol w="2194560">
                  <a:extLst>
                    <a:ext uri="{9D8B030D-6E8A-4147-A177-3AD203B41FA5}">
                      <a16:colId xmlns:a16="http://schemas.microsoft.com/office/drawing/2014/main" val="20001"/>
                    </a:ext>
                  </a:extLst>
                </a:gridCol>
                <a:gridCol w="2194560">
                  <a:extLst>
                    <a:ext uri="{9D8B030D-6E8A-4147-A177-3AD203B41FA5}">
                      <a16:colId xmlns:a16="http://schemas.microsoft.com/office/drawing/2014/main" val="20002"/>
                    </a:ext>
                  </a:extLst>
                </a:gridCol>
                <a:gridCol w="2194560">
                  <a:extLst>
                    <a:ext uri="{9D8B030D-6E8A-4147-A177-3AD203B41FA5}">
                      <a16:colId xmlns:a16="http://schemas.microsoft.com/office/drawing/2014/main" val="20003"/>
                    </a:ext>
                  </a:extLst>
                </a:gridCol>
              </a:tblGrid>
              <a:tr h="0">
                <a:tc>
                  <a:txBody>
                    <a:bodyPr/>
                    <a:lstStyle/>
                    <a:p>
                      <a:pPr marL="0" indent="0" algn="l">
                        <a:buNone/>
                      </a:pPr>
                      <a:r>
                        <a:rPr lang="en-US" sz="1000" b="1" dirty="0">
                          <a:solidFill>
                            <a:srgbClr val="FFFFFF"/>
                          </a:solidFill>
                          <a:latin typeface="Verdana" pitchFamily="34" charset="0"/>
                          <a:ea typeface="Verdana" pitchFamily="34" charset="-122"/>
                          <a:cs typeface="Verdana" pitchFamily="34" charset="-120"/>
                        </a:rPr>
                        <a:t>Claim type</a:t>
                      </a:r>
                      <a:endParaRPr lang="en-US" sz="10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104C7D"/>
                    </a:solidFill>
                  </a:tcPr>
                </a:tc>
                <a:tc>
                  <a:txBody>
                    <a:bodyPr/>
                    <a:lstStyle/>
                    <a:p>
                      <a:pPr marL="0" indent="0" algn="l">
                        <a:buNone/>
                      </a:pPr>
                      <a:r>
                        <a:rPr lang="en-US" sz="1400" b="1" dirty="0">
                          <a:solidFill>
                            <a:srgbClr val="FFFFFF"/>
                          </a:solidFill>
                          <a:latin typeface="Verdana" pitchFamily="34" charset="0"/>
                          <a:ea typeface="Verdana" pitchFamily="34" charset="-122"/>
                          <a:cs typeface="Verdana" pitchFamily="34" charset="-120"/>
                        </a:rPr>
                        <a:t>Air Force</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104C7D"/>
                    </a:solidFill>
                  </a:tcPr>
                </a:tc>
                <a:tc>
                  <a:txBody>
                    <a:bodyPr/>
                    <a:lstStyle/>
                    <a:p>
                      <a:pPr marL="0" indent="0" algn="l">
                        <a:buNone/>
                      </a:pPr>
                      <a:r>
                        <a:rPr lang="en-US" sz="1400" b="1" dirty="0">
                          <a:solidFill>
                            <a:srgbClr val="FFFFFF"/>
                          </a:solidFill>
                          <a:latin typeface="Verdana" pitchFamily="34" charset="0"/>
                          <a:ea typeface="Verdana" pitchFamily="34" charset="-122"/>
                          <a:cs typeface="Verdana" pitchFamily="34" charset="-120"/>
                        </a:rPr>
                        <a:t>Navy / Marine Corps</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104C7D"/>
                    </a:solidFill>
                  </a:tcPr>
                </a:tc>
                <a:tc>
                  <a:txBody>
                    <a:bodyPr/>
                    <a:lstStyle/>
                    <a:p>
                      <a:pPr marL="0" indent="0" algn="l">
                        <a:buNone/>
                      </a:pPr>
                      <a:r>
                        <a:rPr lang="en-US" sz="1400" b="1" dirty="0">
                          <a:solidFill>
                            <a:srgbClr val="FFFFFF"/>
                          </a:solidFill>
                          <a:latin typeface="Verdana" pitchFamily="34" charset="0"/>
                          <a:ea typeface="Verdana" pitchFamily="34" charset="-122"/>
                          <a:cs typeface="Verdana" pitchFamily="34" charset="-120"/>
                        </a:rPr>
                        <a:t>Army</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104C7D"/>
                    </a:solidFill>
                  </a:tcPr>
                </a:tc>
                <a:extLst>
                  <a:ext uri="{0D108BD9-81ED-4DB2-BD59-A6C34878D82A}">
                    <a16:rowId xmlns:a16="http://schemas.microsoft.com/office/drawing/2014/main" val="10000"/>
                  </a:ext>
                </a:extLst>
              </a:tr>
              <a:tr h="0">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Mental health (PTSD, TBI, etc.)</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5%</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19%</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52%</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0">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Sexual assault</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EAF1F8"/>
                    </a:solidFill>
                  </a:tcPr>
                </a:tc>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17%</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EAF1F8"/>
                    </a:solidFill>
                  </a:tcPr>
                </a:tc>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27%</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EAF1F8"/>
                    </a:solidFill>
                  </a:tcPr>
                </a:tc>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55%</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EAF1F8"/>
                    </a:solidFill>
                  </a:tcPr>
                </a:tc>
                <a:extLst>
                  <a:ext uri="{0D108BD9-81ED-4DB2-BD59-A6C34878D82A}">
                    <a16:rowId xmlns:a16="http://schemas.microsoft.com/office/drawing/2014/main" val="10002"/>
                  </a:ext>
                </a:extLst>
              </a:tr>
            </a:tbl>
          </a:graphicData>
        </a:graphic>
      </p:graphicFrame>
      <p:sp>
        <p:nvSpPr>
          <p:cNvPr id="7" name="Text 4"/>
          <p:cNvSpPr txBox="1"/>
          <p:nvPr/>
        </p:nvSpPr>
        <p:spPr>
          <a:xfrm>
            <a:off x="274320" y="4394581"/>
            <a:ext cx="11292840" cy="457200"/>
          </a:xfrm>
          <a:prstGeom prst="rect">
            <a:avLst/>
          </a:prstGeom>
          <a:noFill/>
          <a:ln/>
        </p:spPr>
        <p:txBody>
          <a:bodyPr wrap="square" lIns="0" tIns="0" rIns="0" bIns="0" rtlCol="0" anchor="ctr"/>
          <a:lstStyle/>
          <a:p>
            <a:pPr marL="0" indent="0">
              <a:buNone/>
            </a:pPr>
            <a:r>
              <a:rPr lang="en-US" sz="2400" dirty="0">
                <a:solidFill>
                  <a:srgbClr val="1A2733"/>
                </a:solidFill>
                <a:latin typeface="Verdana" pitchFamily="34" charset="0"/>
                <a:ea typeface="Verdana" pitchFamily="34" charset="-122"/>
                <a:cs typeface="Verdana" pitchFamily="34" charset="-120"/>
              </a:rPr>
              <a:t>This isn't new: a 1980 GAO study found the odds of an Honorable discharge were 13 times greater in the Air Force than the Marine Corps, for airmen and marines with identical misconduct, service length, and performance.</a:t>
            </a:r>
            <a:endParaRPr lang="en-US" sz="2400" dirty="0"/>
          </a:p>
        </p:txBody>
      </p:sp>
      <p:sp>
        <p:nvSpPr>
          <p:cNvPr id="10" name="Text 7"/>
          <p:cNvSpPr txBox="1"/>
          <p:nvPr/>
        </p:nvSpPr>
        <p:spPr>
          <a:xfrm>
            <a:off x="457200" y="6163056"/>
            <a:ext cx="10972800" cy="365760"/>
          </a:xfrm>
          <a:prstGeom prst="rect">
            <a:avLst/>
          </a:prstGeom>
          <a:noFill/>
          <a:ln/>
        </p:spPr>
        <p:txBody>
          <a:bodyPr wrap="square" lIns="0" tIns="0" rIns="0" bIns="0" rtlCol="0" anchor="ctr"/>
          <a:lstStyle/>
          <a:p>
            <a:pPr marL="0" indent="0">
              <a:buNone/>
            </a:pPr>
            <a:r>
              <a:rPr lang="en-US" sz="850" i="1" dirty="0">
                <a:solidFill>
                  <a:srgbClr val="44576B"/>
                </a:solidFill>
                <a:latin typeface="Verdana" pitchFamily="34" charset="0"/>
                <a:ea typeface="Verdana" pitchFamily="34" charset="-122"/>
                <a:cs typeface="Verdana" pitchFamily="34" charset="-120"/>
              </a:rPr>
              <a:t>Source: RAND (2024), Table 4, citing U.S. Department of the Air Force board statistics; GAO-80-13 (1980).</a:t>
            </a:r>
            <a:endParaRPr lang="en-US" sz="850" dirty="0"/>
          </a:p>
        </p:txBody>
      </p:sp>
      <p:sp>
        <p:nvSpPr>
          <p:cNvPr id="11" name="Text 8"/>
          <p:cNvSpPr txBox="1"/>
          <p:nvPr/>
        </p:nvSpPr>
        <p:spPr>
          <a:xfrm>
            <a:off x="11567160" y="6528816"/>
            <a:ext cx="457200" cy="274320"/>
          </a:xfrm>
          <a:prstGeom prst="rect">
            <a:avLst/>
          </a:prstGeom>
          <a:noFill/>
          <a:ln/>
        </p:spPr>
        <p:txBody>
          <a:bodyPr wrap="square" lIns="0" tIns="0" rIns="0" bIns="0" rtlCol="0" anchor="ctr"/>
          <a:lstStyle/>
          <a:p>
            <a:pPr marL="0" indent="0" algn="r">
              <a:buNone/>
            </a:pPr>
            <a:r>
              <a:rPr lang="en-US" sz="900" dirty="0">
                <a:solidFill>
                  <a:srgbClr val="44576B"/>
                </a:solidFill>
                <a:latin typeface="Verdana" pitchFamily="34" charset="0"/>
                <a:ea typeface="Verdana" pitchFamily="34" charset="-122"/>
                <a:cs typeface="Verdana" pitchFamily="34" charset="-120"/>
              </a:rPr>
              <a:t>13</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88952" cy="987552"/>
          </a:xfrm>
          <a:prstGeom prst="rect">
            <a:avLst/>
          </a:prstGeom>
          <a:solidFill>
            <a:srgbClr val="104C7D"/>
          </a:solidFill>
          <a:ln/>
        </p:spPr>
        <p:txBody>
          <a:bodyPr/>
          <a:lstStyle/>
          <a:p>
            <a:endParaRPr lang="en-US"/>
          </a:p>
        </p:txBody>
      </p:sp>
      <p:sp>
        <p:nvSpPr>
          <p:cNvPr id="4" name="Text 2"/>
          <p:cNvSpPr txBox="1"/>
          <p:nvPr/>
        </p:nvSpPr>
        <p:spPr>
          <a:xfrm>
            <a:off x="160020" y="306324"/>
            <a:ext cx="11292840" cy="594360"/>
          </a:xfrm>
          <a:prstGeom prst="rect">
            <a:avLst/>
          </a:prstGeom>
          <a:noFill/>
          <a:ln/>
        </p:spPr>
        <p:txBody>
          <a:bodyPr wrap="square" lIns="0" tIns="0" rIns="0" bIns="0" rtlCol="0" anchor="t"/>
          <a:lstStyle/>
          <a:p>
            <a:pPr marL="0" indent="0">
              <a:lnSpc>
                <a:spcPct val="100000"/>
              </a:lnSpc>
              <a:buNone/>
            </a:pPr>
            <a:r>
              <a:rPr lang="en-US" sz="3200" b="1" dirty="0">
                <a:solidFill>
                  <a:srgbClr val="FFFFFF"/>
                </a:solidFill>
                <a:latin typeface="Verdana" pitchFamily="34" charset="0"/>
                <a:ea typeface="Verdana" pitchFamily="34" charset="-122"/>
                <a:cs typeface="Verdana" pitchFamily="34" charset="-120"/>
              </a:rPr>
              <a:t>What changed on the DoD side in 2024–2025</a:t>
            </a:r>
            <a:endParaRPr lang="en-US" sz="3200" dirty="0"/>
          </a:p>
        </p:txBody>
      </p:sp>
      <p:sp>
        <p:nvSpPr>
          <p:cNvPr id="5" name="Shape 3"/>
          <p:cNvSpPr/>
          <p:nvPr/>
        </p:nvSpPr>
        <p:spPr>
          <a:xfrm>
            <a:off x="457200" y="1842008"/>
            <a:ext cx="5349240" cy="1417320"/>
          </a:xfrm>
          <a:prstGeom prst="roundRect">
            <a:avLst>
              <a:gd name="adj" fmla="val 3871"/>
            </a:avLst>
          </a:prstGeom>
          <a:solidFill>
            <a:srgbClr val="EAF1F8"/>
          </a:solidFill>
          <a:ln w="12700">
            <a:solidFill>
              <a:srgbClr val="C9D6E0"/>
            </a:solidFill>
            <a:prstDash val="solid"/>
          </a:ln>
        </p:spPr>
        <p:txBody>
          <a:bodyPr/>
          <a:lstStyle/>
          <a:p>
            <a:endParaRPr lang="en-US"/>
          </a:p>
        </p:txBody>
      </p:sp>
      <p:sp>
        <p:nvSpPr>
          <p:cNvPr id="8" name="Text 6"/>
          <p:cNvSpPr txBox="1"/>
          <p:nvPr/>
        </p:nvSpPr>
        <p:spPr>
          <a:xfrm>
            <a:off x="739140" y="2064682"/>
            <a:ext cx="4297680" cy="292608"/>
          </a:xfrm>
          <a:prstGeom prst="rect">
            <a:avLst/>
          </a:prstGeom>
          <a:noFill/>
          <a:ln/>
        </p:spPr>
        <p:txBody>
          <a:bodyPr wrap="square" lIns="0" tIns="0" rIns="0" bIns="0" rtlCol="0" anchor="ctr"/>
          <a:lstStyle/>
          <a:p>
            <a:pPr marL="0" indent="0">
              <a:buNone/>
            </a:pPr>
            <a:r>
              <a:rPr lang="en-US" sz="1250" b="1" dirty="0">
                <a:solidFill>
                  <a:srgbClr val="2B4C7E"/>
                </a:solidFill>
                <a:latin typeface="Verdana" pitchFamily="34" charset="0"/>
                <a:ea typeface="Verdana" pitchFamily="34" charset="-122"/>
                <a:cs typeface="Verdana" pitchFamily="34" charset="-120"/>
              </a:rPr>
              <a:t>2024 Presidential pardon</a:t>
            </a:r>
            <a:endParaRPr lang="en-US" sz="1250" dirty="0"/>
          </a:p>
        </p:txBody>
      </p:sp>
      <p:sp>
        <p:nvSpPr>
          <p:cNvPr id="9" name="Text 7"/>
          <p:cNvSpPr txBox="1"/>
          <p:nvPr/>
        </p:nvSpPr>
        <p:spPr>
          <a:xfrm>
            <a:off x="739140" y="2524928"/>
            <a:ext cx="4983480" cy="868680"/>
          </a:xfrm>
          <a:prstGeom prst="rect">
            <a:avLst/>
          </a:prstGeom>
          <a:noFill/>
          <a:ln/>
        </p:spPr>
        <p:txBody>
          <a:bodyPr wrap="square" lIns="0" tIns="0" rIns="0" bIns="0" rtlCol="0" anchor="t"/>
          <a:lstStyle/>
          <a:p>
            <a:pPr marL="0" indent="0">
              <a:lnSpc>
                <a:spcPct val="110000"/>
              </a:lnSpc>
              <a:buNone/>
            </a:pPr>
            <a:r>
              <a:rPr lang="en-US" sz="1400" dirty="0">
                <a:solidFill>
                  <a:srgbClr val="1A2733"/>
                </a:solidFill>
                <a:latin typeface="Verdana" pitchFamily="34" charset="0"/>
                <a:ea typeface="Verdana" pitchFamily="34" charset="-122"/>
                <a:cs typeface="Verdana" pitchFamily="34" charset="-120"/>
              </a:rPr>
              <a:t>An unconditional pardon (June 2024) covers historical Article 125 (consensual sodomy) convictions.</a:t>
            </a:r>
            <a:endParaRPr lang="en-US" sz="1400" dirty="0"/>
          </a:p>
        </p:txBody>
      </p:sp>
      <p:sp>
        <p:nvSpPr>
          <p:cNvPr id="10" name="Shape 8"/>
          <p:cNvSpPr/>
          <p:nvPr/>
        </p:nvSpPr>
        <p:spPr>
          <a:xfrm>
            <a:off x="6103620" y="1832525"/>
            <a:ext cx="5349240" cy="1417320"/>
          </a:xfrm>
          <a:prstGeom prst="roundRect">
            <a:avLst>
              <a:gd name="adj" fmla="val 3871"/>
            </a:avLst>
          </a:prstGeom>
          <a:solidFill>
            <a:srgbClr val="EAF1F8"/>
          </a:solidFill>
          <a:ln w="12700">
            <a:solidFill>
              <a:srgbClr val="C9D6E0"/>
            </a:solidFill>
            <a:prstDash val="solid"/>
          </a:ln>
        </p:spPr>
        <p:txBody>
          <a:bodyPr/>
          <a:lstStyle/>
          <a:p>
            <a:endParaRPr lang="en-US"/>
          </a:p>
        </p:txBody>
      </p:sp>
      <p:sp>
        <p:nvSpPr>
          <p:cNvPr id="13" name="Text 11"/>
          <p:cNvSpPr txBox="1"/>
          <p:nvPr/>
        </p:nvSpPr>
        <p:spPr>
          <a:xfrm>
            <a:off x="6277356" y="2064682"/>
            <a:ext cx="4297680" cy="292608"/>
          </a:xfrm>
          <a:prstGeom prst="rect">
            <a:avLst/>
          </a:prstGeom>
          <a:noFill/>
          <a:ln/>
        </p:spPr>
        <p:txBody>
          <a:bodyPr wrap="square" lIns="0" tIns="0" rIns="0" bIns="0" rtlCol="0" anchor="ctr"/>
          <a:lstStyle/>
          <a:p>
            <a:pPr marL="0" indent="0">
              <a:buNone/>
            </a:pPr>
            <a:r>
              <a:rPr lang="en-US" sz="1250" b="1" dirty="0">
                <a:solidFill>
                  <a:srgbClr val="2B4C7E"/>
                </a:solidFill>
                <a:latin typeface="Verdana" pitchFamily="34" charset="0"/>
                <a:ea typeface="Verdana" pitchFamily="34" charset="-122"/>
                <a:cs typeface="Verdana" pitchFamily="34" charset="-120"/>
              </a:rPr>
              <a:t>2025 Farrell v. DoD settlement</a:t>
            </a:r>
            <a:endParaRPr lang="en-US" sz="1250" dirty="0"/>
          </a:p>
        </p:txBody>
      </p:sp>
      <p:sp>
        <p:nvSpPr>
          <p:cNvPr id="14" name="Text 12"/>
          <p:cNvSpPr txBox="1"/>
          <p:nvPr/>
        </p:nvSpPr>
        <p:spPr>
          <a:xfrm>
            <a:off x="6277356" y="2477347"/>
            <a:ext cx="4983480" cy="868680"/>
          </a:xfrm>
          <a:prstGeom prst="rect">
            <a:avLst/>
          </a:prstGeom>
          <a:noFill/>
          <a:ln/>
        </p:spPr>
        <p:txBody>
          <a:bodyPr wrap="square" lIns="0" tIns="0" rIns="0" bIns="0" rtlCol="0" anchor="t"/>
          <a:lstStyle/>
          <a:p>
            <a:pPr marL="0" indent="0">
              <a:lnSpc>
                <a:spcPct val="110000"/>
              </a:lnSpc>
              <a:buNone/>
            </a:pPr>
            <a:r>
              <a:rPr lang="en-US" sz="1400" dirty="0">
                <a:solidFill>
                  <a:srgbClr val="1A2733"/>
                </a:solidFill>
                <a:latin typeface="Verdana" pitchFamily="34" charset="0"/>
                <a:ea typeface="Verdana" pitchFamily="34" charset="-122"/>
                <a:cs typeface="Verdana" pitchFamily="34" charset="-120"/>
              </a:rPr>
              <a:t>A path to remove sexual-orientation references from records and pursue upgrades for veterans separated under "Don't Ask, Don't Tell."</a:t>
            </a:r>
            <a:endParaRPr lang="en-US" sz="1400" dirty="0"/>
          </a:p>
        </p:txBody>
      </p:sp>
      <p:sp>
        <p:nvSpPr>
          <p:cNvPr id="15" name="Shape 13"/>
          <p:cNvSpPr/>
          <p:nvPr/>
        </p:nvSpPr>
        <p:spPr>
          <a:xfrm>
            <a:off x="530860" y="3830319"/>
            <a:ext cx="5349240" cy="1417320"/>
          </a:xfrm>
          <a:prstGeom prst="roundRect">
            <a:avLst>
              <a:gd name="adj" fmla="val 3871"/>
            </a:avLst>
          </a:prstGeom>
          <a:solidFill>
            <a:srgbClr val="EAF1F8"/>
          </a:solidFill>
          <a:ln w="12700">
            <a:solidFill>
              <a:srgbClr val="C9D6E0"/>
            </a:solidFill>
            <a:prstDash val="solid"/>
          </a:ln>
        </p:spPr>
        <p:txBody>
          <a:bodyPr/>
          <a:lstStyle/>
          <a:p>
            <a:endParaRPr lang="en-US" dirty="0"/>
          </a:p>
        </p:txBody>
      </p:sp>
      <p:sp>
        <p:nvSpPr>
          <p:cNvPr id="18" name="Text 16"/>
          <p:cNvSpPr txBox="1"/>
          <p:nvPr/>
        </p:nvSpPr>
        <p:spPr>
          <a:xfrm>
            <a:off x="739140" y="3967480"/>
            <a:ext cx="4297680" cy="292608"/>
          </a:xfrm>
          <a:prstGeom prst="rect">
            <a:avLst/>
          </a:prstGeom>
          <a:noFill/>
          <a:ln/>
        </p:spPr>
        <p:txBody>
          <a:bodyPr wrap="square" lIns="0" tIns="0" rIns="0" bIns="0" rtlCol="0" anchor="ctr"/>
          <a:lstStyle/>
          <a:p>
            <a:pPr marL="0" indent="0">
              <a:buNone/>
            </a:pPr>
            <a:r>
              <a:rPr lang="en-US" sz="1250" b="1" dirty="0">
                <a:solidFill>
                  <a:srgbClr val="2B4C7E"/>
                </a:solidFill>
                <a:latin typeface="Verdana" pitchFamily="34" charset="0"/>
                <a:ea typeface="Verdana" pitchFamily="34" charset="-122"/>
                <a:cs typeface="Verdana" pitchFamily="34" charset="-120"/>
              </a:rPr>
              <a:t>2025 Hurst Memos</a:t>
            </a:r>
            <a:endParaRPr lang="en-US" sz="1250" dirty="0"/>
          </a:p>
        </p:txBody>
      </p:sp>
      <p:sp>
        <p:nvSpPr>
          <p:cNvPr id="19" name="Text 17"/>
          <p:cNvSpPr txBox="1"/>
          <p:nvPr/>
        </p:nvSpPr>
        <p:spPr>
          <a:xfrm>
            <a:off x="713740" y="4386749"/>
            <a:ext cx="4983480" cy="868680"/>
          </a:xfrm>
          <a:prstGeom prst="rect">
            <a:avLst/>
          </a:prstGeom>
          <a:noFill/>
          <a:ln/>
        </p:spPr>
        <p:txBody>
          <a:bodyPr wrap="square" lIns="0" tIns="0" rIns="0" bIns="0" rtlCol="0" anchor="t"/>
          <a:lstStyle/>
          <a:p>
            <a:pPr marL="0" indent="0">
              <a:lnSpc>
                <a:spcPct val="110000"/>
              </a:lnSpc>
              <a:buNone/>
            </a:pPr>
            <a:r>
              <a:rPr lang="en-US" sz="1400" dirty="0">
                <a:solidFill>
                  <a:srgbClr val="1A2733"/>
                </a:solidFill>
                <a:latin typeface="Verdana" pitchFamily="34" charset="0"/>
                <a:ea typeface="Verdana" pitchFamily="34" charset="-122"/>
                <a:cs typeface="Verdana" pitchFamily="34" charset="-120"/>
              </a:rPr>
              <a:t>Allow reinstatement and upgrade consideration where COVID-19 vaccine refusal was the sole basis for separation.</a:t>
            </a:r>
            <a:endParaRPr lang="en-US" sz="1400" dirty="0"/>
          </a:p>
        </p:txBody>
      </p:sp>
      <p:sp>
        <p:nvSpPr>
          <p:cNvPr id="20" name="Shape 18"/>
          <p:cNvSpPr/>
          <p:nvPr/>
        </p:nvSpPr>
        <p:spPr>
          <a:xfrm>
            <a:off x="6103620" y="3847083"/>
            <a:ext cx="5349240" cy="1417320"/>
          </a:xfrm>
          <a:prstGeom prst="roundRect">
            <a:avLst>
              <a:gd name="adj" fmla="val 3871"/>
            </a:avLst>
          </a:prstGeom>
          <a:solidFill>
            <a:srgbClr val="EAF1F8"/>
          </a:solidFill>
          <a:ln w="12700">
            <a:solidFill>
              <a:srgbClr val="C9D6E0"/>
            </a:solidFill>
            <a:prstDash val="solid"/>
          </a:ln>
        </p:spPr>
        <p:txBody>
          <a:bodyPr/>
          <a:lstStyle/>
          <a:p>
            <a:endParaRPr lang="en-US"/>
          </a:p>
        </p:txBody>
      </p:sp>
      <p:sp>
        <p:nvSpPr>
          <p:cNvPr id="23" name="Text 21"/>
          <p:cNvSpPr txBox="1"/>
          <p:nvPr/>
        </p:nvSpPr>
        <p:spPr>
          <a:xfrm>
            <a:off x="6277356" y="4044864"/>
            <a:ext cx="4297680" cy="292608"/>
          </a:xfrm>
          <a:prstGeom prst="rect">
            <a:avLst/>
          </a:prstGeom>
          <a:noFill/>
          <a:ln/>
        </p:spPr>
        <p:txBody>
          <a:bodyPr wrap="square" lIns="0" tIns="0" rIns="0" bIns="0" rtlCol="0" anchor="ctr"/>
          <a:lstStyle/>
          <a:p>
            <a:pPr marL="0" indent="0">
              <a:buNone/>
            </a:pPr>
            <a:r>
              <a:rPr lang="en-US" sz="1250" b="1" dirty="0">
                <a:solidFill>
                  <a:srgbClr val="2B4C7E"/>
                </a:solidFill>
                <a:latin typeface="Verdana" pitchFamily="34" charset="0"/>
                <a:ea typeface="Verdana" pitchFamily="34" charset="-122"/>
                <a:cs typeface="Verdana" pitchFamily="34" charset="-120"/>
              </a:rPr>
              <a:t>2021 Kennedy v. Wormuth</a:t>
            </a:r>
            <a:endParaRPr lang="en-US" sz="1250" dirty="0"/>
          </a:p>
        </p:txBody>
      </p:sp>
      <p:sp>
        <p:nvSpPr>
          <p:cNvPr id="24" name="Text 22"/>
          <p:cNvSpPr txBox="1"/>
          <p:nvPr/>
        </p:nvSpPr>
        <p:spPr>
          <a:xfrm>
            <a:off x="6286500" y="4424848"/>
            <a:ext cx="4983480" cy="868680"/>
          </a:xfrm>
          <a:prstGeom prst="rect">
            <a:avLst/>
          </a:prstGeom>
          <a:noFill/>
          <a:ln/>
        </p:spPr>
        <p:txBody>
          <a:bodyPr wrap="square" lIns="0" tIns="0" rIns="0" bIns="0" rtlCol="0" anchor="t"/>
          <a:lstStyle/>
          <a:p>
            <a:pPr marL="0" indent="0">
              <a:lnSpc>
                <a:spcPct val="110000"/>
              </a:lnSpc>
              <a:buNone/>
            </a:pPr>
            <a:r>
              <a:rPr lang="en-US" sz="1400" dirty="0">
                <a:solidFill>
                  <a:srgbClr val="1A2733"/>
                </a:solidFill>
                <a:latin typeface="Verdana" pitchFamily="34" charset="0"/>
                <a:ea typeface="Verdana" pitchFamily="34" charset="-122"/>
                <a:cs typeface="Verdana" pitchFamily="34" charset="-120"/>
              </a:rPr>
              <a:t>Army class action requiring liberal consideration for OEF/OIF-era veterans with PTSD, TBI, or MST. Some get automatic reconsideration; others must reapply.</a:t>
            </a:r>
            <a:endParaRPr lang="en-US" sz="1400" dirty="0"/>
          </a:p>
        </p:txBody>
      </p:sp>
      <p:sp>
        <p:nvSpPr>
          <p:cNvPr id="25" name="Text 23"/>
          <p:cNvSpPr txBox="1"/>
          <p:nvPr/>
        </p:nvSpPr>
        <p:spPr>
          <a:xfrm>
            <a:off x="342900" y="5879253"/>
            <a:ext cx="11292840" cy="457200"/>
          </a:xfrm>
          <a:prstGeom prst="rect">
            <a:avLst/>
          </a:prstGeom>
          <a:noFill/>
          <a:ln/>
        </p:spPr>
        <p:txBody>
          <a:bodyPr wrap="square" lIns="0" tIns="0" rIns="0" bIns="0" rtlCol="0" anchor="ctr"/>
          <a:lstStyle/>
          <a:p>
            <a:pPr marL="0" indent="0">
              <a:buNone/>
            </a:pPr>
            <a:r>
              <a:rPr lang="en-US" sz="1400" dirty="0">
                <a:solidFill>
                  <a:srgbClr val="1A2733"/>
                </a:solidFill>
                <a:latin typeface="Verdana" pitchFamily="34" charset="0"/>
                <a:ea typeface="Verdana" pitchFamily="34" charset="-122"/>
                <a:cs typeface="Verdana" pitchFamily="34" charset="-120"/>
              </a:rPr>
              <a:t>Scale: an estimated 100,000+ LGBTQ+ veterans received OTH or punitive discharges historically, roughly 14,000 specifically under Don't Ask, Don't Tell — the population Farrell is meant to reach.</a:t>
            </a:r>
            <a:endParaRPr lang="en-US" sz="1400" dirty="0"/>
          </a:p>
        </p:txBody>
      </p:sp>
      <p:sp>
        <p:nvSpPr>
          <p:cNvPr id="26" name="Text 24"/>
          <p:cNvSpPr txBox="1"/>
          <p:nvPr/>
        </p:nvSpPr>
        <p:spPr>
          <a:xfrm>
            <a:off x="11567160" y="6528816"/>
            <a:ext cx="457200" cy="274320"/>
          </a:xfrm>
          <a:prstGeom prst="rect">
            <a:avLst/>
          </a:prstGeom>
          <a:noFill/>
          <a:ln/>
        </p:spPr>
        <p:txBody>
          <a:bodyPr wrap="square" lIns="0" tIns="0" rIns="0" bIns="0" rtlCol="0" anchor="ctr"/>
          <a:lstStyle/>
          <a:p>
            <a:pPr marL="0" indent="0" algn="r">
              <a:buNone/>
            </a:pPr>
            <a:r>
              <a:rPr lang="en-US" sz="900" dirty="0">
                <a:solidFill>
                  <a:srgbClr val="44576B"/>
                </a:solidFill>
                <a:latin typeface="Verdana" pitchFamily="34" charset="0"/>
                <a:ea typeface="Verdana" pitchFamily="34" charset="-122"/>
                <a:cs typeface="Verdana" pitchFamily="34" charset="-120"/>
              </a:rPr>
              <a:t>14</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4BE1B-BAE3-E04A-1FD7-098ECC88BFE8}"/>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868B09A-168A-1AB5-D14C-529EA07535DD}"/>
              </a:ext>
            </a:extLst>
          </p:cNvPr>
          <p:cNvSpPr>
            <a:spLocks noGrp="1"/>
          </p:cNvSpPr>
          <p:nvPr>
            <p:ph type="sldNum" sz="quarter" idx="12"/>
          </p:nvPr>
        </p:nvSpPr>
        <p:spPr/>
        <p:txBody>
          <a:bodyPr/>
          <a:lstStyle/>
          <a:p>
            <a:fld id="{772AD97A-4EE5-4134-952F-E148AF3C2668}" type="slidenum">
              <a:rPr lang="en-US" smtClean="0"/>
              <a:pPr/>
              <a:t>16</a:t>
            </a:fld>
            <a:endParaRPr lang="en-US" dirty="0"/>
          </a:p>
        </p:txBody>
      </p:sp>
      <p:sp>
        <p:nvSpPr>
          <p:cNvPr id="5" name="Content Placeholder 4">
            <a:extLst>
              <a:ext uri="{FF2B5EF4-FFF2-40B4-BE49-F238E27FC236}">
                <a16:creationId xmlns:a16="http://schemas.microsoft.com/office/drawing/2014/main" id="{DE6BA8F0-F15D-E9F4-922B-0058BB11CF3E}"/>
              </a:ext>
            </a:extLst>
          </p:cNvPr>
          <p:cNvSpPr>
            <a:spLocks noGrp="1"/>
          </p:cNvSpPr>
          <p:nvPr>
            <p:ph idx="1"/>
          </p:nvPr>
        </p:nvSpPr>
        <p:spPr>
          <a:xfrm>
            <a:off x="567267" y="1739373"/>
            <a:ext cx="8701267" cy="1054628"/>
          </a:xfrm>
        </p:spPr>
        <p:txBody>
          <a:bodyPr anchor="ctr">
            <a:noAutofit/>
          </a:bodyPr>
          <a:lstStyle/>
          <a:p>
            <a:pPr marL="0" indent="0">
              <a:lnSpc>
                <a:spcPct val="100000"/>
              </a:lnSpc>
              <a:buNone/>
            </a:pPr>
            <a:endParaRPr lang="en-US" sz="4800" dirty="0"/>
          </a:p>
          <a:p>
            <a:pPr marL="0" indent="0">
              <a:lnSpc>
                <a:spcPct val="100000"/>
              </a:lnSpc>
              <a:buNone/>
            </a:pPr>
            <a:r>
              <a:rPr lang="en-US" sz="4800" b="1" dirty="0">
                <a:solidFill>
                  <a:srgbClr val="1A2733"/>
                </a:solidFill>
                <a:ea typeface="Verdana" pitchFamily="34" charset="-122"/>
                <a:cs typeface="Verdana" pitchFamily="34" charset="-120"/>
              </a:rPr>
              <a:t>VA Character of Service Determinations</a:t>
            </a:r>
            <a:endParaRPr lang="en-US" sz="4800" dirty="0"/>
          </a:p>
        </p:txBody>
      </p:sp>
      <p:sp>
        <p:nvSpPr>
          <p:cNvPr id="6" name="TextBox 5">
            <a:extLst>
              <a:ext uri="{FF2B5EF4-FFF2-40B4-BE49-F238E27FC236}">
                <a16:creationId xmlns:a16="http://schemas.microsoft.com/office/drawing/2014/main" id="{B31B95CC-B927-4FCA-FDB3-AAB6ABFD54DF}"/>
              </a:ext>
            </a:extLst>
          </p:cNvPr>
          <p:cNvSpPr txBox="1"/>
          <p:nvPr/>
        </p:nvSpPr>
        <p:spPr>
          <a:xfrm>
            <a:off x="567267" y="285043"/>
            <a:ext cx="4750018" cy="1200329"/>
          </a:xfrm>
          <a:prstGeom prst="rect">
            <a:avLst/>
          </a:prstGeom>
          <a:noFill/>
        </p:spPr>
        <p:txBody>
          <a:bodyPr wrap="none" rtlCol="0">
            <a:spAutoFit/>
          </a:bodyPr>
          <a:lstStyle/>
          <a:p>
            <a:r>
              <a:rPr lang="en-US" sz="5400" kern="0" spc="150" dirty="0">
                <a:solidFill>
                  <a:schemeClr val="bg1"/>
                </a:solidFill>
                <a:latin typeface="Verdana" panose="020B0604030504040204" pitchFamily="34" charset="0"/>
                <a:ea typeface="Verdana" panose="020B0604030504040204" pitchFamily="34" charset="0"/>
                <a:cs typeface="Verdana" pitchFamily="34" charset="-120"/>
              </a:rPr>
              <a:t>PART 2 OF 2</a:t>
            </a:r>
          </a:p>
          <a:p>
            <a:endParaRPr lang="en-US" dirty="0"/>
          </a:p>
        </p:txBody>
      </p:sp>
    </p:spTree>
    <p:custDataLst>
      <p:tags r:id="rId1"/>
    </p:custDataLst>
    <p:extLst>
      <p:ext uri="{BB962C8B-B14F-4D97-AF65-F5344CB8AC3E}">
        <p14:creationId xmlns:p14="http://schemas.microsoft.com/office/powerpoint/2010/main" val="10786579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88952" cy="987552"/>
          </a:xfrm>
          <a:prstGeom prst="rect">
            <a:avLst/>
          </a:prstGeom>
          <a:solidFill>
            <a:srgbClr val="104C7D"/>
          </a:solidFill>
          <a:ln/>
        </p:spPr>
        <p:txBody>
          <a:bodyPr/>
          <a:lstStyle/>
          <a:p>
            <a:endParaRPr lang="en-US"/>
          </a:p>
        </p:txBody>
      </p:sp>
      <p:sp>
        <p:nvSpPr>
          <p:cNvPr id="4" name="Text 2"/>
          <p:cNvSpPr txBox="1"/>
          <p:nvPr/>
        </p:nvSpPr>
        <p:spPr>
          <a:xfrm>
            <a:off x="137160" y="258657"/>
            <a:ext cx="11292840" cy="594360"/>
          </a:xfrm>
          <a:prstGeom prst="rect">
            <a:avLst/>
          </a:prstGeom>
          <a:noFill/>
          <a:ln/>
        </p:spPr>
        <p:txBody>
          <a:bodyPr wrap="square" lIns="0" tIns="0" rIns="0" bIns="0" rtlCol="0" anchor="t"/>
          <a:lstStyle/>
          <a:p>
            <a:pPr marL="0" indent="0">
              <a:lnSpc>
                <a:spcPct val="100000"/>
              </a:lnSpc>
              <a:buNone/>
            </a:pPr>
            <a:r>
              <a:rPr lang="en-US" sz="3600" b="1" dirty="0">
                <a:solidFill>
                  <a:srgbClr val="FFFFFF"/>
                </a:solidFill>
                <a:latin typeface="Verdana" pitchFamily="34" charset="0"/>
                <a:ea typeface="Verdana" pitchFamily="34" charset="-122"/>
                <a:cs typeface="Verdana" pitchFamily="34" charset="-120"/>
              </a:rPr>
              <a:t> “Honorable enough" </a:t>
            </a:r>
            <a:endParaRPr lang="en-US" sz="3600" dirty="0"/>
          </a:p>
        </p:txBody>
      </p:sp>
      <p:sp>
        <p:nvSpPr>
          <p:cNvPr id="5" name="Text 3"/>
          <p:cNvSpPr txBox="1"/>
          <p:nvPr/>
        </p:nvSpPr>
        <p:spPr>
          <a:xfrm>
            <a:off x="297180" y="1977813"/>
            <a:ext cx="11292840" cy="457200"/>
          </a:xfrm>
          <a:prstGeom prst="rect">
            <a:avLst/>
          </a:prstGeom>
          <a:noFill/>
          <a:ln/>
        </p:spPr>
        <p:txBody>
          <a:bodyPr wrap="square" lIns="0" tIns="0" rIns="0" bIns="0" rtlCol="0" anchor="ctr"/>
          <a:lstStyle/>
          <a:p>
            <a:pPr marL="0" indent="0">
              <a:buNone/>
            </a:pPr>
            <a:r>
              <a:rPr lang="en-US" i="1" dirty="0">
                <a:solidFill>
                  <a:srgbClr val="44576B"/>
                </a:solidFill>
                <a:latin typeface="Verdana" pitchFamily="34" charset="0"/>
                <a:ea typeface="Verdana" pitchFamily="34" charset="-122"/>
                <a:cs typeface="Verdana" pitchFamily="34" charset="-120"/>
              </a:rPr>
              <a:t>Under 38 CFR 3.12, VA independently decides whether a discharge was under conditions "other than dishonorable," solely to determine benefit eligibility. A favorable determination does not change the DD-214.</a:t>
            </a:r>
            <a:endParaRPr lang="en-US" dirty="0"/>
          </a:p>
        </p:txBody>
      </p:sp>
      <p:sp>
        <p:nvSpPr>
          <p:cNvPr id="6" name="Shape 4"/>
          <p:cNvSpPr/>
          <p:nvPr/>
        </p:nvSpPr>
        <p:spPr>
          <a:xfrm>
            <a:off x="297180" y="3259837"/>
            <a:ext cx="5440680" cy="2606040"/>
          </a:xfrm>
          <a:prstGeom prst="roundRect">
            <a:avLst>
              <a:gd name="adj" fmla="val 2105"/>
            </a:avLst>
          </a:prstGeom>
          <a:solidFill>
            <a:srgbClr val="F1E6C9"/>
          </a:solidFill>
          <a:ln w="12700">
            <a:solidFill>
              <a:srgbClr val="8A6413"/>
            </a:solidFill>
            <a:prstDash val="solid"/>
          </a:ln>
        </p:spPr>
        <p:txBody>
          <a:bodyPr/>
          <a:lstStyle/>
          <a:p>
            <a:endParaRPr lang="en-US"/>
          </a:p>
        </p:txBody>
      </p:sp>
      <p:sp>
        <p:nvSpPr>
          <p:cNvPr id="7" name="Text 5"/>
          <p:cNvSpPr txBox="1"/>
          <p:nvPr/>
        </p:nvSpPr>
        <p:spPr>
          <a:xfrm>
            <a:off x="480060" y="3698748"/>
            <a:ext cx="5074920" cy="292608"/>
          </a:xfrm>
          <a:prstGeom prst="rect">
            <a:avLst/>
          </a:prstGeom>
          <a:noFill/>
          <a:ln/>
        </p:spPr>
        <p:txBody>
          <a:bodyPr wrap="square" lIns="0" tIns="0" rIns="0" bIns="0" rtlCol="0" anchor="ctr"/>
          <a:lstStyle/>
          <a:p>
            <a:pPr marL="0" indent="0">
              <a:buNone/>
            </a:pPr>
            <a:r>
              <a:rPr lang="en-US" b="1" dirty="0">
                <a:solidFill>
                  <a:srgbClr val="1A2733"/>
                </a:solidFill>
                <a:latin typeface="Verdana" pitchFamily="34" charset="0"/>
                <a:ea typeface="Verdana" pitchFamily="34" charset="-122"/>
                <a:cs typeface="Verdana" pitchFamily="34" charset="-120"/>
              </a:rPr>
              <a:t>The trend is improving</a:t>
            </a:r>
            <a:endParaRPr lang="en-US" dirty="0"/>
          </a:p>
        </p:txBody>
      </p:sp>
      <p:sp>
        <p:nvSpPr>
          <p:cNvPr id="8" name="Text 6"/>
          <p:cNvSpPr txBox="1"/>
          <p:nvPr/>
        </p:nvSpPr>
        <p:spPr>
          <a:xfrm>
            <a:off x="480060" y="4316646"/>
            <a:ext cx="5074920" cy="2039112"/>
          </a:xfrm>
          <a:prstGeom prst="rect">
            <a:avLst/>
          </a:prstGeom>
          <a:noFill/>
          <a:ln/>
        </p:spPr>
        <p:txBody>
          <a:bodyPr wrap="square" lIns="0" tIns="0" rIns="0" bIns="0" rtlCol="0" anchor="t"/>
          <a:lstStyle/>
          <a:p>
            <a:pPr marL="0" indent="0">
              <a:lnSpc>
                <a:spcPct val="112000"/>
              </a:lnSpc>
              <a:buNone/>
            </a:pPr>
            <a:r>
              <a:rPr lang="en-US" sz="1400" dirty="0">
                <a:solidFill>
                  <a:srgbClr val="1A2733"/>
                </a:solidFill>
                <a:latin typeface="Verdana" pitchFamily="34" charset="0"/>
                <a:ea typeface="Verdana" pitchFamily="34" charset="-122"/>
                <a:cs typeface="Verdana" pitchFamily="34" charset="-120"/>
              </a:rPr>
              <a:t>90% of character-of-discharge determinations were ruled ineligible in FY2013. After Congress expanded VA's authority to weigh PTSD, TBI, and MST, favorable rates rose to 80.4% (FY2020), 76.8% (FY2021), and 77.6% (FY2022) — nearly the reverse of a decade earlier.</a:t>
            </a:r>
            <a:endParaRPr lang="en-US" sz="1400" dirty="0"/>
          </a:p>
        </p:txBody>
      </p:sp>
      <p:sp>
        <p:nvSpPr>
          <p:cNvPr id="9" name="Shape 7"/>
          <p:cNvSpPr/>
          <p:nvPr/>
        </p:nvSpPr>
        <p:spPr>
          <a:xfrm>
            <a:off x="6225540" y="3296412"/>
            <a:ext cx="5669280" cy="2606040"/>
          </a:xfrm>
          <a:prstGeom prst="roundRect">
            <a:avLst>
              <a:gd name="adj" fmla="val 2105"/>
            </a:avLst>
          </a:prstGeom>
          <a:solidFill>
            <a:srgbClr val="EAF1F8"/>
          </a:solidFill>
          <a:ln w="12700">
            <a:solidFill>
              <a:srgbClr val="C9D6E0"/>
            </a:solidFill>
            <a:prstDash val="solid"/>
          </a:ln>
        </p:spPr>
        <p:txBody>
          <a:bodyPr/>
          <a:lstStyle/>
          <a:p>
            <a:endParaRPr lang="en-US"/>
          </a:p>
        </p:txBody>
      </p:sp>
      <p:sp>
        <p:nvSpPr>
          <p:cNvPr id="10" name="Text 8"/>
          <p:cNvSpPr txBox="1"/>
          <p:nvPr/>
        </p:nvSpPr>
        <p:spPr>
          <a:xfrm>
            <a:off x="6591300" y="3698748"/>
            <a:ext cx="5303520" cy="292608"/>
          </a:xfrm>
          <a:prstGeom prst="rect">
            <a:avLst/>
          </a:prstGeom>
          <a:noFill/>
          <a:ln/>
        </p:spPr>
        <p:txBody>
          <a:bodyPr wrap="square" lIns="0" tIns="0" rIns="0" bIns="0" rtlCol="0" anchor="ctr"/>
          <a:lstStyle/>
          <a:p>
            <a:pPr marL="0" indent="0">
              <a:buNone/>
            </a:pPr>
            <a:r>
              <a:rPr lang="en-US" b="1" dirty="0">
                <a:solidFill>
                  <a:srgbClr val="1A2733"/>
                </a:solidFill>
                <a:latin typeface="Verdana" pitchFamily="34" charset="0"/>
                <a:ea typeface="Verdana" pitchFamily="34" charset="-122"/>
                <a:cs typeface="Verdana" pitchFamily="34" charset="-120"/>
              </a:rPr>
              <a:t>Garvey v. Wilkie (Fed. Cir. 2020)</a:t>
            </a:r>
            <a:endParaRPr lang="en-US" dirty="0"/>
          </a:p>
        </p:txBody>
      </p:sp>
      <p:sp>
        <p:nvSpPr>
          <p:cNvPr id="11" name="Text 9"/>
          <p:cNvSpPr txBox="1"/>
          <p:nvPr/>
        </p:nvSpPr>
        <p:spPr>
          <a:xfrm>
            <a:off x="6591300" y="4339675"/>
            <a:ext cx="5303520" cy="2039112"/>
          </a:xfrm>
          <a:prstGeom prst="rect">
            <a:avLst/>
          </a:prstGeom>
          <a:noFill/>
          <a:ln/>
        </p:spPr>
        <p:txBody>
          <a:bodyPr wrap="square" lIns="0" tIns="0" rIns="0" bIns="0" rtlCol="0" anchor="t"/>
          <a:lstStyle/>
          <a:p>
            <a:pPr marL="0" indent="0">
              <a:lnSpc>
                <a:spcPct val="112000"/>
              </a:lnSpc>
              <a:buNone/>
            </a:pPr>
            <a:r>
              <a:rPr lang="en-US" sz="1400" dirty="0">
                <a:solidFill>
                  <a:srgbClr val="1A2733"/>
                </a:solidFill>
                <a:latin typeface="Verdana" pitchFamily="34" charset="0"/>
                <a:ea typeface="Verdana" pitchFamily="34" charset="-122"/>
                <a:cs typeface="Verdana" pitchFamily="34" charset="-120"/>
              </a:rPr>
              <a:t>A surviving spouse challenged VA's authority to restrict benefits by discharge characterization. The court upheld VA's authority to define "other than dishonorable" consistent with congressional intent — confirming this process rests on solid legal ground.</a:t>
            </a:r>
            <a:endParaRPr lang="en-US" sz="1400" dirty="0"/>
          </a:p>
        </p:txBody>
      </p:sp>
      <p:sp>
        <p:nvSpPr>
          <p:cNvPr id="12" name="Text 10"/>
          <p:cNvSpPr txBox="1"/>
          <p:nvPr/>
        </p:nvSpPr>
        <p:spPr>
          <a:xfrm>
            <a:off x="297180" y="6013027"/>
            <a:ext cx="10972800" cy="365760"/>
          </a:xfrm>
          <a:prstGeom prst="rect">
            <a:avLst/>
          </a:prstGeom>
          <a:noFill/>
          <a:ln/>
        </p:spPr>
        <p:txBody>
          <a:bodyPr wrap="square" lIns="0" tIns="0" rIns="0" bIns="0" rtlCol="0" anchor="ctr"/>
          <a:lstStyle/>
          <a:p>
            <a:pPr marL="0" indent="0">
              <a:buNone/>
            </a:pPr>
            <a:r>
              <a:rPr lang="en-US" sz="850" i="1" dirty="0">
                <a:solidFill>
                  <a:srgbClr val="44576B"/>
                </a:solidFill>
                <a:latin typeface="Verdana" pitchFamily="34" charset="0"/>
                <a:ea typeface="Verdana" pitchFamily="34" charset="-122"/>
                <a:cs typeface="Verdana" pitchFamily="34" charset="-120"/>
              </a:rPr>
              <a:t>Source: RAND (2024); Veterans Legal Clinic (2016); VA Veterans Health Administration (2024).</a:t>
            </a:r>
            <a:endParaRPr lang="en-US" sz="850" dirty="0"/>
          </a:p>
        </p:txBody>
      </p:sp>
      <p:sp>
        <p:nvSpPr>
          <p:cNvPr id="13" name="Text 11"/>
          <p:cNvSpPr txBox="1"/>
          <p:nvPr/>
        </p:nvSpPr>
        <p:spPr>
          <a:xfrm>
            <a:off x="11567160" y="6528816"/>
            <a:ext cx="457200" cy="274320"/>
          </a:xfrm>
          <a:prstGeom prst="rect">
            <a:avLst/>
          </a:prstGeom>
          <a:noFill/>
          <a:ln/>
        </p:spPr>
        <p:txBody>
          <a:bodyPr wrap="square" lIns="0" tIns="0" rIns="0" bIns="0" rtlCol="0" anchor="ctr"/>
          <a:lstStyle/>
          <a:p>
            <a:pPr marL="0" indent="0" algn="r">
              <a:buNone/>
            </a:pPr>
            <a:r>
              <a:rPr lang="en-US" sz="900" dirty="0">
                <a:solidFill>
                  <a:srgbClr val="44576B"/>
                </a:solidFill>
                <a:latin typeface="Verdana" pitchFamily="34" charset="0"/>
                <a:ea typeface="Verdana" pitchFamily="34" charset="-122"/>
                <a:cs typeface="Verdana" pitchFamily="34" charset="-120"/>
              </a:rPr>
              <a:t>16</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B8557-37DD-0F35-8A1B-418791D5C6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ECE897-0381-D0A1-BD56-CAF745A2FF0D}"/>
              </a:ext>
            </a:extLst>
          </p:cNvPr>
          <p:cNvSpPr>
            <a:spLocks noGrp="1"/>
          </p:cNvSpPr>
          <p:nvPr>
            <p:ph type="title"/>
          </p:nvPr>
        </p:nvSpPr>
        <p:spPr/>
        <p:txBody>
          <a:bodyPr>
            <a:normAutofit fontScale="90000"/>
          </a:bodyPr>
          <a:lstStyle/>
          <a:p>
            <a:r>
              <a:rPr lang="en-US" b="1" dirty="0">
                <a:solidFill>
                  <a:srgbClr val="FFFFFF"/>
                </a:solidFill>
                <a:ea typeface="Verdana" pitchFamily="34" charset="-122"/>
              </a:rPr>
              <a:t>Poll</a:t>
            </a:r>
            <a:br>
              <a:rPr lang="en-US" dirty="0"/>
            </a:br>
            <a:br>
              <a:rPr lang="en-US" dirty="0"/>
            </a:br>
            <a:br>
              <a:rPr lang="en-US" dirty="0"/>
            </a:br>
            <a:endParaRPr lang="en-US" dirty="0"/>
          </a:p>
        </p:txBody>
      </p:sp>
      <p:sp>
        <p:nvSpPr>
          <p:cNvPr id="3" name="Slide Number Placeholder 2">
            <a:extLst>
              <a:ext uri="{FF2B5EF4-FFF2-40B4-BE49-F238E27FC236}">
                <a16:creationId xmlns:a16="http://schemas.microsoft.com/office/drawing/2014/main" id="{52D4B8C1-0053-F096-F93D-8479F9228BFF}"/>
              </a:ext>
            </a:extLst>
          </p:cNvPr>
          <p:cNvSpPr>
            <a:spLocks noGrp="1"/>
          </p:cNvSpPr>
          <p:nvPr>
            <p:ph type="sldNum" sz="quarter" idx="12"/>
          </p:nvPr>
        </p:nvSpPr>
        <p:spPr/>
        <p:txBody>
          <a:bodyPr/>
          <a:lstStyle/>
          <a:p>
            <a:fld id="{772AD97A-4EE5-4134-952F-E148AF3C2668}" type="slidenum">
              <a:rPr lang="en-US" smtClean="0"/>
              <a:pPr/>
              <a:t>18</a:t>
            </a:fld>
            <a:endParaRPr lang="en-US" dirty="0"/>
          </a:p>
        </p:txBody>
      </p:sp>
      <p:sp>
        <p:nvSpPr>
          <p:cNvPr id="6" name="Content Placeholder 3">
            <a:extLst>
              <a:ext uri="{FF2B5EF4-FFF2-40B4-BE49-F238E27FC236}">
                <a16:creationId xmlns:a16="http://schemas.microsoft.com/office/drawing/2014/main" id="{26CEDD15-1D19-EB9D-172E-3D44D49A3457}"/>
              </a:ext>
            </a:extLst>
          </p:cNvPr>
          <p:cNvSpPr>
            <a:spLocks noGrp="1"/>
          </p:cNvSpPr>
          <p:nvPr>
            <p:ph idx="1"/>
          </p:nvPr>
        </p:nvSpPr>
        <p:spPr>
          <a:xfrm>
            <a:off x="169333" y="1456268"/>
            <a:ext cx="11836400" cy="4948128"/>
          </a:xfrm>
        </p:spPr>
        <p:txBody>
          <a:bodyPr>
            <a:normAutofit/>
          </a:bodyPr>
          <a:lstStyle/>
          <a:p>
            <a:pPr marL="0" indent="0">
              <a:lnSpc>
                <a:spcPct val="120000"/>
              </a:lnSpc>
              <a:buNone/>
            </a:pPr>
            <a:endParaRPr lang="en-US" b="1" dirty="0">
              <a:solidFill>
                <a:srgbClr val="1A2733"/>
              </a:solidFill>
              <a:ea typeface="Verdana" pitchFamily="34" charset="-122"/>
              <a:cs typeface="Verdana" pitchFamily="34" charset="-120"/>
            </a:endParaRPr>
          </a:p>
          <a:p>
            <a:pPr marL="0" indent="0">
              <a:lnSpc>
                <a:spcPct val="120000"/>
              </a:lnSpc>
              <a:buNone/>
            </a:pPr>
            <a:r>
              <a:rPr lang="en-US" b="1" dirty="0">
                <a:solidFill>
                  <a:srgbClr val="1A2733"/>
                </a:solidFill>
                <a:ea typeface="Verdana" pitchFamily="34" charset="-122"/>
                <a:cs typeface="Verdana" pitchFamily="34" charset="-120"/>
              </a:rPr>
              <a:t>In FY2022, roughly what share of VA character of service determinations were favorable to the veteran?</a:t>
            </a:r>
            <a:endParaRPr lang="en-US" dirty="0"/>
          </a:p>
          <a:p>
            <a:pPr marL="514350" indent="-514350">
              <a:buAutoNum type="alphaUcPeriod"/>
            </a:pPr>
            <a:r>
              <a:rPr lang="en-US" b="1" dirty="0">
                <a:solidFill>
                  <a:srgbClr val="1673D2"/>
                </a:solidFill>
                <a:ea typeface="Verdana" pitchFamily="34" charset="-122"/>
                <a:cs typeface="Verdana" pitchFamily="34" charset="-120"/>
              </a:rPr>
              <a:t>About 10%</a:t>
            </a:r>
            <a:r>
              <a:rPr lang="en-US" b="1" dirty="0">
                <a:solidFill>
                  <a:srgbClr val="1A2733"/>
                </a:solidFill>
                <a:ea typeface="Verdana" pitchFamily="34" charset="-122"/>
                <a:cs typeface="Verdana" pitchFamily="34" charset="-120"/>
              </a:rPr>
              <a:t> </a:t>
            </a:r>
          </a:p>
          <a:p>
            <a:pPr marL="514350" indent="-514350">
              <a:buAutoNum type="alphaUcPeriod"/>
            </a:pPr>
            <a:r>
              <a:rPr lang="en-US" b="1" dirty="0">
                <a:solidFill>
                  <a:srgbClr val="008A00"/>
                </a:solidFill>
                <a:ea typeface="Verdana" pitchFamily="34" charset="-122"/>
                <a:cs typeface="Verdana" pitchFamily="34" charset="-120"/>
              </a:rPr>
              <a:t>About 35% </a:t>
            </a:r>
          </a:p>
          <a:p>
            <a:pPr marL="514350" indent="-514350">
              <a:buAutoNum type="alphaUcPeriod"/>
            </a:pPr>
            <a:r>
              <a:rPr lang="en-US" b="1" dirty="0">
                <a:solidFill>
                  <a:srgbClr val="8D0196"/>
                </a:solidFill>
                <a:ea typeface="Verdana" pitchFamily="34" charset="-122"/>
                <a:cs typeface="Verdana" pitchFamily="34" charset="-120"/>
              </a:rPr>
              <a:t>About 55%</a:t>
            </a:r>
          </a:p>
          <a:p>
            <a:pPr marL="514350" indent="-514350">
              <a:buAutoNum type="alphaUcPeriod"/>
            </a:pPr>
            <a:r>
              <a:rPr lang="en-US" b="1" dirty="0">
                <a:solidFill>
                  <a:srgbClr val="FD5C04"/>
                </a:solidFill>
                <a:ea typeface="Verdana" pitchFamily="34" charset="-122"/>
                <a:cs typeface="Verdana" pitchFamily="34" charset="-120"/>
              </a:rPr>
              <a:t>About 78% </a:t>
            </a:r>
          </a:p>
          <a:p>
            <a:pPr marL="0" indent="0">
              <a:lnSpc>
                <a:spcPct val="110000"/>
              </a:lnSpc>
              <a:buNone/>
            </a:pPr>
            <a:endParaRPr lang="en-US" b="1" dirty="0">
              <a:solidFill>
                <a:schemeClr val="accent6"/>
              </a:solidFill>
            </a:endParaRPr>
          </a:p>
        </p:txBody>
      </p:sp>
      <p:sp>
        <p:nvSpPr>
          <p:cNvPr id="4" name="answerA">
            <a:extLst>
              <a:ext uri="{FF2B5EF4-FFF2-40B4-BE49-F238E27FC236}">
                <a16:creationId xmlns:a16="http://schemas.microsoft.com/office/drawing/2014/main" id="{AB660F8F-90E6-903D-BCB4-1DCA3DA66616}"/>
              </a:ext>
            </a:extLst>
          </p:cNvPr>
          <p:cNvSpPr txBox="1"/>
          <p:nvPr/>
        </p:nvSpPr>
        <p:spPr>
          <a:xfrm>
            <a:off x="9334500" y="6096000"/>
            <a:ext cx="482600" cy="38100"/>
          </a:xfrm>
          <a:prstGeom prst="rect">
            <a:avLst/>
          </a:prstGeom>
          <a:solidFill>
            <a:srgbClr val="1673D2">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5" name="letterA">
            <a:extLst>
              <a:ext uri="{FF2B5EF4-FFF2-40B4-BE49-F238E27FC236}">
                <a16:creationId xmlns:a16="http://schemas.microsoft.com/office/drawing/2014/main" id="{6BB3692F-9BC4-F30C-3CDC-8EC32B66305B}"/>
              </a:ext>
            </a:extLst>
          </p:cNvPr>
          <p:cNvSpPr txBox="1"/>
          <p:nvPr/>
        </p:nvSpPr>
        <p:spPr>
          <a:xfrm>
            <a:off x="9334500" y="6159500"/>
            <a:ext cx="482600" cy="381000"/>
          </a:xfrm>
          <a:prstGeom prst="rect">
            <a:avLst/>
          </a:prstGeom>
          <a:solidFill>
            <a:srgbClr val="1673D2"/>
          </a:solidFill>
        </p:spPr>
        <p:txBody>
          <a:bodyPr vert="horz" rtlCol="0" anchor="b" anchorCtr="0">
            <a:noAutofit/>
          </a:bodyPr>
          <a:lstStyle/>
          <a:p>
            <a:r>
              <a:rPr lang="en-US" sz="1200">
                <a:solidFill>
                  <a:srgbClr val="FFFFFF"/>
                </a:solidFill>
                <a:latin typeface="Segoe UI" panose="020B0502040204020203" pitchFamily="34" charset="0"/>
              </a:rPr>
              <a:t>A</a:t>
            </a:r>
          </a:p>
        </p:txBody>
      </p:sp>
      <p:sp>
        <p:nvSpPr>
          <p:cNvPr id="7" name="answerB">
            <a:extLst>
              <a:ext uri="{FF2B5EF4-FFF2-40B4-BE49-F238E27FC236}">
                <a16:creationId xmlns:a16="http://schemas.microsoft.com/office/drawing/2014/main" id="{95AC4222-1AC9-9DB5-06A0-251EEAA9A35F}"/>
              </a:ext>
            </a:extLst>
          </p:cNvPr>
          <p:cNvSpPr txBox="1"/>
          <p:nvPr/>
        </p:nvSpPr>
        <p:spPr>
          <a:xfrm>
            <a:off x="9842500" y="6096000"/>
            <a:ext cx="482600" cy="38100"/>
          </a:xfrm>
          <a:prstGeom prst="rect">
            <a:avLst/>
          </a:prstGeom>
          <a:solidFill>
            <a:srgbClr val="008A00">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8" name="letterB">
            <a:extLst>
              <a:ext uri="{FF2B5EF4-FFF2-40B4-BE49-F238E27FC236}">
                <a16:creationId xmlns:a16="http://schemas.microsoft.com/office/drawing/2014/main" id="{55DF3C56-8DD4-EBF3-3A4A-E281CDAF1B98}"/>
              </a:ext>
            </a:extLst>
          </p:cNvPr>
          <p:cNvSpPr txBox="1"/>
          <p:nvPr/>
        </p:nvSpPr>
        <p:spPr>
          <a:xfrm>
            <a:off x="9842500" y="6159500"/>
            <a:ext cx="482600" cy="381000"/>
          </a:xfrm>
          <a:prstGeom prst="rect">
            <a:avLst/>
          </a:prstGeom>
          <a:solidFill>
            <a:srgbClr val="008A00"/>
          </a:solidFill>
        </p:spPr>
        <p:txBody>
          <a:bodyPr vert="horz" rtlCol="0" anchor="b" anchorCtr="0">
            <a:noAutofit/>
          </a:bodyPr>
          <a:lstStyle/>
          <a:p>
            <a:r>
              <a:rPr lang="en-US" sz="1200">
                <a:solidFill>
                  <a:srgbClr val="FFFFFF"/>
                </a:solidFill>
                <a:latin typeface="Segoe UI" panose="020B0502040204020203" pitchFamily="34" charset="0"/>
              </a:rPr>
              <a:t>B</a:t>
            </a:r>
          </a:p>
        </p:txBody>
      </p:sp>
      <p:sp>
        <p:nvSpPr>
          <p:cNvPr id="9" name="answerC">
            <a:extLst>
              <a:ext uri="{FF2B5EF4-FFF2-40B4-BE49-F238E27FC236}">
                <a16:creationId xmlns:a16="http://schemas.microsoft.com/office/drawing/2014/main" id="{0BE5712C-990E-4A5E-97DB-9E9EA76EEBB6}"/>
              </a:ext>
            </a:extLst>
          </p:cNvPr>
          <p:cNvSpPr txBox="1"/>
          <p:nvPr/>
        </p:nvSpPr>
        <p:spPr>
          <a:xfrm>
            <a:off x="10350500" y="6096000"/>
            <a:ext cx="482600" cy="38100"/>
          </a:xfrm>
          <a:prstGeom prst="rect">
            <a:avLst/>
          </a:prstGeom>
          <a:solidFill>
            <a:srgbClr val="8D0196">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10" name="letterC">
            <a:extLst>
              <a:ext uri="{FF2B5EF4-FFF2-40B4-BE49-F238E27FC236}">
                <a16:creationId xmlns:a16="http://schemas.microsoft.com/office/drawing/2014/main" id="{578D3A0F-D1B2-D949-E527-C4839E756769}"/>
              </a:ext>
            </a:extLst>
          </p:cNvPr>
          <p:cNvSpPr txBox="1"/>
          <p:nvPr/>
        </p:nvSpPr>
        <p:spPr>
          <a:xfrm>
            <a:off x="10350500" y="6159500"/>
            <a:ext cx="482600" cy="381000"/>
          </a:xfrm>
          <a:prstGeom prst="rect">
            <a:avLst/>
          </a:prstGeom>
          <a:solidFill>
            <a:srgbClr val="8D0196"/>
          </a:solidFill>
        </p:spPr>
        <p:txBody>
          <a:bodyPr vert="horz" rtlCol="0" anchor="b" anchorCtr="0">
            <a:noAutofit/>
          </a:bodyPr>
          <a:lstStyle/>
          <a:p>
            <a:r>
              <a:rPr lang="en-US" sz="1200">
                <a:solidFill>
                  <a:srgbClr val="FFFFFF"/>
                </a:solidFill>
                <a:latin typeface="Segoe UI" panose="020B0502040204020203" pitchFamily="34" charset="0"/>
              </a:rPr>
              <a:t>C</a:t>
            </a:r>
          </a:p>
        </p:txBody>
      </p:sp>
      <p:sp>
        <p:nvSpPr>
          <p:cNvPr id="12" name="answerD">
            <a:extLst>
              <a:ext uri="{FF2B5EF4-FFF2-40B4-BE49-F238E27FC236}">
                <a16:creationId xmlns:a16="http://schemas.microsoft.com/office/drawing/2014/main" id="{E54AB286-79FD-8FD6-2879-444EBEDADFDE}"/>
              </a:ext>
            </a:extLst>
          </p:cNvPr>
          <p:cNvSpPr txBox="1"/>
          <p:nvPr/>
        </p:nvSpPr>
        <p:spPr>
          <a:xfrm>
            <a:off x="10858500" y="6096000"/>
            <a:ext cx="482600" cy="38100"/>
          </a:xfrm>
          <a:prstGeom prst="rect">
            <a:avLst/>
          </a:prstGeom>
          <a:solidFill>
            <a:srgbClr val="FD5C04">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13" name="letterD">
            <a:extLst>
              <a:ext uri="{FF2B5EF4-FFF2-40B4-BE49-F238E27FC236}">
                <a16:creationId xmlns:a16="http://schemas.microsoft.com/office/drawing/2014/main" id="{06CB45AF-39D8-89C5-336F-17B86455F9F0}"/>
              </a:ext>
            </a:extLst>
          </p:cNvPr>
          <p:cNvSpPr txBox="1"/>
          <p:nvPr/>
        </p:nvSpPr>
        <p:spPr>
          <a:xfrm>
            <a:off x="10858500" y="6159500"/>
            <a:ext cx="482600" cy="381000"/>
          </a:xfrm>
          <a:prstGeom prst="rect">
            <a:avLst/>
          </a:prstGeom>
          <a:solidFill>
            <a:srgbClr val="FD5C04"/>
          </a:solidFill>
        </p:spPr>
        <p:txBody>
          <a:bodyPr vert="horz" rtlCol="0" anchor="b" anchorCtr="0">
            <a:noAutofit/>
          </a:bodyPr>
          <a:lstStyle/>
          <a:p>
            <a:r>
              <a:rPr lang="en-US" sz="1200">
                <a:solidFill>
                  <a:srgbClr val="FFFFFF"/>
                </a:solidFill>
                <a:latin typeface="Segoe UI" panose="020B0502040204020203" pitchFamily="34" charset="0"/>
              </a:rPr>
              <a:t>D</a:t>
            </a:r>
          </a:p>
        </p:txBody>
      </p:sp>
      <p:sp>
        <p:nvSpPr>
          <p:cNvPr id="14" name="counter" descr="Classic ParticiPoll#False#False">
            <a:extLst>
              <a:ext uri="{FF2B5EF4-FFF2-40B4-BE49-F238E27FC236}">
                <a16:creationId xmlns:a16="http://schemas.microsoft.com/office/drawing/2014/main" id="{A6C809F9-6F68-E000-8893-000C7E6B9FA0}"/>
              </a:ext>
            </a:extLst>
          </p:cNvPr>
          <p:cNvSpPr txBox="1"/>
          <p:nvPr/>
        </p:nvSpPr>
        <p:spPr>
          <a:xfrm>
            <a:off x="11366500" y="6096000"/>
            <a:ext cx="482600" cy="444500"/>
          </a:xfrm>
          <a:prstGeom prst="rect">
            <a:avLst/>
          </a:prstGeom>
          <a:solidFill>
            <a:srgbClr val="D2691E"/>
          </a:solidFill>
        </p:spPr>
        <p:txBody>
          <a:bodyPr vert="horz" rtlCol="0" anchor="ctr" anchorCtr="1">
            <a:noAutofit/>
          </a:bodyPr>
          <a:lstStyle/>
          <a:p>
            <a:pPr algn="ctr"/>
            <a:r>
              <a:rPr lang="en-US" sz="1400">
                <a:solidFill>
                  <a:srgbClr val="FFFFFF"/>
                </a:solidFill>
                <a:latin typeface="Segoe UI" panose="020B0502040204020203" pitchFamily="34" charset="0"/>
              </a:rPr>
              <a:t>0</a:t>
            </a:r>
          </a:p>
        </p:txBody>
      </p:sp>
      <p:sp>
        <p:nvSpPr>
          <p:cNvPr id="15" name="participoll" descr="4">
            <a:extLst>
              <a:ext uri="{FF2B5EF4-FFF2-40B4-BE49-F238E27FC236}">
                <a16:creationId xmlns:a16="http://schemas.microsoft.com/office/drawing/2014/main" id="{96B4F7E0-5331-6ADB-CC70-E2754305712C}"/>
              </a:ext>
            </a:extLst>
          </p:cNvPr>
          <p:cNvSpPr txBox="1"/>
          <p:nvPr/>
        </p:nvSpPr>
        <p:spPr>
          <a:xfrm>
            <a:off x="11366500" y="6096000"/>
            <a:ext cx="482600" cy="444500"/>
          </a:xfrm>
          <a:prstGeom prst="rect">
            <a:avLst/>
          </a:prstGeom>
          <a:solidFill>
            <a:srgbClr val="FFFFFF">
              <a:alpha val="15000"/>
            </a:srgbClr>
          </a:solidFill>
        </p:spPr>
        <p:txBody>
          <a:bodyPr vert="horz" rtlCol="0">
            <a:noAutofit/>
          </a:bodyPr>
          <a:lstStyle/>
          <a:p>
            <a:endParaRPr lang="en-US"/>
          </a:p>
        </p:txBody>
      </p:sp>
      <p:sp>
        <p:nvSpPr>
          <p:cNvPr id="16" name="pp_status">
            <a:extLst>
              <a:ext uri="{FF2B5EF4-FFF2-40B4-BE49-F238E27FC236}">
                <a16:creationId xmlns:a16="http://schemas.microsoft.com/office/drawing/2014/main" id="{995A14F2-24A2-984F-7767-737F83AB7282}"/>
              </a:ext>
            </a:extLst>
          </p:cNvPr>
          <p:cNvSpPr txBox="1"/>
          <p:nvPr/>
        </p:nvSpPr>
        <p:spPr>
          <a:xfrm>
            <a:off x="8763000" y="6540500"/>
            <a:ext cx="3175000" cy="190500"/>
          </a:xfrm>
          <a:prstGeom prst="rect">
            <a:avLst/>
          </a:prstGeom>
          <a:noFill/>
        </p:spPr>
        <p:txBody>
          <a:bodyPr vert="horz" wrap="none" rtlCol="0" anchor="ctr">
            <a:noAutofit/>
          </a:bodyPr>
          <a:lstStyle/>
          <a:p>
            <a:pPr algn="r"/>
            <a:endParaRPr lang="en-US" sz="900">
              <a:solidFill>
                <a:srgbClr val="FF0000"/>
              </a:solidFill>
              <a:latin typeface="Segoe UI" panose="020B0502040204020203" pitchFamily="34" charset="0"/>
            </a:endParaRPr>
          </a:p>
        </p:txBody>
      </p:sp>
    </p:spTree>
    <p:extLst>
      <p:ext uri="{BB962C8B-B14F-4D97-AF65-F5344CB8AC3E}">
        <p14:creationId xmlns:p14="http://schemas.microsoft.com/office/powerpoint/2010/main" val="3059137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3">
                                          <p:stCondLst>
                                            <p:cond delay="0"/>
                                          </p:stCondLst>
                                        </p:cTn>
                                        <p:tgtEl>
                                          <p:spTgt spid="15"/>
                                        </p:tgtEl>
                                      </p:cBhvr>
                                    </p:animEffect>
                                    <p:anim calcmode="lin" valueType="num">
                                      <p:cBhvr>
                                        <p:cTn id="8" dur="9"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9" dur="3"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0" dur="3" tmFilter="0, 0; 0.125,0.2665; 0.25,0.4; 0.375,0.465; 0.5,0.5;  0.625,0.535; 0.75,0.6; 0.875,0.7335; 1,1">
                                          <p:stCondLst>
                                            <p:cond delay="3"/>
                                          </p:stCondLst>
                                        </p:cTn>
                                        <p:tgtEl>
                                          <p:spTgt spid="15"/>
                                        </p:tgtEl>
                                        <p:attrNameLst>
                                          <p:attrName>ppt_y</p:attrName>
                                        </p:attrNameLst>
                                      </p:cBhvr>
                                      <p:tavLst>
                                        <p:tav tm="0" fmla="#ppt_y-sin(pi*$)/9">
                                          <p:val>
                                            <p:fltVal val="0"/>
                                          </p:val>
                                        </p:tav>
                                        <p:tav tm="100000">
                                          <p:val>
                                            <p:fltVal val="1"/>
                                          </p:val>
                                        </p:tav>
                                      </p:tavLst>
                                    </p:anim>
                                    <p:anim calcmode="lin" valueType="num">
                                      <p:cBhvr>
                                        <p:cTn id="11" dur="2" tmFilter="0, 0; 0.125,0.2665; 0.25,0.4; 0.375,0.465; 0.5,0.5;  0.625,0.535; 0.75,0.6; 0.875,0.7335; 1,1">
                                          <p:stCondLst>
                                            <p:cond delay="7"/>
                                          </p:stCondLst>
                                        </p:cTn>
                                        <p:tgtEl>
                                          <p:spTgt spid="15"/>
                                        </p:tgtEl>
                                        <p:attrNameLst>
                                          <p:attrName>ppt_y</p:attrName>
                                        </p:attrNameLst>
                                      </p:cBhvr>
                                      <p:tavLst>
                                        <p:tav tm="0" fmla="#ppt_y-sin(pi*$)/27">
                                          <p:val>
                                            <p:fltVal val="0"/>
                                          </p:val>
                                        </p:tav>
                                        <p:tav tm="100000">
                                          <p:val>
                                            <p:fltVal val="1"/>
                                          </p:val>
                                        </p:tav>
                                      </p:tavLst>
                                    </p:anim>
                                    <p:anim calcmode="lin" valueType="num">
                                      <p:cBhvr>
                                        <p:cTn id="12" dur="1" tmFilter="0, 0; 0.125,0.2665; 0.25,0.4; 0.375,0.465; 0.5,0.5;  0.625,0.535; 0.75,0.6; 0.875,0.7335; 1,1">
                                          <p:stCondLst>
                                            <p:cond delay="8"/>
                                          </p:stCondLst>
                                        </p:cTn>
                                        <p:tgtEl>
                                          <p:spTgt spid="15"/>
                                        </p:tgtEl>
                                        <p:attrNameLst>
                                          <p:attrName>ppt_y</p:attrName>
                                        </p:attrNameLst>
                                      </p:cBhvr>
                                      <p:tavLst>
                                        <p:tav tm="0" fmla="#ppt_y-sin(pi*$)/81">
                                          <p:val>
                                            <p:fltVal val="0"/>
                                          </p:val>
                                        </p:tav>
                                        <p:tav tm="100000">
                                          <p:val>
                                            <p:fltVal val="1"/>
                                          </p:val>
                                        </p:tav>
                                      </p:tavLst>
                                    </p:anim>
                                    <p:animScale>
                                      <p:cBhvr>
                                        <p:cTn id="13" dur="1">
                                          <p:stCondLst>
                                            <p:cond delay="3"/>
                                          </p:stCondLst>
                                        </p:cTn>
                                        <p:tgtEl>
                                          <p:spTgt spid="15"/>
                                        </p:tgtEl>
                                      </p:cBhvr>
                                      <p:to x="100000" y="60000"/>
                                    </p:animScale>
                                    <p:animScale>
                                      <p:cBhvr>
                                        <p:cTn id="14" dur="1" decel="50000">
                                          <p:stCondLst>
                                            <p:cond delay="3"/>
                                          </p:stCondLst>
                                        </p:cTn>
                                        <p:tgtEl>
                                          <p:spTgt spid="15"/>
                                        </p:tgtEl>
                                      </p:cBhvr>
                                      <p:to x="100000" y="100000"/>
                                    </p:animScale>
                                    <p:animScale>
                                      <p:cBhvr>
                                        <p:cTn id="15" dur="1">
                                          <p:stCondLst>
                                            <p:cond delay="7"/>
                                          </p:stCondLst>
                                        </p:cTn>
                                        <p:tgtEl>
                                          <p:spTgt spid="15"/>
                                        </p:tgtEl>
                                      </p:cBhvr>
                                      <p:to x="100000" y="80000"/>
                                    </p:animScale>
                                    <p:animScale>
                                      <p:cBhvr>
                                        <p:cTn id="16" dur="1" decel="50000">
                                          <p:stCondLst>
                                            <p:cond delay="7"/>
                                          </p:stCondLst>
                                        </p:cTn>
                                        <p:tgtEl>
                                          <p:spTgt spid="15"/>
                                        </p:tgtEl>
                                      </p:cBhvr>
                                      <p:to x="100000" y="100000"/>
                                    </p:animScale>
                                    <p:animScale>
                                      <p:cBhvr>
                                        <p:cTn id="17" dur="1">
                                          <p:stCondLst>
                                            <p:cond delay="8"/>
                                          </p:stCondLst>
                                        </p:cTn>
                                        <p:tgtEl>
                                          <p:spTgt spid="15"/>
                                        </p:tgtEl>
                                      </p:cBhvr>
                                      <p:to x="100000" y="90000"/>
                                    </p:animScale>
                                    <p:animScale>
                                      <p:cBhvr>
                                        <p:cTn id="18" dur="1" decel="50000">
                                          <p:stCondLst>
                                            <p:cond delay="8"/>
                                          </p:stCondLst>
                                        </p:cTn>
                                        <p:tgtEl>
                                          <p:spTgt spid="15"/>
                                        </p:tgtEl>
                                      </p:cBhvr>
                                      <p:to x="100000" y="100000"/>
                                    </p:animScale>
                                    <p:animScale>
                                      <p:cBhvr>
                                        <p:cTn id="19" dur="1">
                                          <p:stCondLst>
                                            <p:cond delay="9"/>
                                          </p:stCondLst>
                                        </p:cTn>
                                        <p:tgtEl>
                                          <p:spTgt spid="15"/>
                                        </p:tgtEl>
                                      </p:cBhvr>
                                      <p:to x="100000" y="95000"/>
                                    </p:animScale>
                                    <p:animScale>
                                      <p:cBhvr>
                                        <p:cTn id="20" dur="1" decel="50000">
                                          <p:stCondLst>
                                            <p:cond delay="9"/>
                                          </p:stCondLst>
                                        </p:cTn>
                                        <p:tgtEl>
                                          <p:spTgt spid="1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D8CAF-0C6D-E376-E715-F6E02CE117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81C622-4522-8CEC-9E3C-4BDF03562235}"/>
              </a:ext>
            </a:extLst>
          </p:cNvPr>
          <p:cNvSpPr>
            <a:spLocks noGrp="1"/>
          </p:cNvSpPr>
          <p:nvPr>
            <p:ph type="title"/>
          </p:nvPr>
        </p:nvSpPr>
        <p:spPr/>
        <p:txBody>
          <a:bodyPr>
            <a:normAutofit/>
          </a:bodyPr>
          <a:lstStyle/>
          <a:p>
            <a:pPr>
              <a:lnSpc>
                <a:spcPct val="100000"/>
              </a:lnSpc>
            </a:pPr>
            <a:r>
              <a:rPr lang="en-US" sz="4400" b="1" dirty="0">
                <a:solidFill>
                  <a:srgbClr val="FFFFFF"/>
                </a:solidFill>
                <a:ea typeface="Verdana" pitchFamily="34" charset="-122"/>
                <a:cs typeface="Verdana" pitchFamily="34" charset="-120"/>
              </a:rPr>
              <a:t> Answer</a:t>
            </a:r>
            <a:endParaRPr lang="en-US" sz="4400" dirty="0"/>
          </a:p>
        </p:txBody>
      </p:sp>
      <p:sp>
        <p:nvSpPr>
          <p:cNvPr id="4" name="Slide Number Placeholder 3">
            <a:extLst>
              <a:ext uri="{FF2B5EF4-FFF2-40B4-BE49-F238E27FC236}">
                <a16:creationId xmlns:a16="http://schemas.microsoft.com/office/drawing/2014/main" id="{1DADBED9-C354-C2F2-98E9-551816C108AA}"/>
              </a:ext>
            </a:extLst>
          </p:cNvPr>
          <p:cNvSpPr>
            <a:spLocks noGrp="1"/>
          </p:cNvSpPr>
          <p:nvPr>
            <p:ph type="sldNum" sz="quarter" idx="12"/>
          </p:nvPr>
        </p:nvSpPr>
        <p:spPr/>
        <p:txBody>
          <a:bodyPr/>
          <a:lstStyle/>
          <a:p>
            <a:fld id="{772AD97A-4EE5-4134-952F-E148AF3C2668}" type="slidenum">
              <a:rPr lang="en-US" smtClean="0"/>
              <a:pPr/>
              <a:t>19</a:t>
            </a:fld>
            <a:endParaRPr lang="en-US" dirty="0"/>
          </a:p>
        </p:txBody>
      </p:sp>
      <p:sp>
        <p:nvSpPr>
          <p:cNvPr id="5" name="Content Placeholder 4">
            <a:extLst>
              <a:ext uri="{FF2B5EF4-FFF2-40B4-BE49-F238E27FC236}">
                <a16:creationId xmlns:a16="http://schemas.microsoft.com/office/drawing/2014/main" id="{71C6CB0C-9BA4-33B9-27AD-3B6E1A132062}"/>
              </a:ext>
            </a:extLst>
          </p:cNvPr>
          <p:cNvSpPr>
            <a:spLocks noGrp="1"/>
          </p:cNvSpPr>
          <p:nvPr>
            <p:ph idx="1"/>
          </p:nvPr>
        </p:nvSpPr>
        <p:spPr>
          <a:xfrm>
            <a:off x="309701" y="1634067"/>
            <a:ext cx="11454064" cy="4284134"/>
          </a:xfrm>
        </p:spPr>
        <p:txBody>
          <a:bodyPr anchor="ctr">
            <a:normAutofit/>
          </a:bodyPr>
          <a:lstStyle/>
          <a:p>
            <a:pPr marL="0" indent="0">
              <a:buNone/>
            </a:pPr>
            <a:r>
              <a:rPr lang="en-US" b="1" dirty="0">
                <a:solidFill>
                  <a:srgbClr val="6B3FA0"/>
                </a:solidFill>
                <a:ea typeface="Verdana" pitchFamily="34" charset="-122"/>
                <a:cs typeface="Verdana" pitchFamily="34" charset="-120"/>
              </a:rPr>
              <a:t>D.  About 78% (77.6%)</a:t>
            </a:r>
            <a:endParaRPr lang="en-US" dirty="0"/>
          </a:p>
          <a:p>
            <a:pPr marL="0" indent="0">
              <a:lnSpc>
                <a:spcPct val="112000"/>
              </a:lnSpc>
              <a:buNone/>
            </a:pPr>
            <a:r>
              <a:rPr lang="en-US" dirty="0">
                <a:solidFill>
                  <a:srgbClr val="1A2733"/>
                </a:solidFill>
                <a:ea typeface="Verdana" pitchFamily="34" charset="-122"/>
                <a:cs typeface="Verdana" pitchFamily="34" charset="-120"/>
              </a:rPr>
              <a:t>Favorable determinations were as rare as 10% in FY2013. After Congress expanded VA's authority to weigh PTSD, TBI, and MST, favorable rates rose to 80.4% (FY2020), 76.8% (FY2021), and 77.6% (FY2022) — nearly the reverse of a decade earlier. Share this reversal with veterans who remember the old numbers and assume it's still not worth applying.</a:t>
            </a:r>
            <a:endParaRPr lang="en-US" dirty="0"/>
          </a:p>
        </p:txBody>
      </p:sp>
    </p:spTree>
    <p:custDataLst>
      <p:tags r:id="rId1"/>
    </p:custDataLst>
    <p:extLst>
      <p:ext uri="{BB962C8B-B14F-4D97-AF65-F5344CB8AC3E}">
        <p14:creationId xmlns:p14="http://schemas.microsoft.com/office/powerpoint/2010/main" val="28737138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88952" cy="987552"/>
          </a:xfrm>
          <a:prstGeom prst="rect">
            <a:avLst/>
          </a:prstGeom>
          <a:solidFill>
            <a:srgbClr val="104C7D"/>
          </a:solidFill>
          <a:ln/>
        </p:spPr>
        <p:txBody>
          <a:bodyPr/>
          <a:lstStyle/>
          <a:p>
            <a:endParaRPr lang="en-US"/>
          </a:p>
        </p:txBody>
      </p:sp>
      <p:sp>
        <p:nvSpPr>
          <p:cNvPr id="4" name="Text 2"/>
          <p:cNvSpPr txBox="1"/>
          <p:nvPr/>
        </p:nvSpPr>
        <p:spPr>
          <a:xfrm>
            <a:off x="274320" y="293180"/>
            <a:ext cx="11292840" cy="594360"/>
          </a:xfrm>
          <a:prstGeom prst="rect">
            <a:avLst/>
          </a:prstGeom>
          <a:noFill/>
          <a:ln/>
        </p:spPr>
        <p:txBody>
          <a:bodyPr wrap="square" lIns="0" tIns="0" rIns="0" bIns="0" rtlCol="0" anchor="t"/>
          <a:lstStyle/>
          <a:p>
            <a:pPr marL="0" indent="0">
              <a:lnSpc>
                <a:spcPct val="100000"/>
              </a:lnSpc>
              <a:buNone/>
            </a:pPr>
            <a:r>
              <a:rPr lang="en-US" sz="2800" b="1" dirty="0">
                <a:solidFill>
                  <a:srgbClr val="FFFFFF"/>
                </a:solidFill>
                <a:latin typeface="Verdana" pitchFamily="34" charset="0"/>
                <a:ea typeface="Verdana" pitchFamily="34" charset="-122"/>
                <a:cs typeface="Verdana" pitchFamily="34" charset="-120"/>
              </a:rPr>
              <a:t>Statutory Bars- Six absolute bars</a:t>
            </a:r>
            <a:endParaRPr lang="en-US" sz="2800" dirty="0"/>
          </a:p>
        </p:txBody>
      </p:sp>
      <p:sp>
        <p:nvSpPr>
          <p:cNvPr id="5" name="Text 3"/>
          <p:cNvSpPr txBox="1"/>
          <p:nvPr/>
        </p:nvSpPr>
        <p:spPr>
          <a:xfrm>
            <a:off x="274320" y="1021842"/>
            <a:ext cx="11292840" cy="457200"/>
          </a:xfrm>
          <a:prstGeom prst="rect">
            <a:avLst/>
          </a:prstGeom>
          <a:noFill/>
          <a:ln/>
        </p:spPr>
        <p:txBody>
          <a:bodyPr wrap="square" lIns="0" tIns="0" rIns="0" bIns="0" rtlCol="0" anchor="ctr"/>
          <a:lstStyle/>
          <a:p>
            <a:pPr marL="0" indent="0">
              <a:buNone/>
            </a:pPr>
            <a:r>
              <a:rPr lang="en-US" sz="1400" i="1" dirty="0">
                <a:solidFill>
                  <a:srgbClr val="44576B"/>
                </a:solidFill>
                <a:latin typeface="Verdana" pitchFamily="34" charset="0"/>
                <a:ea typeface="Verdana" pitchFamily="34" charset="-122"/>
                <a:cs typeface="Verdana" pitchFamily="34" charset="-120"/>
              </a:rPr>
              <a:t>Set by statute (38 U.S.C. § 5303(a)), these bar VA benefits outright when the discharge resulted from</a:t>
            </a:r>
            <a:r>
              <a:rPr lang="en-US" sz="1200" i="1" dirty="0">
                <a:solidFill>
                  <a:srgbClr val="44576B"/>
                </a:solidFill>
                <a:latin typeface="Verdana" pitchFamily="34" charset="0"/>
                <a:ea typeface="Verdana" pitchFamily="34" charset="-122"/>
                <a:cs typeface="Verdana" pitchFamily="34" charset="-120"/>
              </a:rPr>
              <a:t>:</a:t>
            </a:r>
            <a:endParaRPr lang="en-US" sz="1200" dirty="0"/>
          </a:p>
        </p:txBody>
      </p:sp>
      <p:sp>
        <p:nvSpPr>
          <p:cNvPr id="8" name="Text 6"/>
          <p:cNvSpPr txBox="1"/>
          <p:nvPr/>
        </p:nvSpPr>
        <p:spPr>
          <a:xfrm>
            <a:off x="274320" y="1747647"/>
            <a:ext cx="10652760" cy="365760"/>
          </a:xfrm>
          <a:prstGeom prst="rect">
            <a:avLst/>
          </a:prstGeom>
          <a:noFill/>
          <a:ln/>
        </p:spPr>
        <p:txBody>
          <a:bodyPr wrap="square" lIns="0" tIns="0" rIns="0" bIns="0" rtlCol="0" anchor="ctr"/>
          <a:lstStyle/>
          <a:p>
            <a:r>
              <a:rPr lang="en-US" sz="2400" dirty="0">
                <a:solidFill>
                  <a:srgbClr val="1A2733"/>
                </a:solidFill>
                <a:latin typeface="Verdana" pitchFamily="34" charset="0"/>
                <a:ea typeface="Verdana" pitchFamily="34" charset="-122"/>
                <a:cs typeface="Verdana" pitchFamily="34" charset="-120"/>
              </a:rPr>
              <a:t>1. Conscientious objector refusal to perform duties, wear the uniform, or comply with lawful orders</a:t>
            </a:r>
            <a:endParaRPr lang="en-US" sz="2400" dirty="0"/>
          </a:p>
        </p:txBody>
      </p:sp>
      <p:sp>
        <p:nvSpPr>
          <p:cNvPr id="11" name="Text 9"/>
          <p:cNvSpPr txBox="1"/>
          <p:nvPr/>
        </p:nvSpPr>
        <p:spPr>
          <a:xfrm>
            <a:off x="274320" y="2432304"/>
            <a:ext cx="10652760" cy="365760"/>
          </a:xfrm>
          <a:prstGeom prst="rect">
            <a:avLst/>
          </a:prstGeom>
          <a:noFill/>
          <a:ln/>
        </p:spPr>
        <p:txBody>
          <a:bodyPr wrap="square" lIns="0" tIns="0" rIns="0" bIns="0" rtlCol="0" anchor="ctr"/>
          <a:lstStyle/>
          <a:p>
            <a:pPr marL="0" indent="0">
              <a:buNone/>
            </a:pPr>
            <a:r>
              <a:rPr lang="en-US" sz="2400" dirty="0">
                <a:solidFill>
                  <a:srgbClr val="1A2733"/>
                </a:solidFill>
                <a:latin typeface="Verdana" pitchFamily="34" charset="0"/>
                <a:ea typeface="Verdana" pitchFamily="34" charset="-122"/>
                <a:cs typeface="Verdana" pitchFamily="34" charset="-120"/>
              </a:rPr>
              <a:t>2. A general court-martial sentence</a:t>
            </a:r>
            <a:endParaRPr lang="en-US" sz="2400" dirty="0"/>
          </a:p>
        </p:txBody>
      </p:sp>
      <p:sp>
        <p:nvSpPr>
          <p:cNvPr id="14" name="Text 12"/>
          <p:cNvSpPr txBox="1"/>
          <p:nvPr/>
        </p:nvSpPr>
        <p:spPr>
          <a:xfrm>
            <a:off x="274320" y="3209544"/>
            <a:ext cx="10652760" cy="365760"/>
          </a:xfrm>
          <a:prstGeom prst="rect">
            <a:avLst/>
          </a:prstGeom>
          <a:noFill/>
          <a:ln/>
        </p:spPr>
        <p:txBody>
          <a:bodyPr wrap="square" lIns="0" tIns="0" rIns="0" bIns="0" rtlCol="0" anchor="ctr"/>
          <a:lstStyle/>
          <a:p>
            <a:pPr marL="0" indent="0">
              <a:buNone/>
            </a:pPr>
            <a:r>
              <a:rPr lang="en-US" sz="2400" dirty="0">
                <a:solidFill>
                  <a:srgbClr val="1A2733"/>
                </a:solidFill>
                <a:latin typeface="Verdana" pitchFamily="34" charset="0"/>
                <a:ea typeface="Verdana" pitchFamily="34" charset="-122"/>
                <a:cs typeface="Verdana" pitchFamily="34" charset="-120"/>
              </a:rPr>
              <a:t>3. Resignation of a commissioned or warrant officer for the good of the service, typically in lieu of a general court-martial</a:t>
            </a:r>
            <a:endParaRPr lang="en-US" sz="2400" dirty="0"/>
          </a:p>
        </p:txBody>
      </p:sp>
      <p:sp>
        <p:nvSpPr>
          <p:cNvPr id="17" name="Text 15"/>
          <p:cNvSpPr txBox="1"/>
          <p:nvPr/>
        </p:nvSpPr>
        <p:spPr>
          <a:xfrm>
            <a:off x="274320" y="4053078"/>
            <a:ext cx="10652760" cy="365760"/>
          </a:xfrm>
          <a:prstGeom prst="rect">
            <a:avLst/>
          </a:prstGeom>
          <a:noFill/>
          <a:ln/>
        </p:spPr>
        <p:txBody>
          <a:bodyPr wrap="square" lIns="0" tIns="0" rIns="0" bIns="0" rtlCol="0" anchor="ctr"/>
          <a:lstStyle/>
          <a:p>
            <a:pPr marL="0" indent="0">
              <a:buNone/>
            </a:pPr>
            <a:r>
              <a:rPr lang="en-US" sz="2400" dirty="0">
                <a:solidFill>
                  <a:srgbClr val="1A2733"/>
                </a:solidFill>
                <a:latin typeface="Verdana" pitchFamily="34" charset="0"/>
                <a:ea typeface="Verdana" pitchFamily="34" charset="-122"/>
                <a:cs typeface="Verdana" pitchFamily="34" charset="-120"/>
              </a:rPr>
              <a:t>4. Desertion</a:t>
            </a:r>
            <a:endParaRPr lang="en-US" sz="2400" dirty="0"/>
          </a:p>
        </p:txBody>
      </p:sp>
      <p:sp>
        <p:nvSpPr>
          <p:cNvPr id="20" name="Text 18"/>
          <p:cNvSpPr txBox="1"/>
          <p:nvPr/>
        </p:nvSpPr>
        <p:spPr>
          <a:xfrm>
            <a:off x="274320" y="4839462"/>
            <a:ext cx="10652760" cy="365760"/>
          </a:xfrm>
          <a:prstGeom prst="rect">
            <a:avLst/>
          </a:prstGeom>
          <a:noFill/>
          <a:ln/>
        </p:spPr>
        <p:txBody>
          <a:bodyPr wrap="square" lIns="0" tIns="0" rIns="0" bIns="0" rtlCol="0" anchor="ctr"/>
          <a:lstStyle/>
          <a:p>
            <a:pPr marL="0" indent="0">
              <a:buNone/>
            </a:pPr>
            <a:r>
              <a:rPr lang="en-US" sz="2400" dirty="0">
                <a:solidFill>
                  <a:srgbClr val="1A2733"/>
                </a:solidFill>
                <a:latin typeface="Verdana" pitchFamily="34" charset="0"/>
                <a:ea typeface="Verdana" pitchFamily="34" charset="-122"/>
                <a:cs typeface="Verdana" pitchFamily="34" charset="-120"/>
              </a:rPr>
              <a:t>5. A non-U.S.-citizen service member requesting release during a period of hostilities</a:t>
            </a:r>
            <a:endParaRPr lang="en-US" sz="2400" dirty="0"/>
          </a:p>
        </p:txBody>
      </p:sp>
      <p:sp>
        <p:nvSpPr>
          <p:cNvPr id="23" name="Text 21"/>
          <p:cNvSpPr txBox="1"/>
          <p:nvPr/>
        </p:nvSpPr>
        <p:spPr>
          <a:xfrm>
            <a:off x="274320" y="5747343"/>
            <a:ext cx="10652760" cy="365760"/>
          </a:xfrm>
          <a:prstGeom prst="rect">
            <a:avLst/>
          </a:prstGeom>
          <a:noFill/>
          <a:ln/>
        </p:spPr>
        <p:txBody>
          <a:bodyPr wrap="square" lIns="0" tIns="0" rIns="0" bIns="0" rtlCol="0" anchor="ctr"/>
          <a:lstStyle/>
          <a:p>
            <a:pPr marL="0" indent="0">
              <a:buNone/>
            </a:pPr>
            <a:r>
              <a:rPr lang="en-US" sz="2400" dirty="0">
                <a:solidFill>
                  <a:srgbClr val="1A2733"/>
                </a:solidFill>
                <a:latin typeface="Verdana" pitchFamily="34" charset="0"/>
                <a:ea typeface="Verdana" pitchFamily="34" charset="-122"/>
                <a:cs typeface="Verdana" pitchFamily="34" charset="-120"/>
              </a:rPr>
              <a:t>6. AWOL for a continuous period of 180 days or more</a:t>
            </a:r>
            <a:endParaRPr lang="en-US" sz="2400" dirty="0"/>
          </a:p>
        </p:txBody>
      </p:sp>
      <p:sp>
        <p:nvSpPr>
          <p:cNvPr id="24" name="Text 22"/>
          <p:cNvSpPr txBox="1"/>
          <p:nvPr/>
        </p:nvSpPr>
        <p:spPr>
          <a:xfrm>
            <a:off x="11567160" y="6528816"/>
            <a:ext cx="457200" cy="274320"/>
          </a:xfrm>
          <a:prstGeom prst="rect">
            <a:avLst/>
          </a:prstGeom>
          <a:noFill/>
          <a:ln/>
        </p:spPr>
        <p:txBody>
          <a:bodyPr wrap="square" lIns="0" tIns="0" rIns="0" bIns="0" rtlCol="0" anchor="ctr"/>
          <a:lstStyle/>
          <a:p>
            <a:pPr marL="0" indent="0" algn="r">
              <a:buNone/>
            </a:pPr>
            <a:r>
              <a:rPr lang="en-US" sz="900" dirty="0">
                <a:solidFill>
                  <a:srgbClr val="44576B"/>
                </a:solidFill>
                <a:latin typeface="Verdana" pitchFamily="34" charset="0"/>
                <a:ea typeface="Verdana" pitchFamily="34" charset="-122"/>
                <a:cs typeface="Verdana" pitchFamily="34" charset="-120"/>
              </a:rPr>
              <a:t>19</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88952" cy="987552"/>
          </a:xfrm>
          <a:prstGeom prst="rect">
            <a:avLst/>
          </a:prstGeom>
          <a:solidFill>
            <a:srgbClr val="104C7D"/>
          </a:solidFill>
          <a:ln/>
        </p:spPr>
        <p:txBody>
          <a:bodyPr/>
          <a:lstStyle/>
          <a:p>
            <a:r>
              <a:rPr lang="en-US" sz="4400" b="1" dirty="0">
                <a:solidFill>
                  <a:schemeClr val="bg1"/>
                </a:solidFill>
                <a:latin typeface="Verdana" panose="020B0604030504040204" pitchFamily="34" charset="0"/>
                <a:ea typeface="Verdana" panose="020B0604030504040204" pitchFamily="34" charset="0"/>
              </a:rPr>
              <a:t>Poll</a:t>
            </a:r>
          </a:p>
        </p:txBody>
      </p:sp>
      <p:sp>
        <p:nvSpPr>
          <p:cNvPr id="3" name="Text 1"/>
          <p:cNvSpPr txBox="1"/>
          <p:nvPr/>
        </p:nvSpPr>
        <p:spPr>
          <a:xfrm>
            <a:off x="457200" y="118872"/>
            <a:ext cx="11292840" cy="237744"/>
          </a:xfrm>
          <a:prstGeom prst="rect">
            <a:avLst/>
          </a:prstGeom>
          <a:noFill/>
          <a:ln/>
        </p:spPr>
        <p:txBody>
          <a:bodyPr wrap="square" lIns="0" tIns="0" rIns="0" bIns="0" rtlCol="0" anchor="ctr"/>
          <a:lstStyle/>
          <a:p>
            <a:pPr marL="0" indent="0">
              <a:buNone/>
            </a:pPr>
            <a:endParaRPr lang="en-US" sz="1050" dirty="0"/>
          </a:p>
        </p:txBody>
      </p:sp>
      <p:sp>
        <p:nvSpPr>
          <p:cNvPr id="5" name="Text 3"/>
          <p:cNvSpPr txBox="1"/>
          <p:nvPr/>
        </p:nvSpPr>
        <p:spPr>
          <a:xfrm>
            <a:off x="383540" y="2080845"/>
            <a:ext cx="11292840" cy="777240"/>
          </a:xfrm>
          <a:prstGeom prst="rect">
            <a:avLst/>
          </a:prstGeom>
          <a:noFill/>
          <a:ln/>
        </p:spPr>
        <p:txBody>
          <a:bodyPr wrap="square" lIns="0" tIns="0" rIns="0" bIns="0" rtlCol="0" anchor="ctr"/>
          <a:lstStyle/>
          <a:p>
            <a:pPr marL="0" indent="0">
              <a:lnSpc>
                <a:spcPct val="120000"/>
              </a:lnSpc>
              <a:buNone/>
            </a:pPr>
            <a:r>
              <a:rPr lang="en-US" sz="2800" b="1" dirty="0">
                <a:solidFill>
                  <a:srgbClr val="1A2733"/>
                </a:solidFill>
                <a:latin typeface="Verdana" pitchFamily="34" charset="0"/>
                <a:ea typeface="Verdana" pitchFamily="34" charset="-122"/>
                <a:cs typeface="Verdana" pitchFamily="34" charset="-120"/>
              </a:rPr>
              <a:t>How many continuous days of AWOL trigger the statutory bar to VA benefits?</a:t>
            </a:r>
            <a:endParaRPr lang="en-US" sz="2800" dirty="0"/>
          </a:p>
        </p:txBody>
      </p:sp>
      <p:sp>
        <p:nvSpPr>
          <p:cNvPr id="6" name="Text 4"/>
          <p:cNvSpPr txBox="1"/>
          <p:nvPr/>
        </p:nvSpPr>
        <p:spPr>
          <a:xfrm>
            <a:off x="457200" y="3181224"/>
            <a:ext cx="10515600" cy="377851"/>
          </a:xfrm>
          <a:prstGeom prst="rect">
            <a:avLst/>
          </a:prstGeom>
          <a:noFill/>
          <a:ln/>
        </p:spPr>
        <p:txBody>
          <a:bodyPr wrap="square" lIns="0" tIns="0" rIns="0" bIns="0" rtlCol="0" anchor="ctr"/>
          <a:lstStyle/>
          <a:p>
            <a:pPr marL="0" indent="0">
              <a:buNone/>
            </a:pPr>
            <a:r>
              <a:rPr lang="en-US" sz="2800" b="1" dirty="0">
                <a:solidFill>
                  <a:srgbClr val="1673D2"/>
                </a:solidFill>
                <a:latin typeface="Verdana" pitchFamily="34" charset="0"/>
                <a:ea typeface="Verdana" pitchFamily="34" charset="-122"/>
                <a:cs typeface="Verdana" pitchFamily="34" charset="-120"/>
              </a:rPr>
              <a:t>A.  30 days</a:t>
            </a:r>
            <a:endParaRPr lang="en-US" sz="2800" b="1" dirty="0">
              <a:solidFill>
                <a:srgbClr val="1673D2"/>
              </a:solidFill>
            </a:endParaRPr>
          </a:p>
        </p:txBody>
      </p:sp>
      <p:sp>
        <p:nvSpPr>
          <p:cNvPr id="7" name="Text 5"/>
          <p:cNvSpPr txBox="1"/>
          <p:nvPr/>
        </p:nvSpPr>
        <p:spPr>
          <a:xfrm>
            <a:off x="457200" y="3653614"/>
            <a:ext cx="10515600" cy="457200"/>
          </a:xfrm>
          <a:prstGeom prst="rect">
            <a:avLst/>
          </a:prstGeom>
          <a:noFill/>
          <a:ln/>
        </p:spPr>
        <p:txBody>
          <a:bodyPr wrap="square" lIns="0" tIns="0" rIns="0" bIns="0" rtlCol="0" anchor="ctr"/>
          <a:lstStyle/>
          <a:p>
            <a:pPr marL="0" indent="0">
              <a:buNone/>
            </a:pPr>
            <a:r>
              <a:rPr lang="en-US" sz="2800" b="1" dirty="0">
                <a:solidFill>
                  <a:srgbClr val="008A00"/>
                </a:solidFill>
                <a:latin typeface="Verdana" pitchFamily="34" charset="0"/>
                <a:ea typeface="Verdana" pitchFamily="34" charset="-122"/>
                <a:cs typeface="Verdana" pitchFamily="34" charset="-120"/>
              </a:rPr>
              <a:t>B.  90</a:t>
            </a:r>
            <a:r>
              <a:rPr lang="en-US" sz="2800" dirty="0">
                <a:solidFill>
                  <a:srgbClr val="008A00"/>
                </a:solidFill>
                <a:latin typeface="Verdana" pitchFamily="34" charset="0"/>
                <a:ea typeface="Verdana" pitchFamily="34" charset="-122"/>
                <a:cs typeface="Verdana" pitchFamily="34" charset="-120"/>
              </a:rPr>
              <a:t> </a:t>
            </a:r>
            <a:r>
              <a:rPr lang="en-US" sz="2800" b="1" dirty="0">
                <a:solidFill>
                  <a:srgbClr val="008A00"/>
                </a:solidFill>
                <a:latin typeface="Verdana" pitchFamily="34" charset="0"/>
                <a:ea typeface="Verdana" pitchFamily="34" charset="-122"/>
                <a:cs typeface="Verdana" pitchFamily="34" charset="-120"/>
              </a:rPr>
              <a:t>days</a:t>
            </a:r>
            <a:endParaRPr lang="en-US" sz="2800" b="1" dirty="0">
              <a:solidFill>
                <a:srgbClr val="008A00"/>
              </a:solidFill>
            </a:endParaRPr>
          </a:p>
        </p:txBody>
      </p:sp>
      <p:sp>
        <p:nvSpPr>
          <p:cNvPr id="8" name="Text 6"/>
          <p:cNvSpPr txBox="1"/>
          <p:nvPr/>
        </p:nvSpPr>
        <p:spPr>
          <a:xfrm>
            <a:off x="457200" y="4103077"/>
            <a:ext cx="10515600" cy="457200"/>
          </a:xfrm>
          <a:prstGeom prst="rect">
            <a:avLst/>
          </a:prstGeom>
          <a:noFill/>
          <a:ln/>
        </p:spPr>
        <p:txBody>
          <a:bodyPr wrap="square" lIns="0" tIns="0" rIns="0" bIns="0" rtlCol="0" anchor="ctr"/>
          <a:lstStyle/>
          <a:p>
            <a:pPr marL="0" indent="0">
              <a:buNone/>
            </a:pPr>
            <a:r>
              <a:rPr lang="en-US" sz="2800" b="1" dirty="0">
                <a:solidFill>
                  <a:srgbClr val="8D0196"/>
                </a:solidFill>
                <a:latin typeface="Verdana" pitchFamily="34" charset="0"/>
                <a:ea typeface="Verdana" pitchFamily="34" charset="-122"/>
                <a:cs typeface="Verdana" pitchFamily="34" charset="-120"/>
              </a:rPr>
              <a:t>C.  120 days</a:t>
            </a:r>
            <a:endParaRPr lang="en-US" sz="2800" b="1" dirty="0">
              <a:solidFill>
                <a:srgbClr val="8D0196"/>
              </a:solidFill>
            </a:endParaRPr>
          </a:p>
        </p:txBody>
      </p:sp>
      <p:sp>
        <p:nvSpPr>
          <p:cNvPr id="9" name="Text 7"/>
          <p:cNvSpPr txBox="1"/>
          <p:nvPr/>
        </p:nvSpPr>
        <p:spPr>
          <a:xfrm>
            <a:off x="457200" y="4590288"/>
            <a:ext cx="10515600" cy="457200"/>
          </a:xfrm>
          <a:prstGeom prst="rect">
            <a:avLst/>
          </a:prstGeom>
          <a:noFill/>
          <a:ln/>
        </p:spPr>
        <p:txBody>
          <a:bodyPr wrap="square" lIns="0" tIns="0" rIns="0" bIns="0" rtlCol="0" anchor="ctr"/>
          <a:lstStyle/>
          <a:p>
            <a:pPr marL="0" indent="0">
              <a:buNone/>
            </a:pPr>
            <a:r>
              <a:rPr lang="en-US" sz="2800" b="1" dirty="0">
                <a:solidFill>
                  <a:srgbClr val="FD5C04"/>
                </a:solidFill>
                <a:latin typeface="Verdana" pitchFamily="34" charset="0"/>
                <a:ea typeface="Verdana" pitchFamily="34" charset="-122"/>
                <a:cs typeface="Verdana" pitchFamily="34" charset="-120"/>
              </a:rPr>
              <a:t>D.  180 days</a:t>
            </a:r>
            <a:endParaRPr lang="en-US" sz="2800" b="1" dirty="0">
              <a:solidFill>
                <a:srgbClr val="FD5C04"/>
              </a:solidFill>
            </a:endParaRPr>
          </a:p>
        </p:txBody>
      </p:sp>
      <p:sp>
        <p:nvSpPr>
          <p:cNvPr id="10" name="Text 8"/>
          <p:cNvSpPr txBox="1"/>
          <p:nvPr/>
        </p:nvSpPr>
        <p:spPr>
          <a:xfrm>
            <a:off x="457200" y="5129784"/>
            <a:ext cx="10515600" cy="457200"/>
          </a:xfrm>
          <a:prstGeom prst="rect">
            <a:avLst/>
          </a:prstGeom>
          <a:noFill/>
          <a:ln/>
        </p:spPr>
        <p:txBody>
          <a:bodyPr wrap="square" lIns="0" tIns="0" rIns="0" bIns="0" rtlCol="0" anchor="ctr"/>
          <a:lstStyle/>
          <a:p>
            <a:pPr marL="0" indent="0">
              <a:buNone/>
            </a:pPr>
            <a:r>
              <a:rPr lang="en-US" sz="2800" b="1" dirty="0">
                <a:solidFill>
                  <a:srgbClr val="E86EB2"/>
                </a:solidFill>
                <a:latin typeface="Verdana" pitchFamily="34" charset="0"/>
                <a:ea typeface="Verdana" pitchFamily="34" charset="-122"/>
                <a:cs typeface="Verdana" pitchFamily="34" charset="-120"/>
              </a:rPr>
              <a:t>E.  365 days</a:t>
            </a:r>
            <a:endParaRPr lang="en-US" sz="2800" b="1" dirty="0">
              <a:solidFill>
                <a:srgbClr val="E86EB2"/>
              </a:solidFill>
            </a:endParaRPr>
          </a:p>
        </p:txBody>
      </p:sp>
      <p:sp>
        <p:nvSpPr>
          <p:cNvPr id="11" name="Text 9"/>
          <p:cNvSpPr txBox="1"/>
          <p:nvPr/>
        </p:nvSpPr>
        <p:spPr>
          <a:xfrm>
            <a:off x="457200" y="6126480"/>
            <a:ext cx="11292840" cy="365760"/>
          </a:xfrm>
          <a:prstGeom prst="rect">
            <a:avLst/>
          </a:prstGeom>
          <a:noFill/>
          <a:ln/>
        </p:spPr>
        <p:txBody>
          <a:bodyPr wrap="square" lIns="0" tIns="0" rIns="0" bIns="0" rtlCol="0" anchor="ctr"/>
          <a:lstStyle/>
          <a:p>
            <a:pPr marL="0" indent="0">
              <a:buNone/>
            </a:pPr>
            <a:r>
              <a:rPr lang="en-US" sz="1050" i="1" dirty="0">
                <a:solidFill>
                  <a:srgbClr val="44576B"/>
                </a:solidFill>
                <a:latin typeface="Verdana" pitchFamily="34" charset="0"/>
                <a:ea typeface="Verdana" pitchFamily="34" charset="-122"/>
                <a:cs typeface="Verdana" pitchFamily="34" charset="-120"/>
              </a:rPr>
              <a:t>Take the poll — show of hands, or your live-polling tool of choice — before revealing the answer.</a:t>
            </a:r>
            <a:endParaRPr lang="en-US" sz="1050" dirty="0"/>
          </a:p>
        </p:txBody>
      </p:sp>
      <p:sp>
        <p:nvSpPr>
          <p:cNvPr id="12" name="Text 10"/>
          <p:cNvSpPr txBox="1"/>
          <p:nvPr/>
        </p:nvSpPr>
        <p:spPr>
          <a:xfrm>
            <a:off x="11567160" y="6528816"/>
            <a:ext cx="457200" cy="274320"/>
          </a:xfrm>
          <a:prstGeom prst="rect">
            <a:avLst/>
          </a:prstGeom>
          <a:noFill/>
          <a:ln/>
        </p:spPr>
        <p:txBody>
          <a:bodyPr wrap="square" lIns="0" tIns="0" rIns="0" bIns="0" rtlCol="0" anchor="ctr"/>
          <a:lstStyle/>
          <a:p>
            <a:pPr marL="0" indent="0" algn="r">
              <a:buNone/>
            </a:pPr>
            <a:r>
              <a:rPr lang="en-US" sz="900" dirty="0">
                <a:solidFill>
                  <a:srgbClr val="44576B"/>
                </a:solidFill>
                <a:latin typeface="Verdana" pitchFamily="34" charset="0"/>
                <a:ea typeface="Verdana" pitchFamily="34" charset="-122"/>
                <a:cs typeface="Verdana" pitchFamily="34" charset="-120"/>
              </a:rPr>
              <a:t>20</a:t>
            </a:r>
            <a:endParaRPr lang="en-US" sz="900" dirty="0"/>
          </a:p>
        </p:txBody>
      </p:sp>
      <p:sp>
        <p:nvSpPr>
          <p:cNvPr id="13" name="answerA">
            <a:extLst>
              <a:ext uri="{FF2B5EF4-FFF2-40B4-BE49-F238E27FC236}">
                <a16:creationId xmlns:a16="http://schemas.microsoft.com/office/drawing/2014/main" id="{706A41E1-9FDC-AC79-D22A-E3C182EF0105}"/>
              </a:ext>
            </a:extLst>
          </p:cNvPr>
          <p:cNvSpPr txBox="1"/>
          <p:nvPr/>
        </p:nvSpPr>
        <p:spPr>
          <a:xfrm>
            <a:off x="8826500" y="6096000"/>
            <a:ext cx="482600" cy="38100"/>
          </a:xfrm>
          <a:prstGeom prst="rect">
            <a:avLst/>
          </a:prstGeom>
          <a:solidFill>
            <a:srgbClr val="1673D2">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15" name="letterA">
            <a:extLst>
              <a:ext uri="{FF2B5EF4-FFF2-40B4-BE49-F238E27FC236}">
                <a16:creationId xmlns:a16="http://schemas.microsoft.com/office/drawing/2014/main" id="{BDFD8704-5E6F-0E12-2D19-039A139A6CBD}"/>
              </a:ext>
            </a:extLst>
          </p:cNvPr>
          <p:cNvSpPr txBox="1"/>
          <p:nvPr/>
        </p:nvSpPr>
        <p:spPr>
          <a:xfrm>
            <a:off x="8826500" y="6159500"/>
            <a:ext cx="482600" cy="381000"/>
          </a:xfrm>
          <a:prstGeom prst="rect">
            <a:avLst/>
          </a:prstGeom>
          <a:solidFill>
            <a:srgbClr val="1673D2"/>
          </a:solidFill>
        </p:spPr>
        <p:txBody>
          <a:bodyPr vert="horz" rtlCol="0" anchor="b" anchorCtr="0">
            <a:noAutofit/>
          </a:bodyPr>
          <a:lstStyle/>
          <a:p>
            <a:r>
              <a:rPr lang="en-US" sz="1200">
                <a:solidFill>
                  <a:srgbClr val="FFFFFF"/>
                </a:solidFill>
                <a:latin typeface="Segoe UI" panose="020B0502040204020203" pitchFamily="34" charset="0"/>
              </a:rPr>
              <a:t>A</a:t>
            </a:r>
          </a:p>
        </p:txBody>
      </p:sp>
      <p:sp>
        <p:nvSpPr>
          <p:cNvPr id="16" name="answerB">
            <a:extLst>
              <a:ext uri="{FF2B5EF4-FFF2-40B4-BE49-F238E27FC236}">
                <a16:creationId xmlns:a16="http://schemas.microsoft.com/office/drawing/2014/main" id="{4B5A94A9-D7E6-1633-958D-66C54E078AF8}"/>
              </a:ext>
            </a:extLst>
          </p:cNvPr>
          <p:cNvSpPr txBox="1"/>
          <p:nvPr/>
        </p:nvSpPr>
        <p:spPr>
          <a:xfrm>
            <a:off x="9334500" y="6096000"/>
            <a:ext cx="482600" cy="38100"/>
          </a:xfrm>
          <a:prstGeom prst="rect">
            <a:avLst/>
          </a:prstGeom>
          <a:solidFill>
            <a:srgbClr val="008A00">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17" name="letterB">
            <a:extLst>
              <a:ext uri="{FF2B5EF4-FFF2-40B4-BE49-F238E27FC236}">
                <a16:creationId xmlns:a16="http://schemas.microsoft.com/office/drawing/2014/main" id="{F9B0D571-D960-C8D0-3319-D04C1C68C63E}"/>
              </a:ext>
            </a:extLst>
          </p:cNvPr>
          <p:cNvSpPr txBox="1"/>
          <p:nvPr/>
        </p:nvSpPr>
        <p:spPr>
          <a:xfrm>
            <a:off x="9334500" y="6159500"/>
            <a:ext cx="482600" cy="381000"/>
          </a:xfrm>
          <a:prstGeom prst="rect">
            <a:avLst/>
          </a:prstGeom>
          <a:solidFill>
            <a:srgbClr val="008A00"/>
          </a:solidFill>
        </p:spPr>
        <p:txBody>
          <a:bodyPr vert="horz" rtlCol="0" anchor="b" anchorCtr="0">
            <a:noAutofit/>
          </a:bodyPr>
          <a:lstStyle/>
          <a:p>
            <a:r>
              <a:rPr lang="en-US" sz="1200">
                <a:solidFill>
                  <a:srgbClr val="FFFFFF"/>
                </a:solidFill>
                <a:latin typeface="Segoe UI" panose="020B0502040204020203" pitchFamily="34" charset="0"/>
              </a:rPr>
              <a:t>B</a:t>
            </a:r>
          </a:p>
        </p:txBody>
      </p:sp>
      <p:sp>
        <p:nvSpPr>
          <p:cNvPr id="18" name="answerC">
            <a:extLst>
              <a:ext uri="{FF2B5EF4-FFF2-40B4-BE49-F238E27FC236}">
                <a16:creationId xmlns:a16="http://schemas.microsoft.com/office/drawing/2014/main" id="{E464D38A-2F4B-3F9A-BE7D-B87F4DF11DDD}"/>
              </a:ext>
            </a:extLst>
          </p:cNvPr>
          <p:cNvSpPr txBox="1"/>
          <p:nvPr/>
        </p:nvSpPr>
        <p:spPr>
          <a:xfrm>
            <a:off x="9842500" y="6096000"/>
            <a:ext cx="482600" cy="38100"/>
          </a:xfrm>
          <a:prstGeom prst="rect">
            <a:avLst/>
          </a:prstGeom>
          <a:solidFill>
            <a:srgbClr val="8D0196">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19" name="letterC">
            <a:extLst>
              <a:ext uri="{FF2B5EF4-FFF2-40B4-BE49-F238E27FC236}">
                <a16:creationId xmlns:a16="http://schemas.microsoft.com/office/drawing/2014/main" id="{44593B86-CBFE-78CF-CE70-B6B3A57846DC}"/>
              </a:ext>
            </a:extLst>
          </p:cNvPr>
          <p:cNvSpPr txBox="1"/>
          <p:nvPr/>
        </p:nvSpPr>
        <p:spPr>
          <a:xfrm>
            <a:off x="9842500" y="6159500"/>
            <a:ext cx="482600" cy="381000"/>
          </a:xfrm>
          <a:prstGeom prst="rect">
            <a:avLst/>
          </a:prstGeom>
          <a:solidFill>
            <a:srgbClr val="8D0196"/>
          </a:solidFill>
        </p:spPr>
        <p:txBody>
          <a:bodyPr vert="horz" rtlCol="0" anchor="b" anchorCtr="0">
            <a:noAutofit/>
          </a:bodyPr>
          <a:lstStyle/>
          <a:p>
            <a:r>
              <a:rPr lang="en-US" sz="1200">
                <a:solidFill>
                  <a:srgbClr val="FFFFFF"/>
                </a:solidFill>
                <a:latin typeface="Segoe UI" panose="020B0502040204020203" pitchFamily="34" charset="0"/>
              </a:rPr>
              <a:t>C</a:t>
            </a:r>
          </a:p>
        </p:txBody>
      </p:sp>
      <p:sp>
        <p:nvSpPr>
          <p:cNvPr id="20" name="answerD">
            <a:extLst>
              <a:ext uri="{FF2B5EF4-FFF2-40B4-BE49-F238E27FC236}">
                <a16:creationId xmlns:a16="http://schemas.microsoft.com/office/drawing/2014/main" id="{DBCA44F0-1C45-0B68-EB54-5F7F83B683F0}"/>
              </a:ext>
            </a:extLst>
          </p:cNvPr>
          <p:cNvSpPr txBox="1"/>
          <p:nvPr/>
        </p:nvSpPr>
        <p:spPr>
          <a:xfrm>
            <a:off x="10350500" y="6096000"/>
            <a:ext cx="482600" cy="38100"/>
          </a:xfrm>
          <a:prstGeom prst="rect">
            <a:avLst/>
          </a:prstGeom>
          <a:solidFill>
            <a:srgbClr val="FD5C04">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21" name="letterD">
            <a:extLst>
              <a:ext uri="{FF2B5EF4-FFF2-40B4-BE49-F238E27FC236}">
                <a16:creationId xmlns:a16="http://schemas.microsoft.com/office/drawing/2014/main" id="{0AE7B94D-5DB8-4D7C-42EC-2C9AD3D902B7}"/>
              </a:ext>
            </a:extLst>
          </p:cNvPr>
          <p:cNvSpPr txBox="1"/>
          <p:nvPr/>
        </p:nvSpPr>
        <p:spPr>
          <a:xfrm>
            <a:off x="10350500" y="6159500"/>
            <a:ext cx="482600" cy="381000"/>
          </a:xfrm>
          <a:prstGeom prst="rect">
            <a:avLst/>
          </a:prstGeom>
          <a:solidFill>
            <a:srgbClr val="FD5C04"/>
          </a:solidFill>
        </p:spPr>
        <p:txBody>
          <a:bodyPr vert="horz" rtlCol="0" anchor="b" anchorCtr="0">
            <a:noAutofit/>
          </a:bodyPr>
          <a:lstStyle/>
          <a:p>
            <a:r>
              <a:rPr lang="en-US" sz="1200">
                <a:solidFill>
                  <a:srgbClr val="FFFFFF"/>
                </a:solidFill>
                <a:latin typeface="Segoe UI" panose="020B0502040204020203" pitchFamily="34" charset="0"/>
              </a:rPr>
              <a:t>D</a:t>
            </a:r>
          </a:p>
        </p:txBody>
      </p:sp>
      <p:sp>
        <p:nvSpPr>
          <p:cNvPr id="22" name="answerE">
            <a:extLst>
              <a:ext uri="{FF2B5EF4-FFF2-40B4-BE49-F238E27FC236}">
                <a16:creationId xmlns:a16="http://schemas.microsoft.com/office/drawing/2014/main" id="{3EE45611-5312-70D4-A028-C530A1B337A5}"/>
              </a:ext>
            </a:extLst>
          </p:cNvPr>
          <p:cNvSpPr txBox="1"/>
          <p:nvPr/>
        </p:nvSpPr>
        <p:spPr>
          <a:xfrm>
            <a:off x="10858500" y="6096000"/>
            <a:ext cx="482600" cy="38100"/>
          </a:xfrm>
          <a:prstGeom prst="rect">
            <a:avLst/>
          </a:prstGeom>
          <a:solidFill>
            <a:srgbClr val="E86EB2">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23" name="letterE">
            <a:extLst>
              <a:ext uri="{FF2B5EF4-FFF2-40B4-BE49-F238E27FC236}">
                <a16:creationId xmlns:a16="http://schemas.microsoft.com/office/drawing/2014/main" id="{08869DF0-D264-DAD1-E38D-4BB3E938B117}"/>
              </a:ext>
            </a:extLst>
          </p:cNvPr>
          <p:cNvSpPr txBox="1"/>
          <p:nvPr/>
        </p:nvSpPr>
        <p:spPr>
          <a:xfrm>
            <a:off x="10858500" y="6159500"/>
            <a:ext cx="482600" cy="381000"/>
          </a:xfrm>
          <a:prstGeom prst="rect">
            <a:avLst/>
          </a:prstGeom>
          <a:solidFill>
            <a:srgbClr val="E86EB2"/>
          </a:solidFill>
        </p:spPr>
        <p:txBody>
          <a:bodyPr vert="horz" rtlCol="0" anchor="b" anchorCtr="0">
            <a:noAutofit/>
          </a:bodyPr>
          <a:lstStyle/>
          <a:p>
            <a:r>
              <a:rPr lang="en-US" sz="1200">
                <a:solidFill>
                  <a:srgbClr val="FFFFFF"/>
                </a:solidFill>
                <a:latin typeface="Segoe UI" panose="020B0502040204020203" pitchFamily="34" charset="0"/>
              </a:rPr>
              <a:t>E</a:t>
            </a:r>
          </a:p>
        </p:txBody>
      </p:sp>
      <p:sp>
        <p:nvSpPr>
          <p:cNvPr id="24" name="counter" descr="Classic ParticiPoll#False#False">
            <a:extLst>
              <a:ext uri="{FF2B5EF4-FFF2-40B4-BE49-F238E27FC236}">
                <a16:creationId xmlns:a16="http://schemas.microsoft.com/office/drawing/2014/main" id="{66E27C52-5388-2DE5-9DC0-6FBE507F47F9}"/>
              </a:ext>
            </a:extLst>
          </p:cNvPr>
          <p:cNvSpPr txBox="1"/>
          <p:nvPr/>
        </p:nvSpPr>
        <p:spPr>
          <a:xfrm>
            <a:off x="11366500" y="6096000"/>
            <a:ext cx="482600" cy="444500"/>
          </a:xfrm>
          <a:prstGeom prst="rect">
            <a:avLst/>
          </a:prstGeom>
          <a:solidFill>
            <a:srgbClr val="D2691E"/>
          </a:solidFill>
        </p:spPr>
        <p:txBody>
          <a:bodyPr vert="horz" rtlCol="0" anchor="ctr" anchorCtr="1">
            <a:noAutofit/>
          </a:bodyPr>
          <a:lstStyle/>
          <a:p>
            <a:pPr algn="ctr"/>
            <a:r>
              <a:rPr lang="en-US" sz="1400">
                <a:solidFill>
                  <a:srgbClr val="FFFFFF"/>
                </a:solidFill>
                <a:latin typeface="Segoe UI" panose="020B0502040204020203" pitchFamily="34" charset="0"/>
              </a:rPr>
              <a:t>0</a:t>
            </a:r>
          </a:p>
        </p:txBody>
      </p:sp>
      <p:sp>
        <p:nvSpPr>
          <p:cNvPr id="25" name="participoll" descr="5">
            <a:extLst>
              <a:ext uri="{FF2B5EF4-FFF2-40B4-BE49-F238E27FC236}">
                <a16:creationId xmlns:a16="http://schemas.microsoft.com/office/drawing/2014/main" id="{D4459E31-4F84-84DC-4574-4B3D13A975D3}"/>
              </a:ext>
            </a:extLst>
          </p:cNvPr>
          <p:cNvSpPr txBox="1"/>
          <p:nvPr/>
        </p:nvSpPr>
        <p:spPr>
          <a:xfrm>
            <a:off x="11366500" y="6096000"/>
            <a:ext cx="482600" cy="444500"/>
          </a:xfrm>
          <a:prstGeom prst="rect">
            <a:avLst/>
          </a:prstGeom>
          <a:solidFill>
            <a:srgbClr val="FFFFFF">
              <a:alpha val="15000"/>
            </a:srgbClr>
          </a:solidFill>
        </p:spPr>
        <p:txBody>
          <a:bodyPr vert="horz" rtlCol="0">
            <a:noAutofit/>
          </a:bodyPr>
          <a:lstStyle/>
          <a:p>
            <a:endParaRPr lang="en-US"/>
          </a:p>
        </p:txBody>
      </p:sp>
      <p:sp>
        <p:nvSpPr>
          <p:cNvPr id="26" name="pp_status">
            <a:extLst>
              <a:ext uri="{FF2B5EF4-FFF2-40B4-BE49-F238E27FC236}">
                <a16:creationId xmlns:a16="http://schemas.microsoft.com/office/drawing/2014/main" id="{F5BD1F62-30AD-4396-EA2C-A9F070000B95}"/>
              </a:ext>
            </a:extLst>
          </p:cNvPr>
          <p:cNvSpPr txBox="1"/>
          <p:nvPr/>
        </p:nvSpPr>
        <p:spPr>
          <a:xfrm>
            <a:off x="8763000" y="6540500"/>
            <a:ext cx="3175000" cy="190500"/>
          </a:xfrm>
          <a:prstGeom prst="rect">
            <a:avLst/>
          </a:prstGeom>
          <a:noFill/>
        </p:spPr>
        <p:txBody>
          <a:bodyPr vert="horz" wrap="none" rtlCol="0" anchor="ctr">
            <a:noAutofit/>
          </a:bodyPr>
          <a:lstStyle/>
          <a:p>
            <a:pPr algn="r"/>
            <a:endParaRPr lang="en-US" sz="900">
              <a:solidFill>
                <a:srgbClr val="FF0000"/>
              </a:solidFill>
              <a:latin typeface="Segoe UI" panose="020B0502040204020203"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3">
                                          <p:stCondLst>
                                            <p:cond delay="0"/>
                                          </p:stCondLst>
                                        </p:cTn>
                                        <p:tgtEl>
                                          <p:spTgt spid="25"/>
                                        </p:tgtEl>
                                      </p:cBhvr>
                                    </p:animEffect>
                                    <p:anim calcmode="lin" valueType="num">
                                      <p:cBhvr>
                                        <p:cTn id="8" dur="9"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9" dur="3"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10" dur="3" tmFilter="0, 0; 0.125,0.2665; 0.25,0.4; 0.375,0.465; 0.5,0.5;  0.625,0.535; 0.75,0.6; 0.875,0.7335; 1,1">
                                          <p:stCondLst>
                                            <p:cond delay="3"/>
                                          </p:stCondLst>
                                        </p:cTn>
                                        <p:tgtEl>
                                          <p:spTgt spid="25"/>
                                        </p:tgtEl>
                                        <p:attrNameLst>
                                          <p:attrName>ppt_y</p:attrName>
                                        </p:attrNameLst>
                                      </p:cBhvr>
                                      <p:tavLst>
                                        <p:tav tm="0" fmla="#ppt_y-sin(pi*$)/9">
                                          <p:val>
                                            <p:fltVal val="0"/>
                                          </p:val>
                                        </p:tav>
                                        <p:tav tm="100000">
                                          <p:val>
                                            <p:fltVal val="1"/>
                                          </p:val>
                                        </p:tav>
                                      </p:tavLst>
                                    </p:anim>
                                    <p:anim calcmode="lin" valueType="num">
                                      <p:cBhvr>
                                        <p:cTn id="11" dur="2" tmFilter="0, 0; 0.125,0.2665; 0.25,0.4; 0.375,0.465; 0.5,0.5;  0.625,0.535; 0.75,0.6; 0.875,0.7335; 1,1">
                                          <p:stCondLst>
                                            <p:cond delay="7"/>
                                          </p:stCondLst>
                                        </p:cTn>
                                        <p:tgtEl>
                                          <p:spTgt spid="25"/>
                                        </p:tgtEl>
                                        <p:attrNameLst>
                                          <p:attrName>ppt_y</p:attrName>
                                        </p:attrNameLst>
                                      </p:cBhvr>
                                      <p:tavLst>
                                        <p:tav tm="0" fmla="#ppt_y-sin(pi*$)/27">
                                          <p:val>
                                            <p:fltVal val="0"/>
                                          </p:val>
                                        </p:tav>
                                        <p:tav tm="100000">
                                          <p:val>
                                            <p:fltVal val="1"/>
                                          </p:val>
                                        </p:tav>
                                      </p:tavLst>
                                    </p:anim>
                                    <p:anim calcmode="lin" valueType="num">
                                      <p:cBhvr>
                                        <p:cTn id="12" dur="1" tmFilter="0, 0; 0.125,0.2665; 0.25,0.4; 0.375,0.465; 0.5,0.5;  0.625,0.535; 0.75,0.6; 0.875,0.7335; 1,1">
                                          <p:stCondLst>
                                            <p:cond delay="8"/>
                                          </p:stCondLst>
                                        </p:cTn>
                                        <p:tgtEl>
                                          <p:spTgt spid="25"/>
                                        </p:tgtEl>
                                        <p:attrNameLst>
                                          <p:attrName>ppt_y</p:attrName>
                                        </p:attrNameLst>
                                      </p:cBhvr>
                                      <p:tavLst>
                                        <p:tav tm="0" fmla="#ppt_y-sin(pi*$)/81">
                                          <p:val>
                                            <p:fltVal val="0"/>
                                          </p:val>
                                        </p:tav>
                                        <p:tav tm="100000">
                                          <p:val>
                                            <p:fltVal val="1"/>
                                          </p:val>
                                        </p:tav>
                                      </p:tavLst>
                                    </p:anim>
                                    <p:animScale>
                                      <p:cBhvr>
                                        <p:cTn id="13" dur="1">
                                          <p:stCondLst>
                                            <p:cond delay="3"/>
                                          </p:stCondLst>
                                        </p:cTn>
                                        <p:tgtEl>
                                          <p:spTgt spid="25"/>
                                        </p:tgtEl>
                                      </p:cBhvr>
                                      <p:to x="100000" y="60000"/>
                                    </p:animScale>
                                    <p:animScale>
                                      <p:cBhvr>
                                        <p:cTn id="14" dur="1" decel="50000">
                                          <p:stCondLst>
                                            <p:cond delay="3"/>
                                          </p:stCondLst>
                                        </p:cTn>
                                        <p:tgtEl>
                                          <p:spTgt spid="25"/>
                                        </p:tgtEl>
                                      </p:cBhvr>
                                      <p:to x="100000" y="100000"/>
                                    </p:animScale>
                                    <p:animScale>
                                      <p:cBhvr>
                                        <p:cTn id="15" dur="1">
                                          <p:stCondLst>
                                            <p:cond delay="7"/>
                                          </p:stCondLst>
                                        </p:cTn>
                                        <p:tgtEl>
                                          <p:spTgt spid="25"/>
                                        </p:tgtEl>
                                      </p:cBhvr>
                                      <p:to x="100000" y="80000"/>
                                    </p:animScale>
                                    <p:animScale>
                                      <p:cBhvr>
                                        <p:cTn id="16" dur="1" decel="50000">
                                          <p:stCondLst>
                                            <p:cond delay="7"/>
                                          </p:stCondLst>
                                        </p:cTn>
                                        <p:tgtEl>
                                          <p:spTgt spid="25"/>
                                        </p:tgtEl>
                                      </p:cBhvr>
                                      <p:to x="100000" y="100000"/>
                                    </p:animScale>
                                    <p:animScale>
                                      <p:cBhvr>
                                        <p:cTn id="17" dur="1">
                                          <p:stCondLst>
                                            <p:cond delay="8"/>
                                          </p:stCondLst>
                                        </p:cTn>
                                        <p:tgtEl>
                                          <p:spTgt spid="25"/>
                                        </p:tgtEl>
                                      </p:cBhvr>
                                      <p:to x="100000" y="90000"/>
                                    </p:animScale>
                                    <p:animScale>
                                      <p:cBhvr>
                                        <p:cTn id="18" dur="1" decel="50000">
                                          <p:stCondLst>
                                            <p:cond delay="8"/>
                                          </p:stCondLst>
                                        </p:cTn>
                                        <p:tgtEl>
                                          <p:spTgt spid="25"/>
                                        </p:tgtEl>
                                      </p:cBhvr>
                                      <p:to x="100000" y="100000"/>
                                    </p:animScale>
                                    <p:animScale>
                                      <p:cBhvr>
                                        <p:cTn id="19" dur="1">
                                          <p:stCondLst>
                                            <p:cond delay="9"/>
                                          </p:stCondLst>
                                        </p:cTn>
                                        <p:tgtEl>
                                          <p:spTgt spid="25"/>
                                        </p:tgtEl>
                                      </p:cBhvr>
                                      <p:to x="100000" y="95000"/>
                                    </p:animScale>
                                    <p:animScale>
                                      <p:cBhvr>
                                        <p:cTn id="20" dur="1" decel="50000">
                                          <p:stCondLst>
                                            <p:cond delay="9"/>
                                          </p:stCondLst>
                                        </p:cTn>
                                        <p:tgtEl>
                                          <p:spTgt spid="2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88952" cy="987552"/>
          </a:xfrm>
          <a:prstGeom prst="rect">
            <a:avLst/>
          </a:prstGeom>
          <a:solidFill>
            <a:srgbClr val="104C7D"/>
          </a:solidFill>
          <a:ln/>
        </p:spPr>
        <p:txBody>
          <a:bodyPr/>
          <a:lstStyle/>
          <a:p>
            <a:endParaRPr lang="en-US"/>
          </a:p>
        </p:txBody>
      </p:sp>
      <p:sp>
        <p:nvSpPr>
          <p:cNvPr id="3" name="Text 1"/>
          <p:cNvSpPr txBox="1"/>
          <p:nvPr/>
        </p:nvSpPr>
        <p:spPr>
          <a:xfrm>
            <a:off x="457200" y="118872"/>
            <a:ext cx="11292840" cy="237744"/>
          </a:xfrm>
          <a:prstGeom prst="rect">
            <a:avLst/>
          </a:prstGeom>
          <a:noFill/>
          <a:ln/>
        </p:spPr>
        <p:txBody>
          <a:bodyPr wrap="square" lIns="0" tIns="0" rIns="0" bIns="0" rtlCol="0" anchor="ctr"/>
          <a:lstStyle/>
          <a:p>
            <a:pPr marL="0" indent="0">
              <a:buNone/>
            </a:pPr>
            <a:endParaRPr lang="en-US" sz="1050" dirty="0"/>
          </a:p>
        </p:txBody>
      </p:sp>
      <p:sp>
        <p:nvSpPr>
          <p:cNvPr id="4" name="Text 2"/>
          <p:cNvSpPr txBox="1"/>
          <p:nvPr/>
        </p:nvSpPr>
        <p:spPr>
          <a:xfrm>
            <a:off x="457200" y="347472"/>
            <a:ext cx="11292840" cy="594360"/>
          </a:xfrm>
          <a:prstGeom prst="rect">
            <a:avLst/>
          </a:prstGeom>
          <a:noFill/>
          <a:ln/>
        </p:spPr>
        <p:txBody>
          <a:bodyPr wrap="square" lIns="0" tIns="0" rIns="0" bIns="0" rtlCol="0" anchor="t"/>
          <a:lstStyle/>
          <a:p>
            <a:pPr marL="0" indent="0">
              <a:lnSpc>
                <a:spcPct val="100000"/>
              </a:lnSpc>
              <a:buNone/>
            </a:pPr>
            <a:r>
              <a:rPr lang="en-US" sz="3200" b="1" dirty="0">
                <a:solidFill>
                  <a:srgbClr val="FFFFFF"/>
                </a:solidFill>
                <a:latin typeface="Verdana" pitchFamily="34" charset="0"/>
                <a:ea typeface="Verdana" pitchFamily="34" charset="-122"/>
                <a:cs typeface="Verdana" pitchFamily="34" charset="-120"/>
              </a:rPr>
              <a:t>Answer</a:t>
            </a:r>
            <a:endParaRPr lang="en-US" sz="3200" dirty="0"/>
          </a:p>
        </p:txBody>
      </p:sp>
      <p:sp>
        <p:nvSpPr>
          <p:cNvPr id="5" name="Text 3"/>
          <p:cNvSpPr txBox="1"/>
          <p:nvPr/>
        </p:nvSpPr>
        <p:spPr>
          <a:xfrm>
            <a:off x="441960" y="1664547"/>
            <a:ext cx="11292840" cy="731520"/>
          </a:xfrm>
          <a:prstGeom prst="rect">
            <a:avLst/>
          </a:prstGeom>
          <a:noFill/>
          <a:ln/>
        </p:spPr>
        <p:txBody>
          <a:bodyPr wrap="square" lIns="0" tIns="0" rIns="0" bIns="0" rtlCol="0" anchor="ctr"/>
          <a:lstStyle/>
          <a:p>
            <a:pPr marL="0" indent="0">
              <a:buNone/>
            </a:pPr>
            <a:r>
              <a:rPr lang="en-US" sz="4000" b="1" dirty="0">
                <a:solidFill>
                  <a:srgbClr val="6B3FA0"/>
                </a:solidFill>
                <a:latin typeface="Verdana" pitchFamily="34" charset="0"/>
                <a:ea typeface="Verdana" pitchFamily="34" charset="-122"/>
                <a:cs typeface="Verdana" pitchFamily="34" charset="-120"/>
              </a:rPr>
              <a:t>D.  180 days</a:t>
            </a:r>
            <a:endParaRPr lang="en-US" sz="4000" dirty="0"/>
          </a:p>
        </p:txBody>
      </p:sp>
      <p:sp>
        <p:nvSpPr>
          <p:cNvPr id="7" name="Text 5"/>
          <p:cNvSpPr txBox="1"/>
          <p:nvPr/>
        </p:nvSpPr>
        <p:spPr>
          <a:xfrm>
            <a:off x="538480" y="2642616"/>
            <a:ext cx="10927080" cy="2231136"/>
          </a:xfrm>
          <a:prstGeom prst="rect">
            <a:avLst/>
          </a:prstGeom>
          <a:noFill/>
          <a:ln/>
        </p:spPr>
        <p:txBody>
          <a:bodyPr wrap="square" lIns="0" tIns="0" rIns="0" bIns="0" rtlCol="0" anchor="t"/>
          <a:lstStyle/>
          <a:p>
            <a:pPr marL="0" indent="0">
              <a:lnSpc>
                <a:spcPct val="112000"/>
              </a:lnSpc>
              <a:buNone/>
            </a:pPr>
            <a:r>
              <a:rPr lang="en-US" sz="2800" dirty="0">
                <a:solidFill>
                  <a:srgbClr val="1A2733"/>
                </a:solidFill>
                <a:latin typeface="Verdana" pitchFamily="34" charset="0"/>
                <a:ea typeface="Verdana" pitchFamily="34" charset="-122"/>
                <a:cs typeface="Verdana" pitchFamily="34" charset="-120"/>
              </a:rPr>
              <a:t>38 U.S.C. § 5303(a) sets the AWOL bar at a continuous period of 180 days or more. Like the other five statutory bars, it applies outright once triggered — but the insanity exception can still apply even to a statutory bar, so don't rule out a case on AWOL length alone.</a:t>
            </a:r>
            <a:endParaRPr lang="en-US" sz="2800" dirty="0"/>
          </a:p>
        </p:txBody>
      </p:sp>
      <p:sp>
        <p:nvSpPr>
          <p:cNvPr id="8" name="Text 6"/>
          <p:cNvSpPr txBox="1"/>
          <p:nvPr/>
        </p:nvSpPr>
        <p:spPr>
          <a:xfrm>
            <a:off x="11567160" y="6528816"/>
            <a:ext cx="457200" cy="274320"/>
          </a:xfrm>
          <a:prstGeom prst="rect">
            <a:avLst/>
          </a:prstGeom>
          <a:noFill/>
          <a:ln/>
        </p:spPr>
        <p:txBody>
          <a:bodyPr wrap="square" lIns="0" tIns="0" rIns="0" bIns="0" rtlCol="0" anchor="ctr"/>
          <a:lstStyle/>
          <a:p>
            <a:pPr marL="0" indent="0" algn="r">
              <a:buNone/>
            </a:pPr>
            <a:r>
              <a:rPr lang="en-US" sz="900" dirty="0">
                <a:solidFill>
                  <a:srgbClr val="44576B"/>
                </a:solidFill>
                <a:latin typeface="Verdana" pitchFamily="34" charset="0"/>
                <a:ea typeface="Verdana" pitchFamily="34" charset="-122"/>
                <a:cs typeface="Verdana" pitchFamily="34" charset="-120"/>
              </a:rPr>
              <a:t>21</a:t>
            </a:r>
            <a:endParaRPr lang="en-US"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88952" cy="987552"/>
          </a:xfrm>
          <a:prstGeom prst="rect">
            <a:avLst/>
          </a:prstGeom>
          <a:solidFill>
            <a:srgbClr val="104C7D"/>
          </a:solidFill>
          <a:ln/>
        </p:spPr>
        <p:txBody>
          <a:bodyPr/>
          <a:lstStyle/>
          <a:p>
            <a:endParaRPr lang="en-US"/>
          </a:p>
        </p:txBody>
      </p:sp>
      <p:sp>
        <p:nvSpPr>
          <p:cNvPr id="4" name="Text 2"/>
          <p:cNvSpPr txBox="1"/>
          <p:nvPr/>
        </p:nvSpPr>
        <p:spPr>
          <a:xfrm>
            <a:off x="434340" y="77555"/>
            <a:ext cx="11292840" cy="594360"/>
          </a:xfrm>
          <a:prstGeom prst="rect">
            <a:avLst/>
          </a:prstGeom>
          <a:noFill/>
          <a:ln/>
        </p:spPr>
        <p:txBody>
          <a:bodyPr wrap="square" lIns="0" tIns="0" rIns="0" bIns="0" rtlCol="0" anchor="t"/>
          <a:lstStyle/>
          <a:p>
            <a:pPr marL="0" indent="0">
              <a:lnSpc>
                <a:spcPct val="100000"/>
              </a:lnSpc>
              <a:buNone/>
            </a:pPr>
            <a:r>
              <a:rPr lang="en-US" sz="2800" b="1" dirty="0">
                <a:solidFill>
                  <a:srgbClr val="FFFFFF"/>
                </a:solidFill>
                <a:latin typeface="Verdana" pitchFamily="34" charset="0"/>
                <a:ea typeface="Verdana" pitchFamily="34" charset="-122"/>
                <a:cs typeface="Verdana" pitchFamily="34" charset="-120"/>
              </a:rPr>
              <a:t>Four regulatory bars remain, and two now allow an exception</a:t>
            </a:r>
            <a:endParaRPr lang="en-US" sz="2800" dirty="0"/>
          </a:p>
        </p:txBody>
      </p:sp>
      <p:sp>
        <p:nvSpPr>
          <p:cNvPr id="5" name="Text 3"/>
          <p:cNvSpPr txBox="1"/>
          <p:nvPr/>
        </p:nvSpPr>
        <p:spPr>
          <a:xfrm>
            <a:off x="434340" y="1817962"/>
            <a:ext cx="11292840" cy="714925"/>
          </a:xfrm>
          <a:prstGeom prst="rect">
            <a:avLst/>
          </a:prstGeom>
          <a:noFill/>
          <a:ln/>
        </p:spPr>
        <p:txBody>
          <a:bodyPr wrap="square" lIns="0" tIns="0" rIns="0" bIns="0" rtlCol="0" anchor="ctr"/>
          <a:lstStyle/>
          <a:p>
            <a:pPr marL="0" indent="0">
              <a:buNone/>
            </a:pPr>
            <a:r>
              <a:rPr lang="en-US" sz="2000" i="1" dirty="0">
                <a:solidFill>
                  <a:srgbClr val="44576B"/>
                </a:solidFill>
                <a:latin typeface="Verdana" pitchFamily="34" charset="0"/>
                <a:ea typeface="Verdana" pitchFamily="34" charset="-122"/>
                <a:cs typeface="Verdana" pitchFamily="34" charset="-120"/>
              </a:rPr>
              <a:t>A VA rule effective June 25, 2024 eliminated the old "homosexual acts" bar entirely and tightened the rest (38 CFR 3.12(d)).</a:t>
            </a:r>
            <a:endParaRPr lang="en-US" sz="2000" dirty="0"/>
          </a:p>
        </p:txBody>
      </p:sp>
      <p:sp>
        <p:nvSpPr>
          <p:cNvPr id="6" name="Shape 4"/>
          <p:cNvSpPr/>
          <p:nvPr/>
        </p:nvSpPr>
        <p:spPr>
          <a:xfrm>
            <a:off x="347134" y="3429000"/>
            <a:ext cx="5440680" cy="2194560"/>
          </a:xfrm>
          <a:prstGeom prst="roundRect">
            <a:avLst>
              <a:gd name="adj" fmla="val 2500"/>
            </a:avLst>
          </a:prstGeom>
          <a:solidFill>
            <a:srgbClr val="FDEAEA"/>
          </a:solidFill>
          <a:ln w="12700">
            <a:solidFill>
              <a:srgbClr val="E2231A"/>
            </a:solidFill>
            <a:prstDash val="solid"/>
          </a:ln>
        </p:spPr>
        <p:txBody>
          <a:bodyPr/>
          <a:lstStyle/>
          <a:p>
            <a:endParaRPr lang="en-US"/>
          </a:p>
        </p:txBody>
      </p:sp>
      <p:sp>
        <p:nvSpPr>
          <p:cNvPr id="7" name="Text 5"/>
          <p:cNvSpPr txBox="1"/>
          <p:nvPr/>
        </p:nvSpPr>
        <p:spPr>
          <a:xfrm>
            <a:off x="530014" y="3611880"/>
            <a:ext cx="5074920" cy="292608"/>
          </a:xfrm>
          <a:prstGeom prst="rect">
            <a:avLst/>
          </a:prstGeom>
          <a:noFill/>
          <a:ln/>
        </p:spPr>
        <p:txBody>
          <a:bodyPr wrap="square" lIns="0" tIns="0" rIns="0" bIns="0" rtlCol="0" anchor="ctr"/>
          <a:lstStyle/>
          <a:p>
            <a:pPr marL="0" indent="0">
              <a:buNone/>
            </a:pPr>
            <a:r>
              <a:rPr lang="en-US" sz="2000" b="1" dirty="0">
                <a:solidFill>
                  <a:srgbClr val="E2231A"/>
                </a:solidFill>
                <a:latin typeface="Verdana" pitchFamily="34" charset="0"/>
                <a:ea typeface="Verdana" pitchFamily="34" charset="-122"/>
                <a:cs typeface="Verdana" pitchFamily="34" charset="-120"/>
              </a:rPr>
              <a:t>No exception available</a:t>
            </a:r>
            <a:endParaRPr lang="en-US" sz="2000" dirty="0"/>
          </a:p>
        </p:txBody>
      </p:sp>
      <p:sp>
        <p:nvSpPr>
          <p:cNvPr id="8" name="Text 6"/>
          <p:cNvSpPr txBox="1"/>
          <p:nvPr/>
        </p:nvSpPr>
        <p:spPr>
          <a:xfrm>
            <a:off x="530014" y="4120896"/>
            <a:ext cx="5074920" cy="1627632"/>
          </a:xfrm>
          <a:prstGeom prst="rect">
            <a:avLst/>
          </a:prstGeom>
          <a:noFill/>
          <a:ln/>
        </p:spPr>
        <p:txBody>
          <a:bodyPr wrap="square" lIns="0" tIns="0" rIns="0" bIns="0" rtlCol="0" anchor="t"/>
          <a:lstStyle/>
          <a:p>
            <a:pPr marL="0" indent="0">
              <a:lnSpc>
                <a:spcPct val="112000"/>
              </a:lnSpc>
              <a:buNone/>
            </a:pPr>
            <a:r>
              <a:rPr lang="en-US" sz="1150" dirty="0">
                <a:solidFill>
                  <a:srgbClr val="1A2733"/>
                </a:solidFill>
                <a:latin typeface="Verdana" pitchFamily="34" charset="0"/>
                <a:ea typeface="Verdana" pitchFamily="34" charset="-122"/>
                <a:cs typeface="Verdana" pitchFamily="34" charset="-120"/>
              </a:rPr>
              <a:t>• </a:t>
            </a:r>
            <a:r>
              <a:rPr lang="en-US" sz="1600" dirty="0">
                <a:solidFill>
                  <a:srgbClr val="1A2733"/>
                </a:solidFill>
                <a:latin typeface="Verdana" pitchFamily="34" charset="0"/>
                <a:ea typeface="Verdana" pitchFamily="34" charset="-122"/>
                <a:cs typeface="Verdana" pitchFamily="34" charset="-120"/>
              </a:rPr>
              <a:t>Accepting an OTH discharge to avoid a general court-martial</a:t>
            </a:r>
            <a:endParaRPr lang="en-US" sz="1600" dirty="0"/>
          </a:p>
          <a:p>
            <a:pPr marL="0" indent="0">
              <a:lnSpc>
                <a:spcPct val="112000"/>
              </a:lnSpc>
              <a:buNone/>
            </a:pPr>
            <a:endParaRPr lang="en-US" sz="1600" dirty="0"/>
          </a:p>
          <a:p>
            <a:pPr marL="0" indent="0">
              <a:lnSpc>
                <a:spcPct val="112000"/>
              </a:lnSpc>
              <a:buNone/>
            </a:pPr>
            <a:r>
              <a:rPr lang="en-US" sz="1600" dirty="0">
                <a:solidFill>
                  <a:srgbClr val="1A2733"/>
                </a:solidFill>
                <a:latin typeface="Verdana" pitchFamily="34" charset="0"/>
                <a:ea typeface="Verdana" pitchFamily="34" charset="-122"/>
                <a:cs typeface="Verdana" pitchFamily="34" charset="-120"/>
              </a:rPr>
              <a:t>• Mutiny or espionage</a:t>
            </a:r>
            <a:endParaRPr lang="en-US" sz="1600" dirty="0"/>
          </a:p>
        </p:txBody>
      </p:sp>
      <p:sp>
        <p:nvSpPr>
          <p:cNvPr id="9" name="Shape 7"/>
          <p:cNvSpPr/>
          <p:nvPr/>
        </p:nvSpPr>
        <p:spPr>
          <a:xfrm>
            <a:off x="6080760" y="3438144"/>
            <a:ext cx="5669280" cy="2194560"/>
          </a:xfrm>
          <a:prstGeom prst="roundRect">
            <a:avLst>
              <a:gd name="adj" fmla="val 2500"/>
            </a:avLst>
          </a:prstGeom>
          <a:solidFill>
            <a:srgbClr val="DEEBE1"/>
          </a:solidFill>
          <a:ln w="12700">
            <a:solidFill>
              <a:srgbClr val="2E7D4F"/>
            </a:solidFill>
            <a:prstDash val="solid"/>
          </a:ln>
        </p:spPr>
        <p:txBody>
          <a:bodyPr/>
          <a:lstStyle/>
          <a:p>
            <a:endParaRPr lang="en-US"/>
          </a:p>
        </p:txBody>
      </p:sp>
      <p:sp>
        <p:nvSpPr>
          <p:cNvPr id="10" name="Text 8"/>
          <p:cNvSpPr txBox="1"/>
          <p:nvPr/>
        </p:nvSpPr>
        <p:spPr>
          <a:xfrm>
            <a:off x="6195907" y="3717205"/>
            <a:ext cx="5303520" cy="292608"/>
          </a:xfrm>
          <a:prstGeom prst="rect">
            <a:avLst/>
          </a:prstGeom>
          <a:noFill/>
          <a:ln/>
        </p:spPr>
        <p:txBody>
          <a:bodyPr wrap="square" lIns="0" tIns="0" rIns="0" bIns="0" rtlCol="0" anchor="ctr"/>
          <a:lstStyle/>
          <a:p>
            <a:pPr marL="0" indent="0">
              <a:buNone/>
            </a:pPr>
            <a:r>
              <a:rPr lang="en-US" sz="2000" b="1" dirty="0">
                <a:solidFill>
                  <a:srgbClr val="2E7D4F"/>
                </a:solidFill>
                <a:latin typeface="Verdana" pitchFamily="34" charset="0"/>
                <a:ea typeface="Verdana" pitchFamily="34" charset="-122"/>
                <a:cs typeface="Verdana" pitchFamily="34" charset="-120"/>
              </a:rPr>
              <a:t>Compelling circumstances exception available</a:t>
            </a:r>
            <a:endParaRPr lang="en-US" sz="2000" dirty="0"/>
          </a:p>
        </p:txBody>
      </p:sp>
      <p:sp>
        <p:nvSpPr>
          <p:cNvPr id="11" name="Text 9"/>
          <p:cNvSpPr txBox="1"/>
          <p:nvPr/>
        </p:nvSpPr>
        <p:spPr>
          <a:xfrm>
            <a:off x="6195907" y="4182533"/>
            <a:ext cx="5303520" cy="1627632"/>
          </a:xfrm>
          <a:prstGeom prst="rect">
            <a:avLst/>
          </a:prstGeom>
          <a:noFill/>
          <a:ln/>
        </p:spPr>
        <p:txBody>
          <a:bodyPr wrap="square" lIns="0" tIns="0" rIns="0" bIns="0" rtlCol="0" anchor="t"/>
          <a:lstStyle/>
          <a:p>
            <a:pPr marL="0" indent="0">
              <a:lnSpc>
                <a:spcPct val="112000"/>
              </a:lnSpc>
              <a:buNone/>
            </a:pPr>
            <a:r>
              <a:rPr lang="en-US" sz="1400" dirty="0">
                <a:solidFill>
                  <a:srgbClr val="1A2733"/>
                </a:solidFill>
                <a:latin typeface="Verdana" pitchFamily="34" charset="0"/>
                <a:ea typeface="Verdana" pitchFamily="34" charset="-122"/>
                <a:cs typeface="Verdana" pitchFamily="34" charset="-120"/>
              </a:rPr>
              <a:t>• Moral turpitude — e.g., prostitution, kidnapping, fraud</a:t>
            </a:r>
            <a:endParaRPr lang="en-US" sz="1400" dirty="0"/>
          </a:p>
          <a:p>
            <a:pPr marL="0" indent="0">
              <a:lnSpc>
                <a:spcPct val="112000"/>
              </a:lnSpc>
              <a:buNone/>
            </a:pPr>
            <a:endParaRPr lang="en-US" sz="1400" dirty="0"/>
          </a:p>
          <a:p>
            <a:pPr marL="0" indent="0">
              <a:lnSpc>
                <a:spcPct val="112000"/>
              </a:lnSpc>
              <a:buNone/>
            </a:pPr>
            <a:r>
              <a:rPr lang="en-US" sz="1400" dirty="0">
                <a:solidFill>
                  <a:srgbClr val="1A2733"/>
                </a:solidFill>
                <a:latin typeface="Verdana" pitchFamily="34" charset="0"/>
                <a:ea typeface="Verdana" pitchFamily="34" charset="-122"/>
                <a:cs typeface="Verdana" pitchFamily="34" charset="-120"/>
              </a:rPr>
              <a:t>• Willful and persistent misconduct — deliberate wrongdoing recurring more than once within a defined window (2 years minor / 5 years serious)</a:t>
            </a:r>
            <a:endParaRPr lang="en-US" sz="1400" dirty="0"/>
          </a:p>
        </p:txBody>
      </p:sp>
      <p:sp>
        <p:nvSpPr>
          <p:cNvPr id="12" name="Text 10"/>
          <p:cNvSpPr txBox="1"/>
          <p:nvPr/>
        </p:nvSpPr>
        <p:spPr>
          <a:xfrm>
            <a:off x="11567160" y="6528816"/>
            <a:ext cx="457200" cy="274320"/>
          </a:xfrm>
          <a:prstGeom prst="rect">
            <a:avLst/>
          </a:prstGeom>
          <a:noFill/>
          <a:ln/>
        </p:spPr>
        <p:txBody>
          <a:bodyPr wrap="square" lIns="0" tIns="0" rIns="0" bIns="0" rtlCol="0" anchor="ctr"/>
          <a:lstStyle/>
          <a:p>
            <a:pPr marL="0" indent="0" algn="r">
              <a:buNone/>
            </a:pPr>
            <a:r>
              <a:rPr lang="en-US" sz="900" dirty="0">
                <a:solidFill>
                  <a:srgbClr val="44576B"/>
                </a:solidFill>
                <a:latin typeface="Verdana" pitchFamily="34" charset="0"/>
                <a:ea typeface="Verdana" pitchFamily="34" charset="-122"/>
                <a:cs typeface="Verdana" pitchFamily="34" charset="-120"/>
              </a:rPr>
              <a:t>22</a:t>
            </a:r>
            <a:endParaRPr lang="en-US" sz="9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88952" cy="987552"/>
          </a:xfrm>
          <a:prstGeom prst="rect">
            <a:avLst/>
          </a:prstGeom>
          <a:solidFill>
            <a:srgbClr val="104C7D"/>
          </a:solidFill>
          <a:ln/>
        </p:spPr>
        <p:txBody>
          <a:bodyPr/>
          <a:lstStyle/>
          <a:p>
            <a:endParaRPr lang="en-US"/>
          </a:p>
        </p:txBody>
      </p:sp>
      <p:sp>
        <p:nvSpPr>
          <p:cNvPr id="4" name="Text 2"/>
          <p:cNvSpPr txBox="1"/>
          <p:nvPr/>
        </p:nvSpPr>
        <p:spPr>
          <a:xfrm>
            <a:off x="152400" y="242316"/>
            <a:ext cx="11292840" cy="594360"/>
          </a:xfrm>
          <a:prstGeom prst="rect">
            <a:avLst/>
          </a:prstGeom>
          <a:noFill/>
          <a:ln/>
        </p:spPr>
        <p:txBody>
          <a:bodyPr wrap="square" lIns="0" tIns="0" rIns="0" bIns="0" rtlCol="0" anchor="t"/>
          <a:lstStyle/>
          <a:p>
            <a:pPr marL="0" indent="0">
              <a:lnSpc>
                <a:spcPct val="100000"/>
              </a:lnSpc>
              <a:buNone/>
            </a:pPr>
            <a:r>
              <a:rPr lang="en-US" sz="3600" b="1" dirty="0">
                <a:solidFill>
                  <a:srgbClr val="FFFFFF"/>
                </a:solidFill>
                <a:latin typeface="Verdana" pitchFamily="34" charset="0"/>
                <a:ea typeface="Verdana" pitchFamily="34" charset="-122"/>
                <a:cs typeface="Verdana" pitchFamily="34" charset="-120"/>
              </a:rPr>
              <a:t>Compelling circumstances — and insanity</a:t>
            </a:r>
            <a:endParaRPr lang="en-US" sz="3600" dirty="0"/>
          </a:p>
        </p:txBody>
      </p:sp>
      <p:sp>
        <p:nvSpPr>
          <p:cNvPr id="5" name="Shape 3"/>
          <p:cNvSpPr/>
          <p:nvPr/>
        </p:nvSpPr>
        <p:spPr>
          <a:xfrm>
            <a:off x="152400" y="1932093"/>
            <a:ext cx="5440680" cy="3291840"/>
          </a:xfrm>
          <a:prstGeom prst="roundRect">
            <a:avLst>
              <a:gd name="adj" fmla="val 1667"/>
            </a:avLst>
          </a:prstGeom>
          <a:solidFill>
            <a:srgbClr val="DEEBE1"/>
          </a:solidFill>
          <a:ln w="12700">
            <a:solidFill>
              <a:srgbClr val="2E7D4F"/>
            </a:solidFill>
            <a:prstDash val="solid"/>
          </a:ln>
        </p:spPr>
        <p:txBody>
          <a:bodyPr/>
          <a:lstStyle/>
          <a:p>
            <a:endParaRPr lang="en-US"/>
          </a:p>
        </p:txBody>
      </p:sp>
      <p:sp>
        <p:nvSpPr>
          <p:cNvPr id="6" name="Text 4"/>
          <p:cNvSpPr txBox="1"/>
          <p:nvPr/>
        </p:nvSpPr>
        <p:spPr>
          <a:xfrm>
            <a:off x="276013" y="2326810"/>
            <a:ext cx="5074920" cy="292608"/>
          </a:xfrm>
          <a:prstGeom prst="rect">
            <a:avLst/>
          </a:prstGeom>
          <a:noFill/>
          <a:ln/>
        </p:spPr>
        <p:txBody>
          <a:bodyPr wrap="square" lIns="0" tIns="0" rIns="0" bIns="0" rtlCol="0" anchor="ctr"/>
          <a:lstStyle/>
          <a:p>
            <a:pPr marL="0" indent="0">
              <a:buNone/>
            </a:pPr>
            <a:r>
              <a:rPr lang="en-US" sz="2400" b="1" dirty="0">
                <a:solidFill>
                  <a:srgbClr val="2E7D4F"/>
                </a:solidFill>
                <a:latin typeface="Verdana" pitchFamily="34" charset="0"/>
                <a:ea typeface="Verdana" pitchFamily="34" charset="-122"/>
                <a:cs typeface="Verdana" pitchFamily="34" charset="-120"/>
              </a:rPr>
              <a:t>Compelling circumstances (§3.12(e))</a:t>
            </a:r>
            <a:endParaRPr lang="en-US" sz="2400" dirty="0"/>
          </a:p>
        </p:txBody>
      </p:sp>
      <p:sp>
        <p:nvSpPr>
          <p:cNvPr id="7" name="Text 5"/>
          <p:cNvSpPr txBox="1"/>
          <p:nvPr/>
        </p:nvSpPr>
        <p:spPr>
          <a:xfrm>
            <a:off x="335280" y="3014135"/>
            <a:ext cx="5074920" cy="2724912"/>
          </a:xfrm>
          <a:prstGeom prst="rect">
            <a:avLst/>
          </a:prstGeom>
          <a:noFill/>
          <a:ln/>
        </p:spPr>
        <p:txBody>
          <a:bodyPr wrap="square" lIns="0" tIns="0" rIns="0" bIns="0" rtlCol="0" anchor="t"/>
          <a:lstStyle/>
          <a:p>
            <a:pPr marL="0" indent="0">
              <a:lnSpc>
                <a:spcPct val="112000"/>
              </a:lnSpc>
              <a:buNone/>
            </a:pPr>
            <a:r>
              <a:rPr lang="en-US" dirty="0">
                <a:solidFill>
                  <a:srgbClr val="1A2733"/>
                </a:solidFill>
                <a:latin typeface="Verdana" pitchFamily="34" charset="0"/>
                <a:ea typeface="Verdana" pitchFamily="34" charset="-122"/>
                <a:cs typeface="Verdana" pitchFamily="34" charset="-120"/>
              </a:rPr>
              <a:t>Service otherwise honest, faithful, and meritorious; mental or cognitive impairment; physical health trauma; combat or overseas hardship; sexual abuse or assault; duress or coercion; family obligations; age, education, and maturity at the time.</a:t>
            </a:r>
            <a:endParaRPr lang="en-US" dirty="0"/>
          </a:p>
        </p:txBody>
      </p:sp>
      <p:sp>
        <p:nvSpPr>
          <p:cNvPr id="8" name="Shape 6"/>
          <p:cNvSpPr/>
          <p:nvPr/>
        </p:nvSpPr>
        <p:spPr>
          <a:xfrm>
            <a:off x="6004560" y="1932093"/>
            <a:ext cx="5669280" cy="3291840"/>
          </a:xfrm>
          <a:prstGeom prst="roundRect">
            <a:avLst>
              <a:gd name="adj" fmla="val 1667"/>
            </a:avLst>
          </a:prstGeom>
          <a:solidFill>
            <a:srgbClr val="F1E6C9"/>
          </a:solidFill>
          <a:ln w="12700">
            <a:solidFill>
              <a:srgbClr val="8A6413"/>
            </a:solidFill>
            <a:prstDash val="solid"/>
          </a:ln>
        </p:spPr>
        <p:txBody>
          <a:bodyPr/>
          <a:lstStyle/>
          <a:p>
            <a:endParaRPr lang="en-US"/>
          </a:p>
        </p:txBody>
      </p:sp>
      <p:sp>
        <p:nvSpPr>
          <p:cNvPr id="9" name="Text 7"/>
          <p:cNvSpPr txBox="1"/>
          <p:nvPr/>
        </p:nvSpPr>
        <p:spPr>
          <a:xfrm>
            <a:off x="6202680" y="2180506"/>
            <a:ext cx="5303520" cy="292608"/>
          </a:xfrm>
          <a:prstGeom prst="rect">
            <a:avLst/>
          </a:prstGeom>
          <a:noFill/>
          <a:ln/>
        </p:spPr>
        <p:txBody>
          <a:bodyPr wrap="square" lIns="0" tIns="0" rIns="0" bIns="0" rtlCol="0" anchor="ctr"/>
          <a:lstStyle/>
          <a:p>
            <a:pPr marL="0" indent="0">
              <a:buNone/>
            </a:pPr>
            <a:r>
              <a:rPr lang="en-US" sz="2400" b="1" dirty="0">
                <a:solidFill>
                  <a:srgbClr val="1A2733"/>
                </a:solidFill>
                <a:latin typeface="Verdana" pitchFamily="34" charset="0"/>
                <a:ea typeface="Verdana" pitchFamily="34" charset="-122"/>
                <a:cs typeface="Verdana" pitchFamily="34" charset="-120"/>
              </a:rPr>
              <a:t>Insanity exception (§3.12(b))</a:t>
            </a:r>
            <a:endParaRPr lang="en-US" sz="2400" dirty="0"/>
          </a:p>
        </p:txBody>
      </p:sp>
      <p:sp>
        <p:nvSpPr>
          <p:cNvPr id="10" name="Text 8"/>
          <p:cNvSpPr txBox="1"/>
          <p:nvPr/>
        </p:nvSpPr>
        <p:spPr>
          <a:xfrm>
            <a:off x="6141720" y="2888488"/>
            <a:ext cx="5303520" cy="2724912"/>
          </a:xfrm>
          <a:prstGeom prst="rect">
            <a:avLst/>
          </a:prstGeom>
          <a:noFill/>
          <a:ln/>
        </p:spPr>
        <p:txBody>
          <a:bodyPr wrap="square" lIns="0" tIns="0" rIns="0" bIns="0" rtlCol="0" anchor="t"/>
          <a:lstStyle/>
          <a:p>
            <a:pPr marL="0" indent="0">
              <a:lnSpc>
                <a:spcPct val="112000"/>
              </a:lnSpc>
              <a:buNone/>
            </a:pPr>
            <a:r>
              <a:rPr lang="en-US" dirty="0">
                <a:solidFill>
                  <a:srgbClr val="1A2733"/>
                </a:solidFill>
                <a:latin typeface="Verdana" pitchFamily="34" charset="0"/>
                <a:ea typeface="Verdana" pitchFamily="34" charset="-122"/>
                <a:cs typeface="Verdana" pitchFamily="34" charset="-120"/>
              </a:rPr>
              <a:t>No bar — statutory or regulatory — applies if VA determines the veteran was insane at the time of the offense. A distinct, higher standard than the mitigating factors at left</a:t>
            </a:r>
            <a:r>
              <a:rPr lang="en-US" sz="1150" dirty="0">
                <a:solidFill>
                  <a:srgbClr val="1A2733"/>
                </a:solidFill>
                <a:latin typeface="Verdana" pitchFamily="34" charset="0"/>
                <a:ea typeface="Verdana" pitchFamily="34" charset="-122"/>
                <a:cs typeface="Verdana" pitchFamily="34" charset="-120"/>
              </a:rPr>
              <a:t>.</a:t>
            </a:r>
            <a:endParaRPr lang="en-US" sz="1150" dirty="0"/>
          </a:p>
        </p:txBody>
      </p:sp>
      <p:sp>
        <p:nvSpPr>
          <p:cNvPr id="11" name="Text 9"/>
          <p:cNvSpPr txBox="1"/>
          <p:nvPr/>
        </p:nvSpPr>
        <p:spPr>
          <a:xfrm>
            <a:off x="11567160" y="6528816"/>
            <a:ext cx="457200" cy="274320"/>
          </a:xfrm>
          <a:prstGeom prst="rect">
            <a:avLst/>
          </a:prstGeom>
          <a:noFill/>
          <a:ln/>
        </p:spPr>
        <p:txBody>
          <a:bodyPr wrap="square" lIns="0" tIns="0" rIns="0" bIns="0" rtlCol="0" anchor="ctr"/>
          <a:lstStyle/>
          <a:p>
            <a:pPr marL="0" indent="0" algn="r">
              <a:buNone/>
            </a:pPr>
            <a:r>
              <a:rPr lang="en-US" sz="900" dirty="0">
                <a:solidFill>
                  <a:srgbClr val="44576B"/>
                </a:solidFill>
                <a:latin typeface="Verdana" pitchFamily="34" charset="0"/>
                <a:ea typeface="Verdana" pitchFamily="34" charset="-122"/>
                <a:cs typeface="Verdana" pitchFamily="34" charset="-120"/>
              </a:rPr>
              <a:t>23</a:t>
            </a:r>
            <a:endParaRPr lang="en-US" sz="9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88952" cy="987552"/>
          </a:xfrm>
          <a:prstGeom prst="rect">
            <a:avLst/>
          </a:prstGeom>
          <a:solidFill>
            <a:srgbClr val="104C7D"/>
          </a:solidFill>
          <a:ln/>
        </p:spPr>
        <p:txBody>
          <a:bodyPr/>
          <a:lstStyle/>
          <a:p>
            <a:endParaRPr lang="en-US"/>
          </a:p>
        </p:txBody>
      </p:sp>
      <p:sp>
        <p:nvSpPr>
          <p:cNvPr id="4" name="Text 2"/>
          <p:cNvSpPr txBox="1"/>
          <p:nvPr/>
        </p:nvSpPr>
        <p:spPr>
          <a:xfrm>
            <a:off x="118533" y="274320"/>
            <a:ext cx="11292840" cy="594360"/>
          </a:xfrm>
          <a:prstGeom prst="rect">
            <a:avLst/>
          </a:prstGeom>
          <a:noFill/>
          <a:ln/>
        </p:spPr>
        <p:txBody>
          <a:bodyPr wrap="square" lIns="0" tIns="0" rIns="0" bIns="0" rtlCol="0" anchor="t"/>
          <a:lstStyle/>
          <a:p>
            <a:pPr marL="0" indent="0">
              <a:lnSpc>
                <a:spcPct val="100000"/>
              </a:lnSpc>
              <a:buNone/>
            </a:pPr>
            <a:r>
              <a:rPr lang="en-US" sz="2800" b="1" dirty="0">
                <a:solidFill>
                  <a:srgbClr val="FFFFFF"/>
                </a:solidFill>
                <a:latin typeface="Verdana" pitchFamily="34" charset="0"/>
                <a:ea typeface="Verdana" pitchFamily="34" charset="-122"/>
                <a:cs typeface="Verdana" pitchFamily="34" charset="-120"/>
              </a:rPr>
              <a:t>Eligibility depends on the benefit, not just the discharge</a:t>
            </a:r>
            <a:endParaRPr lang="en-US" sz="2800" dirty="0"/>
          </a:p>
        </p:txBody>
      </p:sp>
      <p:graphicFrame>
        <p:nvGraphicFramePr>
          <p:cNvPr id="25" name="Table 0"/>
          <p:cNvGraphicFramePr>
            <a:graphicFrameLocks noGrp="1"/>
          </p:cNvGraphicFramePr>
          <p:nvPr>
            <p:extLst>
              <p:ext uri="{D42A27DB-BD31-4B8C-83A1-F6EECF244321}">
                <p14:modId xmlns:p14="http://schemas.microsoft.com/office/powerpoint/2010/main" val="235313565"/>
              </p:ext>
            </p:extLst>
          </p:nvPr>
        </p:nvGraphicFramePr>
        <p:xfrm>
          <a:off x="118533" y="1899921"/>
          <a:ext cx="11504507" cy="3512673"/>
        </p:xfrm>
        <a:graphic>
          <a:graphicData uri="http://schemas.openxmlformats.org/drawingml/2006/table">
            <a:tbl>
              <a:tblPr/>
              <a:tblGrid>
                <a:gridCol w="3782067">
                  <a:extLst>
                    <a:ext uri="{9D8B030D-6E8A-4147-A177-3AD203B41FA5}">
                      <a16:colId xmlns:a16="http://schemas.microsoft.com/office/drawing/2014/main" val="20000"/>
                    </a:ext>
                  </a:extLst>
                </a:gridCol>
                <a:gridCol w="2152923">
                  <a:extLst>
                    <a:ext uri="{9D8B030D-6E8A-4147-A177-3AD203B41FA5}">
                      <a16:colId xmlns:a16="http://schemas.microsoft.com/office/drawing/2014/main" val="20001"/>
                    </a:ext>
                  </a:extLst>
                </a:gridCol>
                <a:gridCol w="1778501">
                  <a:extLst>
                    <a:ext uri="{9D8B030D-6E8A-4147-A177-3AD203B41FA5}">
                      <a16:colId xmlns:a16="http://schemas.microsoft.com/office/drawing/2014/main" val="20002"/>
                    </a:ext>
                  </a:extLst>
                </a:gridCol>
                <a:gridCol w="1825304">
                  <a:extLst>
                    <a:ext uri="{9D8B030D-6E8A-4147-A177-3AD203B41FA5}">
                      <a16:colId xmlns:a16="http://schemas.microsoft.com/office/drawing/2014/main" val="20003"/>
                    </a:ext>
                  </a:extLst>
                </a:gridCol>
                <a:gridCol w="1965712">
                  <a:extLst>
                    <a:ext uri="{9D8B030D-6E8A-4147-A177-3AD203B41FA5}">
                      <a16:colId xmlns:a16="http://schemas.microsoft.com/office/drawing/2014/main" val="20004"/>
                    </a:ext>
                  </a:extLst>
                </a:gridCol>
              </a:tblGrid>
              <a:tr h="593049">
                <a:tc>
                  <a:txBody>
                    <a:bodyPr/>
                    <a:lstStyle/>
                    <a:p>
                      <a:pPr marL="0" indent="0" algn="l">
                        <a:buNone/>
                      </a:pPr>
                      <a:r>
                        <a:rPr lang="en-US" sz="1400" b="1" dirty="0">
                          <a:solidFill>
                            <a:srgbClr val="FFFFFF"/>
                          </a:solidFill>
                          <a:latin typeface="Verdana" pitchFamily="34" charset="0"/>
                          <a:ea typeface="Verdana" pitchFamily="34" charset="-122"/>
                          <a:cs typeface="Verdana" pitchFamily="34" charset="-120"/>
                        </a:rPr>
                        <a:t>VA Benefit</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104C7D"/>
                    </a:solidFill>
                  </a:tcPr>
                </a:tc>
                <a:tc>
                  <a:txBody>
                    <a:bodyPr/>
                    <a:lstStyle/>
                    <a:p>
                      <a:pPr marL="0" indent="0" algn="l">
                        <a:buNone/>
                      </a:pPr>
                      <a:r>
                        <a:rPr lang="en-US" sz="1400" b="1" dirty="0">
                          <a:solidFill>
                            <a:srgbClr val="FFFFFF"/>
                          </a:solidFill>
                          <a:latin typeface="Verdana" pitchFamily="34" charset="0"/>
                          <a:ea typeface="Verdana" pitchFamily="34" charset="-122"/>
                          <a:cs typeface="Verdana" pitchFamily="34" charset="-120"/>
                        </a:rPr>
                        <a:t>Honorable/General</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104C7D"/>
                    </a:solidFill>
                  </a:tcPr>
                </a:tc>
                <a:tc>
                  <a:txBody>
                    <a:bodyPr/>
                    <a:lstStyle/>
                    <a:p>
                      <a:pPr marL="0" indent="0" algn="l">
                        <a:buNone/>
                      </a:pPr>
                      <a:r>
                        <a:rPr lang="en-US" sz="1400" b="1" dirty="0">
                          <a:solidFill>
                            <a:srgbClr val="FFFFFF"/>
                          </a:solidFill>
                          <a:latin typeface="Verdana" pitchFamily="34" charset="0"/>
                          <a:ea typeface="Verdana" pitchFamily="34" charset="-122"/>
                          <a:cs typeface="Verdana" pitchFamily="34" charset="-120"/>
                        </a:rPr>
                        <a:t>OTH</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104C7D"/>
                    </a:solidFill>
                  </a:tcPr>
                </a:tc>
                <a:tc>
                  <a:txBody>
                    <a:bodyPr/>
                    <a:lstStyle/>
                    <a:p>
                      <a:pPr marL="0" indent="0" algn="l">
                        <a:buNone/>
                      </a:pPr>
                      <a:r>
                        <a:rPr lang="en-US" sz="1400" b="1" dirty="0">
                          <a:solidFill>
                            <a:srgbClr val="FFFFFF"/>
                          </a:solidFill>
                          <a:latin typeface="Verdana" pitchFamily="34" charset="0"/>
                          <a:ea typeface="Verdana" pitchFamily="34" charset="-122"/>
                          <a:cs typeface="Verdana" pitchFamily="34" charset="-120"/>
                        </a:rPr>
                        <a:t>BC (special CM)</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104C7D"/>
                    </a:solidFill>
                  </a:tcPr>
                </a:tc>
                <a:tc>
                  <a:txBody>
                    <a:bodyPr/>
                    <a:lstStyle/>
                    <a:p>
                      <a:pPr marL="0" indent="0" algn="l">
                        <a:buNone/>
                      </a:pPr>
                      <a:r>
                        <a:rPr lang="en-US" sz="1400" b="1" dirty="0">
                          <a:solidFill>
                            <a:srgbClr val="FFFFFF"/>
                          </a:solidFill>
                          <a:latin typeface="Verdana" pitchFamily="34" charset="0"/>
                          <a:ea typeface="Verdana" pitchFamily="34" charset="-122"/>
                          <a:cs typeface="Verdana" pitchFamily="34" charset="-120"/>
                        </a:rPr>
                        <a:t>BC (general CM) / Dishonorable</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104C7D"/>
                    </a:solidFill>
                  </a:tcPr>
                </a:tc>
                <a:extLst>
                  <a:ext uri="{0D108BD9-81ED-4DB2-BD59-A6C34878D82A}">
                    <a16:rowId xmlns:a16="http://schemas.microsoft.com/office/drawing/2014/main" val="10000"/>
                  </a:ext>
                </a:extLst>
              </a:tr>
              <a:tr h="364953">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Service-related disability compensation</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E</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TBD</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TBD</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NE</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64953">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Health care &amp; medical services</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EAF1F8"/>
                    </a:solidFill>
                  </a:tcPr>
                </a:tc>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E</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EAF1F8"/>
                    </a:solidFill>
                  </a:tcPr>
                </a:tc>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TBD</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EAF1F8"/>
                    </a:solidFill>
                  </a:tcPr>
                </a:tc>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TBD</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EAF1F8"/>
                    </a:solidFill>
                  </a:tcPr>
                </a:tc>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NE</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EAF1F8"/>
                    </a:solidFill>
                  </a:tcPr>
                </a:tc>
                <a:extLst>
                  <a:ext uri="{0D108BD9-81ED-4DB2-BD59-A6C34878D82A}">
                    <a16:rowId xmlns:a16="http://schemas.microsoft.com/office/drawing/2014/main" val="10002"/>
                  </a:ext>
                </a:extLst>
              </a:tr>
              <a:tr h="364953">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Emergent suicide care</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E</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E</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E</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NE</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64953">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Health care for military sexual trauma</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EAF1F8"/>
                    </a:solidFill>
                  </a:tcPr>
                </a:tc>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E</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EAF1F8"/>
                    </a:solidFill>
                  </a:tcPr>
                </a:tc>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E</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EAF1F8"/>
                    </a:solidFill>
                  </a:tcPr>
                </a:tc>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NE</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EAF1F8"/>
                    </a:solidFill>
                  </a:tcPr>
                </a:tc>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NE</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EAF1F8"/>
                    </a:solidFill>
                  </a:tcPr>
                </a:tc>
                <a:extLst>
                  <a:ext uri="{0D108BD9-81ED-4DB2-BD59-A6C34878D82A}">
                    <a16:rowId xmlns:a16="http://schemas.microsoft.com/office/drawing/2014/main" val="10004"/>
                  </a:ext>
                </a:extLst>
              </a:tr>
              <a:tr h="364953">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Housing (HUD-VASH, SSVF, GPD)</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E</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E</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E</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NE</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64953">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Montgomery / Post-9/11 GI Bill</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EAF1F8"/>
                    </a:solidFill>
                  </a:tcPr>
                </a:tc>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E (Hon. only)</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EAF1F8"/>
                    </a:solidFill>
                  </a:tcPr>
                </a:tc>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NE</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EAF1F8"/>
                    </a:solidFill>
                  </a:tcPr>
                </a:tc>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NE</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EAF1F8"/>
                    </a:solidFill>
                  </a:tcPr>
                </a:tc>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NE</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EAF1F8"/>
                    </a:solidFill>
                  </a:tcPr>
                </a:tc>
                <a:extLst>
                  <a:ext uri="{0D108BD9-81ED-4DB2-BD59-A6C34878D82A}">
                    <a16:rowId xmlns:a16="http://schemas.microsoft.com/office/drawing/2014/main" val="10006"/>
                  </a:ext>
                </a:extLst>
              </a:tr>
              <a:tr h="364953">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Burial in national cemeteries</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E</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TBD</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TBD</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FFFFFF"/>
                    </a:solidFill>
                  </a:tcPr>
                </a:tc>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NE</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64953">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Vet centers</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EAF1F8"/>
                    </a:solidFill>
                  </a:tcPr>
                </a:tc>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E</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EAF1F8"/>
                    </a:solidFill>
                  </a:tcPr>
                </a:tc>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TBD</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EAF1F8"/>
                    </a:solidFill>
                  </a:tcPr>
                </a:tc>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TBD</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EAF1F8"/>
                    </a:solidFill>
                  </a:tcPr>
                </a:tc>
                <a:tc>
                  <a:txBody>
                    <a:bodyPr/>
                    <a:lstStyle/>
                    <a:p>
                      <a:pPr marL="0" indent="0" algn="l">
                        <a:buNone/>
                      </a:pPr>
                      <a:r>
                        <a:rPr lang="en-US" sz="1400" dirty="0">
                          <a:solidFill>
                            <a:srgbClr val="1A2733"/>
                          </a:solidFill>
                          <a:latin typeface="Verdana" pitchFamily="34" charset="0"/>
                          <a:ea typeface="Verdana" pitchFamily="34" charset="-122"/>
                          <a:cs typeface="Verdana" pitchFamily="34" charset="-120"/>
                        </a:rPr>
                        <a:t>NE</a:t>
                      </a:r>
                      <a:endParaRPr lang="en-US" sz="1400" dirty="0">
                        <a:latin typeface="Verdana" charset="0"/>
                        <a:ea typeface="Verdana" charset="0"/>
                        <a:cs typeface="Verdana" charset="0"/>
                      </a:endParaRPr>
                    </a:p>
                  </a:txBody>
                  <a:tcPr anchor="ctr">
                    <a:lnL w="9525" cap="flat" cmpd="sng" algn="ctr">
                      <a:solidFill>
                        <a:srgbClr val="C9D6E0"/>
                      </a:solidFill>
                      <a:prstDash val="solid"/>
                      <a:round/>
                      <a:headEnd type="none" w="med" len="med"/>
                      <a:tailEnd type="none" w="med" len="med"/>
                    </a:lnL>
                    <a:lnR w="9525" cap="flat" cmpd="sng" algn="ctr">
                      <a:solidFill>
                        <a:srgbClr val="C9D6E0"/>
                      </a:solidFill>
                      <a:prstDash val="solid"/>
                      <a:round/>
                      <a:headEnd type="none" w="med" len="med"/>
                      <a:tailEnd type="none" w="med" len="med"/>
                    </a:lnR>
                    <a:lnT w="9525" cap="flat" cmpd="sng" algn="ctr">
                      <a:solidFill>
                        <a:srgbClr val="C9D6E0"/>
                      </a:solidFill>
                      <a:prstDash val="solid"/>
                      <a:round/>
                      <a:headEnd type="none" w="med" len="med"/>
                      <a:tailEnd type="none" w="med" len="med"/>
                    </a:lnT>
                    <a:lnB w="9525" cap="flat" cmpd="sng" algn="ctr">
                      <a:solidFill>
                        <a:srgbClr val="C9D6E0"/>
                      </a:solidFill>
                      <a:prstDash val="solid"/>
                      <a:round/>
                      <a:headEnd type="none" w="med" len="med"/>
                      <a:tailEnd type="none" w="med" len="med"/>
                    </a:lnB>
                    <a:solidFill>
                      <a:srgbClr val="EAF1F8"/>
                    </a:solidFill>
                  </a:tcPr>
                </a:tc>
                <a:extLst>
                  <a:ext uri="{0D108BD9-81ED-4DB2-BD59-A6C34878D82A}">
                    <a16:rowId xmlns:a16="http://schemas.microsoft.com/office/drawing/2014/main" val="10008"/>
                  </a:ext>
                </a:extLst>
              </a:tr>
            </a:tbl>
          </a:graphicData>
        </a:graphic>
      </p:graphicFrame>
      <p:sp>
        <p:nvSpPr>
          <p:cNvPr id="6" name="Text 3"/>
          <p:cNvSpPr txBox="1"/>
          <p:nvPr/>
        </p:nvSpPr>
        <p:spPr>
          <a:xfrm>
            <a:off x="274320" y="5943600"/>
            <a:ext cx="11292840" cy="274320"/>
          </a:xfrm>
          <a:prstGeom prst="rect">
            <a:avLst/>
          </a:prstGeom>
          <a:noFill/>
          <a:ln/>
        </p:spPr>
        <p:txBody>
          <a:bodyPr wrap="square" lIns="0" tIns="0" rIns="0" bIns="0" rtlCol="0" anchor="ctr"/>
          <a:lstStyle/>
          <a:p>
            <a:pPr marL="0" indent="0">
              <a:buNone/>
            </a:pPr>
            <a:r>
              <a:rPr lang="en-US" sz="1400" dirty="0">
                <a:solidFill>
                  <a:srgbClr val="44576B"/>
                </a:solidFill>
                <a:latin typeface="Verdana" pitchFamily="34" charset="0"/>
                <a:ea typeface="Verdana" pitchFamily="34" charset="-122"/>
                <a:cs typeface="Verdana" pitchFamily="34" charset="-120"/>
              </a:rPr>
              <a:t>E = Eligible      NE = Not Eligible      TBD = To Be Determined by </a:t>
            </a:r>
            <a:r>
              <a:rPr lang="en-US" sz="1400" dirty="0">
                <a:latin typeface="Verdana" pitchFamily="34" charset="0"/>
                <a:ea typeface="Verdana" pitchFamily="34" charset="-122"/>
                <a:cs typeface="Verdana" pitchFamily="34" charset="-120"/>
              </a:rPr>
              <a:t>VA's</a:t>
            </a:r>
            <a:r>
              <a:rPr lang="en-US" sz="1400" dirty="0">
                <a:solidFill>
                  <a:srgbClr val="44576B"/>
                </a:solidFill>
                <a:latin typeface="Verdana" pitchFamily="34" charset="0"/>
                <a:ea typeface="Verdana" pitchFamily="34" charset="-122"/>
                <a:cs typeface="Verdana" pitchFamily="34" charset="-120"/>
              </a:rPr>
              <a:t> character-of-discharge review</a:t>
            </a:r>
            <a:endParaRPr lang="en-US" sz="1400" dirty="0"/>
          </a:p>
        </p:txBody>
      </p:sp>
      <p:sp>
        <p:nvSpPr>
          <p:cNvPr id="8" name="Text 5"/>
          <p:cNvSpPr txBox="1"/>
          <p:nvPr/>
        </p:nvSpPr>
        <p:spPr>
          <a:xfrm>
            <a:off x="11567160" y="6528816"/>
            <a:ext cx="457200" cy="274320"/>
          </a:xfrm>
          <a:prstGeom prst="rect">
            <a:avLst/>
          </a:prstGeom>
          <a:noFill/>
          <a:ln/>
        </p:spPr>
        <p:txBody>
          <a:bodyPr wrap="square" lIns="0" tIns="0" rIns="0" bIns="0" rtlCol="0" anchor="ctr"/>
          <a:lstStyle/>
          <a:p>
            <a:pPr marL="0" indent="0" algn="r">
              <a:buNone/>
            </a:pPr>
            <a:r>
              <a:rPr lang="en-US" sz="900" dirty="0">
                <a:solidFill>
                  <a:srgbClr val="44576B"/>
                </a:solidFill>
                <a:latin typeface="Verdana" pitchFamily="34" charset="0"/>
                <a:ea typeface="Verdana" pitchFamily="34" charset="-122"/>
                <a:cs typeface="Verdana" pitchFamily="34" charset="-120"/>
              </a:rPr>
              <a:t>24</a:t>
            </a:r>
            <a:endParaRPr lang="en-US" sz="9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88952" cy="987552"/>
          </a:xfrm>
          <a:prstGeom prst="rect">
            <a:avLst/>
          </a:prstGeom>
          <a:solidFill>
            <a:srgbClr val="104C7D"/>
          </a:solidFill>
          <a:ln/>
        </p:spPr>
        <p:txBody>
          <a:bodyPr/>
          <a:lstStyle/>
          <a:p>
            <a:endParaRPr lang="en-US"/>
          </a:p>
        </p:txBody>
      </p:sp>
      <p:sp>
        <p:nvSpPr>
          <p:cNvPr id="4" name="Text 2"/>
          <p:cNvSpPr txBox="1"/>
          <p:nvPr/>
        </p:nvSpPr>
        <p:spPr>
          <a:xfrm>
            <a:off x="228600" y="276735"/>
            <a:ext cx="11292840" cy="594360"/>
          </a:xfrm>
          <a:prstGeom prst="rect">
            <a:avLst/>
          </a:prstGeom>
          <a:noFill/>
          <a:ln/>
        </p:spPr>
        <p:txBody>
          <a:bodyPr wrap="square" lIns="0" tIns="0" rIns="0" bIns="0" rtlCol="0" anchor="t"/>
          <a:lstStyle/>
          <a:p>
            <a:pPr marL="0" indent="0">
              <a:lnSpc>
                <a:spcPct val="100000"/>
              </a:lnSpc>
              <a:buNone/>
            </a:pPr>
            <a:r>
              <a:rPr lang="en-US" sz="3200" b="1" dirty="0">
                <a:solidFill>
                  <a:srgbClr val="FFFFFF"/>
                </a:solidFill>
                <a:latin typeface="Verdana" pitchFamily="34" charset="0"/>
                <a:ea typeface="Verdana" pitchFamily="34" charset="-122"/>
                <a:cs typeface="Verdana" pitchFamily="34" charset="-120"/>
              </a:rPr>
              <a:t>Emergency Mental Health Care</a:t>
            </a:r>
            <a:endParaRPr lang="en-US" sz="3200" dirty="0"/>
          </a:p>
        </p:txBody>
      </p:sp>
      <p:sp>
        <p:nvSpPr>
          <p:cNvPr id="5" name="Text 3"/>
          <p:cNvSpPr txBox="1"/>
          <p:nvPr/>
        </p:nvSpPr>
        <p:spPr>
          <a:xfrm>
            <a:off x="274320" y="1586484"/>
            <a:ext cx="11292840" cy="1051560"/>
          </a:xfrm>
          <a:prstGeom prst="rect">
            <a:avLst/>
          </a:prstGeom>
          <a:noFill/>
          <a:ln/>
        </p:spPr>
        <p:txBody>
          <a:bodyPr wrap="square" lIns="0" tIns="0" rIns="0" bIns="0" rtlCol="0" anchor="ctr"/>
          <a:lstStyle/>
          <a:p>
            <a:pPr marL="0" indent="0">
              <a:lnSpc>
                <a:spcPct val="125000"/>
              </a:lnSpc>
              <a:buNone/>
            </a:pPr>
            <a:r>
              <a:rPr lang="en-US" sz="2000" dirty="0">
                <a:solidFill>
                  <a:srgbClr val="1A2733"/>
                </a:solidFill>
                <a:latin typeface="Verdana" pitchFamily="34" charset="0"/>
                <a:ea typeface="Verdana" pitchFamily="34" charset="-122"/>
                <a:cs typeface="Verdana" pitchFamily="34" charset="-120"/>
              </a:rPr>
              <a:t>Former service members with an OTH administrative discharge can receive up to 90 days of emergent mental health stabilization care — inpatient, residential, or outpatient, plus substance-use and social-work support — while VA works the character-of-service determination on their behalf.</a:t>
            </a:r>
            <a:endParaRPr lang="en-US" sz="2000" dirty="0"/>
          </a:p>
        </p:txBody>
      </p:sp>
      <p:sp>
        <p:nvSpPr>
          <p:cNvPr id="6" name="Text 4"/>
          <p:cNvSpPr txBox="1"/>
          <p:nvPr/>
        </p:nvSpPr>
        <p:spPr>
          <a:xfrm>
            <a:off x="358987" y="3017520"/>
            <a:ext cx="2743200" cy="502920"/>
          </a:xfrm>
          <a:prstGeom prst="rect">
            <a:avLst/>
          </a:prstGeom>
          <a:noFill/>
          <a:ln/>
        </p:spPr>
        <p:txBody>
          <a:bodyPr wrap="square" lIns="0" tIns="0" rIns="0" bIns="0" rtlCol="0" anchor="ctr"/>
          <a:lstStyle/>
          <a:p>
            <a:pPr marL="0" indent="0">
              <a:buNone/>
            </a:pPr>
            <a:r>
              <a:rPr lang="en-US" sz="2400" b="1" dirty="0">
                <a:solidFill>
                  <a:srgbClr val="00B050"/>
                </a:solidFill>
                <a:latin typeface="Verdana" pitchFamily="34" charset="0"/>
                <a:ea typeface="Verdana" pitchFamily="34" charset="-122"/>
                <a:cs typeface="Verdana" pitchFamily="34" charset="-120"/>
              </a:rPr>
              <a:t>90 days</a:t>
            </a:r>
            <a:endParaRPr lang="en-US" sz="2400" dirty="0">
              <a:solidFill>
                <a:srgbClr val="00B050"/>
              </a:solidFill>
            </a:endParaRPr>
          </a:p>
        </p:txBody>
      </p:sp>
      <p:sp>
        <p:nvSpPr>
          <p:cNvPr id="7" name="Text 5"/>
          <p:cNvSpPr txBox="1"/>
          <p:nvPr/>
        </p:nvSpPr>
        <p:spPr>
          <a:xfrm>
            <a:off x="1823720" y="3086099"/>
            <a:ext cx="8912013" cy="548640"/>
          </a:xfrm>
          <a:prstGeom prst="rect">
            <a:avLst/>
          </a:prstGeom>
          <a:noFill/>
          <a:ln/>
        </p:spPr>
        <p:txBody>
          <a:bodyPr wrap="square" lIns="0" tIns="0" rIns="0" bIns="0" rtlCol="0" anchor="t"/>
          <a:lstStyle/>
          <a:p>
            <a:pPr marL="0" indent="0">
              <a:buNone/>
            </a:pPr>
            <a:r>
              <a:rPr lang="en-US" sz="2400" b="1" dirty="0">
                <a:solidFill>
                  <a:srgbClr val="00B050"/>
                </a:solidFill>
                <a:latin typeface="Verdana" pitchFamily="34" charset="0"/>
                <a:ea typeface="Verdana" pitchFamily="34" charset="-122"/>
                <a:cs typeface="Verdana" pitchFamily="34" charset="-120"/>
              </a:rPr>
              <a:t>of tentative-eligibility care from first presentation</a:t>
            </a:r>
            <a:endParaRPr lang="en-US" sz="2400" b="1" dirty="0">
              <a:solidFill>
                <a:srgbClr val="00B050"/>
              </a:solidFill>
            </a:endParaRPr>
          </a:p>
        </p:txBody>
      </p:sp>
      <p:sp>
        <p:nvSpPr>
          <p:cNvPr id="8" name="Text 6"/>
          <p:cNvSpPr txBox="1"/>
          <p:nvPr/>
        </p:nvSpPr>
        <p:spPr>
          <a:xfrm>
            <a:off x="274320" y="4126230"/>
            <a:ext cx="11292840" cy="457200"/>
          </a:xfrm>
          <a:prstGeom prst="rect">
            <a:avLst/>
          </a:prstGeom>
          <a:noFill/>
          <a:ln/>
        </p:spPr>
        <p:txBody>
          <a:bodyPr wrap="square" lIns="0" tIns="0" rIns="0" bIns="0" rtlCol="0" anchor="ctr"/>
          <a:lstStyle/>
          <a:p>
            <a:pPr marL="0" indent="0">
              <a:buNone/>
            </a:pPr>
            <a:r>
              <a:rPr lang="en-US" sz="2400" b="1" dirty="0">
                <a:solidFill>
                  <a:srgbClr val="1A2733"/>
                </a:solidFill>
                <a:latin typeface="Verdana" pitchFamily="34" charset="0"/>
                <a:ea typeface="Verdana" pitchFamily="34" charset="-122"/>
                <a:cs typeface="Verdana" pitchFamily="34" charset="-120"/>
              </a:rPr>
              <a:t>Access points: any VA emergency department, a Vet Center, or the Veterans Crisis Line.</a:t>
            </a:r>
            <a:endParaRPr lang="en-US" sz="2400" dirty="0"/>
          </a:p>
        </p:txBody>
      </p:sp>
      <p:sp>
        <p:nvSpPr>
          <p:cNvPr id="9" name="Shape 7"/>
          <p:cNvSpPr/>
          <p:nvPr/>
        </p:nvSpPr>
        <p:spPr>
          <a:xfrm>
            <a:off x="274320" y="5477256"/>
            <a:ext cx="11292840" cy="914400"/>
          </a:xfrm>
          <a:prstGeom prst="roundRect">
            <a:avLst>
              <a:gd name="adj" fmla="val 8000"/>
            </a:avLst>
          </a:prstGeom>
          <a:solidFill>
            <a:srgbClr val="E2231A"/>
          </a:solidFill>
          <a:ln/>
        </p:spPr>
        <p:txBody>
          <a:bodyPr/>
          <a:lstStyle/>
          <a:p>
            <a:endParaRPr lang="en-US"/>
          </a:p>
        </p:txBody>
      </p:sp>
      <p:sp>
        <p:nvSpPr>
          <p:cNvPr id="10" name="Text 8"/>
          <p:cNvSpPr txBox="1"/>
          <p:nvPr/>
        </p:nvSpPr>
        <p:spPr>
          <a:xfrm>
            <a:off x="457200" y="5477256"/>
            <a:ext cx="10835640" cy="914400"/>
          </a:xfrm>
          <a:prstGeom prst="rect">
            <a:avLst/>
          </a:prstGeom>
          <a:noFill/>
          <a:ln/>
        </p:spPr>
        <p:txBody>
          <a:bodyPr wrap="square" lIns="0" tIns="0" rIns="0" bIns="0" rtlCol="0" anchor="ctr"/>
          <a:lstStyle/>
          <a:p>
            <a:pPr marL="0" indent="0" algn="l">
              <a:lnSpc>
                <a:spcPct val="110000"/>
              </a:lnSpc>
              <a:buNone/>
            </a:pPr>
            <a:r>
              <a:rPr lang="en-US" sz="2000" b="1" dirty="0">
                <a:solidFill>
                  <a:srgbClr val="FFFFFF"/>
                </a:solidFill>
                <a:latin typeface="Verdana" pitchFamily="34" charset="0"/>
                <a:ea typeface="Verdana" pitchFamily="34" charset="-122"/>
                <a:cs typeface="Verdana" pitchFamily="34" charset="-120"/>
              </a:rPr>
              <a:t>Not available to dismissals, dishonorable discharges, or bad-conduct discharges from a general court-martial.</a:t>
            </a:r>
            <a:endParaRPr lang="en-US" sz="2000" dirty="0"/>
          </a:p>
        </p:txBody>
      </p:sp>
      <p:sp>
        <p:nvSpPr>
          <p:cNvPr id="11" name="Text 9"/>
          <p:cNvSpPr txBox="1"/>
          <p:nvPr/>
        </p:nvSpPr>
        <p:spPr>
          <a:xfrm>
            <a:off x="11567160" y="6528816"/>
            <a:ext cx="457200" cy="274320"/>
          </a:xfrm>
          <a:prstGeom prst="rect">
            <a:avLst/>
          </a:prstGeom>
          <a:noFill/>
          <a:ln/>
        </p:spPr>
        <p:txBody>
          <a:bodyPr wrap="square" lIns="0" tIns="0" rIns="0" bIns="0" rtlCol="0" anchor="ctr"/>
          <a:lstStyle/>
          <a:p>
            <a:pPr marL="0" indent="0" algn="r">
              <a:buNone/>
            </a:pPr>
            <a:r>
              <a:rPr lang="en-US" sz="900" dirty="0">
                <a:solidFill>
                  <a:srgbClr val="44576B"/>
                </a:solidFill>
                <a:latin typeface="Verdana" pitchFamily="34" charset="0"/>
                <a:ea typeface="Verdana" pitchFamily="34" charset="-122"/>
                <a:cs typeface="Verdana" pitchFamily="34" charset="-120"/>
              </a:rPr>
              <a:t>25</a:t>
            </a:r>
            <a:endParaRPr lang="en-US" sz="9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88952" cy="987552"/>
          </a:xfrm>
          <a:prstGeom prst="rect">
            <a:avLst/>
          </a:prstGeom>
          <a:solidFill>
            <a:srgbClr val="104C7D"/>
          </a:solidFill>
          <a:ln/>
        </p:spPr>
        <p:txBody>
          <a:bodyPr/>
          <a:lstStyle/>
          <a:p>
            <a:endParaRPr lang="en-US"/>
          </a:p>
        </p:txBody>
      </p:sp>
      <p:sp>
        <p:nvSpPr>
          <p:cNvPr id="4" name="Text 2"/>
          <p:cNvSpPr txBox="1"/>
          <p:nvPr/>
        </p:nvSpPr>
        <p:spPr>
          <a:xfrm>
            <a:off x="274320" y="251805"/>
            <a:ext cx="11292840" cy="594360"/>
          </a:xfrm>
          <a:prstGeom prst="rect">
            <a:avLst/>
          </a:prstGeom>
          <a:noFill/>
          <a:ln/>
        </p:spPr>
        <p:txBody>
          <a:bodyPr wrap="square" lIns="0" tIns="0" rIns="0" bIns="0" rtlCol="0" anchor="t"/>
          <a:lstStyle/>
          <a:p>
            <a:pPr marL="0" indent="0">
              <a:lnSpc>
                <a:spcPct val="100000"/>
              </a:lnSpc>
              <a:buNone/>
            </a:pPr>
            <a:r>
              <a:rPr lang="en-US" sz="3600" b="1" dirty="0">
                <a:solidFill>
                  <a:srgbClr val="FFFFFF"/>
                </a:solidFill>
                <a:latin typeface="Verdana" pitchFamily="34" charset="0"/>
                <a:ea typeface="Verdana" pitchFamily="34" charset="-122"/>
              </a:rPr>
              <a:t>Poll</a:t>
            </a:r>
            <a:endParaRPr lang="en-US" sz="3600" dirty="0"/>
          </a:p>
        </p:txBody>
      </p:sp>
      <p:sp>
        <p:nvSpPr>
          <p:cNvPr id="5" name="Text 3"/>
          <p:cNvSpPr txBox="1"/>
          <p:nvPr/>
        </p:nvSpPr>
        <p:spPr>
          <a:xfrm>
            <a:off x="355600" y="1519936"/>
            <a:ext cx="11292840" cy="777240"/>
          </a:xfrm>
          <a:prstGeom prst="rect">
            <a:avLst/>
          </a:prstGeom>
          <a:noFill/>
          <a:ln/>
        </p:spPr>
        <p:txBody>
          <a:bodyPr wrap="square" lIns="0" tIns="0" rIns="0" bIns="0" rtlCol="0" anchor="ctr"/>
          <a:lstStyle/>
          <a:p>
            <a:pPr marL="0" indent="0">
              <a:lnSpc>
                <a:spcPct val="120000"/>
              </a:lnSpc>
              <a:buNone/>
            </a:pPr>
            <a:r>
              <a:rPr lang="en-US" sz="2400" b="1" dirty="0">
                <a:solidFill>
                  <a:srgbClr val="1A2733"/>
                </a:solidFill>
                <a:latin typeface="Verdana" pitchFamily="34" charset="0"/>
                <a:ea typeface="Verdana" pitchFamily="34" charset="-122"/>
                <a:cs typeface="Verdana" pitchFamily="34" charset="-120"/>
              </a:rPr>
              <a:t>How many days of emergent mental health care can an OTH veteran receive while a character of service determination is pending?</a:t>
            </a:r>
            <a:endParaRPr lang="en-US" sz="2400" dirty="0"/>
          </a:p>
        </p:txBody>
      </p:sp>
      <p:sp>
        <p:nvSpPr>
          <p:cNvPr id="6" name="Text 4"/>
          <p:cNvSpPr txBox="1"/>
          <p:nvPr/>
        </p:nvSpPr>
        <p:spPr>
          <a:xfrm>
            <a:off x="355600" y="2836672"/>
            <a:ext cx="10515600" cy="457200"/>
          </a:xfrm>
          <a:prstGeom prst="rect">
            <a:avLst/>
          </a:prstGeom>
          <a:noFill/>
          <a:ln/>
        </p:spPr>
        <p:txBody>
          <a:bodyPr wrap="square" lIns="0" tIns="0" rIns="0" bIns="0" rtlCol="0" anchor="ctr"/>
          <a:lstStyle/>
          <a:p>
            <a:pPr marL="0" indent="0">
              <a:buNone/>
            </a:pPr>
            <a:r>
              <a:rPr lang="en-US" sz="2800" b="1" dirty="0">
                <a:solidFill>
                  <a:srgbClr val="2B4C7E"/>
                </a:solidFill>
                <a:latin typeface="Verdana" pitchFamily="34" charset="0"/>
                <a:ea typeface="Verdana" pitchFamily="34" charset="-122"/>
                <a:cs typeface="Verdana" pitchFamily="34" charset="-120"/>
              </a:rPr>
              <a:t>A.  </a:t>
            </a:r>
            <a:r>
              <a:rPr lang="en-US" sz="2800" b="1" dirty="0">
                <a:solidFill>
                  <a:srgbClr val="1A2733"/>
                </a:solidFill>
                <a:latin typeface="Verdana" pitchFamily="34" charset="0"/>
                <a:ea typeface="Verdana" pitchFamily="34" charset="-122"/>
                <a:cs typeface="Verdana" pitchFamily="34" charset="-120"/>
              </a:rPr>
              <a:t>30 days</a:t>
            </a:r>
            <a:endParaRPr lang="en-US" sz="2800" b="1" dirty="0"/>
          </a:p>
        </p:txBody>
      </p:sp>
      <p:sp>
        <p:nvSpPr>
          <p:cNvPr id="7" name="Text 5"/>
          <p:cNvSpPr txBox="1"/>
          <p:nvPr/>
        </p:nvSpPr>
        <p:spPr>
          <a:xfrm>
            <a:off x="355600" y="3403600"/>
            <a:ext cx="10515600" cy="457200"/>
          </a:xfrm>
          <a:prstGeom prst="rect">
            <a:avLst/>
          </a:prstGeom>
          <a:noFill/>
          <a:ln/>
        </p:spPr>
        <p:txBody>
          <a:bodyPr wrap="square" lIns="0" tIns="0" rIns="0" bIns="0" rtlCol="0" anchor="ctr"/>
          <a:lstStyle/>
          <a:p>
            <a:pPr marL="0" indent="0">
              <a:buNone/>
            </a:pPr>
            <a:r>
              <a:rPr lang="en-US" sz="2800" b="1" dirty="0">
                <a:solidFill>
                  <a:srgbClr val="8A6413"/>
                </a:solidFill>
                <a:latin typeface="Verdana" pitchFamily="34" charset="0"/>
                <a:ea typeface="Verdana" pitchFamily="34" charset="-122"/>
                <a:cs typeface="Verdana" pitchFamily="34" charset="-120"/>
              </a:rPr>
              <a:t>B.  </a:t>
            </a:r>
            <a:r>
              <a:rPr lang="en-US" sz="2800" b="1" dirty="0">
                <a:solidFill>
                  <a:srgbClr val="1A2733"/>
                </a:solidFill>
                <a:latin typeface="Verdana" pitchFamily="34" charset="0"/>
                <a:ea typeface="Verdana" pitchFamily="34" charset="-122"/>
                <a:cs typeface="Verdana" pitchFamily="34" charset="-120"/>
              </a:rPr>
              <a:t>60 days</a:t>
            </a:r>
            <a:endParaRPr lang="en-US" sz="2800" b="1" dirty="0"/>
          </a:p>
        </p:txBody>
      </p:sp>
      <p:sp>
        <p:nvSpPr>
          <p:cNvPr id="8" name="Text 6"/>
          <p:cNvSpPr txBox="1"/>
          <p:nvPr/>
        </p:nvSpPr>
        <p:spPr>
          <a:xfrm>
            <a:off x="355600" y="4044106"/>
            <a:ext cx="10515600" cy="457200"/>
          </a:xfrm>
          <a:prstGeom prst="rect">
            <a:avLst/>
          </a:prstGeom>
          <a:noFill/>
          <a:ln/>
        </p:spPr>
        <p:txBody>
          <a:bodyPr wrap="square" lIns="0" tIns="0" rIns="0" bIns="0" rtlCol="0" anchor="ctr"/>
          <a:lstStyle/>
          <a:p>
            <a:pPr marL="0" indent="0">
              <a:buNone/>
            </a:pPr>
            <a:r>
              <a:rPr lang="en-US" sz="2800" b="1" dirty="0">
                <a:solidFill>
                  <a:srgbClr val="2E7D4F"/>
                </a:solidFill>
                <a:latin typeface="Verdana" pitchFamily="34" charset="0"/>
                <a:ea typeface="Verdana" pitchFamily="34" charset="-122"/>
                <a:cs typeface="Verdana" pitchFamily="34" charset="-120"/>
              </a:rPr>
              <a:t>C.  </a:t>
            </a:r>
            <a:r>
              <a:rPr lang="en-US" sz="2800" b="1" dirty="0">
                <a:solidFill>
                  <a:srgbClr val="1A2733"/>
                </a:solidFill>
                <a:latin typeface="Verdana" pitchFamily="34" charset="0"/>
                <a:ea typeface="Verdana" pitchFamily="34" charset="-122"/>
                <a:cs typeface="Verdana" pitchFamily="34" charset="-120"/>
              </a:rPr>
              <a:t>90 days</a:t>
            </a:r>
            <a:endParaRPr lang="en-US" sz="2800" b="1" dirty="0"/>
          </a:p>
        </p:txBody>
      </p:sp>
      <p:sp>
        <p:nvSpPr>
          <p:cNvPr id="9" name="Text 7"/>
          <p:cNvSpPr txBox="1"/>
          <p:nvPr/>
        </p:nvSpPr>
        <p:spPr>
          <a:xfrm>
            <a:off x="355600" y="4679188"/>
            <a:ext cx="10515600" cy="457200"/>
          </a:xfrm>
          <a:prstGeom prst="rect">
            <a:avLst/>
          </a:prstGeom>
          <a:noFill/>
          <a:ln/>
        </p:spPr>
        <p:txBody>
          <a:bodyPr wrap="square" lIns="0" tIns="0" rIns="0" bIns="0" rtlCol="0" anchor="ctr"/>
          <a:lstStyle/>
          <a:p>
            <a:pPr marL="0" indent="0">
              <a:buNone/>
            </a:pPr>
            <a:r>
              <a:rPr lang="en-US" sz="2800" b="1" dirty="0">
                <a:solidFill>
                  <a:srgbClr val="6B3FA0"/>
                </a:solidFill>
                <a:latin typeface="Verdana" pitchFamily="34" charset="0"/>
                <a:ea typeface="Verdana" pitchFamily="34" charset="-122"/>
                <a:cs typeface="Verdana" pitchFamily="34" charset="-120"/>
              </a:rPr>
              <a:t>D.  </a:t>
            </a:r>
            <a:r>
              <a:rPr lang="en-US" sz="2800" b="1" dirty="0">
                <a:solidFill>
                  <a:srgbClr val="1A2733"/>
                </a:solidFill>
                <a:latin typeface="Verdana" pitchFamily="34" charset="0"/>
                <a:ea typeface="Verdana" pitchFamily="34" charset="-122"/>
                <a:cs typeface="Verdana" pitchFamily="34" charset="-120"/>
              </a:rPr>
              <a:t>120 days</a:t>
            </a:r>
            <a:endParaRPr lang="en-US" sz="2800" b="1" dirty="0"/>
          </a:p>
        </p:txBody>
      </p:sp>
      <p:sp>
        <p:nvSpPr>
          <p:cNvPr id="10" name="Text 8"/>
          <p:cNvSpPr txBox="1"/>
          <p:nvPr/>
        </p:nvSpPr>
        <p:spPr>
          <a:xfrm>
            <a:off x="355600" y="5305552"/>
            <a:ext cx="10515600" cy="457200"/>
          </a:xfrm>
          <a:prstGeom prst="rect">
            <a:avLst/>
          </a:prstGeom>
          <a:noFill/>
          <a:ln/>
        </p:spPr>
        <p:txBody>
          <a:bodyPr wrap="square" lIns="0" tIns="0" rIns="0" bIns="0" rtlCol="0" anchor="ctr"/>
          <a:lstStyle/>
          <a:p>
            <a:pPr marL="0" indent="0">
              <a:buNone/>
            </a:pPr>
            <a:r>
              <a:rPr lang="en-US" sz="2800" b="1" dirty="0">
                <a:solidFill>
                  <a:srgbClr val="C0392B"/>
                </a:solidFill>
                <a:latin typeface="Verdana" pitchFamily="34" charset="0"/>
                <a:ea typeface="Verdana" pitchFamily="34" charset="-122"/>
                <a:cs typeface="Verdana" pitchFamily="34" charset="-120"/>
              </a:rPr>
              <a:t>E.  </a:t>
            </a:r>
            <a:r>
              <a:rPr lang="en-US" sz="2800" b="1" dirty="0">
                <a:solidFill>
                  <a:srgbClr val="1A2733"/>
                </a:solidFill>
                <a:latin typeface="Verdana" pitchFamily="34" charset="0"/>
                <a:ea typeface="Verdana" pitchFamily="34" charset="-122"/>
                <a:cs typeface="Verdana" pitchFamily="34" charset="-120"/>
              </a:rPr>
              <a:t>Unlimited</a:t>
            </a:r>
            <a:endParaRPr lang="en-US" sz="2800" b="1" dirty="0"/>
          </a:p>
        </p:txBody>
      </p:sp>
      <p:sp>
        <p:nvSpPr>
          <p:cNvPr id="12" name="Text 10"/>
          <p:cNvSpPr txBox="1"/>
          <p:nvPr/>
        </p:nvSpPr>
        <p:spPr>
          <a:xfrm>
            <a:off x="11567160" y="6528816"/>
            <a:ext cx="457200" cy="274320"/>
          </a:xfrm>
          <a:prstGeom prst="rect">
            <a:avLst/>
          </a:prstGeom>
          <a:noFill/>
          <a:ln/>
        </p:spPr>
        <p:txBody>
          <a:bodyPr wrap="square" lIns="0" tIns="0" rIns="0" bIns="0" rtlCol="0" anchor="ctr"/>
          <a:lstStyle/>
          <a:p>
            <a:pPr marL="0" indent="0" algn="r">
              <a:buNone/>
            </a:pPr>
            <a:r>
              <a:rPr lang="en-US" sz="900" dirty="0">
                <a:solidFill>
                  <a:srgbClr val="44576B"/>
                </a:solidFill>
                <a:latin typeface="Verdana" pitchFamily="34" charset="0"/>
                <a:ea typeface="Verdana" pitchFamily="34" charset="-122"/>
                <a:cs typeface="Verdana" pitchFamily="34" charset="-120"/>
              </a:rPr>
              <a:t>26</a:t>
            </a:r>
            <a:endParaRPr lang="en-US" sz="900" dirty="0"/>
          </a:p>
        </p:txBody>
      </p:sp>
      <p:sp>
        <p:nvSpPr>
          <p:cNvPr id="17" name="pp_status">
            <a:extLst>
              <a:ext uri="{FF2B5EF4-FFF2-40B4-BE49-F238E27FC236}">
                <a16:creationId xmlns:a16="http://schemas.microsoft.com/office/drawing/2014/main" id="{64E48E72-66E4-BC99-19AD-4229C7863B33}"/>
              </a:ext>
            </a:extLst>
          </p:cNvPr>
          <p:cNvSpPr txBox="1"/>
          <p:nvPr/>
        </p:nvSpPr>
        <p:spPr>
          <a:xfrm>
            <a:off x="8763000" y="6540500"/>
            <a:ext cx="3175000" cy="190500"/>
          </a:xfrm>
          <a:prstGeom prst="rect">
            <a:avLst/>
          </a:prstGeom>
          <a:noFill/>
        </p:spPr>
        <p:txBody>
          <a:bodyPr vert="horz" wrap="none" rtlCol="0" anchor="ctr">
            <a:noAutofit/>
          </a:bodyPr>
          <a:lstStyle/>
          <a:p>
            <a:pPr algn="r"/>
            <a:endParaRPr lang="en-US" sz="900">
              <a:solidFill>
                <a:srgbClr val="FF0000"/>
              </a:solidFill>
              <a:latin typeface="Segoe UI" panose="020B0502040204020203" pitchFamily="34" charset="0"/>
            </a:endParaRPr>
          </a:p>
        </p:txBody>
      </p:sp>
      <p:sp>
        <p:nvSpPr>
          <p:cNvPr id="18" name="answerA">
            <a:extLst>
              <a:ext uri="{FF2B5EF4-FFF2-40B4-BE49-F238E27FC236}">
                <a16:creationId xmlns:a16="http://schemas.microsoft.com/office/drawing/2014/main" id="{5B43BB1D-EE3F-266F-DED0-C40EF92D0E40}"/>
              </a:ext>
            </a:extLst>
          </p:cNvPr>
          <p:cNvSpPr txBox="1"/>
          <p:nvPr/>
        </p:nvSpPr>
        <p:spPr>
          <a:xfrm>
            <a:off x="9334500" y="6096000"/>
            <a:ext cx="482600" cy="38100"/>
          </a:xfrm>
          <a:prstGeom prst="rect">
            <a:avLst/>
          </a:prstGeom>
          <a:solidFill>
            <a:srgbClr val="1673D2">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19" name="letterA">
            <a:extLst>
              <a:ext uri="{FF2B5EF4-FFF2-40B4-BE49-F238E27FC236}">
                <a16:creationId xmlns:a16="http://schemas.microsoft.com/office/drawing/2014/main" id="{65DAB71C-FE81-3F59-C3B2-F7187BEE35D9}"/>
              </a:ext>
            </a:extLst>
          </p:cNvPr>
          <p:cNvSpPr txBox="1"/>
          <p:nvPr/>
        </p:nvSpPr>
        <p:spPr>
          <a:xfrm>
            <a:off x="9334500" y="6159500"/>
            <a:ext cx="482600" cy="381000"/>
          </a:xfrm>
          <a:prstGeom prst="rect">
            <a:avLst/>
          </a:prstGeom>
          <a:solidFill>
            <a:srgbClr val="1673D2"/>
          </a:solidFill>
        </p:spPr>
        <p:txBody>
          <a:bodyPr vert="horz" rtlCol="0" anchor="b" anchorCtr="0">
            <a:noAutofit/>
          </a:bodyPr>
          <a:lstStyle/>
          <a:p>
            <a:r>
              <a:rPr lang="en-US" sz="1200">
                <a:solidFill>
                  <a:srgbClr val="FFFFFF"/>
                </a:solidFill>
                <a:latin typeface="Segoe UI" panose="020B0502040204020203" pitchFamily="34" charset="0"/>
              </a:rPr>
              <a:t>A</a:t>
            </a:r>
          </a:p>
        </p:txBody>
      </p:sp>
      <p:sp>
        <p:nvSpPr>
          <p:cNvPr id="20" name="answerB">
            <a:extLst>
              <a:ext uri="{FF2B5EF4-FFF2-40B4-BE49-F238E27FC236}">
                <a16:creationId xmlns:a16="http://schemas.microsoft.com/office/drawing/2014/main" id="{8E5589D4-634F-A09C-8948-6C0E899042AD}"/>
              </a:ext>
            </a:extLst>
          </p:cNvPr>
          <p:cNvSpPr txBox="1"/>
          <p:nvPr/>
        </p:nvSpPr>
        <p:spPr>
          <a:xfrm>
            <a:off x="9842500" y="6096000"/>
            <a:ext cx="482600" cy="38100"/>
          </a:xfrm>
          <a:prstGeom prst="rect">
            <a:avLst/>
          </a:prstGeom>
          <a:solidFill>
            <a:srgbClr val="008A00">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21" name="letterB">
            <a:extLst>
              <a:ext uri="{FF2B5EF4-FFF2-40B4-BE49-F238E27FC236}">
                <a16:creationId xmlns:a16="http://schemas.microsoft.com/office/drawing/2014/main" id="{8E78BE48-966A-516F-1067-6A26F34610D0}"/>
              </a:ext>
            </a:extLst>
          </p:cNvPr>
          <p:cNvSpPr txBox="1"/>
          <p:nvPr/>
        </p:nvSpPr>
        <p:spPr>
          <a:xfrm>
            <a:off x="9842500" y="6159500"/>
            <a:ext cx="482600" cy="381000"/>
          </a:xfrm>
          <a:prstGeom prst="rect">
            <a:avLst/>
          </a:prstGeom>
          <a:solidFill>
            <a:srgbClr val="008A00"/>
          </a:solidFill>
        </p:spPr>
        <p:txBody>
          <a:bodyPr vert="horz" rtlCol="0" anchor="b" anchorCtr="0">
            <a:noAutofit/>
          </a:bodyPr>
          <a:lstStyle/>
          <a:p>
            <a:r>
              <a:rPr lang="en-US" sz="1200">
                <a:solidFill>
                  <a:srgbClr val="FFFFFF"/>
                </a:solidFill>
                <a:latin typeface="Segoe UI" panose="020B0502040204020203" pitchFamily="34" charset="0"/>
              </a:rPr>
              <a:t>B</a:t>
            </a:r>
          </a:p>
        </p:txBody>
      </p:sp>
      <p:sp>
        <p:nvSpPr>
          <p:cNvPr id="22" name="answerC">
            <a:extLst>
              <a:ext uri="{FF2B5EF4-FFF2-40B4-BE49-F238E27FC236}">
                <a16:creationId xmlns:a16="http://schemas.microsoft.com/office/drawing/2014/main" id="{1564846C-BC47-8C1F-1D10-3AF86CC309A5}"/>
              </a:ext>
            </a:extLst>
          </p:cNvPr>
          <p:cNvSpPr txBox="1"/>
          <p:nvPr/>
        </p:nvSpPr>
        <p:spPr>
          <a:xfrm>
            <a:off x="10350500" y="6096000"/>
            <a:ext cx="482600" cy="38100"/>
          </a:xfrm>
          <a:prstGeom prst="rect">
            <a:avLst/>
          </a:prstGeom>
          <a:solidFill>
            <a:srgbClr val="8D0196">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23" name="letterC">
            <a:extLst>
              <a:ext uri="{FF2B5EF4-FFF2-40B4-BE49-F238E27FC236}">
                <a16:creationId xmlns:a16="http://schemas.microsoft.com/office/drawing/2014/main" id="{76BBFF0C-87D0-1726-5F6E-2A8CF9C22543}"/>
              </a:ext>
            </a:extLst>
          </p:cNvPr>
          <p:cNvSpPr txBox="1"/>
          <p:nvPr/>
        </p:nvSpPr>
        <p:spPr>
          <a:xfrm>
            <a:off x="10350500" y="6159500"/>
            <a:ext cx="482600" cy="381000"/>
          </a:xfrm>
          <a:prstGeom prst="rect">
            <a:avLst/>
          </a:prstGeom>
          <a:solidFill>
            <a:srgbClr val="8D0196"/>
          </a:solidFill>
        </p:spPr>
        <p:txBody>
          <a:bodyPr vert="horz" rtlCol="0" anchor="b" anchorCtr="0">
            <a:noAutofit/>
          </a:bodyPr>
          <a:lstStyle/>
          <a:p>
            <a:r>
              <a:rPr lang="en-US" sz="1200">
                <a:solidFill>
                  <a:srgbClr val="FFFFFF"/>
                </a:solidFill>
                <a:latin typeface="Segoe UI" panose="020B0502040204020203" pitchFamily="34" charset="0"/>
              </a:rPr>
              <a:t>C</a:t>
            </a:r>
          </a:p>
        </p:txBody>
      </p:sp>
      <p:sp>
        <p:nvSpPr>
          <p:cNvPr id="24" name="answerD">
            <a:extLst>
              <a:ext uri="{FF2B5EF4-FFF2-40B4-BE49-F238E27FC236}">
                <a16:creationId xmlns:a16="http://schemas.microsoft.com/office/drawing/2014/main" id="{E5E2A9E8-5FD6-D760-0D75-A53B97107A54}"/>
              </a:ext>
            </a:extLst>
          </p:cNvPr>
          <p:cNvSpPr txBox="1"/>
          <p:nvPr/>
        </p:nvSpPr>
        <p:spPr>
          <a:xfrm>
            <a:off x="10858500" y="6096000"/>
            <a:ext cx="482600" cy="38100"/>
          </a:xfrm>
          <a:prstGeom prst="rect">
            <a:avLst/>
          </a:prstGeom>
          <a:solidFill>
            <a:srgbClr val="FD5C04">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25" name="letterD">
            <a:extLst>
              <a:ext uri="{FF2B5EF4-FFF2-40B4-BE49-F238E27FC236}">
                <a16:creationId xmlns:a16="http://schemas.microsoft.com/office/drawing/2014/main" id="{64E5950F-5CCA-37A4-5C49-67A61031A483}"/>
              </a:ext>
            </a:extLst>
          </p:cNvPr>
          <p:cNvSpPr txBox="1"/>
          <p:nvPr/>
        </p:nvSpPr>
        <p:spPr>
          <a:xfrm>
            <a:off x="10858500" y="6159500"/>
            <a:ext cx="482600" cy="381000"/>
          </a:xfrm>
          <a:prstGeom prst="rect">
            <a:avLst/>
          </a:prstGeom>
          <a:solidFill>
            <a:srgbClr val="FD5C04"/>
          </a:solidFill>
        </p:spPr>
        <p:txBody>
          <a:bodyPr vert="horz" rtlCol="0" anchor="b" anchorCtr="0">
            <a:noAutofit/>
          </a:bodyPr>
          <a:lstStyle/>
          <a:p>
            <a:r>
              <a:rPr lang="en-US" sz="1200">
                <a:solidFill>
                  <a:srgbClr val="FFFFFF"/>
                </a:solidFill>
                <a:latin typeface="Segoe UI" panose="020B0502040204020203" pitchFamily="34" charset="0"/>
              </a:rPr>
              <a:t>D</a:t>
            </a:r>
          </a:p>
        </p:txBody>
      </p:sp>
      <p:sp>
        <p:nvSpPr>
          <p:cNvPr id="26" name="counter" descr="Classic ParticiPoll#False#False">
            <a:extLst>
              <a:ext uri="{FF2B5EF4-FFF2-40B4-BE49-F238E27FC236}">
                <a16:creationId xmlns:a16="http://schemas.microsoft.com/office/drawing/2014/main" id="{67A464D5-D829-0CDD-5BA6-D9A5E2A34FEB}"/>
              </a:ext>
            </a:extLst>
          </p:cNvPr>
          <p:cNvSpPr txBox="1"/>
          <p:nvPr/>
        </p:nvSpPr>
        <p:spPr>
          <a:xfrm>
            <a:off x="11366500" y="6096000"/>
            <a:ext cx="482600" cy="444500"/>
          </a:xfrm>
          <a:prstGeom prst="rect">
            <a:avLst/>
          </a:prstGeom>
          <a:solidFill>
            <a:srgbClr val="D2691E"/>
          </a:solidFill>
        </p:spPr>
        <p:txBody>
          <a:bodyPr vert="horz" rtlCol="0" anchor="ctr" anchorCtr="1">
            <a:noAutofit/>
          </a:bodyPr>
          <a:lstStyle/>
          <a:p>
            <a:pPr algn="ctr"/>
            <a:r>
              <a:rPr lang="en-US" sz="1400">
                <a:solidFill>
                  <a:srgbClr val="FFFFFF"/>
                </a:solidFill>
                <a:latin typeface="Segoe UI" panose="020B0502040204020203" pitchFamily="34" charset="0"/>
              </a:rPr>
              <a:t>0</a:t>
            </a:r>
          </a:p>
        </p:txBody>
      </p:sp>
      <p:sp>
        <p:nvSpPr>
          <p:cNvPr id="27" name="participoll" descr="4">
            <a:extLst>
              <a:ext uri="{FF2B5EF4-FFF2-40B4-BE49-F238E27FC236}">
                <a16:creationId xmlns:a16="http://schemas.microsoft.com/office/drawing/2014/main" id="{7D0A8E02-24B1-AC7A-F067-3D8520252232}"/>
              </a:ext>
            </a:extLst>
          </p:cNvPr>
          <p:cNvSpPr txBox="1"/>
          <p:nvPr/>
        </p:nvSpPr>
        <p:spPr>
          <a:xfrm>
            <a:off x="11366500" y="6096000"/>
            <a:ext cx="482600" cy="444500"/>
          </a:xfrm>
          <a:prstGeom prst="rect">
            <a:avLst/>
          </a:prstGeom>
          <a:solidFill>
            <a:srgbClr val="FFFFFF">
              <a:alpha val="15000"/>
            </a:srgbClr>
          </a:solidFill>
        </p:spPr>
        <p:txBody>
          <a:bodyPr vert="horz" rtlCol="0">
            <a:noAutofit/>
          </a:bodyPr>
          <a:lstStyle/>
          <a:p>
            <a:endParaRPr lang="en-US"/>
          </a:p>
        </p:txBody>
      </p:sp>
      <p:sp>
        <p:nvSpPr>
          <p:cNvPr id="28" name="pp_status">
            <a:extLst>
              <a:ext uri="{FF2B5EF4-FFF2-40B4-BE49-F238E27FC236}">
                <a16:creationId xmlns:a16="http://schemas.microsoft.com/office/drawing/2014/main" id="{4C221BDF-BF6D-3630-78BF-8E7642AA75A3}"/>
              </a:ext>
            </a:extLst>
          </p:cNvPr>
          <p:cNvSpPr txBox="1"/>
          <p:nvPr/>
        </p:nvSpPr>
        <p:spPr>
          <a:xfrm>
            <a:off x="8763000" y="6540500"/>
            <a:ext cx="3175000" cy="190500"/>
          </a:xfrm>
          <a:prstGeom prst="rect">
            <a:avLst/>
          </a:prstGeom>
          <a:noFill/>
        </p:spPr>
        <p:txBody>
          <a:bodyPr vert="horz" wrap="none" rtlCol="0" anchor="ctr">
            <a:noAutofit/>
          </a:bodyPr>
          <a:lstStyle/>
          <a:p>
            <a:pPr algn="r"/>
            <a:endParaRPr lang="en-US" sz="900">
              <a:solidFill>
                <a:srgbClr val="FF0000"/>
              </a:solidFill>
              <a:latin typeface="Segoe UI" panose="020B0502040204020203"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3">
                                          <p:stCondLst>
                                            <p:cond delay="0"/>
                                          </p:stCondLst>
                                        </p:cTn>
                                        <p:tgtEl>
                                          <p:spTgt spid="27"/>
                                        </p:tgtEl>
                                      </p:cBhvr>
                                    </p:animEffect>
                                    <p:anim calcmode="lin" valueType="num">
                                      <p:cBhvr>
                                        <p:cTn id="8" dur="9"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9" dur="3"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10" dur="3" tmFilter="0, 0; 0.125,0.2665; 0.25,0.4; 0.375,0.465; 0.5,0.5;  0.625,0.535; 0.75,0.6; 0.875,0.7335; 1,1">
                                          <p:stCondLst>
                                            <p:cond delay="3"/>
                                          </p:stCondLst>
                                        </p:cTn>
                                        <p:tgtEl>
                                          <p:spTgt spid="27"/>
                                        </p:tgtEl>
                                        <p:attrNameLst>
                                          <p:attrName>ppt_y</p:attrName>
                                        </p:attrNameLst>
                                      </p:cBhvr>
                                      <p:tavLst>
                                        <p:tav tm="0" fmla="#ppt_y-sin(pi*$)/9">
                                          <p:val>
                                            <p:fltVal val="0"/>
                                          </p:val>
                                        </p:tav>
                                        <p:tav tm="100000">
                                          <p:val>
                                            <p:fltVal val="1"/>
                                          </p:val>
                                        </p:tav>
                                      </p:tavLst>
                                    </p:anim>
                                    <p:anim calcmode="lin" valueType="num">
                                      <p:cBhvr>
                                        <p:cTn id="11" dur="2" tmFilter="0, 0; 0.125,0.2665; 0.25,0.4; 0.375,0.465; 0.5,0.5;  0.625,0.535; 0.75,0.6; 0.875,0.7335; 1,1">
                                          <p:stCondLst>
                                            <p:cond delay="7"/>
                                          </p:stCondLst>
                                        </p:cTn>
                                        <p:tgtEl>
                                          <p:spTgt spid="27"/>
                                        </p:tgtEl>
                                        <p:attrNameLst>
                                          <p:attrName>ppt_y</p:attrName>
                                        </p:attrNameLst>
                                      </p:cBhvr>
                                      <p:tavLst>
                                        <p:tav tm="0" fmla="#ppt_y-sin(pi*$)/27">
                                          <p:val>
                                            <p:fltVal val="0"/>
                                          </p:val>
                                        </p:tav>
                                        <p:tav tm="100000">
                                          <p:val>
                                            <p:fltVal val="1"/>
                                          </p:val>
                                        </p:tav>
                                      </p:tavLst>
                                    </p:anim>
                                    <p:anim calcmode="lin" valueType="num">
                                      <p:cBhvr>
                                        <p:cTn id="12" dur="1" tmFilter="0, 0; 0.125,0.2665; 0.25,0.4; 0.375,0.465; 0.5,0.5;  0.625,0.535; 0.75,0.6; 0.875,0.7335; 1,1">
                                          <p:stCondLst>
                                            <p:cond delay="8"/>
                                          </p:stCondLst>
                                        </p:cTn>
                                        <p:tgtEl>
                                          <p:spTgt spid="27"/>
                                        </p:tgtEl>
                                        <p:attrNameLst>
                                          <p:attrName>ppt_y</p:attrName>
                                        </p:attrNameLst>
                                      </p:cBhvr>
                                      <p:tavLst>
                                        <p:tav tm="0" fmla="#ppt_y-sin(pi*$)/81">
                                          <p:val>
                                            <p:fltVal val="0"/>
                                          </p:val>
                                        </p:tav>
                                        <p:tav tm="100000">
                                          <p:val>
                                            <p:fltVal val="1"/>
                                          </p:val>
                                        </p:tav>
                                      </p:tavLst>
                                    </p:anim>
                                    <p:animScale>
                                      <p:cBhvr>
                                        <p:cTn id="13" dur="1">
                                          <p:stCondLst>
                                            <p:cond delay="3"/>
                                          </p:stCondLst>
                                        </p:cTn>
                                        <p:tgtEl>
                                          <p:spTgt spid="27"/>
                                        </p:tgtEl>
                                      </p:cBhvr>
                                      <p:to x="100000" y="60000"/>
                                    </p:animScale>
                                    <p:animScale>
                                      <p:cBhvr>
                                        <p:cTn id="14" dur="1" decel="50000">
                                          <p:stCondLst>
                                            <p:cond delay="3"/>
                                          </p:stCondLst>
                                        </p:cTn>
                                        <p:tgtEl>
                                          <p:spTgt spid="27"/>
                                        </p:tgtEl>
                                      </p:cBhvr>
                                      <p:to x="100000" y="100000"/>
                                    </p:animScale>
                                    <p:animScale>
                                      <p:cBhvr>
                                        <p:cTn id="15" dur="1">
                                          <p:stCondLst>
                                            <p:cond delay="7"/>
                                          </p:stCondLst>
                                        </p:cTn>
                                        <p:tgtEl>
                                          <p:spTgt spid="27"/>
                                        </p:tgtEl>
                                      </p:cBhvr>
                                      <p:to x="100000" y="80000"/>
                                    </p:animScale>
                                    <p:animScale>
                                      <p:cBhvr>
                                        <p:cTn id="16" dur="1" decel="50000">
                                          <p:stCondLst>
                                            <p:cond delay="7"/>
                                          </p:stCondLst>
                                        </p:cTn>
                                        <p:tgtEl>
                                          <p:spTgt spid="27"/>
                                        </p:tgtEl>
                                      </p:cBhvr>
                                      <p:to x="100000" y="100000"/>
                                    </p:animScale>
                                    <p:animScale>
                                      <p:cBhvr>
                                        <p:cTn id="17" dur="1">
                                          <p:stCondLst>
                                            <p:cond delay="8"/>
                                          </p:stCondLst>
                                        </p:cTn>
                                        <p:tgtEl>
                                          <p:spTgt spid="27"/>
                                        </p:tgtEl>
                                      </p:cBhvr>
                                      <p:to x="100000" y="90000"/>
                                    </p:animScale>
                                    <p:animScale>
                                      <p:cBhvr>
                                        <p:cTn id="18" dur="1" decel="50000">
                                          <p:stCondLst>
                                            <p:cond delay="8"/>
                                          </p:stCondLst>
                                        </p:cTn>
                                        <p:tgtEl>
                                          <p:spTgt spid="27"/>
                                        </p:tgtEl>
                                      </p:cBhvr>
                                      <p:to x="100000" y="100000"/>
                                    </p:animScale>
                                    <p:animScale>
                                      <p:cBhvr>
                                        <p:cTn id="19" dur="1">
                                          <p:stCondLst>
                                            <p:cond delay="9"/>
                                          </p:stCondLst>
                                        </p:cTn>
                                        <p:tgtEl>
                                          <p:spTgt spid="27"/>
                                        </p:tgtEl>
                                      </p:cBhvr>
                                      <p:to x="100000" y="95000"/>
                                    </p:animScale>
                                    <p:animScale>
                                      <p:cBhvr>
                                        <p:cTn id="20" dur="1" decel="50000">
                                          <p:stCondLst>
                                            <p:cond delay="9"/>
                                          </p:stCondLst>
                                        </p:cTn>
                                        <p:tgtEl>
                                          <p:spTgt spid="2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88952" cy="987552"/>
          </a:xfrm>
          <a:prstGeom prst="rect">
            <a:avLst/>
          </a:prstGeom>
          <a:solidFill>
            <a:srgbClr val="104C7D"/>
          </a:solidFill>
          <a:ln/>
        </p:spPr>
        <p:txBody>
          <a:bodyPr/>
          <a:lstStyle/>
          <a:p>
            <a:endParaRPr lang="en-US"/>
          </a:p>
        </p:txBody>
      </p:sp>
      <p:sp>
        <p:nvSpPr>
          <p:cNvPr id="4" name="Text 2"/>
          <p:cNvSpPr txBox="1"/>
          <p:nvPr/>
        </p:nvSpPr>
        <p:spPr>
          <a:xfrm>
            <a:off x="206588" y="201675"/>
            <a:ext cx="11292840" cy="594360"/>
          </a:xfrm>
          <a:prstGeom prst="rect">
            <a:avLst/>
          </a:prstGeom>
          <a:noFill/>
          <a:ln/>
        </p:spPr>
        <p:txBody>
          <a:bodyPr wrap="square" lIns="0" tIns="0" rIns="0" bIns="0" rtlCol="0" anchor="t"/>
          <a:lstStyle/>
          <a:p>
            <a:pPr marL="0" indent="0">
              <a:lnSpc>
                <a:spcPct val="100000"/>
              </a:lnSpc>
              <a:buNone/>
            </a:pPr>
            <a:r>
              <a:rPr lang="en-US" sz="3600" b="1" dirty="0">
                <a:solidFill>
                  <a:srgbClr val="FFFFFF"/>
                </a:solidFill>
                <a:latin typeface="Verdana" pitchFamily="34" charset="0"/>
                <a:ea typeface="Verdana" pitchFamily="34" charset="-122"/>
                <a:cs typeface="Verdana" pitchFamily="34" charset="-120"/>
              </a:rPr>
              <a:t> Answer</a:t>
            </a:r>
            <a:endParaRPr lang="en-US" sz="3600" dirty="0"/>
          </a:p>
        </p:txBody>
      </p:sp>
      <p:sp>
        <p:nvSpPr>
          <p:cNvPr id="5" name="Text 3"/>
          <p:cNvSpPr txBox="1"/>
          <p:nvPr/>
        </p:nvSpPr>
        <p:spPr>
          <a:xfrm>
            <a:off x="274320" y="1923626"/>
            <a:ext cx="11292840" cy="731520"/>
          </a:xfrm>
          <a:prstGeom prst="rect">
            <a:avLst/>
          </a:prstGeom>
          <a:noFill/>
          <a:ln/>
        </p:spPr>
        <p:txBody>
          <a:bodyPr wrap="square" lIns="0" tIns="0" rIns="0" bIns="0" rtlCol="0" anchor="ctr"/>
          <a:lstStyle/>
          <a:p>
            <a:pPr marL="0" indent="0">
              <a:buNone/>
            </a:pPr>
            <a:r>
              <a:rPr lang="en-US" sz="2400" b="1" dirty="0">
                <a:solidFill>
                  <a:srgbClr val="2E7D4F"/>
                </a:solidFill>
                <a:latin typeface="Verdana" pitchFamily="34" charset="0"/>
                <a:ea typeface="Verdana" pitchFamily="34" charset="-122"/>
                <a:cs typeface="Verdana" pitchFamily="34" charset="-120"/>
              </a:rPr>
              <a:t>C.  90 days</a:t>
            </a:r>
            <a:endParaRPr lang="en-US" sz="2400" dirty="0"/>
          </a:p>
        </p:txBody>
      </p:sp>
      <p:sp>
        <p:nvSpPr>
          <p:cNvPr id="7" name="Text 5"/>
          <p:cNvSpPr txBox="1"/>
          <p:nvPr/>
        </p:nvSpPr>
        <p:spPr>
          <a:xfrm>
            <a:off x="206588" y="3176694"/>
            <a:ext cx="10927080" cy="2231136"/>
          </a:xfrm>
          <a:prstGeom prst="rect">
            <a:avLst/>
          </a:prstGeom>
          <a:noFill/>
          <a:ln/>
        </p:spPr>
        <p:txBody>
          <a:bodyPr wrap="square" lIns="0" tIns="0" rIns="0" bIns="0" rtlCol="0" anchor="t"/>
          <a:lstStyle/>
          <a:p>
            <a:pPr marL="0" indent="0">
              <a:lnSpc>
                <a:spcPct val="112000"/>
              </a:lnSpc>
              <a:buNone/>
            </a:pPr>
            <a:r>
              <a:rPr lang="en-US" sz="2400" dirty="0">
                <a:solidFill>
                  <a:srgbClr val="1A2733"/>
                </a:solidFill>
                <a:latin typeface="Verdana" pitchFamily="34" charset="0"/>
                <a:ea typeface="Verdana" pitchFamily="34" charset="-122"/>
                <a:cs typeface="Verdana" pitchFamily="34" charset="-120"/>
              </a:rPr>
              <a:t>VA can provide up to 90 days of emergent mental health stabilization care to include inpatient, residential, or outpatient, plus substance-use and social-work support, while VA works the character of service determination on the veteran's behalf. Access points: any VA emergency department, a Vet Center, or the Veterans Crisis Line. It does not extend to dismissals, dishonorable discharges, or bad-conduct discharges from a general court-martial.</a:t>
            </a:r>
            <a:endParaRPr lang="en-US" sz="2400" dirty="0"/>
          </a:p>
        </p:txBody>
      </p:sp>
      <p:sp>
        <p:nvSpPr>
          <p:cNvPr id="8" name="Text 6"/>
          <p:cNvSpPr txBox="1"/>
          <p:nvPr/>
        </p:nvSpPr>
        <p:spPr>
          <a:xfrm>
            <a:off x="11567160" y="6528816"/>
            <a:ext cx="457200" cy="274320"/>
          </a:xfrm>
          <a:prstGeom prst="rect">
            <a:avLst/>
          </a:prstGeom>
          <a:noFill/>
          <a:ln/>
        </p:spPr>
        <p:txBody>
          <a:bodyPr wrap="square" lIns="0" tIns="0" rIns="0" bIns="0" rtlCol="0" anchor="ctr"/>
          <a:lstStyle/>
          <a:p>
            <a:pPr marL="0" indent="0" algn="r">
              <a:buNone/>
            </a:pPr>
            <a:r>
              <a:rPr lang="en-US" sz="900" dirty="0">
                <a:solidFill>
                  <a:srgbClr val="44576B"/>
                </a:solidFill>
                <a:latin typeface="Verdana" pitchFamily="34" charset="0"/>
                <a:ea typeface="Verdana" pitchFamily="34" charset="-122"/>
                <a:cs typeface="Verdana" pitchFamily="34" charset="-120"/>
              </a:rPr>
              <a:t>27</a:t>
            </a:r>
            <a:endParaRPr lang="en-US" sz="9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88952" cy="987552"/>
          </a:xfrm>
          <a:prstGeom prst="rect">
            <a:avLst/>
          </a:prstGeom>
          <a:solidFill>
            <a:srgbClr val="104C7D"/>
          </a:solidFill>
          <a:ln/>
        </p:spPr>
        <p:txBody>
          <a:bodyPr/>
          <a:lstStyle/>
          <a:p>
            <a:endParaRPr lang="en-US"/>
          </a:p>
        </p:txBody>
      </p:sp>
      <p:sp>
        <p:nvSpPr>
          <p:cNvPr id="4" name="Text 2"/>
          <p:cNvSpPr txBox="1"/>
          <p:nvPr/>
        </p:nvSpPr>
        <p:spPr>
          <a:xfrm>
            <a:off x="457200" y="347472"/>
            <a:ext cx="11292840" cy="594360"/>
          </a:xfrm>
          <a:prstGeom prst="rect">
            <a:avLst/>
          </a:prstGeom>
          <a:noFill/>
          <a:ln/>
        </p:spPr>
        <p:txBody>
          <a:bodyPr wrap="square" lIns="0" tIns="0" rIns="0" bIns="0" rtlCol="0" anchor="t"/>
          <a:lstStyle/>
          <a:p>
            <a:pPr marL="0" indent="0">
              <a:lnSpc>
                <a:spcPct val="100000"/>
              </a:lnSpc>
              <a:buNone/>
            </a:pPr>
            <a:r>
              <a:rPr lang="en-US" sz="3200" b="1" dirty="0">
                <a:solidFill>
                  <a:srgbClr val="FFFFFF"/>
                </a:solidFill>
                <a:latin typeface="Verdana" pitchFamily="34" charset="0"/>
                <a:ea typeface="Verdana" pitchFamily="34" charset="-122"/>
              </a:rPr>
              <a:t>Intake</a:t>
            </a:r>
            <a:endParaRPr lang="en-US" sz="3200" dirty="0"/>
          </a:p>
        </p:txBody>
      </p:sp>
      <p:sp>
        <p:nvSpPr>
          <p:cNvPr id="5" name="Shape 3"/>
          <p:cNvSpPr/>
          <p:nvPr/>
        </p:nvSpPr>
        <p:spPr>
          <a:xfrm>
            <a:off x="502920" y="1987127"/>
            <a:ext cx="11292840" cy="548640"/>
          </a:xfrm>
          <a:prstGeom prst="roundRect">
            <a:avLst>
              <a:gd name="adj" fmla="val 8333"/>
            </a:avLst>
          </a:prstGeom>
          <a:solidFill>
            <a:srgbClr val="EAF1F8"/>
          </a:solidFill>
          <a:ln w="9525">
            <a:solidFill>
              <a:srgbClr val="C9D6E0"/>
            </a:solidFill>
            <a:prstDash val="solid"/>
          </a:ln>
        </p:spPr>
        <p:txBody>
          <a:bodyPr/>
          <a:lstStyle/>
          <a:p>
            <a:endParaRPr lang="en-US"/>
          </a:p>
        </p:txBody>
      </p:sp>
      <p:sp>
        <p:nvSpPr>
          <p:cNvPr id="6" name="Shape 4"/>
          <p:cNvSpPr/>
          <p:nvPr/>
        </p:nvSpPr>
        <p:spPr>
          <a:xfrm>
            <a:off x="651933" y="2177458"/>
            <a:ext cx="256032" cy="256032"/>
          </a:xfrm>
          <a:prstGeom prst="rect">
            <a:avLst/>
          </a:prstGeom>
          <a:solidFill>
            <a:srgbClr val="FFFFFF"/>
          </a:solidFill>
          <a:ln w="19050">
            <a:solidFill>
              <a:srgbClr val="8A6413"/>
            </a:solidFill>
            <a:prstDash val="solid"/>
          </a:ln>
        </p:spPr>
        <p:txBody>
          <a:bodyPr/>
          <a:lstStyle/>
          <a:p>
            <a:endParaRPr lang="en-US"/>
          </a:p>
        </p:txBody>
      </p:sp>
      <p:sp>
        <p:nvSpPr>
          <p:cNvPr id="7" name="Text 5"/>
          <p:cNvSpPr txBox="1"/>
          <p:nvPr/>
        </p:nvSpPr>
        <p:spPr>
          <a:xfrm>
            <a:off x="1005840" y="2039451"/>
            <a:ext cx="10561320" cy="548640"/>
          </a:xfrm>
          <a:prstGeom prst="rect">
            <a:avLst/>
          </a:prstGeom>
          <a:noFill/>
          <a:ln/>
        </p:spPr>
        <p:txBody>
          <a:bodyPr wrap="square" lIns="0" tIns="0" rIns="0" bIns="0" rtlCol="0" anchor="ctr"/>
          <a:lstStyle/>
          <a:p>
            <a:pPr marL="0" indent="0">
              <a:buNone/>
            </a:pPr>
            <a:r>
              <a:rPr lang="en-US" sz="1200" dirty="0">
                <a:solidFill>
                  <a:srgbClr val="1A2733"/>
                </a:solidFill>
                <a:latin typeface="Verdana" pitchFamily="34" charset="0"/>
                <a:ea typeface="Verdana" pitchFamily="34" charset="-122"/>
                <a:cs typeface="Verdana" pitchFamily="34" charset="-120"/>
              </a:rPr>
              <a:t>Screen for both a discharge upgrade and a VA character of service determination — never assume only one applies.</a:t>
            </a:r>
            <a:endParaRPr lang="en-US" sz="1200" dirty="0"/>
          </a:p>
        </p:txBody>
      </p:sp>
      <p:sp>
        <p:nvSpPr>
          <p:cNvPr id="8" name="Shape 6"/>
          <p:cNvSpPr/>
          <p:nvPr/>
        </p:nvSpPr>
        <p:spPr>
          <a:xfrm>
            <a:off x="502920" y="2625683"/>
            <a:ext cx="11292840" cy="548640"/>
          </a:xfrm>
          <a:prstGeom prst="roundRect">
            <a:avLst>
              <a:gd name="adj" fmla="val 8333"/>
            </a:avLst>
          </a:prstGeom>
          <a:solidFill>
            <a:srgbClr val="EAF1F8"/>
          </a:solidFill>
          <a:ln w="9525">
            <a:solidFill>
              <a:srgbClr val="C9D6E0"/>
            </a:solidFill>
            <a:prstDash val="solid"/>
          </a:ln>
        </p:spPr>
        <p:txBody>
          <a:bodyPr/>
          <a:lstStyle/>
          <a:p>
            <a:endParaRPr lang="en-US"/>
          </a:p>
        </p:txBody>
      </p:sp>
      <p:sp>
        <p:nvSpPr>
          <p:cNvPr id="9" name="Shape 7"/>
          <p:cNvSpPr/>
          <p:nvPr/>
        </p:nvSpPr>
        <p:spPr>
          <a:xfrm>
            <a:off x="661416" y="2847764"/>
            <a:ext cx="256032" cy="256032"/>
          </a:xfrm>
          <a:prstGeom prst="rect">
            <a:avLst/>
          </a:prstGeom>
          <a:solidFill>
            <a:srgbClr val="FFFFFF"/>
          </a:solidFill>
          <a:ln w="19050">
            <a:solidFill>
              <a:srgbClr val="8A6413"/>
            </a:solidFill>
            <a:prstDash val="solid"/>
          </a:ln>
        </p:spPr>
        <p:txBody>
          <a:bodyPr/>
          <a:lstStyle/>
          <a:p>
            <a:endParaRPr lang="en-US"/>
          </a:p>
        </p:txBody>
      </p:sp>
      <p:sp>
        <p:nvSpPr>
          <p:cNvPr id="10" name="Text 8"/>
          <p:cNvSpPr txBox="1"/>
          <p:nvPr/>
        </p:nvSpPr>
        <p:spPr>
          <a:xfrm>
            <a:off x="1005840" y="2709164"/>
            <a:ext cx="10561320" cy="548640"/>
          </a:xfrm>
          <a:prstGeom prst="rect">
            <a:avLst/>
          </a:prstGeom>
          <a:noFill/>
          <a:ln/>
        </p:spPr>
        <p:txBody>
          <a:bodyPr wrap="square" lIns="0" tIns="0" rIns="0" bIns="0" rtlCol="0" anchor="ctr"/>
          <a:lstStyle/>
          <a:p>
            <a:pPr marL="0" indent="0">
              <a:buNone/>
            </a:pPr>
            <a:r>
              <a:rPr lang="en-US" sz="1200" dirty="0">
                <a:solidFill>
                  <a:srgbClr val="1A2733"/>
                </a:solidFill>
                <a:latin typeface="Verdana" pitchFamily="34" charset="0"/>
                <a:ea typeface="Verdana" pitchFamily="34" charset="-122"/>
                <a:cs typeface="Verdana" pitchFamily="34" charset="-120"/>
              </a:rPr>
              <a:t>File the VA compensation or health application early; don't wait on a pending board decision.</a:t>
            </a:r>
            <a:endParaRPr lang="en-US" sz="1200" dirty="0"/>
          </a:p>
        </p:txBody>
      </p:sp>
      <p:sp>
        <p:nvSpPr>
          <p:cNvPr id="11" name="Shape 9"/>
          <p:cNvSpPr/>
          <p:nvPr/>
        </p:nvSpPr>
        <p:spPr>
          <a:xfrm>
            <a:off x="457200" y="3247475"/>
            <a:ext cx="11292840" cy="548640"/>
          </a:xfrm>
          <a:prstGeom prst="roundRect">
            <a:avLst>
              <a:gd name="adj" fmla="val 8333"/>
            </a:avLst>
          </a:prstGeom>
          <a:solidFill>
            <a:srgbClr val="EAF1F8"/>
          </a:solidFill>
          <a:ln w="9525">
            <a:solidFill>
              <a:srgbClr val="C9D6E0"/>
            </a:solidFill>
            <a:prstDash val="solid"/>
          </a:ln>
        </p:spPr>
        <p:txBody>
          <a:bodyPr/>
          <a:lstStyle/>
          <a:p>
            <a:endParaRPr lang="en-US"/>
          </a:p>
        </p:txBody>
      </p:sp>
      <p:sp>
        <p:nvSpPr>
          <p:cNvPr id="12" name="Shape 10"/>
          <p:cNvSpPr/>
          <p:nvPr/>
        </p:nvSpPr>
        <p:spPr>
          <a:xfrm>
            <a:off x="660400" y="3429000"/>
            <a:ext cx="256032" cy="256032"/>
          </a:xfrm>
          <a:prstGeom prst="rect">
            <a:avLst/>
          </a:prstGeom>
          <a:solidFill>
            <a:srgbClr val="FFFFFF"/>
          </a:solidFill>
          <a:ln w="19050">
            <a:solidFill>
              <a:srgbClr val="8A6413"/>
            </a:solidFill>
            <a:prstDash val="solid"/>
          </a:ln>
        </p:spPr>
        <p:txBody>
          <a:bodyPr/>
          <a:lstStyle/>
          <a:p>
            <a:endParaRPr lang="en-US"/>
          </a:p>
        </p:txBody>
      </p:sp>
      <p:sp>
        <p:nvSpPr>
          <p:cNvPr id="13" name="Text 11"/>
          <p:cNvSpPr txBox="1"/>
          <p:nvPr/>
        </p:nvSpPr>
        <p:spPr>
          <a:xfrm>
            <a:off x="1005840" y="3310128"/>
            <a:ext cx="10561320" cy="548640"/>
          </a:xfrm>
          <a:prstGeom prst="rect">
            <a:avLst/>
          </a:prstGeom>
          <a:noFill/>
          <a:ln/>
        </p:spPr>
        <p:txBody>
          <a:bodyPr wrap="square" lIns="0" tIns="0" rIns="0" bIns="0" rtlCol="0" anchor="ctr"/>
          <a:lstStyle/>
          <a:p>
            <a:pPr marL="0" indent="0">
              <a:buNone/>
            </a:pPr>
            <a:r>
              <a:rPr lang="en-US" sz="1200" dirty="0">
                <a:solidFill>
                  <a:srgbClr val="1A2733"/>
                </a:solidFill>
                <a:latin typeface="Verdana" pitchFamily="34" charset="0"/>
                <a:ea typeface="Verdana" pitchFamily="34" charset="-122"/>
                <a:cs typeface="Verdana" pitchFamily="34" charset="-120"/>
              </a:rPr>
              <a:t>For a crisis presentation, lead with the 90-day emergent mental health care safety valve.</a:t>
            </a:r>
            <a:endParaRPr lang="en-US" sz="1200" dirty="0"/>
          </a:p>
        </p:txBody>
      </p:sp>
      <p:sp>
        <p:nvSpPr>
          <p:cNvPr id="14" name="Shape 12"/>
          <p:cNvSpPr/>
          <p:nvPr/>
        </p:nvSpPr>
        <p:spPr>
          <a:xfrm>
            <a:off x="448056" y="3869267"/>
            <a:ext cx="11292840" cy="548640"/>
          </a:xfrm>
          <a:prstGeom prst="roundRect">
            <a:avLst>
              <a:gd name="adj" fmla="val 8333"/>
            </a:avLst>
          </a:prstGeom>
          <a:solidFill>
            <a:srgbClr val="EAF1F8"/>
          </a:solidFill>
          <a:ln w="9525">
            <a:solidFill>
              <a:srgbClr val="C9D6E0"/>
            </a:solidFill>
            <a:prstDash val="solid"/>
          </a:ln>
        </p:spPr>
        <p:txBody>
          <a:bodyPr/>
          <a:lstStyle/>
          <a:p>
            <a:endParaRPr lang="en-US"/>
          </a:p>
        </p:txBody>
      </p:sp>
      <p:sp>
        <p:nvSpPr>
          <p:cNvPr id="15" name="Shape 13"/>
          <p:cNvSpPr/>
          <p:nvPr/>
        </p:nvSpPr>
        <p:spPr>
          <a:xfrm>
            <a:off x="651933" y="4056211"/>
            <a:ext cx="256032" cy="256032"/>
          </a:xfrm>
          <a:prstGeom prst="rect">
            <a:avLst/>
          </a:prstGeom>
          <a:solidFill>
            <a:srgbClr val="FFFFFF"/>
          </a:solidFill>
          <a:ln w="19050">
            <a:solidFill>
              <a:srgbClr val="8A6413"/>
            </a:solidFill>
            <a:prstDash val="solid"/>
          </a:ln>
        </p:spPr>
        <p:txBody>
          <a:bodyPr/>
          <a:lstStyle/>
          <a:p>
            <a:endParaRPr lang="en-US"/>
          </a:p>
        </p:txBody>
      </p:sp>
      <p:sp>
        <p:nvSpPr>
          <p:cNvPr id="16" name="Text 14"/>
          <p:cNvSpPr txBox="1"/>
          <p:nvPr/>
        </p:nvSpPr>
        <p:spPr>
          <a:xfrm>
            <a:off x="1005840" y="3959521"/>
            <a:ext cx="10561320" cy="548640"/>
          </a:xfrm>
          <a:prstGeom prst="rect">
            <a:avLst/>
          </a:prstGeom>
          <a:noFill/>
          <a:ln/>
        </p:spPr>
        <p:txBody>
          <a:bodyPr wrap="square" lIns="0" tIns="0" rIns="0" bIns="0" rtlCol="0" anchor="ctr"/>
          <a:lstStyle/>
          <a:p>
            <a:pPr marL="0" indent="0">
              <a:buNone/>
            </a:pPr>
            <a:r>
              <a:rPr lang="en-US" sz="1200" dirty="0">
                <a:solidFill>
                  <a:srgbClr val="1A2733"/>
                </a:solidFill>
                <a:latin typeface="Verdana" pitchFamily="34" charset="0"/>
                <a:ea typeface="Verdana" pitchFamily="34" charset="-122"/>
                <a:cs typeface="Verdana" pitchFamily="34" charset="-120"/>
              </a:rPr>
              <a:t>Identify statutory bars first — if one applies with no exception, say so plainly and pivot to the DoD upgrade path.</a:t>
            </a:r>
            <a:endParaRPr lang="en-US" sz="1200" dirty="0"/>
          </a:p>
        </p:txBody>
      </p:sp>
      <p:sp>
        <p:nvSpPr>
          <p:cNvPr id="17" name="Shape 15"/>
          <p:cNvSpPr/>
          <p:nvPr/>
        </p:nvSpPr>
        <p:spPr>
          <a:xfrm>
            <a:off x="448056" y="4485132"/>
            <a:ext cx="11292840" cy="548640"/>
          </a:xfrm>
          <a:prstGeom prst="roundRect">
            <a:avLst>
              <a:gd name="adj" fmla="val 8333"/>
            </a:avLst>
          </a:prstGeom>
          <a:solidFill>
            <a:srgbClr val="EAF1F8"/>
          </a:solidFill>
          <a:ln w="9525">
            <a:solidFill>
              <a:srgbClr val="C9D6E0"/>
            </a:solidFill>
            <a:prstDash val="solid"/>
          </a:ln>
        </p:spPr>
        <p:txBody>
          <a:bodyPr/>
          <a:lstStyle/>
          <a:p>
            <a:endParaRPr lang="en-US"/>
          </a:p>
        </p:txBody>
      </p:sp>
      <p:sp>
        <p:nvSpPr>
          <p:cNvPr id="18" name="Shape 16"/>
          <p:cNvSpPr/>
          <p:nvPr/>
        </p:nvSpPr>
        <p:spPr>
          <a:xfrm>
            <a:off x="635000" y="4704588"/>
            <a:ext cx="256032" cy="256032"/>
          </a:xfrm>
          <a:prstGeom prst="rect">
            <a:avLst/>
          </a:prstGeom>
          <a:solidFill>
            <a:srgbClr val="FFFFFF"/>
          </a:solidFill>
          <a:ln w="19050">
            <a:solidFill>
              <a:srgbClr val="8A6413"/>
            </a:solidFill>
            <a:prstDash val="solid"/>
          </a:ln>
        </p:spPr>
        <p:txBody>
          <a:bodyPr/>
          <a:lstStyle/>
          <a:p>
            <a:endParaRPr lang="en-US"/>
          </a:p>
        </p:txBody>
      </p:sp>
      <p:sp>
        <p:nvSpPr>
          <p:cNvPr id="19" name="Text 17"/>
          <p:cNvSpPr txBox="1"/>
          <p:nvPr/>
        </p:nvSpPr>
        <p:spPr>
          <a:xfrm>
            <a:off x="1005840" y="4573016"/>
            <a:ext cx="10561320" cy="548640"/>
          </a:xfrm>
          <a:prstGeom prst="rect">
            <a:avLst/>
          </a:prstGeom>
          <a:noFill/>
          <a:ln/>
        </p:spPr>
        <p:txBody>
          <a:bodyPr wrap="square" lIns="0" tIns="0" rIns="0" bIns="0" rtlCol="0" anchor="ctr"/>
          <a:lstStyle/>
          <a:p>
            <a:pPr marL="0" indent="0">
              <a:buNone/>
            </a:pPr>
            <a:r>
              <a:rPr lang="en-US" sz="1200" dirty="0">
                <a:solidFill>
                  <a:srgbClr val="1A2733"/>
                </a:solidFill>
                <a:latin typeface="Verdana" pitchFamily="34" charset="0"/>
                <a:ea typeface="Verdana" pitchFamily="34" charset="-122"/>
                <a:cs typeface="Verdana" pitchFamily="34" charset="-120"/>
              </a:rPr>
              <a:t>Don't be discouraged by a branch's low historical relief rate, and don't treat an old denial as final if the legal standard has since changed.</a:t>
            </a:r>
            <a:endParaRPr lang="en-US" sz="1200" dirty="0"/>
          </a:p>
        </p:txBody>
      </p:sp>
      <p:sp>
        <p:nvSpPr>
          <p:cNvPr id="20" name="Shape 18"/>
          <p:cNvSpPr/>
          <p:nvPr/>
        </p:nvSpPr>
        <p:spPr>
          <a:xfrm>
            <a:off x="448056" y="5128768"/>
            <a:ext cx="11292840" cy="548640"/>
          </a:xfrm>
          <a:prstGeom prst="roundRect">
            <a:avLst>
              <a:gd name="adj" fmla="val 8333"/>
            </a:avLst>
          </a:prstGeom>
          <a:solidFill>
            <a:srgbClr val="EAF1F8"/>
          </a:solidFill>
          <a:ln w="9525">
            <a:solidFill>
              <a:srgbClr val="C9D6E0"/>
            </a:solidFill>
            <a:prstDash val="solid"/>
          </a:ln>
        </p:spPr>
        <p:txBody>
          <a:bodyPr/>
          <a:lstStyle/>
          <a:p>
            <a:endParaRPr lang="en-US"/>
          </a:p>
        </p:txBody>
      </p:sp>
      <p:sp>
        <p:nvSpPr>
          <p:cNvPr id="21" name="Shape 19"/>
          <p:cNvSpPr/>
          <p:nvPr/>
        </p:nvSpPr>
        <p:spPr>
          <a:xfrm>
            <a:off x="621792" y="5326380"/>
            <a:ext cx="256032" cy="256032"/>
          </a:xfrm>
          <a:prstGeom prst="rect">
            <a:avLst/>
          </a:prstGeom>
          <a:solidFill>
            <a:srgbClr val="FFFFFF"/>
          </a:solidFill>
          <a:ln w="19050">
            <a:solidFill>
              <a:srgbClr val="8A6413"/>
            </a:solidFill>
            <a:prstDash val="solid"/>
          </a:ln>
        </p:spPr>
        <p:txBody>
          <a:bodyPr/>
          <a:lstStyle/>
          <a:p>
            <a:endParaRPr lang="en-US"/>
          </a:p>
        </p:txBody>
      </p:sp>
      <p:sp>
        <p:nvSpPr>
          <p:cNvPr id="22" name="Text 20"/>
          <p:cNvSpPr txBox="1"/>
          <p:nvPr/>
        </p:nvSpPr>
        <p:spPr>
          <a:xfrm>
            <a:off x="1051560" y="5203952"/>
            <a:ext cx="10561320" cy="548640"/>
          </a:xfrm>
          <a:prstGeom prst="rect">
            <a:avLst/>
          </a:prstGeom>
          <a:noFill/>
          <a:ln/>
        </p:spPr>
        <p:txBody>
          <a:bodyPr wrap="square" lIns="0" tIns="0" rIns="0" bIns="0" rtlCol="0" anchor="ctr"/>
          <a:lstStyle/>
          <a:p>
            <a:pPr marL="0" indent="0">
              <a:buNone/>
            </a:pPr>
            <a:r>
              <a:rPr lang="en-US" sz="1200" dirty="0">
                <a:solidFill>
                  <a:srgbClr val="1A2733"/>
                </a:solidFill>
                <a:latin typeface="Verdana" pitchFamily="34" charset="0"/>
                <a:ea typeface="Verdana" pitchFamily="34" charset="-122"/>
                <a:cs typeface="Verdana" pitchFamily="34" charset="-120"/>
              </a:rPr>
              <a:t>Refer discharge upgrade representation to your CVSO network, the AB 325 grant program, or NVLSP's Lawyers Serving Warriors.</a:t>
            </a:r>
            <a:endParaRPr lang="en-US" sz="1200" dirty="0"/>
          </a:p>
        </p:txBody>
      </p:sp>
      <p:sp>
        <p:nvSpPr>
          <p:cNvPr id="23" name="Shape 21"/>
          <p:cNvSpPr/>
          <p:nvPr/>
        </p:nvSpPr>
        <p:spPr>
          <a:xfrm>
            <a:off x="448056" y="5728885"/>
            <a:ext cx="11292840" cy="548640"/>
          </a:xfrm>
          <a:prstGeom prst="roundRect">
            <a:avLst>
              <a:gd name="adj" fmla="val 8333"/>
            </a:avLst>
          </a:prstGeom>
          <a:solidFill>
            <a:srgbClr val="EAF1F8"/>
          </a:solidFill>
          <a:ln w="9525">
            <a:solidFill>
              <a:srgbClr val="C9D6E0"/>
            </a:solidFill>
            <a:prstDash val="solid"/>
          </a:ln>
        </p:spPr>
        <p:txBody>
          <a:bodyPr/>
          <a:lstStyle/>
          <a:p>
            <a:endParaRPr lang="en-US"/>
          </a:p>
        </p:txBody>
      </p:sp>
      <p:sp>
        <p:nvSpPr>
          <p:cNvPr id="24" name="Shape 22"/>
          <p:cNvSpPr/>
          <p:nvPr/>
        </p:nvSpPr>
        <p:spPr>
          <a:xfrm>
            <a:off x="635000" y="5875189"/>
            <a:ext cx="256032" cy="256032"/>
          </a:xfrm>
          <a:prstGeom prst="rect">
            <a:avLst/>
          </a:prstGeom>
          <a:solidFill>
            <a:srgbClr val="FFFFFF"/>
          </a:solidFill>
          <a:ln w="19050">
            <a:solidFill>
              <a:srgbClr val="8A6413"/>
            </a:solidFill>
            <a:prstDash val="solid"/>
          </a:ln>
        </p:spPr>
        <p:txBody>
          <a:bodyPr/>
          <a:lstStyle/>
          <a:p>
            <a:endParaRPr lang="en-US"/>
          </a:p>
        </p:txBody>
      </p:sp>
      <p:sp>
        <p:nvSpPr>
          <p:cNvPr id="25" name="Text 23"/>
          <p:cNvSpPr txBox="1"/>
          <p:nvPr/>
        </p:nvSpPr>
        <p:spPr>
          <a:xfrm>
            <a:off x="1051560" y="5728885"/>
            <a:ext cx="10561320" cy="548640"/>
          </a:xfrm>
          <a:prstGeom prst="rect">
            <a:avLst/>
          </a:prstGeom>
          <a:noFill/>
          <a:ln/>
        </p:spPr>
        <p:txBody>
          <a:bodyPr wrap="square" lIns="0" tIns="0" rIns="0" bIns="0" rtlCol="0" anchor="ctr"/>
          <a:lstStyle/>
          <a:p>
            <a:pPr marL="0" indent="0">
              <a:buNone/>
            </a:pPr>
            <a:r>
              <a:rPr lang="en-US" sz="1200" dirty="0">
                <a:solidFill>
                  <a:srgbClr val="1A2733"/>
                </a:solidFill>
                <a:latin typeface="Verdana" pitchFamily="34" charset="0"/>
                <a:ea typeface="Verdana" pitchFamily="34" charset="-122"/>
                <a:cs typeface="Verdana" pitchFamily="34" charset="-120"/>
              </a:rPr>
              <a:t>Say explicitly that your office serves veterans with OTH and other bad-paper discharges — stigma keeps eligible veterans from asking.</a:t>
            </a:r>
            <a:endParaRPr lang="en-US" sz="1200" dirty="0"/>
          </a:p>
        </p:txBody>
      </p:sp>
      <p:sp>
        <p:nvSpPr>
          <p:cNvPr id="26" name="Text 24"/>
          <p:cNvSpPr txBox="1"/>
          <p:nvPr/>
        </p:nvSpPr>
        <p:spPr>
          <a:xfrm>
            <a:off x="11567160" y="6528816"/>
            <a:ext cx="457200" cy="274320"/>
          </a:xfrm>
          <a:prstGeom prst="rect">
            <a:avLst/>
          </a:prstGeom>
          <a:noFill/>
          <a:ln/>
        </p:spPr>
        <p:txBody>
          <a:bodyPr wrap="square" lIns="0" tIns="0" rIns="0" bIns="0" rtlCol="0" anchor="ctr"/>
          <a:lstStyle/>
          <a:p>
            <a:pPr marL="0" indent="0" algn="r">
              <a:buNone/>
            </a:pPr>
            <a:r>
              <a:rPr lang="en-US" sz="900" dirty="0">
                <a:solidFill>
                  <a:srgbClr val="44576B"/>
                </a:solidFill>
                <a:latin typeface="Verdana" pitchFamily="34" charset="0"/>
                <a:ea typeface="Verdana" pitchFamily="34" charset="-122"/>
                <a:cs typeface="Verdana" pitchFamily="34" charset="-120"/>
              </a:rPr>
              <a:t>32</a:t>
            </a:r>
            <a:endParaRPr lang="en-US" sz="9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30844-B043-81D7-1094-3EEC094321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034C6F-E9EE-29E1-0099-7B8697425DF0}"/>
              </a:ext>
            </a:extLst>
          </p:cNvPr>
          <p:cNvSpPr>
            <a:spLocks noGrp="1"/>
          </p:cNvSpPr>
          <p:nvPr>
            <p:ph type="title"/>
          </p:nvPr>
        </p:nvSpPr>
        <p:spPr>
          <a:xfrm>
            <a:off x="177800" y="156461"/>
            <a:ext cx="11836399" cy="918806"/>
          </a:xfrm>
        </p:spPr>
        <p:txBody>
          <a:bodyPr>
            <a:noAutofit/>
          </a:bodyPr>
          <a:lstStyle/>
          <a:p>
            <a:pPr>
              <a:lnSpc>
                <a:spcPct val="100000"/>
              </a:lnSpc>
            </a:pPr>
            <a:r>
              <a:rPr lang="en-US" sz="3400" b="1" dirty="0">
                <a:solidFill>
                  <a:srgbClr val="FFFFFF"/>
                </a:solidFill>
                <a:ea typeface="Verdana" pitchFamily="34" charset="-122"/>
                <a:cs typeface="Verdana" pitchFamily="34" charset="-120"/>
              </a:rPr>
              <a:t>Fixes in the system</a:t>
            </a:r>
            <a:endParaRPr lang="en-US" sz="3400" dirty="0"/>
          </a:p>
        </p:txBody>
      </p:sp>
      <p:sp>
        <p:nvSpPr>
          <p:cNvPr id="4" name="Slide Number Placeholder 3">
            <a:extLst>
              <a:ext uri="{FF2B5EF4-FFF2-40B4-BE49-F238E27FC236}">
                <a16:creationId xmlns:a16="http://schemas.microsoft.com/office/drawing/2014/main" id="{80BB9C25-3E0F-1608-68E6-017333A805D3}"/>
              </a:ext>
            </a:extLst>
          </p:cNvPr>
          <p:cNvSpPr>
            <a:spLocks noGrp="1"/>
          </p:cNvSpPr>
          <p:nvPr>
            <p:ph type="sldNum" sz="quarter" idx="12"/>
          </p:nvPr>
        </p:nvSpPr>
        <p:spPr/>
        <p:txBody>
          <a:bodyPr/>
          <a:lstStyle/>
          <a:p>
            <a:fld id="{772AD97A-4EE5-4134-952F-E148AF3C2668}" type="slidenum">
              <a:rPr lang="en-US" smtClean="0"/>
              <a:pPr/>
              <a:t>30</a:t>
            </a:fld>
            <a:endParaRPr lang="en-US" dirty="0"/>
          </a:p>
        </p:txBody>
      </p:sp>
      <p:sp>
        <p:nvSpPr>
          <p:cNvPr id="5" name="Content Placeholder 4">
            <a:extLst>
              <a:ext uri="{FF2B5EF4-FFF2-40B4-BE49-F238E27FC236}">
                <a16:creationId xmlns:a16="http://schemas.microsoft.com/office/drawing/2014/main" id="{5EC8BDDA-BC86-7589-7D78-E1A4A87DDCBF}"/>
              </a:ext>
            </a:extLst>
          </p:cNvPr>
          <p:cNvSpPr>
            <a:spLocks noGrp="1"/>
          </p:cNvSpPr>
          <p:nvPr>
            <p:ph idx="1"/>
          </p:nvPr>
        </p:nvSpPr>
        <p:spPr>
          <a:xfrm>
            <a:off x="295966" y="3344333"/>
            <a:ext cx="9838634" cy="1227667"/>
          </a:xfrm>
        </p:spPr>
        <p:txBody>
          <a:bodyPr anchor="ctr">
            <a:noAutofit/>
          </a:bodyPr>
          <a:lstStyle/>
          <a:p>
            <a:pPr marL="514350" indent="-514350">
              <a:buFont typeface="+mj-lt"/>
              <a:buAutoNum type="arabicPeriod"/>
            </a:pPr>
            <a:r>
              <a:rPr lang="en-US" dirty="0">
                <a:solidFill>
                  <a:srgbClr val="1A2733"/>
                </a:solidFill>
                <a:ea typeface="Verdana" pitchFamily="34" charset="-122"/>
                <a:cs typeface="Verdana" pitchFamily="34" charset="-120"/>
              </a:rPr>
              <a:t>Reduce commander discretion in assigning OTH structured checklists and independent medical review before separation</a:t>
            </a:r>
            <a:endParaRPr lang="en-US" dirty="0"/>
          </a:p>
          <a:p>
            <a:pPr marL="514350" indent="-514350">
              <a:buFont typeface="+mj-lt"/>
              <a:buAutoNum type="arabicPeriod"/>
            </a:pPr>
            <a:r>
              <a:rPr lang="en-US" dirty="0">
                <a:solidFill>
                  <a:srgbClr val="1A2733"/>
                </a:solidFill>
                <a:ea typeface="Verdana" pitchFamily="34" charset="-122"/>
                <a:cs typeface="Verdana" pitchFamily="34" charset="-120"/>
              </a:rPr>
              <a:t>Give OTH veterans the written transition guidance DoD policy already requires, but doesn't always deliver</a:t>
            </a:r>
            <a:endParaRPr lang="en-US" dirty="0"/>
          </a:p>
          <a:p>
            <a:pPr marL="514350" indent="-514350">
              <a:buFont typeface="+mj-lt"/>
              <a:buAutoNum type="arabicPeriod"/>
            </a:pPr>
            <a:r>
              <a:rPr lang="en-US" dirty="0">
                <a:solidFill>
                  <a:srgbClr val="1A2733"/>
                </a:solidFill>
                <a:ea typeface="Verdana" pitchFamily="34" charset="-122"/>
                <a:cs typeface="Verdana" pitchFamily="34" charset="-120"/>
              </a:rPr>
              <a:t>Build real DoD–VA data-sharing so both agencies can see where veterans fall through the cracks</a:t>
            </a:r>
            <a:endParaRPr lang="en-US" dirty="0"/>
          </a:p>
          <a:p>
            <a:pPr marL="514350" indent="-514350">
              <a:buFont typeface="+mj-lt"/>
              <a:buAutoNum type="arabicPeriod"/>
            </a:pPr>
            <a:r>
              <a:rPr lang="en-US" dirty="0">
                <a:solidFill>
                  <a:srgbClr val="1A2733"/>
                </a:solidFill>
                <a:ea typeface="Verdana" pitchFamily="34" charset="-122"/>
                <a:cs typeface="Verdana" pitchFamily="34" charset="-120"/>
              </a:rPr>
              <a:t>Strengthen VA training and tools — decision aids for adjudicators, mental health professionals in the review process, faster VBA–VHA coordination</a:t>
            </a:r>
            <a:endParaRPr lang="en-US" dirty="0"/>
          </a:p>
        </p:txBody>
      </p:sp>
    </p:spTree>
    <p:custDataLst>
      <p:tags r:id="rId1"/>
    </p:custDataLst>
    <p:extLst>
      <p:ext uri="{BB962C8B-B14F-4D97-AF65-F5344CB8AC3E}">
        <p14:creationId xmlns:p14="http://schemas.microsoft.com/office/powerpoint/2010/main" val="16886276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95047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SUITE_ISPRING_CURRENT_PLAYER_ID" val="universal"/>
  <p:tag name="ISPRING_PRESENTATION_COURSE_TITLE" val="TALDSO_Rebuilt_Template_2022-11-01"/>
  <p:tag name="ISPRING_LMS_API_VERSION" val="SCORM 2004 (4th edition)"/>
  <p:tag name="ISPRING_ULTRA_SCORM_COURSE_ID" val="E2546934-648F-4479-A5C7-5A490357E911"/>
  <p:tag name="ISPRING_CMI5_LAUNCH_METHOD" val="any window"/>
  <p:tag name="ISPRING_SCORM_ENDPOINT" val="&lt;endpoint&gt;&lt;enable&gt;0&lt;/enable&gt;&lt;lrs&gt;https://&lt;/lrs&gt;&lt;auth&gt;0&lt;/auth&gt;&lt;login&gt;&lt;/login&gt;&lt;password&gt;&lt;/password&gt;&lt;key&gt;&lt;/key&gt;&lt;name&gt;&lt;/name&gt;&lt;email&gt;&lt;/email&gt;&lt;/endpoint&gt;&#10;"/>
  <p:tag name="ISPRINGCLOUDFOLDERID" val="1"/>
  <p:tag name="ISPRINGONLINEFOLDERID" val="0"/>
  <p:tag name="ISPRING_OUTPUT_FOLDER" val="[[&quot;Ӡ\uFFFD\uFFFD{084B873A-63FD-4DAC-9BCB-11E112ECCEAE}&quot;,&quot;C:\\Users\\jridgway\\OneDrive - Bergmann &amp; Moore\\Desktop&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studioSettings&quot;:{&quot;useMobileViewer&quot;:&quot;T_FALSE&quot;}},&quot;advancedSettings&quot;:{&quot;enableTextAllocation&quot;:&quot;T_TRUE&quot;,&quot;viewingFromLocalDrive&quot;:&quot;T_TRUE&quot;,&quot;contentScale&quot;:75,&quot;contentScaleMode&quot;:&quot;SCALE&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0&quot;},&quot;cloudSettings&quot;:{&quot;onlineDestinationFolderId&quot;:&quot;1&quot;},&quot;publishDestination&quot;:&quot;LMS&quot;,&quot;wordSettings&quot;:{&quot;printCopies&quot;:1},&quot;studioSettings&quot;:{&quot;onlineDestinationFolderId&quot;:&quot;1&quot;}}"/>
  <p:tag name="ISPRING_SCORM_RATE_SLIDES" val="0"/>
  <p:tag name="ISPRING_SCORM_PASSING_SCORE" val="0.000000"/>
  <p:tag name="ISPRING_PRESENTATION_TITLE" val="TALDSO_Rebuilt_Template_2022-11-01"/>
  <p:tag name="ISPRING_PROJECT_VERSION" val="9.3"/>
  <p:tag name="ISPRING_PROJECT_FOLDER_UPDATED" val="1"/>
  <p:tag name="ISPRING_PRESENTATION_INFO_2" val="&lt;?xml version=&quot;1.0&quot; encoding=&quot;UTF-8&quot; standalone=&quot;no&quot; ?&gt;&#10;&lt;presentation2&gt;&#10;&#10;  &lt;slides&gt;&#10;    &lt;slide id=&quot;{4B589820-1F53-488F-B5B7-50FFBCA87211}&quot; pptId=&quot;256&quot;/&gt;&#10;    &lt;slide id=&quot;{C8AC5F2D-2584-4CCA-B396-699C0F65D957}&quot; pptId=&quot;263&quot;/&gt;&#10;    &lt;slide id=&quot;{112A5329-FA95-4650-83FD-FC8688AE1647}&quot; pptId=&quot;590&quot;/&gt;&#10;    &lt;slide id=&quot;{19E2C39B-B7C5-4A4D-BCFB-D978616087BA}&quot; pptId=&quot;589&quot;/&gt;&#10;    &lt;slide id=&quot;{CDD1B9CC-D746-4257-967A-66096DA4B9FD}&quot; pptId=&quot;591&quot;/&gt;&#10;    &lt;slide id=&quot;{3B5FAB99-9022-47B1-B0CC-E48CF1BCE896}&quot; pptId=&quot;447&quot;/&gt;&#10;    &lt;slide id=&quot;{80BE75EB-E245-46F7-AC70-72F7D714308D}&quot; pptId=&quot;448&quot;/&gt;&#10;    &lt;slide id=&quot;{71FE6E18-34AA-40C4-8B69-616A71536E20}&quot; pptId=&quot;601&quot;/&gt;&#10;    &lt;slide id=&quot;{7C8CEF3F-6075-4039-ACB2-83681A97F2B1}&quot; pptId=&quot;267&quot;/&gt;&#10;    &lt;slide id=&quot;{FB864DBC-2442-4879-95FF-D1DE92E5D380}&quot; pptId=&quot;598&quot;/&gt;&#10;    &lt;slide id=&quot;{E424876F-7CE1-484B-9E50-FE377AAC3EAE}&quot; pptId=&quot;300&quot;/&gt;&#10;    &lt;slide id=&quot;{7BE88A01-F76B-41EF-82E8-FE3E8CA01B7D}&quot; pptId=&quot;454&quot;/&gt;&#10;  &lt;/slides&gt;&#10;&#10;  &lt;narration&gt;&#10;    &lt;audioTracks&gt;&#10;      &lt;audioTrack muted=&quot;false&quot; name=&quot;Audio 1&quot; resource=&quot;23761c73&quot; slideId=&quot;{4B589820-1F53-488F-B5B7-50FFBCA87211}&quot; startTime=&quot;0&quot; stepIndex=&quot;0&quot; volume=&quot;1&quot;&gt;&#10;        &lt;audio channels=&quot;1&quot; format=&quot;s16&quot; sampleRate=&quot;44100&quot;/&gt;&#10;      &lt;/audioTrack&gt;&#10;    &lt;/audioTracks&gt;&#10;    &lt;videoTracks/&gt;&#10;  &lt;/narration&gt;&#10;&#10;&lt;/presentation2&gt;&#10;"/>
  <p:tag name="ISPRING_FIRST_PUBLISH" val="1"/>
  <p:tag name="ISPRING_SCORM_RATE_QUIZZES" val="0"/>
  <p:tag name="ISPRING-SUITE_ISPRING_PLAYERS_CUSTOMIZATION_2" val="{&quot;universal&quot;:{&quot;skinSettings&quot;:{&quot;borderRadius&quot;:10,&quot;colors&quot;:{&quot;asideBackground&quot;:{&quot;color&quot;:&quot;#EFF1F2&quot;,&quot;opacity&quot;:1,&quot;type&quot;:&quot;SOLID&quot;},&quot;asideElementBackgroundActive&quot;:{&quot;color&quot;:&quot;#D5D9DB&quot;,&quot;opacity&quot;:1,&quot;type&quot;:&quot;SOLID&quot;},&quot;asideElementBackgroundHover&quot;:{&quot;color&quot;:&quot;#DDE2E5&quot;,&quot;opacity&quot;:1,&quot;type&quot;:&quot;SOLID&quot;},&quot;asideElementText&quot;:{&quot;color&quot;:&quot;#34383D&quot;,&quot;opacity&quot;:1,&quot;type&quot;:&quot;SOLID&quot;},&quot;asideElementTextActive&quot;:{&quot;color&quot;:&quot;#42484E&quot;,&quot;opacity&quot;:1,&quot;type&quot;:&quot;SOLID&quot;},&quot;asideElementTextHover&quot;:{&quot;color&quot;:&quot;#42484E&quot;,&quot;opacity&quot;:1,&quot;type&quot;:&quot;SOLID&quot;},&quot;asideLogoBackground&quot;:{&quot;color&quot;:&quot;#EFF1F2&quot;,&quot;opacity&quot;:1,&quot;type&quot;:&quot;SOLID&quot;},&quot;pageBackground&quot;:{&quot;color&quot;:&quot;#DCDEE0&quot;,&quot;opacity&quot;:1,&quot;type&quot;:&quot;SOLID&quot;},&quot;playerBackground&quot;:{&quot;color&quot;:&quot;#FFFFFF&quot;,&quot;opacity&quot;:1,&quot;type&quot;:&quot;SOLID&quot;},&quot;playerText&quot;:{&quot;color&quot;:&quot;#616870&quot;,&quot;opacity&quot;:1,&quot;type&quot;:&quot;SOLID&quot;},&quot;primaryButtonBackground&quot;:{&quot;color&quot;:&quot;#5F8BD9&quot;,&quot;opacity&quot;:1,&quot;type&quot;:&quot;SOLID&quot;},&quot;primaryButtonBackgroundHover&quot;:{&quot;color&quot;:&quot;#5077BB&quot;,&quot;opacity&quot;:1,&quot;type&quot;:&quot;SOLID&quot;},&quot;primaryButtonBorder&quot;:{&quot;color&quot;:&quot;#5F8BD9&quot;,&quot;opacity&quot;:1,&quot;type&quot;:&quot;SOLID&quot;},&quot;primaryButtonBorderHover&quot;:{&quot;color&quot;:&quot;#5077BB&quot;,&quot;opacity&quot;:1,&quot;type&quot;:&quot;SOLID&quot;},&quot;primaryButtonText&quot;:{&quot;color&quot;:&quot;#FFFFFF&quot;,&quot;opacity&quot;:1,&quot;type&quot;:&quot;SOLID&quot;},&quot;primaryButtonTextHover&quot;:{&quot;color&quot;:&quot;#FFFFFF&quot;,&quot;opacity&quot;:1,&quot;type&quot;:&quot;SOLID&quot;},&quot;secondaryButtonBackground&quot;:{&quot;color&quot;:&quot;#F1F2F4&quot;,&quot;opacity&quot;:1,&quot;type&quot;:&quot;SOLID&quot;},&quot;secondaryButtonBackgroundHover&quot;:{&quot;color&quot;:&quot;#E5E5E5&quot;,&quot;opacity&quot;:1,&quot;type&quot;:&quot;SOLID&quot;},&quot;secondaryButtonBorder&quot;:{&quot;color&quot;:&quot;#F1F2F4&quot;,&quot;opacity&quot;:1,&quot;type&quot;:&quot;SOLID&quot;},&quot;secondaryButtonBorderHover&quot;:{&quot;color&quot;:&quot;#E5E5E5&quot;,&quot;opacity&quot;:1,&quot;type&quot;:&quot;SOLID&quot;},&quot;secondaryButtonText&quot;:{&quot;color&quot;:&quot;#616870&quot;,&quot;opacity&quot;:1,&quot;type&quot;:&quot;SOLID&quot;},&quot;secondaryButtonTextHover&quot;:{&quot;color&quot;:&quot;#616870&quot;,&quot;opacity&quot;:1,&quot;type&quot;:&quot;SOLID&quot;}},&quot;controlPanel&quot;:{&quot;navigationMode&quot;:&quot;bySlides&quot;,&quot;progressBar&quot;:{&quot;enabled&quot;:true,&quot;mode&quot;:&quot;slideTimeline&quot;,&quot;showLabels&quot;:true,&quot;visible&quot;:true},&quot;showCCButton&quot;:false,&quot;showNextButton&quot;:true,&quot;showOutline&quot;:false,&quot;showPlayPause&quot;:true,&quot;showPlaybackRateButton&quot;:false,&quot;showPrevButton&quot;:true,&quot;showRewind&quot;:true,&quot;showSlideNumbers&quot;:true,&quot;showSlideOnlyButton&quot;:true,&quot;showVolumeControl&quot;:true,&quot;visible&quot;:true},&quot;fontFamily&quot;:&quot;Arial&quot;,&quot;miniskinCustomizationEnabled&quot;:false,&quot;outlinePanel&quot;:{&quot;highlightViewedEntries&quot;:false,&quot;multilevel&quot;:true,&quot;numberEntries&quot;:true,&quot;search&quot;:true,&quot;thumbnails&quot;:true},&quot;sidePanel&quot;:{&quot;showAtLeft&quot;:false,&quot;showLogo&quot;:false,&quot;showNotes&quot;:false,&quot;showOutline&quot;:false,&quot;showPresenterInfo&quot;:false,&quot;showPresenterVideo&quot;:false,&quot;visible&quot;:false},&quot;titlePanel&quot;:{&quot;buttons&quot;:[&quot;attachments&quot;,&quot;markerTools&quot;,&quot;presenterInfo&quot;],&quot;buttonsAtLeft&quot;:true,&quot;courseTitleVisible&quot;:true,&quot;showLogo&quot;:false,&quot;visible&quot;:false},&quot;version&quot;:&quot;1.0&quot;},&quot;skinMessages&quot;:{&quot;PB_ACCESSIBLE_ARIA_LABEL_BACK_TO_BEGIN&quot;:&quot;Go to the beginning of the slide&quot;,&quot;PB_ACCESSIBLE_ARIA_LABEL_BOTTOM_PANEL&quot;:&quot;Bottom Bar&quot;,&quot;PB_ACCESSIBLE_ARIA_LABEL_NAVIGATION_BUTTONS&quot;:&quot;Navigation buttons&quot;,&quot;PB_ACCESSIBLE_ARIA_LABEL_SETTINGS&quot;:&quot;Accessibility Settings&quot;,&quot;PB_ACCESSIBLE_ARIA_LABEL_SLIDE&quot;:&quot;Slide&quot;,&quot;PB_ACCESSIBLE_ARIA_LABEL_TOP_PANEL&quot;:&quot;Top Bar&quot;,&quot;PB_ACCESSIBLE_AUDIO_NARRATION_LABEL&quot;:&quot;Audio narration&quot;,&quot;PB_ACCESSIBLE_NAVIGATION_NEXT_BUTTON&quot;:&quot;Next&quot;,&quot;PB_ACCESSIBLE_NAVIGATION_PREV_BUTTON&quot;:&quot;Previous&quot;,&quot;PB_ACCESSIBLE_SKIN_ENABLE_ACCESSIBILITY_MODE&quot;:&quot;Turn on accessibility mode&quot;,&quot;PB_ACCESSIBLE_SKIN_ENABLE_NORMAL_MODE&quot;:&quot;Turn off accessibility mode&quot;,&quot;PB_ACCESSIBLE_SKIN_PRESENTER_PHOTO&quot;:&quot;Presenter photo&quot;,&quot;PB_ACCESSIBLE_SLIDE_N_OF_COUNT&quot;:&quot;Slide %SLIDE_NUMBER% of %TOTAL_SLIDES%&quot;,&quot;PB_ACCESSIBLE_VIDEO_NARRATION_LABEL&quot;:&quot;Video narration&quot;,&quot;PB_ACCESSIBLE_WATERMARK_SKIN_CREATED_WITH&quot;:&quot;Created with iSpring evaluation version&quot;,&quot;PB_ATTACHMENT_DOCUMENT_SUBTITLE&quot;:&quot;Document&quot;,&quot;PB_ATTACHMENT_FILE_SUBTITLE&quot;:&quot;File&quot;,&quot;PB_ATTACHMENT_IMAGE_SUBTITLE&quot;:&quot;Picture&quot;,&quot;PB_ATTACHMENT_LINK_SUBTITLE&quot;:&quot;Link&quot;,&quot;PB_ATTACHMENT_VIDEO_SUBTITLE&quot;:&quot;Video&quot;,&quot;PB_BACK_TO_APP_BUTTON_LABEL&quot;:&quot;Go back&quot;,&quot;PB_CC_MENU_OFF&quot;:&quot;Off&quot;,&quot;PB_CC_MENU_ON&quot;:&quot;On&quot;,&quot;PB_CC_MENU_TITLE&quot;:&quot;Notes&quot;,&quot;PB_CONTROL_PANEL_EXIT_FULL_SCREEN&quot;:&quot;Exit full screen&quot;,&quot;PB_CONTROL_PANEL_FULL_SCREEN&quot;:&quot;Full screen&quot;,&quot;PB_CONTROL_PANEL_NEXT&quot;:&quot;Next&quot;,&quot;PB_CONTROL_PANEL_OUTLINE&quot;:&quot;Outline&quot;,&quot;PB_CONTROL_PANEL_PREV&quot;:&quot;&quot;,&quot;PB_CONTROL_PANEL_REPLAY&quot;:&quot;Replay&quot;,&quot;PB_CONTROL_PANEL_SLIDE_COUNTER&quot;:&quot;%SLIDE_NUMBER% of %TOTAL_SLIDES%&quot;,&quot;PB_CONTROL_PANEL_VOLUME_CONTROL&quot;:&quot;Volume&quot;,&quot;PB_CURRENT_SLIDE_IS_NOT_COMPLETED&quot;:&quot;Complete the slide to go to the next one.&quot;,&quot;PB_DOMAIN_RESTRICTION&quot;:&quot;Sorry, the content author has prohibited sharing the presentation on this domain.&quot;,&quot;PB_DRAWING_TOOLS_END_DRAWING&quot;:&quot;Finish drawing&quot;,&quot;PB_DRAWING_TOOLS_ERASER&quot;:&quot;Eraser&quot;,&quot;PB_DRAWING_TOOLS_ERASE_ALL&quot;:&quot;Erase all&quot;,&quot;PB_DRAWING_TOOLS_HIGHLIGHTER&quot;:&quot;Highlighter&quot;,&quot;PB_DRAWING_TOOLS_PEN&quot;:&quot;Pen&quot;,&quot;PB_ENTER_PASSWORD&quot;:&quot;Enter the password to view this presentation.&quot;,&quot;PB_INCORRECT_PASSWORD&quot;:&quot;Incorrect password.&quot;,&quot;PB_INTERACTION_SLIDE_WINDOW_TEXT&quot;:&quot;To advance to the next slide, complete this interaction.&quot;,&quot;PB_MESSAGE_BOX_NO&quot;:&quot;No&quot;,&quot;PB_MESSAGE_BOX_OK&quot;:&quot;OK&quot;,&quot;PB_MESSAGE_BOX_YES&quot;:&quot;Yes&quot;,&quot;PB_NAVIGATION_IS_RESTRICTED&quot;:&quot;You can only view slides in order.&quot;,&quot;PB_NAVIGATION_IS_SEQUENTIAL&quot;:&quot;You can only view slides in order.&quot;,&quot;PB_PLAYBACK_RATE_MENU_CAPTION&quot;:&quot;Speed&quot;,&quot;PB_PRECEDING_QUIZ_FAILED_WINDOW_TEXT&quot;:&quot;You haven't passed the quiz on slide %SLIDE_INDEX% and can't advance to the next slide.&quot;,&quot;PB_PRECEDING_QUIZ_NOT_COMPLETED_WINDOW_TEXT&quot;:&quot;To advance to this slide, complete the quiz on slide %SLIDE_INDEX%.&quot;,&quot;PB_PRECEDING_QUIZ_NOT_PASSED_WINDOW_TEXT&quot;:&quot;To advance to this slide, you need to pass the quiz on slide %SLIDE_INDEX%.&quot;,&quot;PB_PRECEDING_SCENARIO_FAILED_WINDOW_TEXT&quot;:&quot;You haven't passed the role-play on slide %SLIDE_INDEX% and can't advance to the next slide.&quot;,&quot;PB_PRECEDING_SCENARIO_NOT_COMPLETED_WINDOW_TEXT&quot;:&quot;To advance to this slide, complete the role-play on slide %SLIDE_INDEX%.&quot;,&quot;PB_PRECEDING_SCENARIO_NOT_PASSED_WINDOW_TEXT&quot;:&quot;To advance to this slide, you need to pass the role-play on slide %SLIDE_INDEX%.&quot;,&quot;PB_PRESENTER_COLLAPSE_BIO&quot;:&quot;Show less&quot;,&quot;PB_PRESENTER_EMAIL&quot;:&quot;Email&quot;,&quot;PB_PRESENTER_EXPAND_BIO&quot;:&quot;Show more&quot;,&quot;PB_PRESENTER_NO_INFO&quot;:&quot;No presenter info.&quot;,&quot;PB_PRESENTER_WEBSITE&quot;:&quot;Website&quot;,&quot;PB_QUIZ_SLIDE_WINDOW_TEXT&quot;:&quot;To advance to the next slide, complete this quiz.&quot;,&quot;PB_RATE_MENU_CAPTION&quot;:&quot;Speed&quot;,&quot;PB_RATE_MENU_DEFAULT_RATE&quot;:&quot;Normal&quot;,&quot;PB_RESUME_PRESENTATION_WINDOW_TEXT&quot;:&quot;Do you want to resume where you left off?&quot;,&quot;PB_SCENARIO_SLIDE_WINDOW_TEXT&quot;:&quot;To advance to the next slide, complete this role-play.&quot;,&quot;PB_SEARCH_CANCEL&quot;:&quot;Cancel&quot;,&quot;PB_SEARCH_NO_RESULTS_LABEL&quot;:&quot;No matches found.&quot;,&quot;PB_SEARCH_PANEL_DEFAULT_TEXT&quot;:&quot;Search…&quot;,&quot;PB_SEARCH_RESULTS_LABEL&quot;:&quot;Search results&quot;,&quot;PB_SEARCH_RESULT_IN_NOTES&quot;:&quot;in notes&quot;,&quot;PB_SEARCH_RESULT_IN_TEXT_LABEL&quot;:&quot;in slide&quot;,&quot;PB_SUBTITLES_MENU_CAPTION&quot;:&quot;Subtitles&quot;,&quot;PB_SUBTITLES_OFF&quot;:&quot;Off&quot;,&quot;PB_TAB_NOTES_LABEL&quot;:&quot;Notes&quot;,&quot;PB_TAB_OUTLINE_LABEL&quot;:&quot;Slides&quot;,&quot;PB_TIME_RESTRICTION&quot;:&quot;Sorry, the content author has prohibited viewing the presentation at this time.&quot;,&quot;PB_TITLE_PANEL_ATTACHMENTS&quot;:&quot;Resources&quot;,&quot;PB_TITLE_PANEL_MARKER_TOOLS&quot;:&quot;Drawing&quot;,&quot;PB_TITLE_PANEL_NOTES&quot;:&quot;Notes&quot;,&quot;PB_TITLE_PANEL_OUTLINE&quot;:&quot;Outline&quot;,&quot;PB_TITLE_PANEL_PRESENTER_INFO&quot;:&quot;Presenter Info&quot;,&quot;PB_TREE_CONTROL_LOADING&quot;:&quot;Loading…&quot;,&quot;PB_VIDEO_WINDOW_NO_VIDEO_LABEL&quot;:&quot;No video&quot;},&quot;playbackAndNavigationSettings&quot;:{&quot;autoStart&quot;:true,&quot;saveAnimationStates&quot;:true,&quot;loopPresentation&quot;:false,&quot;autoPlayAnimations&quot;:false,&quot;autoPlayAnimationsTime&quot;:1,&quot;navigationType&quot;:&quot;LIMITED&quot;,&quot;resumeMode&quot;:&quot;PROMPT&quot;,&quot;enableKeyboardNavigation&quot;:true},&quot;keyboardSettings&quot;:&quot;&quot;,&quot;skinVersion&quot;:2,&quot;skinCompatibleVersion&quot;:0,&quot;publishSettings&quot;:{&quot;backgroundColor&quot;:&quot;#DCDEE0&quot;,&quot;playerDimensions&quot;:{&quot;height&quot;:92,&quot;width&quot;:16},&quot;playerModule&quot;:&quot;UniversalHtml&quot;,&quot;presentationContent&quot;:{&quot;metadata&quot;:{&quot;references&quot;:false,&quot;texts&quot;:[&quot;DT_HYPERLINK_TOOLTIP&quot;]},&quot;resources&quot;:{&quot;attachments&quot;:false,&quot;fonts&quot;:[{&quot;charsets&quot;:{&quot;dynamicFormatted&quot;:[&quot;DCT_INTERACTIVITY_TEXT&quot;,&quot;DCT_INTERACTIVITY_SEMIBOLD_TEXT&quot;],&quot;dynamicPlain&quot;:[&quot;DCT_HYPERLINK_TOOLTIP&quot;],&quot;static&quot;:[&quot;Next&quot;,&quot;Full screen&quot;,&quot;Exit full screen&quot;,&quot;Volume&quot;,&quot;Replay&quot;,&quot;%SLIDE_NUMBER% of %TOTAL_SLIDES%&quot;,&quot;Yes&quot;,&quot;No&quot;,&quot;OK&quot;,&quot;Do you want to resume where you left off?&quot;,&quot;Complete the slide to go to the next one.&quot;,&quot;You can only view slides in order.&quot;,&quot;To advance to the next slide, complete this quiz.&quot;,&quot;To advance to this slide, you need to pass the quiz on slide %SLIDE_INDEX%.&quot;,&quot;To advance to this slide, complete the quiz on slide %SLIDE_INDEX%.&quot;,&quot;You haven't passed the quiz on slide %SLIDE_INDEX% and can't advance to the next slide.&quot;,&quot;To advance to the next slide, complete this interaction.&quot;,&quot;To advance to the next slide, complete this role-play.&quot;,&quot;To advance to this slide, you need to pass the role-play on slide %SLIDE_INDEX%.&quot;,&quot;To advance to this slide, complete the role-play on slide %SLIDE_INDEX%.&quot;,&quot;You haven't passed the role-play on slide %SLIDE_INDEX% and can't advance to the next slide.&quot;,&quot;Enter the password to view this presentation.&quot;,&quot;Incorrect password.&quot;,&quot;Sorry, the content author has prohibited sharing the presentation on this domain.&quot;,&quot;Sorry, the content author has prohibited viewing the presentation at this time.&quot;,&quot;Go back&quot;]},&quot;embedName&quot;:&quot;PFn&quot;,&quot;fontFamily&quot;:&quot;Arial&quot;,&quot;isBold&quot;:false,&quot;isItalic&quot;:false,&quot;isSemibold&quot;:false,&quot;substituteFontFamily&quot;:&quot;Arial&quot;},{&quot;charsets&quot;:{&quot;dynamicFormatted&quot;:[&quot;DCT_INTERACTIVITY_TEXT&quot;,&quot;DCT_INTERACTIVITY_SEMIBOLD_TEXT&quot;],&quot;dynamicPlain&quot;:[&quot;DCT_HYPERLINK_TOOLTIP&quot;],&quot;static&quot;:[&quot;Next&quot;,&quot;Full screen&quot;,&quot;Exit full screen&quot;,&quot;Volume&quot;,&quot;Replay&quot;,&quot;%SLIDE_NUMBER% of %TOTAL_SLIDES%&quot;,&quot;Yes&quot;,&quot;No&quot;,&quot;OK&quot;,&quot;Do you want to resume where you left off?&quot;,&quot;Complete the slide to go to the next one.&quot;,&quot;You can only view slides in order.&quot;,&quot;To advance to the next slide, complete this quiz.&quot;,&quot;To advance to this slide, you need to pass the quiz on slide %SLIDE_INDEX%.&quot;,&quot;To advance to this slide, complete the quiz on slide %SLIDE_INDEX%.&quot;,&quot;You haven't passed the quiz on slide %SLIDE_INDEX% and can't advance to the next slide.&quot;,&quot;To advance to the next slide, complete this interaction.&quot;,&quot;To advance to the next slide, complete this role-play.&quot;,&quot;To advance to this slide, you need to pass the role-play on slide %SLIDE_INDEX%.&quot;,&quot;To advance to this slide, complete the role-play on slide %SLIDE_INDEX%.&quot;,&quot;You haven't passed the role-play on slide %SLIDE_INDEX% and can't advance to the next slide.&quot;,&quot;Enter the password to view this presentation.&quot;,&quot;Incorrect password.&quot;,&quot;Sorry, the content author has prohibited sharing the presentation on this domain.&quot;,&quot;Sorry, the content author has prohibited viewing the presentation at this time.&quot;,&quot;Go back&quot;]},&quot;embedName&quot;:&quot;PFnb&quot;,&quot;fontFamily&quot;:&quot;Arial&quot;,&quot;isBold&quot;:true,&quot;isItalic&quot;:false,&quot;isSemibold&quot;:false,&quot;substituteFontFamily&quot;:&quot;Arial&quot;},{&quot;charsets&quot;:{&quot;dynamicFormatted&quot;:[&quot;DCT_INTERACTIVITY_TEXT&quot;,&quot;DCT_INTERACTIVITY_SEMIBOLD_TEXT&quot;],&quot;dynamicPlain&quot;:[&quot;DCT_HYPERLINK_TOOLTIP&quot;],&quot;static&quot;:[&quot;Next&quot;,&quot;Full screen&quot;,&quot;Exit full screen&quot;,&quot;Volume&quot;,&quot;Replay&quot;,&quot;%SLIDE_NUMBER% of %TOTAL_SLIDES%&quot;,&quot;Yes&quot;,&quot;No&quot;,&quot;OK&quot;,&quot;Do you want to resume where you left off?&quot;,&quot;Complete the slide to go to the next one.&quot;,&quot;You can only view slides in order.&quot;,&quot;To advance to the next slide, complete this quiz.&quot;,&quot;To advance to this slide, you need to pass the quiz on slide %SLIDE_INDEX%.&quot;,&quot;To advance to this slide, complete the quiz on slide %SLIDE_INDEX%.&quot;,&quot;You haven't passed the quiz on slide %SLIDE_INDEX% and can't advance to the next slide.&quot;,&quot;To advance to the next slide, complete this interaction.&quot;,&quot;To advance to the next slide, complete this role-play.&quot;,&quot;To advance to this slide, you need to pass the role-play on slide %SLIDE_INDEX%.&quot;,&quot;To advance to this slide, complete the role-play on slide %SLIDE_INDEX%.&quot;,&quot;You haven't passed the role-play on slide %SLIDE_INDEX% and can't advance to the next slide.&quot;,&quot;Enter the password to view this presentation.&quot;,&quot;Incorrect password.&quot;,&quot;Sorry, the content author has prohibited sharing the presentation on this domain.&quot;,&quot;Sorry, the content author has prohibited viewing the presentation at this time.&quot;,&quot;Go back&quot;]},&quot;embedName&quot;:&quot;PFni&quot;,&quot;fontFamily&quot;:&quot;Arial&quot;,&quot;isBold&quot;:false,&quot;isItalic&quot;:true,&quot;isSemibold&quot;:false,&quot;substituteFontFamily&quot;:&quot;Arial&quot;},{&quot;charsets&quot;:{&quot;dynamicFormatted&quot;:[&quot;DCT_INTERACTIVITY_TEXT&quot;,&quot;DCT_INTERACTIVITY_SEMIBOLD_TEXT&quot;],&quot;dynamicPlain&quot;:[&quot;DCT_HYPERLINK_TOOLTIP&quot;],&quot;static&quot;:[&quot;Next&quot;,&quot;Full screen&quot;,&quot;Exit full screen&quot;,&quot;Volume&quot;,&quot;Replay&quot;,&quot;%SLIDE_NUMBER% of %TOTAL_SLIDES%&quot;,&quot;Yes&quot;,&quot;No&quot;,&quot;OK&quot;,&quot;Do you want to resume where you left off?&quot;,&quot;Complete the slide to go to the next one.&quot;,&quot;You can only view slides in order.&quot;,&quot;To advance to the next slide, complete this quiz.&quot;,&quot;To advance to this slide, you need to pass the quiz on slide %SLIDE_INDEX%.&quot;,&quot;To advance to this slide, complete the quiz on slide %SLIDE_INDEX%.&quot;,&quot;You haven't passed the quiz on slide %SLIDE_INDEX% and can't advance to the next slide.&quot;,&quot;To advance to the next slide, complete this interaction.&quot;,&quot;To advance to the next slide, complete this role-play.&quot;,&quot;To advance to this slide, you need to pass the role-play on slide %SLIDE_INDEX%.&quot;,&quot;To advance to this slide, complete the role-play on slide %SLIDE_INDEX%.&quot;,&quot;You haven't passed the role-play on slide %SLIDE_INDEX% and can't advance to the next slide.&quot;,&quot;Enter the password to view this presentation.&quot;,&quot;Incorrect password.&quot;,&quot;Sorry, the content author has prohibited sharing the presentation on this domain.&quot;,&quot;Sorry, the content author has prohibited viewing the presentation at this time.&quot;,&quot;Go back&quot;]},&quot;embedName&quot;:&quot;PFnbi&quot;,&quot;fontFamily&quot;:&quot;Arial&quot;,&quot;isBold&quot;:true,&quot;isItalic&quot;:true,&quot;isSemibold&quot;:false,&quot;substituteFontFamily&quot;:&quot;Arial&quot;},{&quot;charsets&quot;:{&quot;dynamicFormatted&quot;:[&quot;DCT_INTERACTIVITY_TEXT&quot;,&quot;DCT_INTERACTIVITY_SEMIBOLD_TEXT&quot;],&quot;dynamicPlain&quot;:[&quot;DCT_HYPERLINK_TOOLTIP&quot;],&quot;static&quot;:[&quot;Next&quot;,&quot;Full screen&quot;,&quot;Exit full screen&quot;,&quot;Volume&quot;,&quot;Replay&quot;,&quot;%SLIDE_NUMBER% of %TOTAL_SLIDES%&quot;,&quot;Yes&quot;,&quot;No&quot;,&quot;OK&quot;,&quot;Do you want to resume where you left off?&quot;,&quot;Complete the slide to go to the next one.&quot;,&quot;You can only view slides in order.&quot;,&quot;To advance to the next slide, complete this quiz.&quot;,&quot;To advance to this slide, you need to pass the quiz on slide %SLIDE_INDEX%.&quot;,&quot;To advance to this slide, complete the quiz on slide %SLIDE_INDEX%.&quot;,&quot;You haven't passed the quiz on slide %SLIDE_INDEX% and can't advance to the next slide.&quot;,&quot;To advance to the next slide, complete this interaction.&quot;,&quot;To advance to the next slide, complete this role-play.&quot;,&quot;To advance to this slide, you need to pass the role-play on slide %SLIDE_INDEX%.&quot;,&quot;To advance to this slide, complete the role-play on slide %SLIDE_INDEX%.&quot;,&quot;You haven't passed the role-play on slide %SLIDE_INDEX% and can't advance to the next slide.&quot;,&quot;Enter the password to view this presentation.&quot;,&quot;Incorrect password.&quot;,&quot;Sorry, the content author has prohibited sharing the presentation on this domain.&quot;,&quot;Sorry, the content author has prohibited viewing the presentation at this time.&quot;,&quot;Go back&quot;]},&quot;embedName&quot;:&quot;PFnsb&quot;,&quot;fontFamily&quot;:&quot;Arial&quot;,&quot;isBold&quot;:false,&quot;isItalic&quot;:false,&quot;isSemibold&quot;:true,&quot;substituteFontFamily&quot;:&quot;Arial&quot;},{&quot;charsets&quot;:{&quot;dynamicFormatted&quot;:[&quot;DCT_INTERACTIVITY_TEXT&quot;,&quot;DCT_INTERACTIVITY_SEMIBOLD_TEXT&quot;],&quot;dynamicPlain&quot;:[&quot;DCT_HYPERLINK_TOOLTIP&quot;],&quot;static&quot;:[&quot;Next&quot;,&quot;Full screen&quot;,&quot;Exit full screen&quot;,&quot;Volume&quot;,&quot;Replay&quot;,&quot;%SLIDE_NUMBER% of %TOTAL_SLIDES%&quot;,&quot;Yes&quot;,&quot;No&quot;,&quot;OK&quot;,&quot;Do you want to resume where you left off?&quot;,&quot;Complete the slide to go to the next one.&quot;,&quot;You can only view slides in order.&quot;,&quot;To advance to the next slide, complete this quiz.&quot;,&quot;To advance to this slide, you need to pass the quiz on slide %SLIDE_INDEX%.&quot;,&quot;To advance to this slide, complete the quiz on slide %SLIDE_INDEX%.&quot;,&quot;You haven't passed the quiz on slide %SLIDE_INDEX% and can't advance to the next slide.&quot;,&quot;To advance to the next slide, complete this interaction.&quot;,&quot;To advance to the next slide, complete this role-play.&quot;,&quot;To advance to this slide, you need to pass the role-play on slide %SLIDE_INDEX%.&quot;,&quot;To advance to this slide, complete the role-play on slide %SLIDE_INDEX%.&quot;,&quot;You haven't passed the role-play on slide %SLIDE_INDEX% and can't advance to the next slide.&quot;,&quot;Enter the password to view this presentation.&quot;,&quot;Incorrect password.&quot;,&quot;Sorry, the content author has prohibited sharing the presentation on this domain.&quot;,&quot;Sorry, the content author has prohibited viewing the presentation at this time.&quot;,&quot;Go back&quot;]},&quot;embedName&quot;:&quot;PFnsbi&quot;,&quot;fontFamily&quot;:&quot;Arial&quot;,&quot;isBold&quot;:false,&quot;isItalic&quot;:true,&quot;isSemibold&quot;:true,&quot;substituteFontFamily&quot;:&quot;Arial&quot;}],&quot;interactivity&quot;:{&quot;fullSupport&quot;:true}}}},&quot;ceipData&quot;:{&quot;enableMiniSkinCustomization&quot;:false,&quot;playerLayout&quot;:&quot;custom&quot;,&quot;playerLayoutFooter&quot;:&quot;playAndPause,replay,fullscreen,volumeControl,slideNumber,goToPrev,goToNext&quot;,&quot;playerLayoutHeader&quot;:&quot;&quot;,&quot;playerLayoutHeaderButtonsPosition&quot;:&quot;&quot;,&quot;playerLayoutOutline&quot;:&quot;&quot;,&quot;playerLayoutProgress&quot;:&quot;enabledNavigation,showLabels&quot;,&quot;playerLayoutProgressMode&quot;:&quot;slideTimeline&quot;,&quot;playerLayoutSidebar&quot;:&quot;&quot;,&quot;playerLayoutSidebarPosition&quot;:&quot;&quot;,&quot;playerMessages&quot;:&quot;builtin.en&quot;,&quot;playerNavigationAutoStart&quot;:true,&quot;playerNavigationEnableKeyboardNavigation&quot;:true,&quot;playerNavigationMode&quot;:&quot;bySlides&quot;,&quot;playerNavigationOnRestart&quot;:&quot;prompt&quot;,&quot;playerNavigationSaveAnimationStates&quot;:true,&quot;playerNavigationType&quot;:&quot;restricted&quot;,&quot;playerTheme&quot;:&quot;custom&quot;,&quot;playerThemeBorderRadius&quot;:10,&quot;playerThemeColorScheme&quot;:&quot;builtin.lightBlue&quot;,&quot;playerThemeFont&quot;:&quot;Arial&quot;}}}"/>
  <p:tag name="ISPRING_UUID" val="{14FC3FFD-47D3-4164-9CBD-80B52CE78203}"/>
  <p:tag name="ISPRING_RESOURCE_FOLDER" val="Z:\TALDSO\TAL 2024 Symposium Plans\Templates\DSO_Lesson_Template_2024-04-12\"/>
  <p:tag name="ISPRING_PRESENTATION_PATH" val="Z:\TALDSO\TAL 2024 Symposium Plans\Templates\DSO_Lesson_Template_2024-04-12.pptx"/>
  <p:tag name="ISPRING_SCREEN_RECS_UPDATED" val="Z:\TALDSO\TAL 2024 Symposium Plans\Templates\DSO_Lesson_Template_2024-04-12\"/>
</p:tagLst>
</file>

<file path=ppt/tags/tag2.xml><?xml version="1.0" encoding="utf-8"?>
<p:tagLst xmlns:a="http://schemas.openxmlformats.org/drawingml/2006/main" xmlns:r="http://schemas.openxmlformats.org/officeDocument/2006/relationships" xmlns:p="http://schemas.openxmlformats.org/presentationml/2006/main">
  <p:tag name="GENSWF_SLIDE_UID" val="{DFF64F70-3C72-4BB9-B208-AC862C5C5E87}:256"/>
  <p:tag name="ISPRING_SLIDE_ID_2" val="{4B589820-1F53-488F-B5B7-50FFBCA87211}"/>
  <p:tag name="GENSWF_ADVANCE_TIME" val="6.685"/>
  <p:tag name="ISPRING_CUSTOM_TIMING_USED" val="1"/>
</p:tagLst>
</file>

<file path=ppt/tags/tag3.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1D2B0B24-49DD-44E1-B61B-D02019FAC641}:287"/>
  <p:tag name="GENSWF_ADVANCE_TIME" val="24.413"/>
  <p:tag name="TIMING" val="|13.99"/>
  <p:tag name="ISPRING_SLIDE_ID_2" val="{25AF2675-74C8-4705-AA3F-C11BD27A655B}"/>
</p:tagLst>
</file>

<file path=ppt/tags/tag4.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C235D497-C2B8-4499-9C35-0CC22DFB0D9D}:644"/>
  <p:tag name="ISPRING_SLIDE_ID_2" val="{ECDEA40C-19F4-4C40-A3FE-7F51412E9334}"/>
  <p:tag name="GENSWF_ADVANCE_TIME" val="83.325"/>
  <p:tag name="TIMING" val="|1.667|7.298|20.367"/>
</p:tagLst>
</file>

<file path=ppt/tags/tag5.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DF3B0EB1-28B8-4A48-8144-92587DC6DE72}:648"/>
  <p:tag name="GENSWF_ADVANCE_TIME" val="7.532"/>
  <p:tag name="ISPRING_SLIDE_ID_2" val="{53C4EB42-5CA8-4FA7-8A44-F7935F514A51}"/>
</p:tagLst>
</file>

<file path=ppt/tags/tag6.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C235D497-C2B8-4499-9C35-0CC22DFB0D9D}:644"/>
  <p:tag name="ISPRING_SLIDE_ID_2" val="{ECDEA40C-19F4-4C40-A3FE-7F51412E9334}"/>
  <p:tag name="GENSWF_ADVANCE_TIME" val="83.325"/>
  <p:tag name="TIMING" val="|1.667|7.298|20.367"/>
</p:tagLst>
</file>

<file path=ppt/tags/tag7.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DF3B0EB1-28B8-4A48-8144-92587DC6DE72}:648"/>
  <p:tag name="GENSWF_ADVANCE_TIME" val="7.532"/>
  <p:tag name="ISPRING_SLIDE_ID_2" val="{53C4EB42-5CA8-4FA7-8A44-F7935F514A51}"/>
</p:tagLst>
</file>

<file path=ppt/tags/tag8.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C235D497-C2B8-4499-9C35-0CC22DFB0D9D}:644"/>
  <p:tag name="ISPRING_SLIDE_ID_2" val="{ECDEA40C-19F4-4C40-A3FE-7F51412E9334}"/>
  <p:tag name="GENSWF_ADVANCE_TIME" val="83.325"/>
  <p:tag name="TIMING" val="|1.667|7.298|20.367"/>
</p:tagLst>
</file>

<file path=ppt/tags/tag9.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1D2B0B24-49DD-44E1-B61B-D02019FAC641}:287"/>
  <p:tag name="GENSWF_ADVANCE_TIME" val="24.413"/>
  <p:tag name="TIMING" val="|13.99"/>
  <p:tag name="ISPRING_SLIDE_ID_2" val="{25AF2675-74C8-4705-AA3F-C11BD27A655B}"/>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14178</TotalTime>
  <Words>4436</Words>
  <Application>Microsoft Office PowerPoint</Application>
  <PresentationFormat>Widescreen</PresentationFormat>
  <Paragraphs>418</Paragraphs>
  <Slides>31</Slides>
  <Notes>28</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31</vt:i4>
      </vt:variant>
    </vt:vector>
  </HeadingPairs>
  <TitlesOfParts>
    <vt:vector size="38" baseType="lpstr">
      <vt:lpstr>Arial</vt:lpstr>
      <vt:lpstr>Calibri</vt:lpstr>
      <vt:lpstr>Segoe UI</vt:lpstr>
      <vt:lpstr>Verdana</vt:lpstr>
      <vt:lpstr>1_Office Theme</vt:lpstr>
      <vt:lpstr>Custom Design</vt:lpstr>
      <vt:lpstr>1_Custom Design</vt:lpstr>
      <vt:lpstr>Bad Paper, Two Paths</vt:lpstr>
      <vt:lpstr>LEARNING OBJECTIVES</vt:lpstr>
      <vt:lpstr>Why This Matters</vt:lpstr>
      <vt:lpstr>Why This Matters</vt:lpstr>
      <vt:lpstr>Poll </vt:lpstr>
      <vt:lpstr>The Discharge Spectrum</vt:lpstr>
      <vt:lpstr>PowerPoint Presentation</vt:lpstr>
      <vt:lpstr>PowerPoint Presentation</vt:lpstr>
      <vt:lpstr>PowerPoint Presentation</vt:lpstr>
      <vt:lpstr>PowerPoint Presentation</vt:lpstr>
      <vt:lpstr>Poll </vt:lpstr>
      <vt:lpstr>DoD Boards &amp; Jurisdiction — Answer</vt:lpstr>
      <vt:lpstr>PowerPoint Presentation</vt:lpstr>
      <vt:lpstr>PowerPoint Presentation</vt:lpstr>
      <vt:lpstr>PowerPoint Presentation</vt:lpstr>
      <vt:lpstr>PowerPoint Presentation</vt:lpstr>
      <vt:lpstr>PowerPoint Presentation</vt:lpstr>
      <vt:lpstr>Poll   </vt:lpstr>
      <vt:lpstr> Answer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Fixes in the system</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TALDSO_Rebuilt_Template_2022-11-01</dc:title>
  <dc:creator>James Ridgway</dc:creator>
  <cp:lastModifiedBy>Martin Caraway</cp:lastModifiedBy>
  <cp:revision>217</cp:revision>
  <dcterms:created xsi:type="dcterms:W3CDTF">2022-11-01T16:04:34Z</dcterms:created>
  <dcterms:modified xsi:type="dcterms:W3CDTF">2026-10-13T13:32:15Z</dcterms:modified>
</cp:coreProperties>
</file>