
<file path=[Content_Types].xml><?xml version="1.0" encoding="utf-8"?>
<Types xmlns="http://schemas.openxmlformats.org/package/2006/content-types">
  <Default Extension="com" ContentType="image/pn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3" r:id="rId2"/>
    <p:sldMasterId id="2147483669" r:id="rId3"/>
  </p:sldMasterIdLst>
  <p:notesMasterIdLst>
    <p:notesMasterId r:id="rId32"/>
  </p:notesMasterIdLst>
  <p:handoutMasterIdLst>
    <p:handoutMasterId r:id="rId33"/>
  </p:handoutMasterIdLst>
  <p:sldIdLst>
    <p:sldId id="813" r:id="rId4"/>
    <p:sldId id="287" r:id="rId5"/>
    <p:sldId id="898" r:id="rId6"/>
    <p:sldId id="751" r:id="rId7"/>
    <p:sldId id="752" r:id="rId8"/>
    <p:sldId id="321" r:id="rId9"/>
    <p:sldId id="753" r:id="rId10"/>
    <p:sldId id="909" r:id="rId11"/>
    <p:sldId id="904" r:id="rId12"/>
    <p:sldId id="900" r:id="rId13"/>
    <p:sldId id="910" r:id="rId14"/>
    <p:sldId id="597" r:id="rId15"/>
    <p:sldId id="914" r:id="rId16"/>
    <p:sldId id="905" r:id="rId17"/>
    <p:sldId id="913" r:id="rId18"/>
    <p:sldId id="594" r:id="rId19"/>
    <p:sldId id="915" r:id="rId20"/>
    <p:sldId id="918" r:id="rId21"/>
    <p:sldId id="595" r:id="rId22"/>
    <p:sldId id="592" r:id="rId23"/>
    <p:sldId id="916" r:id="rId24"/>
    <p:sldId id="917" r:id="rId25"/>
    <p:sldId id="598" r:id="rId26"/>
    <p:sldId id="599" r:id="rId27"/>
    <p:sldId id="911" r:id="rId28"/>
    <p:sldId id="912" r:id="rId29"/>
    <p:sldId id="919" r:id="rId30"/>
    <p:sldId id="614" r:id="rId31"/>
  </p:sldIdLst>
  <p:sldSz cx="12192000" cy="6858000"/>
  <p:notesSz cx="6858000" cy="9144000"/>
  <p:custDataLst>
    <p:tags r:id="rId3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90E0"/>
    <a:srgbClr val="6F2B3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439" autoAdjust="0"/>
    <p:restoredTop sz="82486" autoAdjust="0"/>
  </p:normalViewPr>
  <p:slideViewPr>
    <p:cSldViewPr snapToGrid="0">
      <p:cViewPr varScale="1">
        <p:scale>
          <a:sx n="79" d="100"/>
          <a:sy n="79" d="100"/>
        </p:scale>
        <p:origin x="230" y="53"/>
      </p:cViewPr>
      <p:guideLst/>
    </p:cSldViewPr>
  </p:slideViewPr>
  <p:notesTextViewPr>
    <p:cViewPr>
      <p:scale>
        <a:sx n="1" d="1"/>
        <a:sy n="1" d="1"/>
      </p:scale>
      <p:origin x="0" y="0"/>
    </p:cViewPr>
  </p:notesTextViewPr>
  <p:notesViewPr>
    <p:cSldViewPr snapToGrid="0">
      <p:cViewPr varScale="1">
        <p:scale>
          <a:sx n="80" d="100"/>
          <a:sy n="80" d="100"/>
        </p:scale>
        <p:origin x="3636"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gs" Target="tags/tag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CCD977E-08F8-7D1D-505F-BD07455BB7F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AF3A2D1-C2F1-BFE3-34CE-A1E14934826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42C2DBE-FC20-469D-8FDB-6F3DC4D9103D}" type="datetimeFigureOut">
              <a:rPr lang="en-US" smtClean="0"/>
              <a:t>10/13/2026</a:t>
            </a:fld>
            <a:endParaRPr lang="en-US"/>
          </a:p>
        </p:txBody>
      </p:sp>
      <p:sp>
        <p:nvSpPr>
          <p:cNvPr id="4" name="Footer Placeholder 3">
            <a:extLst>
              <a:ext uri="{FF2B5EF4-FFF2-40B4-BE49-F238E27FC236}">
                <a16:creationId xmlns:a16="http://schemas.microsoft.com/office/drawing/2014/main" id="{27413CF5-5399-E914-E3EF-B1CBB340ADB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9728076-AD17-A167-40AA-FF60388233A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201FCF5-C00D-451E-958F-AAC7FCF103EE}" type="slidenum">
              <a:rPr lang="en-US" smtClean="0"/>
              <a:t>‹#›</a:t>
            </a:fld>
            <a:endParaRPr lang="en-US"/>
          </a:p>
        </p:txBody>
      </p:sp>
    </p:spTree>
    <p:extLst>
      <p:ext uri="{BB962C8B-B14F-4D97-AF65-F5344CB8AC3E}">
        <p14:creationId xmlns:p14="http://schemas.microsoft.com/office/powerpoint/2010/main" val="19918299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638141-E393-4290-A230-EEDEB819F9D1}" type="datetimeFigureOut">
              <a:rPr lang="en-US" smtClean="0"/>
              <a:t>10/13/2026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8D2084-C972-4CC4-90F6-299124C75878}" type="slidenum">
              <a:rPr lang="en-US" smtClean="0"/>
              <a:t>‹#›</a:t>
            </a:fld>
            <a:endParaRPr lang="en-US"/>
          </a:p>
        </p:txBody>
      </p:sp>
    </p:spTree>
    <p:extLst>
      <p:ext uri="{BB962C8B-B14F-4D97-AF65-F5344CB8AC3E}">
        <p14:creationId xmlns:p14="http://schemas.microsoft.com/office/powerpoint/2010/main" val="18005571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Today we are going to talk about Concurrent Retirement and Disability Pay, or CRDP, and Combat Related Special Compensation, or CRSC. Those names alone explain part of the problem. The federal government took a fairly simple question about earned benefits and answered it with two acronyms, three agencies, several statutory exceptions, and a payment statement that looks like it was designed to test our patience.</a:t>
            </a:r>
          </a:p>
          <a:p>
            <a:r>
              <a:rPr lang="en-US" sz="1200" b="0" i="0" kern="1200" dirty="0">
                <a:solidFill>
                  <a:schemeClr val="tx1"/>
                </a:solidFill>
                <a:effectLst/>
                <a:latin typeface="+mn-lt"/>
                <a:ea typeface="+mn-ea"/>
                <a:cs typeface="+mn-cs"/>
              </a:rPr>
              <a:t>Our goal today is not to memorize every provision. I want us to leave with a practical framework. When a military retiree walks into your office and says, “VA granted my claim, but my retired pay changed,” you should know what questions to ask, which program may apply, which agency owns the next step, and which documents you need to review.</a:t>
            </a:r>
          </a:p>
          <a:p>
            <a:r>
              <a:rPr lang="en-US" sz="1200" b="0" i="0" kern="1200" dirty="0">
                <a:solidFill>
                  <a:schemeClr val="tx1"/>
                </a:solidFill>
                <a:effectLst/>
                <a:latin typeface="+mn-lt"/>
                <a:ea typeface="+mn-ea"/>
                <a:cs typeface="+mn-cs"/>
              </a:rPr>
              <a:t>We will start with the history because it explains why the rules look the way they do. Then we will break down CRDP and CRSC separately, compare them, talk about the Soto decision and retroactive payments, and close with the Chapter 61 coverage gap and the Major Richard Star Act.</a:t>
            </a:r>
          </a:p>
          <a:p>
            <a:r>
              <a:rPr lang="en-US" sz="1200" b="0" i="0" kern="1200" dirty="0">
                <a:solidFill>
                  <a:schemeClr val="tx1"/>
                </a:solidFill>
                <a:effectLst/>
                <a:latin typeface="+mn-lt"/>
                <a:ea typeface="+mn-ea"/>
                <a:cs typeface="+mn-cs"/>
              </a:rPr>
              <a:t>By the end, I hope the alphabet soup tastes slightly less terrible.</a:t>
            </a:r>
          </a:p>
        </p:txBody>
      </p:sp>
      <p:sp>
        <p:nvSpPr>
          <p:cNvPr id="4" name="Slide Number Placeholder 3"/>
          <p:cNvSpPr>
            <a:spLocks noGrp="1"/>
          </p:cNvSpPr>
          <p:nvPr>
            <p:ph type="sldNum" sz="quarter" idx="5"/>
          </p:nvPr>
        </p:nvSpPr>
        <p:spPr/>
        <p:txBody>
          <a:bodyPr/>
          <a:lstStyle/>
          <a:p>
            <a:fld id="{FE8D2084-C972-4CC4-90F6-299124C75878}" type="slidenum">
              <a:rPr lang="en-US" smtClean="0"/>
              <a:t>1</a:t>
            </a:fld>
            <a:endParaRPr lang="en-US"/>
          </a:p>
        </p:txBody>
      </p:sp>
    </p:spTree>
    <p:extLst>
      <p:ext uri="{BB962C8B-B14F-4D97-AF65-F5344CB8AC3E}">
        <p14:creationId xmlns:p14="http://schemas.microsoft.com/office/powerpoint/2010/main" val="29460099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Let us start with a quick poll.</a:t>
            </a:r>
          </a:p>
          <a:p>
            <a:r>
              <a:rPr lang="en-US" sz="1200" b="0" i="0" kern="1200" dirty="0">
                <a:solidFill>
                  <a:schemeClr val="tx1"/>
                </a:solidFill>
                <a:effectLst/>
                <a:latin typeface="+mn-lt"/>
                <a:ea typeface="+mn-ea"/>
                <a:cs typeface="+mn-cs"/>
              </a:rPr>
              <a:t>What percentage of military retirees receive some amount of both DoD benefits and VA disability compensation?</a:t>
            </a:r>
          </a:p>
          <a:p>
            <a:r>
              <a:rPr lang="en-US" sz="1200" b="0" i="0" kern="1200" dirty="0">
                <a:solidFill>
                  <a:schemeClr val="tx1"/>
                </a:solidFill>
                <a:effectLst/>
                <a:latin typeface="+mn-lt"/>
                <a:ea typeface="+mn-ea"/>
                <a:cs typeface="+mn-cs"/>
              </a:rPr>
              <a:t>Take a look at the choices and vote based on your best estimate. No searching. No quietly asking the smartest person at your table. We are testing instinct here.</a:t>
            </a:r>
          </a:p>
          <a:p>
            <a:pPr marL="0" marR="0" lvl="0" indent="0" algn="l" defTabSz="914400" rtl="0" eaLnBrk="1" fontAlgn="auto" latinLnBrk="0" hangingPunct="1">
              <a:lnSpc>
                <a:spcPct val="100000"/>
              </a:lnSpc>
              <a:spcBef>
                <a:spcPts val="0"/>
              </a:spcBef>
              <a:spcAft>
                <a:spcPts val="0"/>
              </a:spcAft>
              <a:buClrTx/>
              <a:buSzTx/>
              <a:buFont typeface="Calibri" panose="020F0502020204030204" pitchFamily="34" charset="0"/>
              <a:buNone/>
              <a:tabLst/>
              <a:defRPr/>
            </a:pPr>
            <a:endParaRPr lang="en-US" sz="1200" b="0" dirty="0">
              <a:solidFill>
                <a:schemeClr val="tx1"/>
              </a:solidFill>
            </a:endParaRPr>
          </a:p>
        </p:txBody>
      </p:sp>
      <p:sp>
        <p:nvSpPr>
          <p:cNvPr id="4" name="Slide Number Placeholder 3"/>
          <p:cNvSpPr>
            <a:spLocks noGrp="1"/>
          </p:cNvSpPr>
          <p:nvPr>
            <p:ph type="sldNum" sz="quarter" idx="5"/>
          </p:nvPr>
        </p:nvSpPr>
        <p:spPr/>
        <p:txBody>
          <a:bodyPr/>
          <a:lstStyle/>
          <a:p>
            <a:fld id="{17055FE4-C66D-4B15-B666-BC04428DE721}" type="slidenum">
              <a:rPr lang="en-US" smtClean="0"/>
              <a:t>2</a:t>
            </a:fld>
            <a:endParaRPr lang="en-US"/>
          </a:p>
        </p:txBody>
      </p:sp>
    </p:spTree>
    <p:extLst>
      <p:ext uri="{BB962C8B-B14F-4D97-AF65-F5344CB8AC3E}">
        <p14:creationId xmlns:p14="http://schemas.microsoft.com/office/powerpoint/2010/main" val="1600217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C83CD-175A-88AC-8CD2-7F22FBDEEA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C3E9F3-3A73-CFDB-87F7-F14087939E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062F93-D1B8-4E32-C3AD-B26A25883B5D}"/>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The best answer is about 50 percent.</a:t>
            </a:r>
          </a:p>
          <a:p>
            <a:r>
              <a:rPr lang="en-US" sz="1200" b="0" i="0" kern="1200" dirty="0">
                <a:solidFill>
                  <a:schemeClr val="tx1"/>
                </a:solidFill>
                <a:effectLst/>
                <a:latin typeface="+mn-lt"/>
                <a:ea typeface="+mn-ea"/>
                <a:cs typeface="+mn-cs"/>
              </a:rPr>
              <a:t>As of the data used in this slide, roughly 47 percent of military retirees, about 894,000 people, received either CRDP or CRSC. That was up from less than 30 percent in fiscal year 2015.</a:t>
            </a:r>
          </a:p>
          <a:p>
            <a:r>
              <a:rPr lang="en-US" sz="1200" b="0" i="0" kern="1200" dirty="0">
                <a:solidFill>
                  <a:schemeClr val="tx1"/>
                </a:solidFill>
                <a:effectLst/>
                <a:latin typeface="+mn-lt"/>
                <a:ea typeface="+mn-ea"/>
                <a:cs typeface="+mn-cs"/>
              </a:rPr>
              <a:t>The trend is the real story. This is no longer a small corner of military retirement law. Nearly half of military retirees are touched by one of these programs, and that number has grown quickly.</a:t>
            </a:r>
          </a:p>
          <a:p>
            <a:r>
              <a:rPr lang="en-US" sz="1200" b="0" i="0" kern="1200" dirty="0">
                <a:solidFill>
                  <a:schemeClr val="tx1"/>
                </a:solidFill>
                <a:effectLst/>
                <a:latin typeface="+mn-lt"/>
                <a:ea typeface="+mn-ea"/>
                <a:cs typeface="+mn-cs"/>
              </a:rPr>
              <a:t>CRDP is much larger than CRSC. That makes sense when we look at eligibility. CRDP reaches a broad group of military retirees with service-connected disabilities rated at 50 percent or higher. CRSC reaches a narrower population because the disability must also meet a combat-related standard.</a:t>
            </a:r>
          </a:p>
          <a:p>
            <a:r>
              <a:rPr lang="en-US" sz="1200" b="0" i="0" kern="1200" dirty="0">
                <a:solidFill>
                  <a:schemeClr val="tx1"/>
                </a:solidFill>
                <a:effectLst/>
                <a:latin typeface="+mn-lt"/>
                <a:ea typeface="+mn-ea"/>
                <a:cs typeface="+mn-cs"/>
              </a:rPr>
              <a:t>The annual cost is about $21 billion in the source used for this deck. That number matters because every time Congress considers expanding concurrent receipt, the debate is not usually about whether injured retirees deserve fair treatment. The fight is about cost and where Congress finds the money.</a:t>
            </a:r>
          </a:p>
          <a:p>
            <a:r>
              <a:rPr lang="en-US" sz="1200" b="0" i="0" kern="1200" dirty="0">
                <a:solidFill>
                  <a:schemeClr val="tx1"/>
                </a:solidFill>
                <a:effectLst/>
                <a:latin typeface="+mn-lt"/>
                <a:ea typeface="+mn-ea"/>
                <a:cs typeface="+mn-cs"/>
              </a:rPr>
              <a:t>So we are dealing with a large, growing program area that can change a retiree’s monthly income in a significant way. To understand why we have two programs instead of one clean rule, we have to go back to the original offset.</a:t>
            </a:r>
          </a:p>
          <a:p>
            <a:r>
              <a:rPr lang="en-US" sz="1200" b="1" i="1" kern="1200" dirty="0">
                <a:solidFill>
                  <a:schemeClr val="tx1"/>
                </a:solidFill>
                <a:effectLst/>
                <a:latin typeface="+mn-lt"/>
                <a:ea typeface="+mn-ea"/>
                <a:cs typeface="+mn-cs"/>
              </a:rPr>
              <a:t>OPTIONAL ASIDE </a:t>
            </a:r>
            <a:r>
              <a:rPr lang="en-US" sz="1200" b="0" i="1" kern="1200" dirty="0">
                <a:solidFill>
                  <a:schemeClr val="tx1"/>
                </a:solidFill>
                <a:effectLst/>
                <a:latin typeface="+mn-lt"/>
                <a:ea typeface="+mn-ea"/>
                <a:cs typeface="+mn-cs"/>
              </a:rPr>
              <a:t>“Anytime Congress agrees something is unfair but attaches a multibillion-dollar price tag, fairness develops a very long waiting list.</a:t>
            </a:r>
            <a:endParaRPr lang="en-US" sz="1200" b="0" i="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t>
            </a:r>
            <a:endParaRPr lang="en-US" b="1" dirty="0"/>
          </a:p>
        </p:txBody>
      </p:sp>
      <p:sp>
        <p:nvSpPr>
          <p:cNvPr id="4" name="Slide Number Placeholder 3">
            <a:extLst>
              <a:ext uri="{FF2B5EF4-FFF2-40B4-BE49-F238E27FC236}">
                <a16:creationId xmlns:a16="http://schemas.microsoft.com/office/drawing/2014/main" id="{759033CD-93BA-42C6-1467-CC39EF1D6106}"/>
              </a:ext>
            </a:extLst>
          </p:cNvPr>
          <p:cNvSpPr>
            <a:spLocks noGrp="1"/>
          </p:cNvSpPr>
          <p:nvPr>
            <p:ph type="sldNum" sz="quarter" idx="5"/>
          </p:nvPr>
        </p:nvSpPr>
        <p:spPr/>
        <p:txBody>
          <a:bodyPr/>
          <a:lstStyle/>
          <a:p>
            <a:fld id="{17055FE4-C66D-4B15-B666-BC04428DE721}" type="slidenum">
              <a:rPr lang="en-US" smtClean="0"/>
              <a:t>3</a:t>
            </a:fld>
            <a:endParaRPr lang="en-US"/>
          </a:p>
        </p:txBody>
      </p:sp>
    </p:spTree>
    <p:extLst>
      <p:ext uri="{BB962C8B-B14F-4D97-AF65-F5344CB8AC3E}">
        <p14:creationId xmlns:p14="http://schemas.microsoft.com/office/powerpoint/2010/main" val="2207284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Everything complicated about this subject traces back to a basic assumption Congress made in 1891: military retired pay and disability compensation were viewed as overlapping federal payments.</a:t>
            </a:r>
          </a:p>
          <a:p>
            <a:r>
              <a:rPr lang="en-US" sz="1200" b="0" i="0" kern="1200" dirty="0">
                <a:solidFill>
                  <a:schemeClr val="tx1"/>
                </a:solidFill>
                <a:effectLst/>
                <a:latin typeface="+mn-lt"/>
                <a:ea typeface="+mn-ea"/>
                <a:cs typeface="+mn-cs"/>
              </a:rPr>
              <a:t>Congress has never fully erased that assumption. It has softened it, created exceptions to it, and built programs around it. But the old rule is still running underneath the modern system.</a:t>
            </a:r>
          </a:p>
          <a:p>
            <a:r>
              <a:rPr lang="en-US" sz="1200" b="0" i="0" kern="1200" dirty="0">
                <a:solidFill>
                  <a:schemeClr val="tx1"/>
                </a:solidFill>
                <a:effectLst/>
                <a:latin typeface="+mn-lt"/>
                <a:ea typeface="+mn-ea"/>
                <a:cs typeface="+mn-cs"/>
              </a:rPr>
              <a:t>That is why understanding the history actually helps. The current law is less like a new house and more like a century-old house with several additions. Some doors lead somewhere. Some doors open into a wall.</a:t>
            </a:r>
          </a:p>
        </p:txBody>
      </p:sp>
      <p:sp>
        <p:nvSpPr>
          <p:cNvPr id="4" name="Slide Number Placeholder 3"/>
          <p:cNvSpPr>
            <a:spLocks noGrp="1"/>
          </p:cNvSpPr>
          <p:nvPr>
            <p:ph type="sldNum" sz="quarter" idx="5"/>
          </p:nvPr>
        </p:nvSpPr>
        <p:spPr/>
        <p:txBody>
          <a:bodyPr/>
          <a:lstStyle/>
          <a:p>
            <a:fld id="{FE8D2084-C972-4CC4-90F6-299124C75878}" type="slidenum">
              <a:rPr lang="en-US" smtClean="0"/>
              <a:t>4</a:t>
            </a:fld>
            <a:endParaRPr lang="en-US"/>
          </a:p>
        </p:txBody>
      </p:sp>
    </p:spTree>
    <p:extLst>
      <p:ext uri="{BB962C8B-B14F-4D97-AF65-F5344CB8AC3E}">
        <p14:creationId xmlns:p14="http://schemas.microsoft.com/office/powerpoint/2010/main" val="25981126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BC8FA-F7C1-41EE-9501-59CBB7EEAE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2ABE71-ABBD-20DB-5222-CE478F1545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21372F-2495-332E-9D0D-499479775702}"/>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In 1891, Congress prohibited concurrent receipt of military retirement pay and a disability pension.</a:t>
            </a:r>
          </a:p>
          <a:p>
            <a:r>
              <a:rPr lang="en-US" sz="1200" b="0" i="0" kern="1200" dirty="0">
                <a:solidFill>
                  <a:schemeClr val="tx1"/>
                </a:solidFill>
                <a:effectLst/>
                <a:latin typeface="+mn-lt"/>
                <a:ea typeface="+mn-ea"/>
                <a:cs typeface="+mn-cs"/>
              </a:rPr>
              <a:t>The context matters. Civil War pension spending had grown dramatically. Retirement itself was not a normal stage of life for most Americans. Congress looked at military retired pay and disability benefits and treated them as two versions of the same federal support.</a:t>
            </a:r>
          </a:p>
          <a:p>
            <a:r>
              <a:rPr lang="en-US" sz="1200" b="0" i="0" kern="1200" dirty="0">
                <a:solidFill>
                  <a:schemeClr val="tx1"/>
                </a:solidFill>
                <a:effectLst/>
                <a:latin typeface="+mn-lt"/>
                <a:ea typeface="+mn-ea"/>
                <a:cs typeface="+mn-cs"/>
              </a:rPr>
              <a:t>Then, in 1944, Congress created the basic waiver system that still shapes what retirees see today. A retiree could receive VA disability compensation, but the retiree had to waive an equal amount of military retired pay.</a:t>
            </a:r>
          </a:p>
          <a:p>
            <a:r>
              <a:rPr lang="en-US" sz="1200" b="0" i="0" kern="1200" dirty="0">
                <a:solidFill>
                  <a:schemeClr val="tx1"/>
                </a:solidFill>
                <a:effectLst/>
                <a:latin typeface="+mn-lt"/>
                <a:ea typeface="+mn-ea"/>
                <a:cs typeface="+mn-cs"/>
              </a:rPr>
              <a:t>That meant the total gross payment did not necessarily increase. The source of the money changed.</a:t>
            </a:r>
          </a:p>
          <a:p>
            <a:r>
              <a:rPr lang="en-US" sz="1200" b="0" i="0" kern="1200" dirty="0">
                <a:solidFill>
                  <a:schemeClr val="tx1"/>
                </a:solidFill>
                <a:effectLst/>
                <a:latin typeface="+mn-lt"/>
                <a:ea typeface="+mn-ea"/>
                <a:cs typeface="+mn-cs"/>
              </a:rPr>
              <a:t>Why would a retiree do that? Taxes. VA disability compensation is generally tax free. Ordinary length-of-service military retired pay is generally taxable. By waiving a portion of retired pay and replacing it with VA compensation, the retiree could receive part of the same overall amount without federal income tax.</a:t>
            </a:r>
          </a:p>
          <a:p>
            <a:r>
              <a:rPr lang="en-US" sz="1200" b="0" i="0" kern="1200" dirty="0">
                <a:solidFill>
                  <a:schemeClr val="tx1"/>
                </a:solidFill>
                <a:effectLst/>
                <a:latin typeface="+mn-lt"/>
                <a:ea typeface="+mn-ea"/>
                <a:cs typeface="+mn-cs"/>
              </a:rPr>
              <a:t>That was a real benefit, but it was not true concurrent receipt. The retiree surrendered one earned federal dollar to receive another. For roughly sixty years, that was the bargain.</a:t>
            </a:r>
          </a:p>
          <a:p>
            <a:r>
              <a:rPr lang="en-US" sz="1200" b="0" i="0" kern="1200" dirty="0">
                <a:solidFill>
                  <a:schemeClr val="tx1"/>
                </a:solidFill>
                <a:effectLst/>
                <a:latin typeface="+mn-lt"/>
                <a:ea typeface="+mn-ea"/>
                <a:cs typeface="+mn-cs"/>
              </a:rPr>
              <a:t>This history also explains a phone call many of you have received. A veteran says, “VA increased my rating, so why did my bank deposit barely move?” Sometimes the answer is that VA compensation went up while retired pay went down because the offset absorbed the increase.</a:t>
            </a:r>
          </a:p>
          <a:p>
            <a:r>
              <a:rPr lang="en-US" sz="1200" b="0" i="0" kern="1200" dirty="0">
                <a:solidFill>
                  <a:schemeClr val="tx1"/>
                </a:solidFill>
                <a:effectLst/>
                <a:latin typeface="+mn-lt"/>
                <a:ea typeface="+mn-ea"/>
                <a:cs typeface="+mn-cs"/>
              </a:rPr>
              <a:t>The veteran sees a win on the rating decision and almost no change in the household budget. That is usually the moment this area of law becomes very personal</a:t>
            </a:r>
          </a:p>
          <a:p>
            <a:pPr marL="171450" indent="-171450">
              <a:buFont typeface="Arial" panose="020B0604020202020204" pitchFamily="34" charset="0"/>
              <a:buChar char="•"/>
            </a:pPr>
            <a:endParaRPr lang="en-US" b="1" dirty="0"/>
          </a:p>
        </p:txBody>
      </p:sp>
      <p:sp>
        <p:nvSpPr>
          <p:cNvPr id="4" name="Slide Number Placeholder 3">
            <a:extLst>
              <a:ext uri="{FF2B5EF4-FFF2-40B4-BE49-F238E27FC236}">
                <a16:creationId xmlns:a16="http://schemas.microsoft.com/office/drawing/2014/main" id="{7AF54EB6-F7E6-647D-E917-9508CA4DAA24}"/>
              </a:ext>
            </a:extLst>
          </p:cNvPr>
          <p:cNvSpPr>
            <a:spLocks noGrp="1"/>
          </p:cNvSpPr>
          <p:nvPr>
            <p:ph type="sldNum" sz="quarter" idx="5"/>
          </p:nvPr>
        </p:nvSpPr>
        <p:spPr/>
        <p:txBody>
          <a:bodyPr/>
          <a:lstStyle/>
          <a:p>
            <a:fld id="{17055FE4-C66D-4B15-B666-BC04428DE721}" type="slidenum">
              <a:rPr lang="en-US" smtClean="0"/>
              <a:t>5</a:t>
            </a:fld>
            <a:endParaRPr lang="en-US"/>
          </a:p>
        </p:txBody>
      </p:sp>
    </p:spTree>
    <p:extLst>
      <p:ext uri="{BB962C8B-B14F-4D97-AF65-F5344CB8AC3E}">
        <p14:creationId xmlns:p14="http://schemas.microsoft.com/office/powerpoint/2010/main" val="806138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042">
              <a:defRPr/>
            </a:pPr>
            <a:r>
              <a:rPr lang="en-US" dirty="0">
                <a:solidFill>
                  <a:prstClr val="black"/>
                </a:solidFill>
                <a:latin typeface="Verdana" panose="020B0604030504040204" pitchFamily="34" charset="0"/>
                <a:ea typeface="Verdana" panose="020B0604030504040204" pitchFamily="34" charset="0"/>
              </a:rPr>
              <a:t>READ OFF SLIDE FOR EXAMPLE:</a:t>
            </a:r>
          </a:p>
          <a:p>
            <a:pPr defTabSz="931042">
              <a:defRPr/>
            </a:pPr>
            <a:endParaRPr lang="en-US" dirty="0">
              <a:solidFill>
                <a:prstClr val="black"/>
              </a:solidFill>
              <a:latin typeface="Verdana" panose="020B0604030504040204" pitchFamily="34" charset="0"/>
              <a:ea typeface="Verdana" panose="020B0604030504040204" pitchFamily="34" charset="0"/>
            </a:endParaRPr>
          </a:p>
          <a:p>
            <a:pPr defTabSz="931042">
              <a:defRPr/>
            </a:pPr>
            <a:r>
              <a:rPr lang="en-US" dirty="0">
                <a:solidFill>
                  <a:prstClr val="black"/>
                </a:solidFill>
                <a:latin typeface="Verdana" panose="020B0604030504040204" pitchFamily="34" charset="0"/>
                <a:ea typeface="Verdana" panose="020B0604030504040204" pitchFamily="34" charset="0"/>
              </a:rPr>
              <a:t>Military retirement pay is usually taxable unless related to a combat disability;</a:t>
            </a:r>
          </a:p>
          <a:p>
            <a:pPr defTabSz="931042">
              <a:defRPr/>
            </a:pPr>
            <a:r>
              <a:rPr lang="en-US" dirty="0">
                <a:solidFill>
                  <a:prstClr val="black"/>
                </a:solidFill>
                <a:latin typeface="Verdana" panose="020B0604030504040204" pitchFamily="34" charset="0"/>
                <a:ea typeface="Verdana" panose="020B0604030504040204" pitchFamily="34" charset="0"/>
              </a:rPr>
              <a:t>Retirement pay based on age, length of service, or non-combat disability is taxable; </a:t>
            </a:r>
          </a:p>
          <a:p>
            <a:pPr defTabSz="931042">
              <a:defRPr/>
            </a:pPr>
            <a:r>
              <a:rPr lang="en-US" dirty="0">
                <a:solidFill>
                  <a:prstClr val="black"/>
                </a:solidFill>
                <a:latin typeface="Verdana" panose="020B0604030504040204" pitchFamily="34" charset="0"/>
                <a:ea typeface="Verdana" panose="020B0604030504040204" pitchFamily="34" charset="0"/>
              </a:rPr>
              <a:t>VA disability pay is tax-free</a:t>
            </a:r>
          </a:p>
          <a:p>
            <a:pPr defTabSz="931042">
              <a:defRPr/>
            </a:pPr>
            <a:endParaRPr lang="en-US" dirty="0">
              <a:solidFill>
                <a:prstClr val="black"/>
              </a:solidFill>
              <a:latin typeface="Verdana" panose="020B0604030504040204" pitchFamily="34" charset="0"/>
              <a:ea typeface="Verdana" panose="020B0604030504040204" pitchFamily="34" charset="0"/>
            </a:endParaRPr>
          </a:p>
          <a:p>
            <a:pPr defTabSz="931042">
              <a:defRPr/>
            </a:pPr>
            <a:r>
              <a:rPr lang="en-US" dirty="0">
                <a:solidFill>
                  <a:prstClr val="black"/>
                </a:solidFill>
                <a:latin typeface="Verdana" panose="020B0604030504040204" pitchFamily="34" charset="0"/>
                <a:ea typeface="Verdana" panose="020B0604030504040204" pitchFamily="34" charset="0"/>
              </a:rPr>
              <a:t>So, in the example, client is saving a little bit on taxable income, but still not receiving what is deserved.</a:t>
            </a:r>
          </a:p>
          <a:p>
            <a:r>
              <a:rPr lang="en-US" dirty="0"/>
              <a:t>If Veteran retires based on years of service and is later given a retroactive service-connected disability rating by the VA, their retirement pay is excluded from income up to the amount of the VA disability benefits they were entitled to receive. They can claim a refund on any taxes paid on the excludable amount by filling an amended return on Form 1040x for each previous year during the retroactive period. Most veterans have no idea about this tax advantage involving retroactive filing.</a:t>
            </a:r>
          </a:p>
          <a:p>
            <a:r>
              <a:rPr lang="en-US" dirty="0"/>
              <a:t>For detailed information on the interaction between retired pay and VA disability pay, see https://www.congress.gov/crs-product/R40589</a:t>
            </a:r>
          </a:p>
        </p:txBody>
      </p:sp>
      <p:sp>
        <p:nvSpPr>
          <p:cNvPr id="4" name="Slide Number Placeholder 3"/>
          <p:cNvSpPr>
            <a:spLocks noGrp="1"/>
          </p:cNvSpPr>
          <p:nvPr>
            <p:ph type="sldNum" sz="quarter" idx="5"/>
          </p:nvPr>
        </p:nvSpPr>
        <p:spPr/>
        <p:txBody>
          <a:bodyPr/>
          <a:lstStyle/>
          <a:p>
            <a:fld id="{17055FE4-C66D-4B15-B666-BC04428DE721}" type="slidenum">
              <a:rPr lang="en-US" smtClean="0"/>
              <a:t>6</a:t>
            </a:fld>
            <a:endParaRPr lang="en-US"/>
          </a:p>
        </p:txBody>
      </p:sp>
      <p:sp>
        <p:nvSpPr>
          <p:cNvPr id="5" name="Footer Placeholder 4">
            <a:extLst>
              <a:ext uri="{FF2B5EF4-FFF2-40B4-BE49-F238E27FC236}">
                <a16:creationId xmlns:a16="http://schemas.microsoft.com/office/drawing/2014/main" id="{E6911DA7-C485-2B67-2A7E-37BEE848BADC}"/>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2711148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BC8FA-F7C1-41EE-9501-59CBB7EEAE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2ABE71-ABBD-20DB-5222-CE478F1545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21372F-2495-332E-9D0D-499479775702}"/>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The policy assumptions behind the offset started to weaken during the twentieth century.</a:t>
            </a:r>
          </a:p>
          <a:p>
            <a:r>
              <a:rPr lang="en-US" sz="1200" b="0" i="0" kern="1200" dirty="0">
                <a:solidFill>
                  <a:schemeClr val="tx1"/>
                </a:solidFill>
                <a:effectLst/>
                <a:latin typeface="+mn-lt"/>
                <a:ea typeface="+mn-ea"/>
                <a:cs typeface="+mn-cs"/>
              </a:rPr>
              <a:t>Before Social Security and the growth of employer pensions, retirement was a luxury for many Americans. After World War II, retirement became a common stage of life. Private pension programs expanded. Medical advances helped people live longer. Workers increasingly understood retirement pay as something earned through years of service.</a:t>
            </a:r>
          </a:p>
          <a:p>
            <a:r>
              <a:rPr lang="en-US" sz="1200" b="0" i="0" kern="1200" dirty="0">
                <a:solidFill>
                  <a:schemeClr val="tx1"/>
                </a:solidFill>
                <a:effectLst/>
                <a:latin typeface="+mn-lt"/>
                <a:ea typeface="+mn-ea"/>
                <a:cs typeface="+mn-cs"/>
              </a:rPr>
              <a:t>At the same time, disability compensation served a different purpose. It compensated for the effects of an injury or disease connected to service.</a:t>
            </a:r>
          </a:p>
          <a:p>
            <a:r>
              <a:rPr lang="en-US" sz="1200" b="0" i="0" kern="1200" dirty="0">
                <a:solidFill>
                  <a:schemeClr val="tx1"/>
                </a:solidFill>
                <a:effectLst/>
                <a:latin typeface="+mn-lt"/>
                <a:ea typeface="+mn-ea"/>
                <a:cs typeface="+mn-cs"/>
              </a:rPr>
              <a:t>Those two payments began to look fundamentally different. One was earned through a career. The other addressed disability caused by service.</a:t>
            </a:r>
          </a:p>
          <a:p>
            <a:r>
              <a:rPr lang="en-US" sz="1200" b="0" i="0" kern="1200" dirty="0">
                <a:solidFill>
                  <a:schemeClr val="tx1"/>
                </a:solidFill>
                <a:effectLst/>
                <a:latin typeface="+mn-lt"/>
                <a:ea typeface="+mn-ea"/>
                <a:cs typeface="+mn-cs"/>
              </a:rPr>
              <a:t>That distinction gave veterans organizations a much stronger argument. If the payments compensate different things, taking one away because the veteran qualifies for the other starts to look less like preventing duplication and more like penalizing disability.</a:t>
            </a:r>
          </a:p>
        </p:txBody>
      </p:sp>
      <p:sp>
        <p:nvSpPr>
          <p:cNvPr id="4" name="Slide Number Placeholder 3">
            <a:extLst>
              <a:ext uri="{FF2B5EF4-FFF2-40B4-BE49-F238E27FC236}">
                <a16:creationId xmlns:a16="http://schemas.microsoft.com/office/drawing/2014/main" id="{7AF54EB6-F7E6-647D-E917-9508CA4DAA24}"/>
              </a:ext>
            </a:extLst>
          </p:cNvPr>
          <p:cNvSpPr>
            <a:spLocks noGrp="1"/>
          </p:cNvSpPr>
          <p:nvPr>
            <p:ph type="sldNum" sz="quarter" idx="5"/>
          </p:nvPr>
        </p:nvSpPr>
        <p:spPr/>
        <p:txBody>
          <a:bodyPr/>
          <a:lstStyle/>
          <a:p>
            <a:fld id="{17055FE4-C66D-4B15-B666-BC04428DE721}" type="slidenum">
              <a:rPr lang="en-US" smtClean="0"/>
              <a:t>7</a:t>
            </a:fld>
            <a:endParaRPr lang="en-US"/>
          </a:p>
        </p:txBody>
      </p:sp>
    </p:spTree>
    <p:extLst>
      <p:ext uri="{BB962C8B-B14F-4D97-AF65-F5344CB8AC3E}">
        <p14:creationId xmlns:p14="http://schemas.microsoft.com/office/powerpoint/2010/main" val="8061383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B9B41-3615-12C1-1642-ABD0E44BC2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21A5DF-23AF-E7A9-843E-3E8327C9E8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B0268F-E406-074B-E224-61963B292AAF}"/>
              </a:ext>
            </a:extLst>
          </p:cNvPr>
          <p:cNvSpPr>
            <a:spLocks noGrp="1"/>
          </p:cNvSpPr>
          <p:nvPr>
            <p:ph type="body" idx="1"/>
          </p:nvPr>
        </p:nvSpPr>
        <p:spPr/>
        <p:txBody>
          <a:bodyPr/>
          <a:lstStyle/>
          <a:p>
            <a:pPr marL="171450" indent="-171450">
              <a:buFont typeface="Arial" panose="020B0604020202020204" pitchFamily="34" charset="0"/>
              <a:buChar char="•"/>
            </a:pPr>
            <a:r>
              <a:rPr lang="en-US" dirty="0"/>
              <a:t>VSO framing that finally moved Congress: "the Disabled Veterans Tax." Advocates pointed out military retirees were the only federal employees subject to such an offset, and that the offset taxed the affected income at 100 percent.</a:t>
            </a:r>
          </a:p>
          <a:p>
            <a:pPr marL="171450" indent="-171450">
              <a:buFont typeface="Arial" panose="020B0604020202020204" pitchFamily="34" charset="0"/>
              <a:buChar char="•"/>
            </a:pPr>
            <a:r>
              <a:rPr lang="en-US" dirty="0"/>
              <a:t>The bills weren't unpopular — they were unfunded. H.R. 303 had more than 370 House cosponsors in 2003 and still never got a floor vote. Discharge petitions were filed. Cost was the only obstacle, and it still is.</a:t>
            </a:r>
            <a:endParaRPr lang="en-US" b="0" dirty="0"/>
          </a:p>
          <a:p>
            <a:pPr marL="171450" indent="-171450">
              <a:buFont typeface="Arial" panose="020B0604020202020204" pitchFamily="34" charset="0"/>
              <a:buChar char="•"/>
            </a:pPr>
            <a:r>
              <a:rPr lang="en-US" b="1" dirty="0"/>
              <a:t>(click for fly in) </a:t>
            </a:r>
            <a:r>
              <a:rPr lang="en-US" b="0" dirty="0"/>
              <a:t>remember … </a:t>
            </a:r>
            <a:r>
              <a:rPr lang="en-US" b="1" dirty="0"/>
              <a:t>DoD runs both programs and DFAS pays them — not VA.</a:t>
            </a:r>
            <a:r>
              <a:rPr lang="en-US" dirty="0"/>
              <a:t> Wrong agency, wrong forms, wrong appeal path. And a veteran can never receive both, even when eligible for both.</a:t>
            </a:r>
            <a:endParaRPr lang="en-US" b="1" dirty="0"/>
          </a:p>
        </p:txBody>
      </p:sp>
      <p:sp>
        <p:nvSpPr>
          <p:cNvPr id="4" name="Slide Number Placeholder 3">
            <a:extLst>
              <a:ext uri="{FF2B5EF4-FFF2-40B4-BE49-F238E27FC236}">
                <a16:creationId xmlns:a16="http://schemas.microsoft.com/office/drawing/2014/main" id="{54D3C54A-24A0-999C-497F-AE431F8FFCF2}"/>
              </a:ext>
            </a:extLst>
          </p:cNvPr>
          <p:cNvSpPr>
            <a:spLocks noGrp="1"/>
          </p:cNvSpPr>
          <p:nvPr>
            <p:ph type="sldNum" sz="quarter" idx="5"/>
          </p:nvPr>
        </p:nvSpPr>
        <p:spPr/>
        <p:txBody>
          <a:bodyPr/>
          <a:lstStyle/>
          <a:p>
            <a:fld id="{17055FE4-C66D-4B15-B666-BC04428DE721}" type="slidenum">
              <a:rPr lang="en-US" smtClean="0"/>
              <a:t>8</a:t>
            </a:fld>
            <a:endParaRPr lang="en-US"/>
          </a:p>
        </p:txBody>
      </p:sp>
    </p:spTree>
    <p:extLst>
      <p:ext uri="{BB962C8B-B14F-4D97-AF65-F5344CB8AC3E}">
        <p14:creationId xmlns:p14="http://schemas.microsoft.com/office/powerpoint/2010/main" val="7256976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21F81-9787-1C33-DC26-55636F19A7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DC7B64-95E7-C353-AF89-BB2FFD0897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310ECF-9D1B-4B65-D62F-7308882FA1D7}"/>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CRDP did not arrive fully formed. Congress phased it in from 2004 through 2013, with full implementation in 2014.</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CRSC also expanded. In 2008, Congress opened it to eligible Chapter 61 medical retirees.</a:t>
            </a:r>
          </a:p>
          <a:p>
            <a:r>
              <a:rPr lang="en-US" sz="1200" b="0" i="0" kern="1200" dirty="0">
                <a:solidFill>
                  <a:schemeClr val="tx1"/>
                </a:solidFill>
                <a:effectLst/>
                <a:latin typeface="+mn-lt"/>
                <a:ea typeface="+mn-ea"/>
                <a:cs typeface="+mn-cs"/>
              </a:rPr>
              <a:t>But Congress never repealed the original offset. It built two workarounds on top of it.</a:t>
            </a:r>
          </a:p>
          <a:p>
            <a:r>
              <a:rPr lang="en-US" sz="1200" b="0" i="0" kern="1200" dirty="0">
                <a:solidFill>
                  <a:schemeClr val="tx1"/>
                </a:solidFill>
                <a:effectLst/>
                <a:latin typeface="+mn-lt"/>
                <a:ea typeface="+mn-ea"/>
                <a:cs typeface="+mn-cs"/>
              </a:rPr>
              <a:t>That is why CRDP and CRSC can produce similar totals while behaving differently for taxes, former spouses, deductions, and retroactive payments. The old waiver is still moving underneath the surface.</a:t>
            </a:r>
          </a:p>
          <a:p>
            <a:r>
              <a:rPr lang="en-US" sz="1200" b="0" i="0" kern="1200" dirty="0">
                <a:solidFill>
                  <a:schemeClr val="tx1"/>
                </a:solidFill>
                <a:effectLst/>
                <a:latin typeface="+mn-lt"/>
                <a:ea typeface="+mn-ea"/>
                <a:cs typeface="+mn-cs"/>
              </a:rPr>
              <a:t>With that foundation in place, let us start with CRDP because it is usually the simpler program.</a:t>
            </a:r>
          </a:p>
        </p:txBody>
      </p:sp>
      <p:sp>
        <p:nvSpPr>
          <p:cNvPr id="4" name="Slide Number Placeholder 3">
            <a:extLst>
              <a:ext uri="{FF2B5EF4-FFF2-40B4-BE49-F238E27FC236}">
                <a16:creationId xmlns:a16="http://schemas.microsoft.com/office/drawing/2014/main" id="{DCD53978-C386-76C5-6770-063100D18667}"/>
              </a:ext>
            </a:extLst>
          </p:cNvPr>
          <p:cNvSpPr>
            <a:spLocks noGrp="1"/>
          </p:cNvSpPr>
          <p:nvPr>
            <p:ph type="sldNum" sz="quarter" idx="5"/>
          </p:nvPr>
        </p:nvSpPr>
        <p:spPr/>
        <p:txBody>
          <a:bodyPr/>
          <a:lstStyle/>
          <a:p>
            <a:fld id="{17055FE4-C66D-4B15-B666-BC04428DE721}" type="slidenum">
              <a:rPr lang="en-US" smtClean="0"/>
              <a:t>9</a:t>
            </a:fld>
            <a:endParaRPr lang="en-US"/>
          </a:p>
        </p:txBody>
      </p:sp>
    </p:spTree>
    <p:extLst>
      <p:ext uri="{BB962C8B-B14F-4D97-AF65-F5344CB8AC3E}">
        <p14:creationId xmlns:p14="http://schemas.microsoft.com/office/powerpoint/2010/main" val="39044208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CRDP is best understood as restored retired pay.</a:t>
            </a:r>
          </a:p>
          <a:p>
            <a:r>
              <a:rPr lang="en-US" sz="1200" b="0" i="0" kern="1200" dirty="0">
                <a:solidFill>
                  <a:schemeClr val="tx1"/>
                </a:solidFill>
                <a:effectLst/>
                <a:latin typeface="+mn-lt"/>
                <a:ea typeface="+mn-ea"/>
                <a:cs typeface="+mn-cs"/>
              </a:rPr>
              <a:t>For an eligible retiree, CRDP allows receipt of full military retired pay along with VA disability compensation. The offset that reduced retired pay is restored, either fully or to the extent allowed by the program.</a:t>
            </a:r>
          </a:p>
          <a:p>
            <a:r>
              <a:rPr lang="en-US" sz="1200" b="0" i="0" kern="1200" dirty="0">
                <a:solidFill>
                  <a:schemeClr val="tx1"/>
                </a:solidFill>
                <a:effectLst/>
                <a:latin typeface="+mn-lt"/>
                <a:ea typeface="+mn-ea"/>
                <a:cs typeface="+mn-cs"/>
              </a:rPr>
              <a:t>The beauty of CRDP is that the retiree usually does not have to apply. The danger is that “automatic” sometimes causes everyone to assume nobody needs to check the math.</a:t>
            </a:r>
          </a:p>
          <a:p>
            <a:r>
              <a:rPr lang="en-US" dirty="0"/>
              <a:t>”</a:t>
            </a:r>
          </a:p>
        </p:txBody>
      </p:sp>
      <p:sp>
        <p:nvSpPr>
          <p:cNvPr id="4" name="Slide Number Placeholder 3"/>
          <p:cNvSpPr>
            <a:spLocks noGrp="1"/>
          </p:cNvSpPr>
          <p:nvPr>
            <p:ph type="sldNum" sz="quarter" idx="5"/>
          </p:nvPr>
        </p:nvSpPr>
        <p:spPr/>
        <p:txBody>
          <a:bodyPr/>
          <a:lstStyle/>
          <a:p>
            <a:fld id="{FE8D2084-C972-4CC4-90F6-299124C75878}" type="slidenum">
              <a:rPr lang="en-US" smtClean="0"/>
              <a:t>10</a:t>
            </a:fld>
            <a:endParaRPr lang="en-US"/>
          </a:p>
        </p:txBody>
      </p:sp>
    </p:spTree>
    <p:extLst>
      <p:ext uri="{BB962C8B-B14F-4D97-AF65-F5344CB8AC3E}">
        <p14:creationId xmlns:p14="http://schemas.microsoft.com/office/powerpoint/2010/main" val="27515845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basic elements:</a:t>
            </a:r>
          </a:p>
          <a:p>
            <a:r>
              <a:rPr lang="en-US" dirty="0"/>
              <a:t>Click</a:t>
            </a:r>
          </a:p>
          <a:p>
            <a:r>
              <a:rPr lang="en-US" dirty="0"/>
              <a:t>Click</a:t>
            </a:r>
          </a:p>
          <a:p>
            <a:r>
              <a:rPr lang="en-US" dirty="0"/>
              <a:t>click</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11</a:t>
            </a:fld>
            <a:endParaRPr lang="en-US"/>
          </a:p>
        </p:txBody>
      </p:sp>
    </p:spTree>
    <p:extLst>
      <p:ext uri="{BB962C8B-B14F-4D97-AF65-F5344CB8AC3E}">
        <p14:creationId xmlns:p14="http://schemas.microsoft.com/office/powerpoint/2010/main" val="37325177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headline CRDP rule is a VA disability rating of 50 percent or higher.</a:t>
            </a:r>
          </a:p>
          <a:p>
            <a:r>
              <a:rPr lang="en-US" sz="1200" b="0" i="0" kern="1200" dirty="0">
                <a:solidFill>
                  <a:schemeClr val="tx1"/>
                </a:solidFill>
                <a:effectLst/>
                <a:latin typeface="+mn-lt"/>
                <a:ea typeface="+mn-ea"/>
                <a:cs typeface="+mn-cs"/>
              </a:rPr>
              <a:t>But do not stop there. The retiree must also fit an eligible retirement category. A regular length-of-service retiree with at least 20 years and a qualifying VA rating is the cleanest example.</a:t>
            </a:r>
          </a:p>
          <a:p>
            <a:r>
              <a:rPr lang="en-US" sz="1200" b="0" i="0" kern="1200" dirty="0">
                <a:solidFill>
                  <a:schemeClr val="tx1"/>
                </a:solidFill>
                <a:effectLst/>
                <a:latin typeface="+mn-lt"/>
                <a:ea typeface="+mn-ea"/>
                <a:cs typeface="+mn-cs"/>
              </a:rPr>
              <a:t>Special rules apply to reserve retirees and Chapter 61 disability retirees. A veteran can have a 100 percent VA rating and still face a CRDP problem because the retirement category does not fit.</a:t>
            </a:r>
          </a:p>
          <a:p>
            <a:r>
              <a:rPr lang="en-US" sz="1200" b="0" i="0" kern="1200" dirty="0">
                <a:solidFill>
                  <a:schemeClr val="tx1"/>
                </a:solidFill>
                <a:effectLst/>
                <a:latin typeface="+mn-lt"/>
                <a:ea typeface="+mn-ea"/>
                <a:cs typeface="+mn-cs"/>
              </a:rPr>
              <a:t>So our screening questions should be:</a:t>
            </a:r>
          </a:p>
          <a:p>
            <a:r>
              <a:rPr lang="en-US" sz="1200" b="0" i="0" kern="1200" dirty="0">
                <a:solidFill>
                  <a:schemeClr val="tx1"/>
                </a:solidFill>
                <a:effectLst/>
                <a:latin typeface="+mn-lt"/>
                <a:ea typeface="+mn-ea"/>
                <a:cs typeface="+mn-cs"/>
              </a:rPr>
              <a:t>What type of retirement is this? How many years of service? What is the VA rating, and when did it first reach 50 percent? When did retired pay begin?</a:t>
            </a:r>
          </a:p>
          <a:p>
            <a:r>
              <a:rPr lang="en-US" sz="1200" b="0" i="0" kern="1200" dirty="0">
                <a:solidFill>
                  <a:schemeClr val="tx1"/>
                </a:solidFill>
                <a:effectLst/>
                <a:latin typeface="+mn-lt"/>
                <a:ea typeface="+mn-ea"/>
                <a:cs typeface="+mn-cs"/>
              </a:rPr>
              <a:t>CRDP is generally automatic. VA sends rating information to DFAS, and DFAS applies the program to the retired pay account.</a:t>
            </a:r>
          </a:p>
          <a:p>
            <a:r>
              <a:rPr lang="en-US" sz="1200" b="0" i="0" kern="1200" dirty="0">
                <a:solidFill>
                  <a:schemeClr val="tx1"/>
                </a:solidFill>
                <a:effectLst/>
                <a:latin typeface="+mn-lt"/>
                <a:ea typeface="+mn-ea"/>
                <a:cs typeface="+mn-cs"/>
              </a:rPr>
              <a:t>That does not mean we tell the client, “Do not worry about it.” We ask for the retirement orders, the current VA rating decision or code sheet, and the Retiree Account Statement. Automatic systems are still operated by information, and information can be late, incomplete, or misunderstood.</a:t>
            </a:r>
          </a:p>
          <a:p>
            <a:r>
              <a:rPr lang="en-US" sz="1200" b="1" i="1" kern="1200" dirty="0">
                <a:solidFill>
                  <a:schemeClr val="tx1"/>
                </a:solidFill>
                <a:effectLst/>
                <a:latin typeface="+mn-lt"/>
                <a:ea typeface="+mn-ea"/>
                <a:cs typeface="+mn-cs"/>
              </a:rPr>
              <a:t>OPTIONAL ASIDE </a:t>
            </a:r>
            <a:r>
              <a:rPr lang="en-US" sz="1200" b="0" i="1" kern="1200" dirty="0">
                <a:solidFill>
                  <a:schemeClr val="tx1"/>
                </a:solidFill>
                <a:effectLst/>
                <a:latin typeface="+mn-lt"/>
                <a:ea typeface="+mn-ea"/>
                <a:cs typeface="+mn-cs"/>
              </a:rPr>
              <a:t>“Automatic is a lovely word. It does not mean infallible. My garage door is automatic, and even it occasionally makes a terrible decision.”</a:t>
            </a:r>
            <a:endParaRPr lang="en-US" sz="1200" b="0" i="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12</a:t>
            </a:fld>
            <a:endParaRPr lang="en-US"/>
          </a:p>
        </p:txBody>
      </p:sp>
    </p:spTree>
    <p:extLst>
      <p:ext uri="{BB962C8B-B14F-4D97-AF65-F5344CB8AC3E}">
        <p14:creationId xmlns:p14="http://schemas.microsoft.com/office/powerpoint/2010/main" val="2292224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Now we return to the same numbers from the offset example.</a:t>
            </a:r>
          </a:p>
          <a:p>
            <a:r>
              <a:rPr lang="en-US" sz="1200" b="0" i="0" kern="1200" dirty="0">
                <a:solidFill>
                  <a:schemeClr val="tx1"/>
                </a:solidFill>
                <a:effectLst/>
                <a:latin typeface="+mn-lt"/>
                <a:ea typeface="+mn-ea"/>
                <a:cs typeface="+mn-cs"/>
              </a:rPr>
              <a:t>The veteran has $2,000 in monthly retired pay and $1,500 in VA compensation. The veteran’s VA rating is 60 percent, and the retirement category otherwise qualifies.</a:t>
            </a:r>
          </a:p>
          <a:p>
            <a:r>
              <a:rPr lang="en-US" sz="1200" b="0" i="0" kern="1200" dirty="0">
                <a:solidFill>
                  <a:schemeClr val="tx1"/>
                </a:solidFill>
                <a:effectLst/>
                <a:latin typeface="+mn-lt"/>
                <a:ea typeface="+mn-ea"/>
                <a:cs typeface="+mn-cs"/>
              </a:rPr>
              <a:t>With CRDP, the veteran receives the full $2,000 in retired pay and the full $1,500 in VA compensation. The total is $3,500 per month.</a:t>
            </a:r>
          </a:p>
          <a:p>
            <a:r>
              <a:rPr lang="en-US" sz="1200" b="0" i="0" kern="1200" dirty="0">
                <a:solidFill>
                  <a:schemeClr val="tx1"/>
                </a:solidFill>
                <a:effectLst/>
                <a:latin typeface="+mn-lt"/>
                <a:ea typeface="+mn-ea"/>
                <a:cs typeface="+mn-cs"/>
              </a:rPr>
              <a:t>The tax treatment remains different. The VA compensation is tax free. The restored military retired pay is generally taxable.</a:t>
            </a:r>
          </a:p>
          <a:p>
            <a:r>
              <a:rPr lang="en-US" sz="1200" b="0" i="0" kern="1200" dirty="0">
                <a:solidFill>
                  <a:schemeClr val="tx1"/>
                </a:solidFill>
                <a:effectLst/>
                <a:latin typeface="+mn-lt"/>
                <a:ea typeface="+mn-ea"/>
                <a:cs typeface="+mn-cs"/>
              </a:rPr>
              <a:t>Now change one fact. What if the VA rating were 40 percent?</a:t>
            </a:r>
          </a:p>
          <a:p>
            <a:r>
              <a:rPr lang="en-US" sz="1200" b="0" i="0" kern="1200" dirty="0">
                <a:solidFill>
                  <a:schemeClr val="tx1"/>
                </a:solidFill>
                <a:effectLst/>
                <a:latin typeface="+mn-lt"/>
                <a:ea typeface="+mn-ea"/>
                <a:cs typeface="+mn-cs"/>
              </a:rPr>
              <a:t>CRDP disappears. The 50 percent threshold controls. The retiree returns to the offset unless another exception, such as CRSC, applies.</a:t>
            </a:r>
          </a:p>
          <a:p>
            <a:r>
              <a:rPr lang="en-US" sz="1200" b="0" i="0" kern="1200" dirty="0">
                <a:solidFill>
                  <a:schemeClr val="tx1"/>
                </a:solidFill>
                <a:effectLst/>
                <a:latin typeface="+mn-lt"/>
                <a:ea typeface="+mn-ea"/>
                <a:cs typeface="+mn-cs"/>
              </a:rPr>
              <a:t>This is why the rating percentage is not just a number on a VA decision. At 50 percent, a military retiree may cross into an entirely different payment structure.</a:t>
            </a:r>
          </a:p>
          <a:p>
            <a:r>
              <a:rPr lang="en-US" sz="1200" b="1" i="1" kern="1200" dirty="0">
                <a:solidFill>
                  <a:schemeClr val="tx1"/>
                </a:solidFill>
                <a:effectLst/>
                <a:latin typeface="+mn-lt"/>
                <a:ea typeface="+mn-ea"/>
                <a:cs typeface="+mn-cs"/>
              </a:rPr>
              <a:t>OPTIONAL ASIDE </a:t>
            </a:r>
            <a:r>
              <a:rPr lang="en-US" sz="1200" b="0" i="1" kern="1200" dirty="0">
                <a:solidFill>
                  <a:schemeClr val="tx1"/>
                </a:solidFill>
                <a:effectLst/>
                <a:latin typeface="+mn-lt"/>
                <a:ea typeface="+mn-ea"/>
                <a:cs typeface="+mn-cs"/>
              </a:rPr>
              <a:t>“In most VA cases, ten percentage points matter. Here, the difference between 40 and 50 percent can move an entire retirement check.”</a:t>
            </a:r>
            <a:endParaRPr lang="en-US"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US" dirty="0"/>
              <a:t>.</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13</a:t>
            </a:fld>
            <a:endParaRPr lang="en-US"/>
          </a:p>
        </p:txBody>
      </p:sp>
    </p:spTree>
    <p:extLst>
      <p:ext uri="{BB962C8B-B14F-4D97-AF65-F5344CB8AC3E}">
        <p14:creationId xmlns:p14="http://schemas.microsoft.com/office/powerpoint/2010/main" val="27656635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CRSC takes a different path.</a:t>
            </a:r>
          </a:p>
          <a:p>
            <a:r>
              <a:rPr lang="en-US" sz="1200" b="0" i="0" kern="1200" dirty="0">
                <a:solidFill>
                  <a:schemeClr val="tx1"/>
                </a:solidFill>
                <a:effectLst/>
                <a:latin typeface="+mn-lt"/>
                <a:ea typeface="+mn-ea"/>
                <a:cs typeface="+mn-cs"/>
              </a:rPr>
              <a:t>CRDP restores retired pay by reducing the effect of the offset. CRSC leaves the offset in place and pays separate special compensation for qualifying combat-related disabilities.</a:t>
            </a:r>
          </a:p>
          <a:p>
            <a:r>
              <a:rPr lang="en-US" sz="1200" b="0" i="0" kern="1200" dirty="0">
                <a:solidFill>
                  <a:schemeClr val="tx1"/>
                </a:solidFill>
                <a:effectLst/>
                <a:latin typeface="+mn-lt"/>
                <a:ea typeface="+mn-ea"/>
                <a:cs typeface="+mn-cs"/>
              </a:rPr>
              <a:t>That distinction may sound technical, but it drives nearly everything that follows: how the payment is taxed, who decides eligibility, whether the retiree must apply, and how the money is treated in other settings.</a:t>
            </a:r>
          </a:p>
        </p:txBody>
      </p:sp>
      <p:sp>
        <p:nvSpPr>
          <p:cNvPr id="4" name="Slide Number Placeholder 3"/>
          <p:cNvSpPr>
            <a:spLocks noGrp="1"/>
          </p:cNvSpPr>
          <p:nvPr>
            <p:ph type="sldNum" sz="quarter" idx="5"/>
          </p:nvPr>
        </p:nvSpPr>
        <p:spPr/>
        <p:txBody>
          <a:bodyPr/>
          <a:lstStyle/>
          <a:p>
            <a:fld id="{FE8D2084-C972-4CC4-90F6-299124C75878}" type="slidenum">
              <a:rPr lang="en-US" smtClean="0"/>
              <a:t>14</a:t>
            </a:fld>
            <a:endParaRPr lang="en-US"/>
          </a:p>
        </p:txBody>
      </p:sp>
    </p:spTree>
    <p:extLst>
      <p:ext uri="{BB962C8B-B14F-4D97-AF65-F5344CB8AC3E}">
        <p14:creationId xmlns:p14="http://schemas.microsoft.com/office/powerpoint/2010/main" val="28453020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 </a:t>
            </a:r>
            <a:r>
              <a:rPr lang="en-US" dirty="0"/>
              <a:t>statutory keystone: 10 U.S.C. § 1413a(g) says CRSC </a:t>
            </a:r>
            <a:r>
              <a:rPr lang="en-US" b="1" dirty="0"/>
              <a:t>is not retired pay.</a:t>
            </a:r>
          </a:p>
          <a:p>
            <a:r>
              <a:rPr lang="en-US" sz="1200" b="0" i="0" kern="1200" dirty="0">
                <a:solidFill>
                  <a:schemeClr val="tx1"/>
                </a:solidFill>
                <a:effectLst/>
                <a:latin typeface="+mn-lt"/>
                <a:ea typeface="+mn-ea"/>
                <a:cs typeface="+mn-cs"/>
              </a:rPr>
              <a:t>CRSC is tax-free special compensation for eligible military retirees with disabilities that a military department determines are combat related.</a:t>
            </a:r>
          </a:p>
          <a:p>
            <a:r>
              <a:rPr lang="en-US" sz="1200" b="0" i="0" kern="1200" dirty="0">
                <a:solidFill>
                  <a:schemeClr val="tx1"/>
                </a:solidFill>
                <a:effectLst/>
                <a:latin typeface="+mn-lt"/>
                <a:ea typeface="+mn-ea"/>
                <a:cs typeface="+mn-cs"/>
              </a:rPr>
              <a:t>The minimum qualifying VA rating can be as low as 10 percent. That is important because CRSC may help a retiree who does not meet CRDP’s 50 percent threshold.</a:t>
            </a:r>
          </a:p>
          <a:p>
            <a:r>
              <a:rPr lang="en-US" sz="1200" b="0" i="0" kern="1200" dirty="0">
                <a:solidFill>
                  <a:schemeClr val="tx1"/>
                </a:solidFill>
                <a:effectLst/>
                <a:latin typeface="+mn-lt"/>
                <a:ea typeface="+mn-ea"/>
                <a:cs typeface="+mn-cs"/>
              </a:rPr>
              <a:t>But CRSC is calculated condition by condition. A veteran may have a 100 percent combined VA rating while the service branch recognizes only one 10 percent condition as combat related. CRSC is based on the approved combat-related portion, not automatically on the entire combined rating.</a:t>
            </a:r>
          </a:p>
          <a:p>
            <a:r>
              <a:rPr lang="en-US" sz="1200" b="0" i="0" kern="1200" dirty="0">
                <a:solidFill>
                  <a:schemeClr val="tx1"/>
                </a:solidFill>
                <a:effectLst/>
                <a:latin typeface="+mn-lt"/>
                <a:ea typeface="+mn-ea"/>
                <a:cs typeface="+mn-cs"/>
              </a:rPr>
              <a:t>The service branch makes the combat-related determination. VA decides service connection and assigns the disability rating. VA records can support the CRSC claim, but VA does not award CRSC.</a:t>
            </a:r>
          </a:p>
          <a:p>
            <a:r>
              <a:rPr lang="en-US" sz="1200" b="0" i="0" kern="1200" dirty="0">
                <a:solidFill>
                  <a:schemeClr val="tx1"/>
                </a:solidFill>
                <a:effectLst/>
                <a:latin typeface="+mn-lt"/>
                <a:ea typeface="+mn-ea"/>
                <a:cs typeface="+mn-cs"/>
              </a:rPr>
              <a:t>The retiree must apply. That is another major difference from CRDP.</a:t>
            </a:r>
          </a:p>
          <a:p>
            <a:r>
              <a:rPr lang="en-US" sz="1200" b="0" i="0" kern="1200" dirty="0">
                <a:solidFill>
                  <a:schemeClr val="tx1"/>
                </a:solidFill>
                <a:effectLst/>
                <a:latin typeface="+mn-lt"/>
                <a:ea typeface="+mn-ea"/>
                <a:cs typeface="+mn-cs"/>
              </a:rPr>
              <a:t>CRSC is legally treated as special compensation rather than retired pay. That status explains why it is tax free and why it can be treated differently for former-spouse division and certain deductions.</a:t>
            </a:r>
          </a:p>
          <a:p>
            <a:r>
              <a:rPr lang="en-US" sz="1200" b="0" i="0" kern="1200" dirty="0">
                <a:solidFill>
                  <a:schemeClr val="tx1"/>
                </a:solidFill>
                <a:effectLst/>
                <a:latin typeface="+mn-lt"/>
                <a:ea typeface="+mn-ea"/>
                <a:cs typeface="+mn-cs"/>
              </a:rPr>
              <a:t>Clients may also see two separate DFAS deposits, one for any remaining retired pay and one for CRSC. That can look like an error when it is actually the program working as designed.</a:t>
            </a:r>
          </a:p>
          <a:p>
            <a:endParaRPr lang="en-US" b="1" dirty="0"/>
          </a:p>
        </p:txBody>
      </p:sp>
      <p:sp>
        <p:nvSpPr>
          <p:cNvPr id="4" name="Slide Number Placeholder 3"/>
          <p:cNvSpPr>
            <a:spLocks noGrp="1"/>
          </p:cNvSpPr>
          <p:nvPr>
            <p:ph type="sldNum" sz="quarter" idx="5"/>
          </p:nvPr>
        </p:nvSpPr>
        <p:spPr/>
        <p:txBody>
          <a:bodyPr/>
          <a:lstStyle/>
          <a:p>
            <a:fld id="{FE8D2084-C972-4CC4-90F6-299124C75878}" type="slidenum">
              <a:rPr lang="en-US" smtClean="0"/>
              <a:t>15</a:t>
            </a:fld>
            <a:endParaRPr lang="en-US"/>
          </a:p>
        </p:txBody>
      </p:sp>
    </p:spTree>
    <p:extLst>
      <p:ext uri="{BB962C8B-B14F-4D97-AF65-F5344CB8AC3E}">
        <p14:creationId xmlns:p14="http://schemas.microsoft.com/office/powerpoint/2010/main" val="22883752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War Simulation activities: live fire exercises, obstacle courses, hand-to-hand drills</a:t>
            </a:r>
          </a:p>
          <a:p>
            <a:endParaRPr lang="en-US" dirty="0"/>
          </a:p>
          <a:p>
            <a:r>
              <a:rPr lang="en-US" dirty="0"/>
              <a:t>Instruments of war: chemicals includes Agent Orange exposure, burn pits, radiation</a:t>
            </a:r>
          </a:p>
          <a:p>
            <a:r>
              <a:rPr lang="en-US" dirty="0"/>
              <a:t>So if s/c based on presumptive exposure conditions, that disability would qualify as “combat-related” disability</a:t>
            </a:r>
          </a:p>
          <a:p>
            <a:endParaRPr lang="en-US" dirty="0"/>
          </a:p>
          <a:p>
            <a:r>
              <a:rPr lang="en-US" dirty="0"/>
              <a:t>Note: If denied, can file for reconsideration using the same process</a:t>
            </a:r>
          </a:p>
        </p:txBody>
      </p:sp>
      <p:sp>
        <p:nvSpPr>
          <p:cNvPr id="4" name="Slide Number Placeholder 3"/>
          <p:cNvSpPr>
            <a:spLocks noGrp="1"/>
          </p:cNvSpPr>
          <p:nvPr>
            <p:ph type="sldNum" sz="quarter" idx="5"/>
          </p:nvPr>
        </p:nvSpPr>
        <p:spPr/>
        <p:txBody>
          <a:bodyPr/>
          <a:lstStyle/>
          <a:p>
            <a:fld id="{17055FE4-C66D-4B15-B666-BC04428DE721}" type="slidenum">
              <a:rPr lang="en-US" smtClean="0"/>
              <a:t>16</a:t>
            </a:fld>
            <a:endParaRPr lang="en-US"/>
          </a:p>
        </p:txBody>
      </p:sp>
      <p:sp>
        <p:nvSpPr>
          <p:cNvPr id="5" name="Footer Placeholder 4">
            <a:extLst>
              <a:ext uri="{FF2B5EF4-FFF2-40B4-BE49-F238E27FC236}">
                <a16:creationId xmlns:a16="http://schemas.microsoft.com/office/drawing/2014/main" id="{2B5686E3-8A21-9491-49E1-A39A4C4D60A8}"/>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10805109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E74BB-8DB2-3A91-B05D-0E3800ACEE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A03A6C-37D4-7512-2947-D57AC59A86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7CE017-16F6-BC88-AD47-8DFDF383AF8C}"/>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A strong CRSC application is focused.</a:t>
            </a:r>
          </a:p>
          <a:p>
            <a:r>
              <a:rPr lang="en-US" sz="1200" b="0" i="0" kern="1200" dirty="0">
                <a:solidFill>
                  <a:schemeClr val="tx1"/>
                </a:solidFill>
                <a:effectLst/>
                <a:latin typeface="+mn-lt"/>
                <a:ea typeface="+mn-ea"/>
                <a:cs typeface="+mn-cs"/>
              </a:rPr>
              <a:t>The retiree applies to the appropriate military department using the current service-specific form and instructions.</a:t>
            </a:r>
          </a:p>
          <a:p>
            <a:r>
              <a:rPr lang="en-US" sz="1200" b="0" i="0" kern="1200" dirty="0">
                <a:solidFill>
                  <a:schemeClr val="tx1"/>
                </a:solidFill>
                <a:effectLst/>
                <a:latin typeface="+mn-lt"/>
                <a:ea typeface="+mn-ea"/>
                <a:cs typeface="+mn-cs"/>
              </a:rPr>
              <a:t>Start with the retirement orders or DD Form 214. Include the relevant VA rating decision and, whenever possible, the current VA code sheet. The code sheet helps identify each condition, diagnostic code, percentage, and effective date.</a:t>
            </a:r>
          </a:p>
          <a:p>
            <a:r>
              <a:rPr lang="en-US" sz="1200" b="0" i="0" kern="1200" dirty="0">
                <a:solidFill>
                  <a:schemeClr val="tx1"/>
                </a:solidFill>
                <a:effectLst/>
                <a:latin typeface="+mn-lt"/>
                <a:ea typeface="+mn-ea"/>
                <a:cs typeface="+mn-cs"/>
              </a:rPr>
              <a:t>Then provide the records that prove the combat-related link. That may include service treatment records, line-of-duty findings, accident reports, award citations, deployment records, performance documents, or medical records created close to the event.</a:t>
            </a:r>
          </a:p>
          <a:p>
            <a:r>
              <a:rPr lang="en-US" sz="1200" b="0" i="0" kern="1200" dirty="0">
                <a:solidFill>
                  <a:schemeClr val="tx1"/>
                </a:solidFill>
                <a:effectLst/>
                <a:latin typeface="+mn-lt"/>
                <a:ea typeface="+mn-ea"/>
                <a:cs typeface="+mn-cs"/>
              </a:rPr>
              <a:t>Do not submit 500 pages and hope the reviewer discovers the answer. A record dump transfers the work to the decision maker and hides the strongest evidence in a paper forest.</a:t>
            </a:r>
          </a:p>
          <a:p>
            <a:r>
              <a:rPr lang="en-US" sz="1200" b="0" i="0" kern="1200" dirty="0">
                <a:solidFill>
                  <a:schemeClr val="tx1"/>
                </a:solidFill>
                <a:effectLst/>
                <a:latin typeface="+mn-lt"/>
                <a:ea typeface="+mn-ea"/>
                <a:cs typeface="+mn-cs"/>
              </a:rPr>
              <a:t>Instead, organize the application by condition. Identify the qualifying category. State the event or exposure. Cite the document and page that proves it. Then explain how the current VA-rated condition connects to that event.</a:t>
            </a:r>
          </a:p>
          <a:p>
            <a:r>
              <a:rPr lang="en-US" sz="1200" b="0" i="0" kern="1200" dirty="0">
                <a:solidFill>
                  <a:schemeClr val="tx1"/>
                </a:solidFill>
                <a:effectLst/>
                <a:latin typeface="+mn-lt"/>
                <a:ea typeface="+mn-ea"/>
                <a:cs typeface="+mn-cs"/>
              </a:rPr>
              <a:t>If the service denies the application, read the reason carefully. Was the condition missing from the code sheet? Did the evidence establish an injury but not the qualifying category? Did the reviewer misunderstand the instrumentality?</a:t>
            </a:r>
          </a:p>
          <a:p>
            <a:r>
              <a:rPr lang="en-US" sz="1200" b="0" i="0" kern="1200" dirty="0">
                <a:solidFill>
                  <a:schemeClr val="tx1"/>
                </a:solidFill>
                <a:effectLst/>
                <a:latin typeface="+mn-lt"/>
                <a:ea typeface="+mn-ea"/>
                <a:cs typeface="+mn-cs"/>
              </a:rPr>
              <a:t>Reconsideration works best when we repair the missing link. Sending the same packet again with a cover letter that says “please look harder” is rarely a winning legal theory.</a:t>
            </a:r>
          </a:p>
        </p:txBody>
      </p:sp>
      <p:sp>
        <p:nvSpPr>
          <p:cNvPr id="4" name="Slide Number Placeholder 3">
            <a:extLst>
              <a:ext uri="{FF2B5EF4-FFF2-40B4-BE49-F238E27FC236}">
                <a16:creationId xmlns:a16="http://schemas.microsoft.com/office/drawing/2014/main" id="{FA953FEA-E6DD-EF48-9D80-15234E382CBE}"/>
              </a:ext>
            </a:extLst>
          </p:cNvPr>
          <p:cNvSpPr>
            <a:spLocks noGrp="1"/>
          </p:cNvSpPr>
          <p:nvPr>
            <p:ph type="sldNum" sz="quarter" idx="5"/>
          </p:nvPr>
        </p:nvSpPr>
        <p:spPr/>
        <p:txBody>
          <a:bodyPr/>
          <a:lstStyle/>
          <a:p>
            <a:fld id="{17055FE4-C66D-4B15-B666-BC04428DE721}" type="slidenum">
              <a:rPr lang="en-US" smtClean="0"/>
              <a:t>17</a:t>
            </a:fld>
            <a:endParaRPr lang="en-US"/>
          </a:p>
        </p:txBody>
      </p:sp>
      <p:sp>
        <p:nvSpPr>
          <p:cNvPr id="5" name="Footer Placeholder 4">
            <a:extLst>
              <a:ext uri="{FF2B5EF4-FFF2-40B4-BE49-F238E27FC236}">
                <a16:creationId xmlns:a16="http://schemas.microsoft.com/office/drawing/2014/main" id="{244B629D-0921-B6C2-A686-C68C1431A734}"/>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23710792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57053-19AC-5845-AFFC-BAD7E381AA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DE029D-3189-7ECF-F2D8-1B8314BCC7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E9AB7D-7637-6A28-581E-0321E058FA6D}"/>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Here is the cleanest CRSC example.</a:t>
            </a:r>
          </a:p>
          <a:p>
            <a:r>
              <a:rPr lang="en-US" sz="1200" b="0" i="0" kern="1200" dirty="0">
                <a:solidFill>
                  <a:schemeClr val="tx1"/>
                </a:solidFill>
                <a:effectLst/>
                <a:latin typeface="+mn-lt"/>
                <a:ea typeface="+mn-ea"/>
                <a:cs typeface="+mn-cs"/>
              </a:rPr>
              <a:t>The veteran receives $3,938.58 in VA compensation for a 100 percent rating. The veteran also has $3,000 in military retired pay, but the offset reduces that retired pay to zero.</a:t>
            </a:r>
          </a:p>
          <a:p>
            <a:r>
              <a:rPr lang="en-US" sz="1200" b="0" i="0" kern="1200" dirty="0">
                <a:solidFill>
                  <a:schemeClr val="tx1"/>
                </a:solidFill>
                <a:effectLst/>
                <a:latin typeface="+mn-lt"/>
                <a:ea typeface="+mn-ea"/>
                <a:cs typeface="+mn-cs"/>
              </a:rPr>
              <a:t>If the service branch determines that the full qualifying disability amount is combat related, CRSC restores $3,000 as tax-free special compensation.</a:t>
            </a:r>
          </a:p>
          <a:p>
            <a:r>
              <a:rPr lang="en-US" sz="1200" b="0" i="0" kern="1200" dirty="0">
                <a:solidFill>
                  <a:schemeClr val="tx1"/>
                </a:solidFill>
                <a:effectLst/>
                <a:latin typeface="+mn-lt"/>
                <a:ea typeface="+mn-ea"/>
                <a:cs typeface="+mn-cs"/>
              </a:rPr>
              <a:t>The veteran receives the VA compensation plus the CRSC payment, for a total of $6,938.58. In this example, the full amount is tax free.</a:t>
            </a:r>
          </a:p>
          <a:p>
            <a:r>
              <a:rPr lang="en-US" sz="1200" b="0" i="0" kern="1200" dirty="0">
                <a:solidFill>
                  <a:schemeClr val="tx1"/>
                </a:solidFill>
                <a:effectLst/>
                <a:latin typeface="+mn-lt"/>
                <a:ea typeface="+mn-ea"/>
                <a:cs typeface="+mn-cs"/>
              </a:rPr>
              <a:t>Now change the facts. Suppose only one 10 percent condition within the veteran’s 100 percent combined rating is combat related. CRSC would be based on that approved combat-related amount, subject to the program’s payment limits. It would not automatically restore the entire $3,000.</a:t>
            </a:r>
          </a:p>
          <a:p>
            <a:r>
              <a:rPr lang="en-US" sz="1200" b="0" i="0" kern="1200" dirty="0">
                <a:solidFill>
                  <a:schemeClr val="tx1"/>
                </a:solidFill>
                <a:effectLst/>
                <a:latin typeface="+mn-lt"/>
                <a:ea typeface="+mn-ea"/>
                <a:cs typeface="+mn-cs"/>
              </a:rPr>
              <a:t>If the same retiree qualified for CRDP, CRDP might restore the full retired pay, but that payment would generally remain taxable.</a:t>
            </a:r>
          </a:p>
          <a:p>
            <a:r>
              <a:rPr lang="en-US" sz="1200" b="0" i="0" kern="1200" dirty="0">
                <a:solidFill>
                  <a:schemeClr val="tx1"/>
                </a:solidFill>
                <a:effectLst/>
                <a:latin typeface="+mn-lt"/>
                <a:ea typeface="+mn-ea"/>
                <a:cs typeface="+mn-cs"/>
              </a:rPr>
              <a:t>That sets up the election problem. CRSC can have better tax treatment, while CRDP can produce a larger gross payment. The correct choice depends on actual numbers, not the label.</a:t>
            </a:r>
          </a:p>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D87CC727-4760-40AD-2F0D-CE36E608FC66}"/>
              </a:ext>
            </a:extLst>
          </p:cNvPr>
          <p:cNvSpPr>
            <a:spLocks noGrp="1"/>
          </p:cNvSpPr>
          <p:nvPr>
            <p:ph type="sldNum" sz="quarter" idx="5"/>
          </p:nvPr>
        </p:nvSpPr>
        <p:spPr/>
        <p:txBody>
          <a:bodyPr/>
          <a:lstStyle/>
          <a:p>
            <a:fld id="{17055FE4-C66D-4B15-B666-BC04428DE721}" type="slidenum">
              <a:rPr lang="en-US" smtClean="0"/>
              <a:t>18</a:t>
            </a:fld>
            <a:endParaRPr lang="en-US"/>
          </a:p>
        </p:txBody>
      </p:sp>
      <p:sp>
        <p:nvSpPr>
          <p:cNvPr id="5" name="Footer Placeholder 4">
            <a:extLst>
              <a:ext uri="{FF2B5EF4-FFF2-40B4-BE49-F238E27FC236}">
                <a16:creationId xmlns:a16="http://schemas.microsoft.com/office/drawing/2014/main" id="{FE563944-ED4C-31BA-205A-99C0A447A529}"/>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19386379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For years, late CRSC applicants ran into the Barring Act.</a:t>
            </a:r>
          </a:p>
          <a:p>
            <a:r>
              <a:rPr lang="en-US" sz="1200" b="0" i="0" kern="1200" dirty="0">
                <a:solidFill>
                  <a:schemeClr val="tx1"/>
                </a:solidFill>
                <a:effectLst/>
                <a:latin typeface="+mn-lt"/>
                <a:ea typeface="+mn-ea"/>
                <a:cs typeface="+mn-cs"/>
              </a:rPr>
              <a:t>The government applied a general six-year limit on claims for money against the United States. If a retiree had been eligible for CRSC much earlier but applied late, the government limited the retroactive payment to six years.</a:t>
            </a:r>
          </a:p>
          <a:p>
            <a:r>
              <a:rPr lang="en-US" sz="1200" b="0" i="0" kern="1200" dirty="0">
                <a:solidFill>
                  <a:schemeClr val="tx1"/>
                </a:solidFill>
                <a:effectLst/>
                <a:latin typeface="+mn-lt"/>
                <a:ea typeface="+mn-ea"/>
                <a:cs typeface="+mn-cs"/>
              </a:rPr>
              <a:t>That changed with Soto v. United States.</a:t>
            </a:r>
          </a:p>
          <a:p>
            <a:r>
              <a:rPr lang="en-US" sz="1200" b="0" i="0" kern="1200" dirty="0">
                <a:solidFill>
                  <a:schemeClr val="tx1"/>
                </a:solidFill>
                <a:effectLst/>
                <a:latin typeface="+mn-lt"/>
                <a:ea typeface="+mn-ea"/>
                <a:cs typeface="+mn-cs"/>
              </a:rPr>
              <a:t>Soto involved a Marine who had been medically retired for PTSD. He became eligible years before he applied. The government awarded CRSC but used the Barring Act to cut off older payments.</a:t>
            </a:r>
          </a:p>
          <a:p>
            <a:r>
              <a:rPr lang="en-US" sz="1200" b="0" i="0" kern="1200" dirty="0">
                <a:solidFill>
                  <a:schemeClr val="tx1"/>
                </a:solidFill>
                <a:effectLst/>
                <a:latin typeface="+mn-lt"/>
                <a:ea typeface="+mn-ea"/>
                <a:cs typeface="+mn-cs"/>
              </a:rPr>
              <a:t>The Supreme Court held that the CRSC statute’s specific payment rule displaced the general six-year limitation. In plain language, Congress had already written the timing rule for CRSC, so the government could not layer the Barring Act on top of it to erase additional years.</a:t>
            </a:r>
          </a:p>
          <a:p>
            <a:r>
              <a:rPr lang="en-US" sz="1200" b="0" i="0" kern="1200" dirty="0">
                <a:solidFill>
                  <a:schemeClr val="tx1"/>
                </a:solidFill>
                <a:effectLst/>
                <a:latin typeface="+mn-lt"/>
                <a:ea typeface="+mn-ea"/>
                <a:cs typeface="+mn-cs"/>
              </a:rPr>
              <a:t>That does not mean every CRSC recipient automatically receives payment back to 2003 or 2008. The retiree still has to establish the correct eligibility date. Retirement date, type of retirement, qualifying disability, effective date, and other statutory limits still matter.</a:t>
            </a:r>
          </a:p>
          <a:p>
            <a:r>
              <a:rPr lang="en-US" sz="1200" b="0" i="0" kern="1200" dirty="0">
                <a:solidFill>
                  <a:schemeClr val="tx1"/>
                </a:solidFill>
                <a:effectLst/>
                <a:latin typeface="+mn-lt"/>
                <a:ea typeface="+mn-ea"/>
                <a:cs typeface="+mn-cs"/>
              </a:rPr>
              <a:t>But Soto removed the automatic six-year wall. For retirees whose prior CRSC award was expressly limited by that wall, the decision can be financially significant.</a:t>
            </a:r>
          </a:p>
          <a:p>
            <a:r>
              <a:rPr lang="en-US" sz="1200" b="0" i="0" kern="1200" dirty="0">
                <a:solidFill>
                  <a:schemeClr val="tx1"/>
                </a:solidFill>
                <a:effectLst/>
                <a:latin typeface="+mn-lt"/>
                <a:ea typeface="+mn-ea"/>
                <a:cs typeface="+mn-cs"/>
              </a:rPr>
              <a:t>The practical screening question is simple: Do we have a CRSC recipient whose decision or payment history says the retroactive award was capped at six years? If so, get the full decision and payment history reviewed.</a:t>
            </a:r>
          </a:p>
          <a:p>
            <a:pPr marL="171450" indent="-171450" defTabSz="931042">
              <a:buFont typeface="Arial" panose="020B0604020202020204" pitchFamily="34" charset="0"/>
              <a:buChar char="•"/>
              <a:defRPr/>
            </a:pPr>
            <a:endParaRPr lang="en-US" dirty="0"/>
          </a:p>
        </p:txBody>
      </p:sp>
      <p:sp>
        <p:nvSpPr>
          <p:cNvPr id="4" name="Slide Number Placeholder 3"/>
          <p:cNvSpPr>
            <a:spLocks noGrp="1"/>
          </p:cNvSpPr>
          <p:nvPr>
            <p:ph type="sldNum" sz="quarter" idx="5"/>
          </p:nvPr>
        </p:nvSpPr>
        <p:spPr/>
        <p:txBody>
          <a:bodyPr/>
          <a:lstStyle/>
          <a:p>
            <a:fld id="{17055FE4-C66D-4B15-B666-BC04428DE721}" type="slidenum">
              <a:rPr lang="en-US" smtClean="0"/>
              <a:t>19</a:t>
            </a:fld>
            <a:endParaRPr lang="en-US"/>
          </a:p>
        </p:txBody>
      </p:sp>
      <p:sp>
        <p:nvSpPr>
          <p:cNvPr id="5" name="Footer Placeholder 4">
            <a:extLst>
              <a:ext uri="{FF2B5EF4-FFF2-40B4-BE49-F238E27FC236}">
                <a16:creationId xmlns:a16="http://schemas.microsoft.com/office/drawing/2014/main" id="{9E9D4F30-4DC7-E292-D229-92017BE878FD}"/>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10285059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For some longevity retirees, the earliest possible date may reach June 1, 2003. For certain Chapter 61 disability retirees with fewer than 20 years, the earliest possible date is generally January 1, 2008.</a:t>
            </a:r>
          </a:p>
          <a:p>
            <a:r>
              <a:rPr lang="en-US" sz="1200" b="0" i="0" kern="1200" dirty="0">
                <a:solidFill>
                  <a:schemeClr val="tx1"/>
                </a:solidFill>
                <a:effectLst/>
                <a:latin typeface="+mn-lt"/>
                <a:ea typeface="+mn-ea"/>
                <a:cs typeface="+mn-cs"/>
              </a:rPr>
              <a:t>Those are statutory floors, not promises. The correct date is the later date on which the retiree met every requirement. We have to look at the retirement date, the effective date of the qualifying disability, the basis for the retirement, and the service branch’s combat-related finding.</a:t>
            </a:r>
          </a:p>
          <a:p>
            <a:r>
              <a:rPr lang="en-US" sz="1200" b="0" i="0" kern="1200" dirty="0">
                <a:solidFill>
                  <a:schemeClr val="tx1"/>
                </a:solidFill>
                <a:effectLst/>
                <a:latin typeface="+mn-lt"/>
                <a:ea typeface="+mn-ea"/>
                <a:cs typeface="+mn-cs"/>
              </a:rPr>
              <a:t>Implementation after Soto has moved quickly. The slide materials discuss DoD interim guidance, later clarification, related litigation, and a subsequent rescission of that guidance. Because this area has changed, I do not want anyone relying on a frozen slide as if it were the current instruction.</a:t>
            </a:r>
          </a:p>
          <a:p>
            <a:r>
              <a:rPr lang="en-US" sz="1200" b="0" i="0" kern="1200" dirty="0">
                <a:solidFill>
                  <a:schemeClr val="tx1"/>
                </a:solidFill>
                <a:effectLst/>
                <a:latin typeface="+mn-lt"/>
                <a:ea typeface="+mn-ea"/>
                <a:cs typeface="+mn-cs"/>
              </a:rPr>
              <a:t>Before advising a client, confirm the operative DoD and service-specific guidance. For today, the durable point is this: the Barring Act’s six-year cap cannot simply override the CRSC statute, and retirees previously limited by that cap deserve another look.</a:t>
            </a:r>
          </a:p>
          <a:p>
            <a:r>
              <a:rPr lang="en-US" sz="1200" b="0" i="0" kern="1200" dirty="0">
                <a:solidFill>
                  <a:schemeClr val="tx1"/>
                </a:solidFill>
                <a:effectLst/>
                <a:latin typeface="+mn-lt"/>
                <a:ea typeface="+mn-ea"/>
                <a:cs typeface="+mn-cs"/>
              </a:rPr>
              <a:t>The veterans most likely to have meaningful older-period claims include medically retired service members whose CRSC eligibility began years before they applied.</a:t>
            </a:r>
          </a:p>
          <a:p>
            <a:r>
              <a:rPr lang="en-US" sz="1200" b="0" i="0" kern="1200" dirty="0">
                <a:solidFill>
                  <a:schemeClr val="tx1"/>
                </a:solidFill>
                <a:effectLst/>
                <a:latin typeface="+mn-lt"/>
                <a:ea typeface="+mn-ea"/>
                <a:cs typeface="+mn-cs"/>
              </a:rPr>
              <a:t>Our job is to identify the issue, preserve the documents, and avoid promising a dollar amount before DFAS and the service records establish the correct period.</a:t>
            </a:r>
          </a:p>
          <a:p>
            <a:pPr marL="171450"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17055FE4-C66D-4B15-B666-BC04428DE721}" type="slidenum">
              <a:rPr lang="en-US" smtClean="0"/>
              <a:t>20</a:t>
            </a:fld>
            <a:endParaRPr lang="en-US"/>
          </a:p>
        </p:txBody>
      </p:sp>
      <p:sp>
        <p:nvSpPr>
          <p:cNvPr id="5" name="Footer Placeholder 4">
            <a:extLst>
              <a:ext uri="{FF2B5EF4-FFF2-40B4-BE49-F238E27FC236}">
                <a16:creationId xmlns:a16="http://schemas.microsoft.com/office/drawing/2014/main" id="{8F814DEC-D6AE-9D3D-8041-43D97D18CDAE}"/>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38880211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Let us test the basic distinction.</a:t>
            </a:r>
          </a:p>
          <a:p>
            <a:r>
              <a:rPr lang="en-US" sz="1200" b="0" i="0" kern="1200" dirty="0">
                <a:solidFill>
                  <a:schemeClr val="tx1"/>
                </a:solidFill>
                <a:effectLst/>
                <a:latin typeface="+mn-lt"/>
                <a:ea typeface="+mn-ea"/>
                <a:cs typeface="+mn-cs"/>
              </a:rPr>
              <a:t>Our veteran is a military retiree with more than 20 years of service and a 30 percent VA disability rating. The full 30 percent is for a combat-related injury.</a:t>
            </a:r>
          </a:p>
          <a:p>
            <a:r>
              <a:rPr lang="en-US" sz="1200" b="0" i="0" kern="1200" dirty="0">
                <a:solidFill>
                  <a:schemeClr val="tx1"/>
                </a:solidFill>
                <a:effectLst/>
                <a:latin typeface="+mn-lt"/>
                <a:ea typeface="+mn-ea"/>
                <a:cs typeface="+mn-cs"/>
              </a:rPr>
              <a:t>Which program might help: CRDP only, CRSC only, both, or neither?</a:t>
            </a:r>
          </a:p>
          <a:p>
            <a:r>
              <a:rPr lang="en-US" sz="1200" b="0" i="0" kern="1200" dirty="0">
                <a:solidFill>
                  <a:schemeClr val="tx1"/>
                </a:solidFill>
                <a:effectLst/>
                <a:latin typeface="+mn-lt"/>
                <a:ea typeface="+mn-ea"/>
                <a:cs typeface="+mn-cs"/>
              </a:rPr>
              <a:t>Vote first. Then I want someone who chose “both” and someone who chose “CRSC only” to walk us through the rule.</a:t>
            </a:r>
          </a:p>
          <a:p>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21</a:t>
            </a:fld>
            <a:endParaRPr lang="en-US"/>
          </a:p>
        </p:txBody>
      </p:sp>
    </p:spTree>
    <p:extLst>
      <p:ext uri="{BB962C8B-B14F-4D97-AF65-F5344CB8AC3E}">
        <p14:creationId xmlns:p14="http://schemas.microsoft.com/office/powerpoint/2010/main" val="10460648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CRDP requires a VA rating of at least 50 percent, so the veteran’s 30 percent rating does not qualify.</a:t>
            </a:r>
          </a:p>
          <a:p>
            <a:r>
              <a:rPr lang="en-US" sz="1200" b="0" i="0" kern="1200" dirty="0">
                <a:solidFill>
                  <a:schemeClr val="tx1"/>
                </a:solidFill>
                <a:effectLst/>
                <a:latin typeface="+mn-lt"/>
                <a:ea typeface="+mn-ea"/>
                <a:cs typeface="+mn-cs"/>
              </a:rPr>
              <a:t>CRSC has no 50 percent threshold. An approved combat-related disability rated at 10 percent or more can qualify, assuming the retirement and other requirements are met.</a:t>
            </a:r>
          </a:p>
          <a:p>
            <a:r>
              <a:rPr lang="en-US" sz="1200" b="0" i="0" kern="1200" dirty="0">
                <a:solidFill>
                  <a:schemeClr val="tx1"/>
                </a:solidFill>
                <a:effectLst/>
                <a:latin typeface="+mn-lt"/>
                <a:ea typeface="+mn-ea"/>
                <a:cs typeface="+mn-cs"/>
              </a:rPr>
              <a:t>This is an important client-screening point. CRSC is often most valuable when CRDP is unavailable. A retiree below 50 percent may assume concurrent receipt is impossible. If the condition is combat related, CRSC may be the only open door.</a:t>
            </a:r>
          </a:p>
          <a:p>
            <a:r>
              <a:rPr lang="en-US" sz="1200" b="0" i="0" kern="1200" dirty="0">
                <a:solidFill>
                  <a:schemeClr val="tx1"/>
                </a:solidFill>
                <a:effectLst/>
                <a:latin typeface="+mn-lt"/>
                <a:ea typeface="+mn-ea"/>
                <a:cs typeface="+mn-cs"/>
              </a:rPr>
              <a:t>The wording “might help” is deliberate. A VA rating for an injury described as combat related does not itself guarantee CRSC. The military department still makes that determination.</a:t>
            </a:r>
          </a:p>
        </p:txBody>
      </p:sp>
      <p:sp>
        <p:nvSpPr>
          <p:cNvPr id="4" name="Slide Number Placeholder 3"/>
          <p:cNvSpPr>
            <a:spLocks noGrp="1"/>
          </p:cNvSpPr>
          <p:nvPr>
            <p:ph type="sldNum" sz="quarter" idx="5"/>
          </p:nvPr>
        </p:nvSpPr>
        <p:spPr/>
        <p:txBody>
          <a:bodyPr/>
          <a:lstStyle/>
          <a:p>
            <a:fld id="{FE8D2084-C972-4CC4-90F6-299124C75878}" type="slidenum">
              <a:rPr lang="en-US" smtClean="0"/>
              <a:t>22</a:t>
            </a:fld>
            <a:endParaRPr lang="en-US"/>
          </a:p>
        </p:txBody>
      </p:sp>
    </p:spTree>
    <p:extLst>
      <p:ext uri="{BB962C8B-B14F-4D97-AF65-F5344CB8AC3E}">
        <p14:creationId xmlns:p14="http://schemas.microsoft.com/office/powerpoint/2010/main" val="41226793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Let us put the programs side by side.</a:t>
            </a:r>
          </a:p>
          <a:p>
            <a:r>
              <a:rPr lang="en-US" sz="1200" b="0" i="0" kern="1200" dirty="0">
                <a:solidFill>
                  <a:schemeClr val="tx1"/>
                </a:solidFill>
                <a:effectLst/>
                <a:latin typeface="+mn-lt"/>
                <a:ea typeface="+mn-ea"/>
                <a:cs typeface="+mn-cs"/>
              </a:rPr>
              <a:t>CRDP is military retired pay. CRSC is special compensation.</a:t>
            </a:r>
          </a:p>
          <a:p>
            <a:r>
              <a:rPr lang="en-US" sz="1200" b="0" i="0" kern="1200" dirty="0">
                <a:solidFill>
                  <a:schemeClr val="tx1"/>
                </a:solidFill>
                <a:effectLst/>
                <a:latin typeface="+mn-lt"/>
                <a:ea typeface="+mn-ea"/>
                <a:cs typeface="+mn-cs"/>
              </a:rPr>
              <a:t>CRDP generally requires a VA rating of 50 percent or higher and an eligible retirement category. CRSC can begin with a 10 percent combat-related disability, but the service branch must approve the combat-related connection.</a:t>
            </a:r>
          </a:p>
          <a:p>
            <a:r>
              <a:rPr lang="en-US" sz="1200" b="0" i="0" kern="1200" dirty="0">
                <a:solidFill>
                  <a:schemeClr val="tx1"/>
                </a:solidFill>
                <a:effectLst/>
                <a:latin typeface="+mn-lt"/>
                <a:ea typeface="+mn-ea"/>
                <a:cs typeface="+mn-cs"/>
              </a:rPr>
              <a:t>CRDP is generally taxable. CRSC is tax free.</a:t>
            </a:r>
          </a:p>
          <a:p>
            <a:r>
              <a:rPr lang="en-US" sz="1200" b="0" i="0" kern="1200" dirty="0">
                <a:solidFill>
                  <a:schemeClr val="tx1"/>
                </a:solidFill>
                <a:effectLst/>
                <a:latin typeface="+mn-lt"/>
                <a:ea typeface="+mn-ea"/>
                <a:cs typeface="+mn-cs"/>
              </a:rPr>
              <a:t>CRDP is usually automatic. CRSC requires an application.</a:t>
            </a:r>
          </a:p>
          <a:p>
            <a:r>
              <a:rPr lang="en-US" sz="1200" b="0" i="0" kern="1200" dirty="0">
                <a:solidFill>
                  <a:schemeClr val="tx1"/>
                </a:solidFill>
                <a:effectLst/>
                <a:latin typeface="+mn-lt"/>
                <a:ea typeface="+mn-ea"/>
                <a:cs typeface="+mn-cs"/>
              </a:rPr>
              <a:t>CRDP can potentially restore retired pay back to the applicable eligibility date, subject to the program rules and audit. CRSC retroactivity follows its own statute and the principles clarified in Soto.</a:t>
            </a:r>
          </a:p>
          <a:p>
            <a:r>
              <a:rPr lang="en-US" sz="1200" b="0" i="0" kern="1200" dirty="0">
                <a:solidFill>
                  <a:schemeClr val="tx1"/>
                </a:solidFill>
                <a:effectLst/>
                <a:latin typeface="+mn-lt"/>
                <a:ea typeface="+mn-ea"/>
                <a:cs typeface="+mn-cs"/>
              </a:rPr>
              <a:t>Then we reach the issues that do not fit neatly into a simple benefit chart. CRDP is retired pay and may be divisible with a former spouse to the extent permitted by law and the court order. CRSC is not treated as retired pay for that purpose. Survivor Benefit Plan premiums and allotments can also operate differently.</a:t>
            </a:r>
          </a:p>
          <a:p>
            <a:r>
              <a:rPr lang="en-US" sz="1200" b="0" i="0" kern="1200" dirty="0">
                <a:solidFill>
                  <a:schemeClr val="tx1"/>
                </a:solidFill>
                <a:effectLst/>
                <a:latin typeface="+mn-lt"/>
                <a:ea typeface="+mn-ea"/>
                <a:cs typeface="+mn-cs"/>
              </a:rPr>
              <a:t>Both payments may still be subject to certain garnishments, including support obligations.</a:t>
            </a:r>
          </a:p>
          <a:p>
            <a:r>
              <a:rPr lang="en-US" sz="1200" b="0" i="0" kern="1200" dirty="0">
                <a:solidFill>
                  <a:schemeClr val="tx1"/>
                </a:solidFill>
                <a:effectLst/>
                <a:latin typeface="+mn-lt"/>
                <a:ea typeface="+mn-ea"/>
                <a:cs typeface="+mn-cs"/>
              </a:rPr>
              <a:t>This is where advocates should recognize the issue without drifting beyond their lane. When taxes, divorce orders, support, or survivor elections materially change the choice, bring in someone qualified in that field.</a:t>
            </a:r>
          </a:p>
          <a:p>
            <a:r>
              <a:rPr lang="en-US" sz="1200" b="0" i="0" kern="1200" dirty="0">
                <a:solidFill>
                  <a:schemeClr val="tx1"/>
                </a:solidFill>
                <a:effectLst/>
                <a:latin typeface="+mn-lt"/>
                <a:ea typeface="+mn-ea"/>
                <a:cs typeface="+mn-cs"/>
              </a:rPr>
              <a:t>The comparison table gives us a screening tool. It does not replace the client’s actual DFAS numbers.</a:t>
            </a:r>
          </a:p>
        </p:txBody>
      </p:sp>
      <p:sp>
        <p:nvSpPr>
          <p:cNvPr id="4" name="Slide Number Placeholder 3"/>
          <p:cNvSpPr>
            <a:spLocks noGrp="1"/>
          </p:cNvSpPr>
          <p:nvPr>
            <p:ph type="sldNum" sz="quarter" idx="5"/>
          </p:nvPr>
        </p:nvSpPr>
        <p:spPr/>
        <p:txBody>
          <a:bodyPr/>
          <a:lstStyle/>
          <a:p>
            <a:fld id="{17055FE4-C66D-4B15-B666-BC04428DE721}" type="slidenum">
              <a:rPr lang="en-US" smtClean="0"/>
              <a:t>23</a:t>
            </a:fld>
            <a:endParaRPr lang="en-US"/>
          </a:p>
        </p:txBody>
      </p:sp>
      <p:sp>
        <p:nvSpPr>
          <p:cNvPr id="5" name="Footer Placeholder 4">
            <a:extLst>
              <a:ext uri="{FF2B5EF4-FFF2-40B4-BE49-F238E27FC236}">
                <a16:creationId xmlns:a16="http://schemas.microsoft.com/office/drawing/2014/main" id="{26A19CE8-3E06-65BA-2EB4-FEC6BFC28727}"/>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29210533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For a retiree eligible for both programs, the question becomes which election produces the better real-world result.</a:t>
            </a:r>
          </a:p>
          <a:p>
            <a:r>
              <a:rPr lang="en-US" sz="1200" b="0" i="0" kern="1200" dirty="0">
                <a:solidFill>
                  <a:schemeClr val="tx1"/>
                </a:solidFill>
                <a:effectLst/>
                <a:latin typeface="+mn-lt"/>
                <a:ea typeface="+mn-ea"/>
                <a:cs typeface="+mn-cs"/>
              </a:rPr>
              <a:t>Start with the gross amounts. How much retired pay would CRDP restore? How much compensation has the service approved as combat related for CRSC?</a:t>
            </a:r>
          </a:p>
          <a:p>
            <a:r>
              <a:rPr lang="en-US" sz="1200" b="0" i="0" kern="1200" dirty="0">
                <a:solidFill>
                  <a:schemeClr val="tx1"/>
                </a:solidFill>
                <a:effectLst/>
                <a:latin typeface="+mn-lt"/>
                <a:ea typeface="+mn-ea"/>
                <a:cs typeface="+mn-cs"/>
              </a:rPr>
              <a:t>Then compare net value. A smaller tax-free payment is not automatically better than a much larger taxable payment.</a:t>
            </a:r>
          </a:p>
          <a:p>
            <a:r>
              <a:rPr lang="en-US" sz="1200" b="0" i="0" kern="1200" dirty="0">
                <a:solidFill>
                  <a:schemeClr val="tx1"/>
                </a:solidFill>
                <a:effectLst/>
                <a:latin typeface="+mn-lt"/>
                <a:ea typeface="+mn-ea"/>
                <a:cs typeface="+mn-cs"/>
              </a:rPr>
              <a:t>Here is the question I like to ask: Would you rather receive $1,000 tax free or $1,500 taxable?</a:t>
            </a:r>
          </a:p>
          <a:p>
            <a:r>
              <a:rPr lang="en-US" sz="1200" b="0" i="0" kern="1200" dirty="0">
                <a:solidFill>
                  <a:schemeClr val="tx1"/>
                </a:solidFill>
                <a:effectLst/>
                <a:latin typeface="+mn-lt"/>
                <a:ea typeface="+mn-ea"/>
                <a:cs typeface="+mn-cs"/>
              </a:rPr>
              <a:t>The honest answer is, “I need more information.” We need to know the tax rate, deductions, family-law consequences, Survivor Benefit Plan premiums, allotments, and the retiree’s household situation.</a:t>
            </a:r>
          </a:p>
          <a:p>
            <a:r>
              <a:rPr lang="en-US" sz="1200" b="0" i="0" kern="1200" dirty="0">
                <a:solidFill>
                  <a:schemeClr val="tx1"/>
                </a:solidFill>
                <a:effectLst/>
                <a:latin typeface="+mn-lt"/>
                <a:ea typeface="+mn-ea"/>
                <a:cs typeface="+mn-cs"/>
              </a:rPr>
              <a:t>Consider a veteran with a 70 percent combined VA rating but only one 10 percent condition approved as combat related. CRSC may pay only the amount associated with that combat-related condition. CRDP may restore far more retired pay, even after taxes.</a:t>
            </a:r>
          </a:p>
          <a:p>
            <a:r>
              <a:rPr lang="en-US" sz="1200" b="0" i="0" kern="1200" dirty="0">
                <a:solidFill>
                  <a:schemeClr val="tx1"/>
                </a:solidFill>
                <a:effectLst/>
                <a:latin typeface="+mn-lt"/>
                <a:ea typeface="+mn-ea"/>
                <a:cs typeface="+mn-cs"/>
              </a:rPr>
              <a:t>On the other hand, if all or nearly all of the VA-rated disability is combat related, CRSC’s tax-free treatment may make it more attractive.</a:t>
            </a:r>
          </a:p>
          <a:p>
            <a:r>
              <a:rPr lang="en-US" sz="1200" b="0" i="0" kern="1200" dirty="0">
                <a:solidFill>
                  <a:schemeClr val="tx1"/>
                </a:solidFill>
                <a:effectLst/>
                <a:latin typeface="+mn-lt"/>
                <a:ea typeface="+mn-ea"/>
                <a:cs typeface="+mn-cs"/>
              </a:rPr>
              <a:t>DFAS generally sends an annual open-season election notice to retirees eligible for both. Review the current notice and deadline. Do not rely on last year’s dates or assume the default election is best.</a:t>
            </a:r>
          </a:p>
          <a:p>
            <a:pPr defTabSz="931042">
              <a:spcBef>
                <a:spcPts val="1018"/>
              </a:spcBef>
              <a:buClr>
                <a:srgbClr val="C00000"/>
              </a:buClr>
              <a:defRPr/>
            </a:pPr>
            <a:endParaRPr lang="en-US" sz="2900" dirty="0">
              <a:solidFill>
                <a:prstClr val="black"/>
              </a:solidFill>
              <a:latin typeface="Verdana" panose="020B0604030504040204" pitchFamily="34" charset="0"/>
              <a:ea typeface="Verdana" panose="020B0604030504040204" pitchFamily="34" charset="0"/>
            </a:endParaRPr>
          </a:p>
          <a:p>
            <a:endParaRPr lang="en-US" dirty="0"/>
          </a:p>
        </p:txBody>
      </p:sp>
      <p:sp>
        <p:nvSpPr>
          <p:cNvPr id="4" name="Slide Number Placeholder 3"/>
          <p:cNvSpPr>
            <a:spLocks noGrp="1"/>
          </p:cNvSpPr>
          <p:nvPr>
            <p:ph type="sldNum" sz="quarter" idx="5"/>
          </p:nvPr>
        </p:nvSpPr>
        <p:spPr/>
        <p:txBody>
          <a:bodyPr/>
          <a:lstStyle/>
          <a:p>
            <a:fld id="{17055FE4-C66D-4B15-B666-BC04428DE721}" type="slidenum">
              <a:rPr lang="en-US" smtClean="0"/>
              <a:t>24</a:t>
            </a:fld>
            <a:endParaRPr lang="en-US"/>
          </a:p>
        </p:txBody>
      </p:sp>
      <p:sp>
        <p:nvSpPr>
          <p:cNvPr id="5" name="Footer Placeholder 4">
            <a:extLst>
              <a:ext uri="{FF2B5EF4-FFF2-40B4-BE49-F238E27FC236}">
                <a16:creationId xmlns:a16="http://schemas.microsoft.com/office/drawing/2014/main" id="{D903CFAA-C6BE-FF80-8205-C3CADC5BB828}"/>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21313349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Army Reserve combat engineer, Desert Storm, then route clearance and IED removal in Afghanistan and Iraq. Diagnosed with stage IV lung cancer in 2018 after his respiratory complaints in Kuwait were written off as asthma. Medically retired short of twenty years, learned about the offset during chemotherapy, spent his last months lobbying Congress. Died February 13, 2021, at 51.</a:t>
            </a:r>
          </a:p>
          <a:p>
            <a:pPr marL="171450" indent="-171450">
              <a:buFont typeface="Arial" panose="020B0604020202020204" pitchFamily="34" charset="0"/>
              <a:buChar char="•"/>
            </a:pPr>
            <a:r>
              <a:rPr lang="en-US" dirty="0"/>
              <a:t>So he fell within PACT Act eligibility.</a:t>
            </a:r>
          </a:p>
        </p:txBody>
      </p:sp>
      <p:sp>
        <p:nvSpPr>
          <p:cNvPr id="4" name="Slide Number Placeholder 3"/>
          <p:cNvSpPr>
            <a:spLocks noGrp="1"/>
          </p:cNvSpPr>
          <p:nvPr>
            <p:ph type="sldNum" sz="quarter" idx="5"/>
          </p:nvPr>
        </p:nvSpPr>
        <p:spPr/>
        <p:txBody>
          <a:bodyPr/>
          <a:lstStyle/>
          <a:p>
            <a:fld id="{FE8D2084-C972-4CC4-90F6-299124C75878}" type="slidenum">
              <a:rPr lang="en-US" smtClean="0"/>
              <a:t>25</a:t>
            </a:fld>
            <a:endParaRPr lang="en-US"/>
          </a:p>
        </p:txBody>
      </p:sp>
    </p:spTree>
    <p:extLst>
      <p:ext uri="{BB962C8B-B14F-4D97-AF65-F5344CB8AC3E}">
        <p14:creationId xmlns:p14="http://schemas.microsoft.com/office/powerpoint/2010/main" val="5541510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Chapter 61 retirees are medically retired because a disability makes them unfit for continued service. A DoD disability rating of at least 30 percent generally results in disability retirement rather than separation.</a:t>
            </a:r>
          </a:p>
          <a:p>
            <a:r>
              <a:rPr lang="en-US" sz="1200" b="0" i="0" kern="1200" dirty="0">
                <a:solidFill>
                  <a:schemeClr val="tx1"/>
                </a:solidFill>
                <a:effectLst/>
                <a:latin typeface="+mn-lt"/>
                <a:ea typeface="+mn-ea"/>
                <a:cs typeface="+mn-cs"/>
              </a:rPr>
              <a:t>For a Chapter 61 retiree with fewer than 20 years of service, CRDP generally is not available under current law.</a:t>
            </a:r>
          </a:p>
          <a:p>
            <a:r>
              <a:rPr lang="en-US" sz="1200" b="0" i="0" kern="1200" dirty="0">
                <a:solidFill>
                  <a:schemeClr val="tx1"/>
                </a:solidFill>
                <a:effectLst/>
                <a:latin typeface="+mn-lt"/>
                <a:ea typeface="+mn-ea"/>
                <a:cs typeface="+mn-cs"/>
              </a:rPr>
              <a:t>That can produce a harsh result. The service member did not choose to leave at year 12, year 15, or year 18. A disability ended the career. Yet the retiree may lose access to CRDP because the disability prevented completion of 20 years.</a:t>
            </a:r>
          </a:p>
          <a:p>
            <a:r>
              <a:rPr lang="en-US" sz="1200" b="0" i="0" kern="1200" dirty="0">
                <a:solidFill>
                  <a:schemeClr val="tx1"/>
                </a:solidFill>
                <a:effectLst/>
                <a:latin typeface="+mn-lt"/>
                <a:ea typeface="+mn-ea"/>
                <a:cs typeface="+mn-cs"/>
              </a:rPr>
              <a:t>CRSC can provide relief when the disability is combat related. But CRSC may cover only the approved combat-related portion, and it remains a different payment structure.</a:t>
            </a:r>
          </a:p>
          <a:p>
            <a:r>
              <a:rPr lang="en-US" sz="1200" b="0" i="0" kern="1200" dirty="0">
                <a:solidFill>
                  <a:schemeClr val="tx1"/>
                </a:solidFill>
                <a:effectLst/>
                <a:latin typeface="+mn-lt"/>
                <a:ea typeface="+mn-ea"/>
                <a:cs typeface="+mn-cs"/>
              </a:rPr>
              <a:t>The policy argument is simple: combat injuries should not create a double penalty. The injury ends the career before 20 years, then the shortened career blocks the retiree from receiving full retirement and disability compensation together.</a:t>
            </a:r>
          </a:p>
          <a:p>
            <a:r>
              <a:rPr lang="en-US" sz="1200" b="0" i="0" kern="1200" dirty="0">
                <a:solidFill>
                  <a:schemeClr val="tx1"/>
                </a:solidFill>
                <a:effectLst/>
                <a:latin typeface="+mn-lt"/>
                <a:ea typeface="+mn-ea"/>
                <a:cs typeface="+mn-cs"/>
              </a:rPr>
              <a:t>That is the gap the Major Richard Star Act seeks to address.</a:t>
            </a:r>
          </a:p>
          <a:p>
            <a:pPr marL="171450" indent="-171450">
              <a:buFont typeface="Arial" panose="020B0604020202020204" pitchFamily="34" charset="0"/>
              <a:buChar char="•"/>
            </a:pPr>
            <a:endParaRPr lang="en-US" b="1" dirty="0"/>
          </a:p>
        </p:txBody>
      </p:sp>
      <p:sp>
        <p:nvSpPr>
          <p:cNvPr id="4" name="Slide Number Placeholder 3"/>
          <p:cNvSpPr>
            <a:spLocks noGrp="1"/>
          </p:cNvSpPr>
          <p:nvPr>
            <p:ph type="sldNum" sz="quarter" idx="5"/>
          </p:nvPr>
        </p:nvSpPr>
        <p:spPr/>
        <p:txBody>
          <a:bodyPr/>
          <a:lstStyle/>
          <a:p>
            <a:fld id="{FE8D2084-C972-4CC4-90F6-299124C75878}" type="slidenum">
              <a:rPr lang="en-US" smtClean="0"/>
              <a:t>26</a:t>
            </a:fld>
            <a:endParaRPr lang="en-US"/>
          </a:p>
        </p:txBody>
      </p:sp>
    </p:spTree>
    <p:extLst>
      <p:ext uri="{BB962C8B-B14F-4D97-AF65-F5344CB8AC3E}">
        <p14:creationId xmlns:p14="http://schemas.microsoft.com/office/powerpoint/2010/main" val="11921897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Major Richard Star Act would expand concurrent receipt for certain combat-injured Chapter 61 retirees who were medically retired before completing 20 years of service.</a:t>
            </a:r>
          </a:p>
          <a:p>
            <a:r>
              <a:rPr lang="en-US" sz="1200" b="0" i="0" kern="1200" dirty="0">
                <a:solidFill>
                  <a:schemeClr val="tx1"/>
                </a:solidFill>
                <a:effectLst/>
                <a:latin typeface="+mn-lt"/>
                <a:ea typeface="+mn-ea"/>
                <a:cs typeface="+mn-cs"/>
              </a:rPr>
              <a:t>The deck estimates that more than 50,000 combat-injured retirees could become eligible.</a:t>
            </a:r>
          </a:p>
          <a:p>
            <a:r>
              <a:rPr lang="en-US" sz="1200" b="0" i="0" kern="1200" dirty="0">
                <a:solidFill>
                  <a:schemeClr val="tx1"/>
                </a:solidFill>
                <a:effectLst/>
                <a:latin typeface="+mn-lt"/>
                <a:ea typeface="+mn-ea"/>
                <a:cs typeface="+mn-cs"/>
              </a:rPr>
              <a:t>As reflected in the current slide materials, the proposal would operate prospectively and would not provide retroactive pay. The exact bill numbers, effective date, cost estimate, and legislative status must be checked before each presentation because those details can change.</a:t>
            </a:r>
          </a:p>
          <a:p>
            <a:r>
              <a:rPr lang="en-US" sz="1200" b="0" i="0" kern="1200" dirty="0">
                <a:solidFill>
                  <a:schemeClr val="tx1"/>
                </a:solidFill>
                <a:effectLst/>
                <a:latin typeface="+mn-lt"/>
                <a:ea typeface="+mn-ea"/>
                <a:cs typeface="+mn-cs"/>
              </a:rPr>
              <a:t>The policy has broad emotional appeal. The difficult congressional question remains cost and how to offset it.</a:t>
            </a:r>
          </a:p>
          <a:p>
            <a:r>
              <a:rPr lang="en-US" sz="1200" b="0" i="0" kern="1200" dirty="0">
                <a:solidFill>
                  <a:schemeClr val="tx1"/>
                </a:solidFill>
                <a:effectLst/>
                <a:latin typeface="+mn-lt"/>
                <a:ea typeface="+mn-ea"/>
                <a:cs typeface="+mn-cs"/>
              </a:rPr>
              <a:t>The slide also references the Take Care of America’s Veterans Act and proposed changes involving tinnitus and sleep apnea. That is a separate legislative debate and should not be allowed to blur the basic Star Act issue. One proposal expands concurrent receipt for combat-injured medical retirees. The other discussion concerns how Congress would pay for a larger package.</a:t>
            </a:r>
          </a:p>
          <a:p>
            <a:r>
              <a:rPr lang="en-US" sz="1200" b="0" i="0" kern="1200" dirty="0">
                <a:solidFill>
                  <a:schemeClr val="tx1"/>
                </a:solidFill>
                <a:effectLst/>
                <a:latin typeface="+mn-lt"/>
                <a:ea typeface="+mn-ea"/>
                <a:cs typeface="+mn-cs"/>
              </a:rPr>
              <a:t>For the veteran sitting in our office today, pending legislation is not current entitlement. We should explain the existing CRDP and CRSC rules accurately, identify whether the client falls into the coverage gap, and avoid promising that Congress will act by a particular date.</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FE8D2084-C972-4CC4-90F6-299124C75878}" type="slidenum">
              <a:rPr lang="en-US" smtClean="0"/>
              <a:t>27</a:t>
            </a:fld>
            <a:endParaRPr lang="en-US"/>
          </a:p>
        </p:txBody>
      </p:sp>
    </p:spTree>
    <p:extLst>
      <p:ext uri="{BB962C8B-B14F-4D97-AF65-F5344CB8AC3E}">
        <p14:creationId xmlns:p14="http://schemas.microsoft.com/office/powerpoint/2010/main" val="2298243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_one">
    <p:bg>
      <p:bgPr>
        <a:solidFill>
          <a:srgbClr val="104C7D"/>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1ACA905-FA76-425A-939F-5A34A981F1CA}"/>
              </a:ext>
            </a:extLst>
          </p:cNvPr>
          <p:cNvSpPr/>
          <p:nvPr userDrawn="1"/>
        </p:nvSpPr>
        <p:spPr>
          <a:xfrm>
            <a:off x="3804745" y="0"/>
            <a:ext cx="8387255"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A6E151D-FE6F-48E4-97A7-84847DFBFFC3}"/>
              </a:ext>
            </a:extLst>
          </p:cNvPr>
          <p:cNvSpPr>
            <a:spLocks noGrp="1"/>
          </p:cNvSpPr>
          <p:nvPr>
            <p:ph type="ctrTitle" hasCustomPrompt="1"/>
          </p:nvPr>
        </p:nvSpPr>
        <p:spPr>
          <a:xfrm>
            <a:off x="4732283" y="2470641"/>
            <a:ext cx="5665076" cy="1909763"/>
          </a:xfrm>
          <a:prstGeom prst="rect">
            <a:avLst/>
          </a:prstGeom>
        </p:spPr>
        <p:txBody>
          <a:bodyPr anchor="b"/>
          <a:lstStyle>
            <a:lvl1pPr algn="l">
              <a:defRPr sz="6000">
                <a:solidFill>
                  <a:srgbClr val="104C7D"/>
                </a:solidFill>
                <a:latin typeface="Verdana" panose="020B0604030504040204" pitchFamily="34" charset="0"/>
                <a:ea typeface="Verdana" panose="020B0604030504040204" pitchFamily="34" charset="0"/>
              </a:defRPr>
            </a:lvl1pPr>
          </a:lstStyle>
          <a:p>
            <a:br>
              <a:rPr lang="en-US" dirty="0"/>
            </a:br>
            <a:r>
              <a:rPr lang="en-US" dirty="0"/>
              <a:t>Title: Subtitle</a:t>
            </a:r>
          </a:p>
        </p:txBody>
      </p:sp>
    </p:spTree>
    <p:extLst>
      <p:ext uri="{BB962C8B-B14F-4D97-AF65-F5344CB8AC3E}">
        <p14:creationId xmlns:p14="http://schemas.microsoft.com/office/powerpoint/2010/main" val="2616508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NO_FOOT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D7D9-8D3B-4E29-858B-CDC4FE07BD34}"/>
              </a:ext>
            </a:extLst>
          </p:cNvPr>
          <p:cNvSpPr>
            <a:spLocks noGrp="1"/>
          </p:cNvSpPr>
          <p:nvPr>
            <p:ph type="title"/>
          </p:nvPr>
        </p:nvSpPr>
        <p:spPr>
          <a:xfrm>
            <a:off x="169332" y="249594"/>
            <a:ext cx="11836399" cy="918806"/>
          </a:xfrm>
          <a:prstGeom prst="rect">
            <a:avLst/>
          </a:prstGeom>
        </p:spPr>
        <p:txBody>
          <a:bodyPr>
            <a:normAutofit/>
          </a:bodyPr>
          <a:lstStyle>
            <a:lvl1pPr>
              <a:defRPr sz="5400"/>
            </a:lvl1pPr>
          </a:lstStyle>
          <a:p>
            <a:r>
              <a:rPr lang="en-US" dirty="0"/>
              <a:t>Click to edit Master title style</a:t>
            </a:r>
          </a:p>
        </p:txBody>
      </p:sp>
      <p:sp>
        <p:nvSpPr>
          <p:cNvPr id="5" name="Slide Number Placeholder 4">
            <a:extLst>
              <a:ext uri="{FF2B5EF4-FFF2-40B4-BE49-F238E27FC236}">
                <a16:creationId xmlns:a16="http://schemas.microsoft.com/office/drawing/2014/main" id="{1A3C5122-7686-4D3E-88EC-F0B9B11C8F02}"/>
              </a:ext>
            </a:extLst>
          </p:cNvPr>
          <p:cNvSpPr>
            <a:spLocks noGrp="1"/>
          </p:cNvSpPr>
          <p:nvPr>
            <p:ph type="sldNum" sz="quarter" idx="12"/>
          </p:nvPr>
        </p:nvSpPr>
        <p:spPr>
          <a:xfrm>
            <a:off x="9448800" y="6501979"/>
            <a:ext cx="2743200" cy="365125"/>
          </a:xfrm>
        </p:spPr>
        <p:txBody>
          <a:bodyPr/>
          <a:lstStyle>
            <a:lvl1pPr>
              <a:defRPr sz="900"/>
            </a:lvl1pPr>
          </a:lstStyle>
          <a:p>
            <a:fld id="{772AD97A-4EE5-4134-952F-E148AF3C2668}" type="slidenum">
              <a:rPr lang="en-US" smtClean="0"/>
              <a:pPr/>
              <a:t>‹#›</a:t>
            </a:fld>
            <a:endParaRPr lang="en-US" dirty="0"/>
          </a:p>
        </p:txBody>
      </p:sp>
      <p:sp>
        <p:nvSpPr>
          <p:cNvPr id="6" name="Text Placeholder 2">
            <a:extLst>
              <a:ext uri="{FF2B5EF4-FFF2-40B4-BE49-F238E27FC236}">
                <a16:creationId xmlns:a16="http://schemas.microsoft.com/office/drawing/2014/main" id="{F7F4DC1D-4A60-43A1-921F-4D5137E197E2}"/>
              </a:ext>
            </a:extLst>
          </p:cNvPr>
          <p:cNvSpPr>
            <a:spLocks noGrp="1"/>
          </p:cNvSpPr>
          <p:nvPr>
            <p:ph idx="1"/>
          </p:nvPr>
        </p:nvSpPr>
        <p:spPr>
          <a:xfrm>
            <a:off x="169333" y="1456268"/>
            <a:ext cx="11836400" cy="499758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94135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OT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D7D9-8D3B-4E29-858B-CDC4FE07BD34}"/>
              </a:ext>
            </a:extLst>
          </p:cNvPr>
          <p:cNvSpPr>
            <a:spLocks noGrp="1"/>
          </p:cNvSpPr>
          <p:nvPr>
            <p:ph type="title"/>
          </p:nvPr>
        </p:nvSpPr>
        <p:spPr>
          <a:xfrm>
            <a:off x="169332" y="249594"/>
            <a:ext cx="11836399" cy="918806"/>
          </a:xfrm>
          <a:prstGeom prst="rect">
            <a:avLst/>
          </a:prstGeom>
        </p:spPr>
        <p:txBody>
          <a:bodyPr>
            <a:normAutofit/>
          </a:bodyPr>
          <a:lstStyle>
            <a:lvl1pPr>
              <a:defRPr sz="5400"/>
            </a:lvl1pPr>
          </a:lstStyle>
          <a:p>
            <a:r>
              <a:rPr lang="en-US" dirty="0"/>
              <a:t>Click to edit Master title style</a:t>
            </a:r>
          </a:p>
        </p:txBody>
      </p:sp>
      <p:sp>
        <p:nvSpPr>
          <p:cNvPr id="5" name="Slide Number Placeholder 4">
            <a:extLst>
              <a:ext uri="{FF2B5EF4-FFF2-40B4-BE49-F238E27FC236}">
                <a16:creationId xmlns:a16="http://schemas.microsoft.com/office/drawing/2014/main" id="{1A3C5122-7686-4D3E-88EC-F0B9B11C8F02}"/>
              </a:ext>
            </a:extLst>
          </p:cNvPr>
          <p:cNvSpPr>
            <a:spLocks noGrp="1"/>
          </p:cNvSpPr>
          <p:nvPr>
            <p:ph type="sldNum" sz="quarter" idx="12"/>
          </p:nvPr>
        </p:nvSpPr>
        <p:spPr>
          <a:xfrm>
            <a:off x="9448800" y="6501979"/>
            <a:ext cx="2743200" cy="365125"/>
          </a:xfrm>
        </p:spPr>
        <p:txBody>
          <a:bodyPr/>
          <a:lstStyle>
            <a:lvl1pPr>
              <a:defRPr sz="900"/>
            </a:lvl1pPr>
          </a:lstStyle>
          <a:p>
            <a:fld id="{772AD97A-4EE5-4134-952F-E148AF3C2668}" type="slidenum">
              <a:rPr lang="en-US" smtClean="0"/>
              <a:pPr/>
              <a:t>‹#›</a:t>
            </a:fld>
            <a:endParaRPr lang="en-US" dirty="0"/>
          </a:p>
        </p:txBody>
      </p:sp>
      <p:sp>
        <p:nvSpPr>
          <p:cNvPr id="6" name="Text Placeholder 2">
            <a:extLst>
              <a:ext uri="{FF2B5EF4-FFF2-40B4-BE49-F238E27FC236}">
                <a16:creationId xmlns:a16="http://schemas.microsoft.com/office/drawing/2014/main" id="{F7F4DC1D-4A60-43A1-921F-4D5137E197E2}"/>
              </a:ext>
            </a:extLst>
          </p:cNvPr>
          <p:cNvSpPr>
            <a:spLocks noGrp="1"/>
          </p:cNvSpPr>
          <p:nvPr>
            <p:ph idx="1"/>
          </p:nvPr>
        </p:nvSpPr>
        <p:spPr>
          <a:xfrm>
            <a:off x="169333" y="1456268"/>
            <a:ext cx="11836400" cy="499758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016166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oter with Graphic on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D7D9-8D3B-4E29-858B-CDC4FE07BD34}"/>
              </a:ext>
            </a:extLst>
          </p:cNvPr>
          <p:cNvSpPr>
            <a:spLocks noGrp="1"/>
          </p:cNvSpPr>
          <p:nvPr>
            <p:ph type="title"/>
          </p:nvPr>
        </p:nvSpPr>
        <p:spPr>
          <a:xfrm>
            <a:off x="169332" y="249594"/>
            <a:ext cx="11836399" cy="918806"/>
          </a:xfrm>
          <a:prstGeom prst="rect">
            <a:avLst/>
          </a:prstGeom>
        </p:spPr>
        <p:txBody>
          <a:bodyPr>
            <a:normAutofit/>
          </a:bodyPr>
          <a:lstStyle>
            <a:lvl1pPr>
              <a:defRPr sz="5400"/>
            </a:lvl1pPr>
          </a:lstStyle>
          <a:p>
            <a:r>
              <a:rPr lang="en-US" dirty="0"/>
              <a:t>Click to edit Master title style</a:t>
            </a:r>
          </a:p>
        </p:txBody>
      </p:sp>
      <p:sp>
        <p:nvSpPr>
          <p:cNvPr id="5" name="Slide Number Placeholder 4">
            <a:extLst>
              <a:ext uri="{FF2B5EF4-FFF2-40B4-BE49-F238E27FC236}">
                <a16:creationId xmlns:a16="http://schemas.microsoft.com/office/drawing/2014/main" id="{1A3C5122-7686-4D3E-88EC-F0B9B11C8F02}"/>
              </a:ext>
            </a:extLst>
          </p:cNvPr>
          <p:cNvSpPr>
            <a:spLocks noGrp="1"/>
          </p:cNvSpPr>
          <p:nvPr>
            <p:ph type="sldNum" sz="quarter" idx="12"/>
          </p:nvPr>
        </p:nvSpPr>
        <p:spPr>
          <a:xfrm>
            <a:off x="9448800" y="6501979"/>
            <a:ext cx="2743200" cy="365125"/>
          </a:xfrm>
        </p:spPr>
        <p:txBody>
          <a:bodyPr/>
          <a:lstStyle>
            <a:lvl1pPr>
              <a:defRPr sz="900"/>
            </a:lvl1pPr>
          </a:lstStyle>
          <a:p>
            <a:fld id="{772AD97A-4EE5-4134-952F-E148AF3C2668}" type="slidenum">
              <a:rPr lang="en-US" smtClean="0"/>
              <a:pPr/>
              <a:t>‹#›</a:t>
            </a:fld>
            <a:endParaRPr lang="en-US" dirty="0"/>
          </a:p>
        </p:txBody>
      </p:sp>
      <p:sp>
        <p:nvSpPr>
          <p:cNvPr id="6" name="Text Placeholder 2">
            <a:extLst>
              <a:ext uri="{FF2B5EF4-FFF2-40B4-BE49-F238E27FC236}">
                <a16:creationId xmlns:a16="http://schemas.microsoft.com/office/drawing/2014/main" id="{F7F4DC1D-4A60-43A1-921F-4D5137E197E2}"/>
              </a:ext>
            </a:extLst>
          </p:cNvPr>
          <p:cNvSpPr>
            <a:spLocks noGrp="1"/>
          </p:cNvSpPr>
          <p:nvPr>
            <p:ph idx="1"/>
          </p:nvPr>
        </p:nvSpPr>
        <p:spPr>
          <a:xfrm>
            <a:off x="169333" y="1456268"/>
            <a:ext cx="6475307" cy="499758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36985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oter with Graphic on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5D7D9-8D3B-4E29-858B-CDC4FE07BD34}"/>
              </a:ext>
            </a:extLst>
          </p:cNvPr>
          <p:cNvSpPr>
            <a:spLocks noGrp="1"/>
          </p:cNvSpPr>
          <p:nvPr>
            <p:ph type="title"/>
          </p:nvPr>
        </p:nvSpPr>
        <p:spPr>
          <a:xfrm>
            <a:off x="169332" y="249594"/>
            <a:ext cx="11836399" cy="918806"/>
          </a:xfrm>
          <a:prstGeom prst="rect">
            <a:avLst/>
          </a:prstGeom>
        </p:spPr>
        <p:txBody>
          <a:bodyPr>
            <a:normAutofit/>
          </a:bodyPr>
          <a:lstStyle>
            <a:lvl1pPr>
              <a:defRPr sz="5400"/>
            </a:lvl1pPr>
          </a:lstStyle>
          <a:p>
            <a:r>
              <a:rPr lang="en-US" dirty="0"/>
              <a:t>Click to edit Master title style</a:t>
            </a:r>
          </a:p>
        </p:txBody>
      </p:sp>
      <p:sp>
        <p:nvSpPr>
          <p:cNvPr id="5" name="Slide Number Placeholder 4">
            <a:extLst>
              <a:ext uri="{FF2B5EF4-FFF2-40B4-BE49-F238E27FC236}">
                <a16:creationId xmlns:a16="http://schemas.microsoft.com/office/drawing/2014/main" id="{1A3C5122-7686-4D3E-88EC-F0B9B11C8F02}"/>
              </a:ext>
            </a:extLst>
          </p:cNvPr>
          <p:cNvSpPr>
            <a:spLocks noGrp="1"/>
          </p:cNvSpPr>
          <p:nvPr>
            <p:ph type="sldNum" sz="quarter" idx="12"/>
          </p:nvPr>
        </p:nvSpPr>
        <p:spPr>
          <a:xfrm>
            <a:off x="9448800" y="6501979"/>
            <a:ext cx="2743200" cy="365125"/>
          </a:xfrm>
        </p:spPr>
        <p:txBody>
          <a:bodyPr/>
          <a:lstStyle>
            <a:lvl1pPr>
              <a:defRPr sz="900"/>
            </a:lvl1pPr>
          </a:lstStyle>
          <a:p>
            <a:fld id="{772AD97A-4EE5-4134-952F-E148AF3C2668}" type="slidenum">
              <a:rPr lang="en-US" smtClean="0"/>
              <a:pPr/>
              <a:t>‹#›</a:t>
            </a:fld>
            <a:endParaRPr lang="en-US" dirty="0"/>
          </a:p>
        </p:txBody>
      </p:sp>
      <p:sp>
        <p:nvSpPr>
          <p:cNvPr id="6" name="Text Placeholder 2">
            <a:extLst>
              <a:ext uri="{FF2B5EF4-FFF2-40B4-BE49-F238E27FC236}">
                <a16:creationId xmlns:a16="http://schemas.microsoft.com/office/drawing/2014/main" id="{F7F4DC1D-4A60-43A1-921F-4D5137E197E2}"/>
              </a:ext>
            </a:extLst>
          </p:cNvPr>
          <p:cNvSpPr>
            <a:spLocks noGrp="1"/>
          </p:cNvSpPr>
          <p:nvPr>
            <p:ph idx="1"/>
          </p:nvPr>
        </p:nvSpPr>
        <p:spPr>
          <a:xfrm>
            <a:off x="4793101" y="1498189"/>
            <a:ext cx="7398899" cy="499758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79791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1_Title Slide_one">
    <p:bg>
      <p:bgPr>
        <a:solidFill>
          <a:srgbClr val="104C7D"/>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1ACA905-FA76-425A-939F-5A34A981F1CA}"/>
              </a:ext>
            </a:extLst>
          </p:cNvPr>
          <p:cNvSpPr/>
          <p:nvPr userDrawn="1"/>
        </p:nvSpPr>
        <p:spPr>
          <a:xfrm>
            <a:off x="3804745" y="0"/>
            <a:ext cx="8387255"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A6E151D-FE6F-48E4-97A7-84847DFBFFC3}"/>
              </a:ext>
            </a:extLst>
          </p:cNvPr>
          <p:cNvSpPr>
            <a:spLocks noGrp="1"/>
          </p:cNvSpPr>
          <p:nvPr>
            <p:ph type="ctrTitle" hasCustomPrompt="1"/>
          </p:nvPr>
        </p:nvSpPr>
        <p:spPr>
          <a:xfrm>
            <a:off x="4732283" y="2470641"/>
            <a:ext cx="5665076" cy="1909763"/>
          </a:xfrm>
          <a:prstGeom prst="rect">
            <a:avLst/>
          </a:prstGeom>
        </p:spPr>
        <p:txBody>
          <a:bodyPr anchor="b"/>
          <a:lstStyle>
            <a:lvl1pPr algn="l">
              <a:defRPr sz="6000">
                <a:solidFill>
                  <a:srgbClr val="104C7D"/>
                </a:solidFill>
                <a:latin typeface="Verdana" panose="020B0604030504040204" pitchFamily="34" charset="0"/>
                <a:ea typeface="Verdana" panose="020B0604030504040204" pitchFamily="34" charset="0"/>
              </a:defRPr>
            </a:lvl1pPr>
          </a:lstStyle>
          <a:p>
            <a:r>
              <a:rPr lang="en-US" dirty="0"/>
              <a:t>Lesson </a:t>
            </a:r>
            <a:r>
              <a:rPr lang="en-US" dirty="0" err="1"/>
              <a:t>x.x</a:t>
            </a:r>
            <a:br>
              <a:rPr lang="en-US" dirty="0"/>
            </a:br>
            <a:r>
              <a:rPr lang="en-US" dirty="0"/>
              <a:t>Title: Subtitle</a:t>
            </a:r>
          </a:p>
        </p:txBody>
      </p:sp>
      <p:sp>
        <p:nvSpPr>
          <p:cNvPr id="3" name="Subtitle 2">
            <a:extLst>
              <a:ext uri="{FF2B5EF4-FFF2-40B4-BE49-F238E27FC236}">
                <a16:creationId xmlns:a16="http://schemas.microsoft.com/office/drawing/2014/main" id="{B98EF51B-30A1-42BE-96B9-01E418F50AAC}"/>
              </a:ext>
            </a:extLst>
          </p:cNvPr>
          <p:cNvSpPr>
            <a:spLocks noGrp="1"/>
          </p:cNvSpPr>
          <p:nvPr>
            <p:ph type="subTitle" idx="1"/>
          </p:nvPr>
        </p:nvSpPr>
        <p:spPr>
          <a:xfrm>
            <a:off x="4732283" y="4512660"/>
            <a:ext cx="5935717" cy="1579179"/>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F9FAD28-F3AF-4E61-A493-82AFDDB5FF1F}"/>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380D393D-028B-4941-8330-FCBF4EA914C2}"/>
              </a:ext>
            </a:extLst>
          </p:cNvPr>
          <p:cNvSpPr>
            <a:spLocks noGrp="1"/>
          </p:cNvSpPr>
          <p:nvPr>
            <p:ph type="ftr" sz="quarter" idx="11"/>
          </p:nvPr>
        </p:nvSpPr>
        <p:spPr>
          <a:xfrm>
            <a:off x="4038600" y="6356350"/>
            <a:ext cx="4114800" cy="365125"/>
          </a:xfrm>
          <a:prstGeom prst="rect">
            <a:avLst/>
          </a:prstGeom>
        </p:spPr>
        <p:txBody>
          <a:bodyPr/>
          <a:lstStyle/>
          <a:p>
            <a:r>
              <a:rPr lang="en-US" dirty="0"/>
              <a:t>© 2018-2024 Bergmann &amp; Moore LLC</a:t>
            </a:r>
          </a:p>
        </p:txBody>
      </p:sp>
      <p:sp>
        <p:nvSpPr>
          <p:cNvPr id="6" name="Slide Number Placeholder 5">
            <a:extLst>
              <a:ext uri="{FF2B5EF4-FFF2-40B4-BE49-F238E27FC236}">
                <a16:creationId xmlns:a16="http://schemas.microsoft.com/office/drawing/2014/main" id="{F2504389-B93A-4AF2-83C3-A0ECDD1B9607}"/>
              </a:ext>
            </a:extLst>
          </p:cNvPr>
          <p:cNvSpPr>
            <a:spLocks noGrp="1"/>
          </p:cNvSpPr>
          <p:nvPr>
            <p:ph type="sldNum" sz="quarter" idx="12"/>
          </p:nvPr>
        </p:nvSpPr>
        <p:spPr>
          <a:xfrm>
            <a:off x="8610600" y="6356350"/>
            <a:ext cx="2743200" cy="365125"/>
          </a:xfrm>
          <a:prstGeom prst="rect">
            <a:avLst/>
          </a:prstGeom>
        </p:spPr>
        <p:txBody>
          <a:bodyPr/>
          <a:lstStyle/>
          <a:p>
            <a:fld id="{75A3FBCB-B889-4A4C-9DFA-4D5296EE229C}" type="slidenum">
              <a:rPr lang="en-US" smtClean="0"/>
              <a:t>‹#›</a:t>
            </a:fld>
            <a:endParaRPr lang="en-US"/>
          </a:p>
        </p:txBody>
      </p:sp>
    </p:spTree>
    <p:extLst>
      <p:ext uri="{BB962C8B-B14F-4D97-AF65-F5344CB8AC3E}">
        <p14:creationId xmlns:p14="http://schemas.microsoft.com/office/powerpoint/2010/main" val="4196637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inal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252305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theme" Target="../theme/theme2.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104C7D"/>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50D9E2D-C64A-410E-BD4D-F4805FE74153}"/>
              </a:ext>
            </a:extLst>
          </p:cNvPr>
          <p:cNvSpPr/>
          <p:nvPr userDrawn="1"/>
        </p:nvSpPr>
        <p:spPr>
          <a:xfrm>
            <a:off x="3804745" y="3"/>
            <a:ext cx="8387255"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55FDE16B-E99B-4AC6-82FF-65CB8D39624E}"/>
              </a:ext>
            </a:extLst>
          </p:cNvPr>
          <p:cNvSpPr txBox="1">
            <a:spLocks/>
          </p:cNvSpPr>
          <p:nvPr userDrawn="1"/>
        </p:nvSpPr>
        <p:spPr>
          <a:xfrm>
            <a:off x="4732283" y="2335426"/>
            <a:ext cx="5665076" cy="2322467"/>
          </a:xfrm>
          <a:prstGeom prst="rect">
            <a:avLst/>
          </a:prstGeom>
        </p:spPr>
        <p:txBody>
          <a:bodyPr anchor="b"/>
          <a:lstStyle>
            <a:lvl1pPr algn="l" defTabSz="914400" rtl="0" eaLnBrk="1" latinLnBrk="0" hangingPunct="1">
              <a:lnSpc>
                <a:spcPct val="90000"/>
              </a:lnSpc>
              <a:spcBef>
                <a:spcPct val="0"/>
              </a:spcBef>
              <a:buNone/>
              <a:defRPr sz="6000" kern="1200">
                <a:solidFill>
                  <a:srgbClr val="104C7D"/>
                </a:solidFill>
                <a:latin typeface="Verdana" panose="020B0604030504040204" pitchFamily="34" charset="0"/>
                <a:ea typeface="Verdana" panose="020B0604030504040204" pitchFamily="34" charset="0"/>
                <a:cs typeface="+mj-cs"/>
              </a:defRPr>
            </a:lvl1pPr>
          </a:lstStyle>
          <a:p>
            <a:br>
              <a:rPr lang="en-US" dirty="0"/>
            </a:br>
            <a:r>
              <a:rPr lang="en-US" dirty="0"/>
              <a:t>Title: Subtitle</a:t>
            </a:r>
          </a:p>
        </p:txBody>
      </p:sp>
      <p:sp>
        <p:nvSpPr>
          <p:cNvPr id="9" name="Subtitle 2">
            <a:extLst>
              <a:ext uri="{FF2B5EF4-FFF2-40B4-BE49-F238E27FC236}">
                <a16:creationId xmlns:a16="http://schemas.microsoft.com/office/drawing/2014/main" id="{67093CBA-1F96-4DEF-8FD3-39B33223A681}"/>
              </a:ext>
            </a:extLst>
          </p:cNvPr>
          <p:cNvSpPr txBox="1">
            <a:spLocks/>
          </p:cNvSpPr>
          <p:nvPr userDrawn="1"/>
        </p:nvSpPr>
        <p:spPr>
          <a:xfrm>
            <a:off x="4732282" y="4794422"/>
            <a:ext cx="5935717" cy="926755"/>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Click to edit Master subtitle style</a:t>
            </a:r>
          </a:p>
        </p:txBody>
      </p:sp>
      <p:pic>
        <p:nvPicPr>
          <p:cNvPr id="14" name="Picture 13">
            <a:extLst>
              <a:ext uri="{FF2B5EF4-FFF2-40B4-BE49-F238E27FC236}">
                <a16:creationId xmlns:a16="http://schemas.microsoft.com/office/drawing/2014/main" id="{916FC884-8DE5-4A55-B14D-D6E4D16EF67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83396" y="357718"/>
            <a:ext cx="1905000" cy="1047750"/>
          </a:xfrm>
          <a:prstGeom prst="rect">
            <a:avLst/>
          </a:prstGeom>
        </p:spPr>
      </p:pic>
    </p:spTree>
    <p:extLst>
      <p:ext uri="{BB962C8B-B14F-4D97-AF65-F5344CB8AC3E}">
        <p14:creationId xmlns:p14="http://schemas.microsoft.com/office/powerpoint/2010/main" val="3836540237"/>
      </p:ext>
    </p:extLst>
  </p:cSld>
  <p:clrMap bg1="lt1" tx1="dk1" bg2="lt2" tx2="dk2" accent1="accent1" accent2="accent2" accent3="accent3" accent4="accent4" accent5="accent5" accent6="accent6" hlink="hlink" folHlink="folHlink"/>
  <p:sldLayoutIdLst>
    <p:sldLayoutId id="2147483661" r:id="rId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04C7D"/>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49D4154-A4E1-46BB-893C-7831CBD9DF44}"/>
              </a:ext>
            </a:extLst>
          </p:cNvPr>
          <p:cNvSpPr/>
          <p:nvPr userDrawn="1"/>
        </p:nvSpPr>
        <p:spPr>
          <a:xfrm>
            <a:off x="0" y="1366345"/>
            <a:ext cx="12192000" cy="549165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2C7BD2EB-2D0A-46D6-B41D-B21156107293}"/>
              </a:ext>
            </a:extLst>
          </p:cNvPr>
          <p:cNvSpPr>
            <a:spLocks noGrp="1"/>
          </p:cNvSpPr>
          <p:nvPr>
            <p:ph type="sldNum" sz="quarter" idx="4"/>
          </p:nvPr>
        </p:nvSpPr>
        <p:spPr>
          <a:xfrm>
            <a:off x="8965324" y="6285579"/>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2AD97A-4EE5-4134-952F-E148AF3C2668}" type="slidenum">
              <a:rPr lang="en-US" smtClean="0"/>
              <a:t>‹#›</a:t>
            </a:fld>
            <a:endParaRPr lang="en-US" dirty="0"/>
          </a:p>
        </p:txBody>
      </p:sp>
      <p:sp>
        <p:nvSpPr>
          <p:cNvPr id="8" name="Footer Placeholder 7">
            <a:extLst>
              <a:ext uri="{FF2B5EF4-FFF2-40B4-BE49-F238E27FC236}">
                <a16:creationId xmlns:a16="http://schemas.microsoft.com/office/drawing/2014/main" id="{99E5193E-EA91-4534-B1AE-CBBF67E11462}"/>
              </a:ext>
            </a:extLst>
          </p:cNvPr>
          <p:cNvSpPr txBox="1">
            <a:spLocks/>
          </p:cNvSpPr>
          <p:nvPr userDrawn="1"/>
        </p:nvSpPr>
        <p:spPr>
          <a:xfrm>
            <a:off x="0" y="6650704"/>
            <a:ext cx="1990165" cy="210196"/>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900" dirty="0"/>
              <a:t>© 2018-2026 Bergmann &amp; Moore LLC</a:t>
            </a:r>
          </a:p>
        </p:txBody>
      </p:sp>
    </p:spTree>
    <p:extLst>
      <p:ext uri="{BB962C8B-B14F-4D97-AF65-F5344CB8AC3E}">
        <p14:creationId xmlns:p14="http://schemas.microsoft.com/office/powerpoint/2010/main" val="2524019576"/>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71" r:id="rId5"/>
  </p:sldLayoutIdLst>
  <p:hf hdr="0" dt="0"/>
  <p:txStyles>
    <p:titleStyle>
      <a:lvl1pPr algn="l" defTabSz="914400" rtl="0" eaLnBrk="1" latinLnBrk="0" hangingPunct="1">
        <a:lnSpc>
          <a:spcPct val="90000"/>
        </a:lnSpc>
        <a:spcBef>
          <a:spcPct val="0"/>
        </a:spcBef>
        <a:buNone/>
        <a:defRPr sz="4400" kern="1200">
          <a:solidFill>
            <a:schemeClr val="bg1"/>
          </a:solidFill>
          <a:latin typeface="Verdana" panose="020B0604030504040204" pitchFamily="34" charset="0"/>
          <a:ea typeface="Verdana" panose="020B0604030504040204" pitchFamily="34" charset="0"/>
          <a:cs typeface="+mj-cs"/>
        </a:defRPr>
      </a:lvl1pPr>
    </p:titleStyle>
    <p:bodyStyle>
      <a:lvl1pPr marL="228600" indent="-228600" algn="l" defTabSz="914400" rtl="0" eaLnBrk="1" latinLnBrk="0" hangingPunct="1">
        <a:lnSpc>
          <a:spcPct val="90000"/>
        </a:lnSpc>
        <a:spcBef>
          <a:spcPts val="1000"/>
        </a:spcBef>
        <a:buClr>
          <a:srgbClr val="C00000"/>
        </a:buClr>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Clr>
          <a:srgbClr val="C00000"/>
        </a:buClr>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Clr>
          <a:srgbClr val="C00000"/>
        </a:buClr>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Clr>
          <a:srgbClr val="C00000"/>
        </a:buClr>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Clr>
          <a:srgbClr val="C00000"/>
        </a:buClr>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104C7D"/>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415C67D-D745-4368-873E-4F1A99E399C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43500" y="2621349"/>
            <a:ext cx="1905000" cy="1047750"/>
          </a:xfrm>
          <a:prstGeom prst="rect">
            <a:avLst/>
          </a:prstGeom>
        </p:spPr>
      </p:pic>
    </p:spTree>
    <p:extLst>
      <p:ext uri="{BB962C8B-B14F-4D97-AF65-F5344CB8AC3E}">
        <p14:creationId xmlns:p14="http://schemas.microsoft.com/office/powerpoint/2010/main" val="1311070868"/>
      </p:ext>
    </p:extLst>
  </p:cSld>
  <p:clrMap bg1="lt1" tx1="dk1" bg2="lt2" tx2="dk2" accent1="accent1" accent2="accent2" accent3="accent3" accent4="accent4" accent5="accent5" accent6="accent6" hlink="hlink" folHlink="folHlink"/>
  <p:sldLayoutIdLst>
    <p:sldLayoutId id="2147483670" r:id="rId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com"/></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3.xml"/><Relationship Id="rId4" Type="http://schemas.openxmlformats.org/officeDocument/2006/relationships/image" Target="../media/image2.com"/></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4.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5.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6.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8.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www.hrc.army.mil/wcmt-api/sites/default/wcmtfiles/2026-04/Signed%20AM.pdf"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com"/><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0020D-81F1-6008-56B4-F40580861AF3}"/>
              </a:ext>
            </a:extLst>
          </p:cNvPr>
          <p:cNvSpPr>
            <a:spLocks noGrp="1"/>
          </p:cNvSpPr>
          <p:nvPr>
            <p:ph type="ctrTitle"/>
          </p:nvPr>
        </p:nvSpPr>
        <p:spPr>
          <a:xfrm>
            <a:off x="4732283" y="2197441"/>
            <a:ext cx="5665076" cy="1909763"/>
          </a:xfrm>
        </p:spPr>
        <p:txBody>
          <a:bodyPr/>
          <a:lstStyle/>
          <a:p>
            <a:r>
              <a:rPr lang="en-US" sz="2800" b="1" dirty="0"/>
              <a:t>Concurrent Retirement and Disability Pay (CRDP)</a:t>
            </a:r>
            <a:br>
              <a:rPr lang="en-US" sz="2800" b="1" dirty="0"/>
            </a:br>
            <a:r>
              <a:rPr lang="en-US" sz="2800" b="1" dirty="0"/>
              <a:t>&amp;</a:t>
            </a:r>
            <a:br>
              <a:rPr lang="en-US" sz="2800" b="1" dirty="0"/>
            </a:br>
            <a:r>
              <a:rPr lang="en-US" sz="2800" b="1" dirty="0"/>
              <a:t>Combat Related Special Compensation (CRSC)</a:t>
            </a:r>
          </a:p>
        </p:txBody>
      </p:sp>
      <p:sp>
        <p:nvSpPr>
          <p:cNvPr id="3" name="Subtitle 2">
            <a:extLst>
              <a:ext uri="{FF2B5EF4-FFF2-40B4-BE49-F238E27FC236}">
                <a16:creationId xmlns:a16="http://schemas.microsoft.com/office/drawing/2014/main" id="{8BEB99B3-4A8C-9EFF-66EA-455D6F19A3C3}"/>
              </a:ext>
            </a:extLst>
          </p:cNvPr>
          <p:cNvSpPr>
            <a:spLocks noGrp="1"/>
          </p:cNvSpPr>
          <p:nvPr>
            <p:ph type="subTitle" idx="4294967295"/>
          </p:nvPr>
        </p:nvSpPr>
        <p:spPr>
          <a:xfrm>
            <a:off x="4811585" y="4281564"/>
            <a:ext cx="6134100" cy="1579562"/>
          </a:xfrm>
          <a:prstGeom prst="rect">
            <a:avLst/>
          </a:prstGeom>
        </p:spPr>
        <p:txBody>
          <a:bodyPr/>
          <a:lstStyle/>
          <a:p>
            <a:pPr marL="0" indent="0" algn="l">
              <a:lnSpc>
                <a:spcPct val="100000"/>
              </a:lnSpc>
              <a:spcBef>
                <a:spcPts val="0"/>
              </a:spcBef>
              <a:buNone/>
            </a:pPr>
            <a:r>
              <a:rPr lang="en-US" b="1" i="1" dirty="0">
                <a:solidFill>
                  <a:schemeClr val="bg1">
                    <a:lumMod val="50000"/>
                  </a:schemeClr>
                </a:solidFill>
                <a:latin typeface="Calibri" panose="020F0502020204030204" pitchFamily="34" charset="0"/>
                <a:ea typeface="Times New Roman" panose="02020603050405020304" pitchFamily="18" charset="0"/>
                <a:cs typeface="Calibri" panose="020F0502020204030204" pitchFamily="34" charset="0"/>
              </a:rPr>
              <a:t>CALVET/CACVSO</a:t>
            </a:r>
            <a:endParaRPr lang="en-US" sz="2800" b="1" i="1" dirty="0">
              <a:solidFill>
                <a:schemeClr val="bg1">
                  <a:lumMod val="50000"/>
                </a:schemeClr>
              </a:solidFill>
              <a:latin typeface="Calibri" panose="020F0502020204030204" pitchFamily="34" charset="0"/>
              <a:ea typeface="Times New Roman" panose="02020603050405020304" pitchFamily="18" charset="0"/>
              <a:cs typeface="Calibri" panose="020F0502020204030204" pitchFamily="34" charset="0"/>
            </a:endParaRPr>
          </a:p>
          <a:p>
            <a:pPr marL="0" indent="0" algn="l">
              <a:lnSpc>
                <a:spcPct val="100000"/>
              </a:lnSpc>
              <a:spcBef>
                <a:spcPts val="0"/>
              </a:spcBef>
              <a:buNone/>
            </a:pPr>
            <a:r>
              <a:rPr lang="en-US" sz="2800" b="1" i="1" dirty="0">
                <a:solidFill>
                  <a:schemeClr val="bg1">
                    <a:lumMod val="50000"/>
                  </a:schemeClr>
                </a:solidFill>
                <a:latin typeface="Calibri" panose="020F0502020204030204" pitchFamily="34" charset="0"/>
                <a:ea typeface="Times New Roman" panose="02020603050405020304" pitchFamily="18" charset="0"/>
                <a:cs typeface="Calibri" panose="020F0502020204030204" pitchFamily="34" charset="0"/>
              </a:rPr>
              <a:t>October 2026</a:t>
            </a:r>
            <a:endParaRPr lang="en-US" sz="2800" b="1" i="1" dirty="0">
              <a:solidFill>
                <a:schemeClr val="bg1">
                  <a:lumMod val="50000"/>
                </a:schemeClr>
              </a:solidFill>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AD892D35-D6A6-516F-DDA5-AE8C6EFE91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80634" y="3957455"/>
            <a:ext cx="2360700" cy="2360700"/>
          </a:xfrm>
          <a:prstGeom prst="rect">
            <a:avLst/>
          </a:prstGeom>
        </p:spPr>
      </p:pic>
      <p:sp>
        <p:nvSpPr>
          <p:cNvPr id="8" name="PP_address">
            <a:extLst>
              <a:ext uri="{FF2B5EF4-FFF2-40B4-BE49-F238E27FC236}">
                <a16:creationId xmlns:a16="http://schemas.microsoft.com/office/drawing/2014/main" id="{C2168AAE-8D30-825F-5E1B-D2B5425157E5}"/>
              </a:ext>
            </a:extLst>
          </p:cNvPr>
          <p:cNvSpPr txBox="1"/>
          <p:nvPr/>
        </p:nvSpPr>
        <p:spPr>
          <a:xfrm>
            <a:off x="5619968" y="5896986"/>
            <a:ext cx="3175000" cy="276999"/>
          </a:xfrm>
          <a:prstGeom prst="rect">
            <a:avLst/>
          </a:prstGeom>
          <a:noFill/>
        </p:spPr>
        <p:txBody>
          <a:bodyPr vert="horz" rtlCol="0">
            <a:spAutoFit/>
          </a:bodyPr>
          <a:lstStyle/>
          <a:p>
            <a:pPr algn="r"/>
            <a:r>
              <a:rPr lang="en-US" sz="1200" dirty="0">
                <a:latin typeface="Segoe UI" panose="020B0502040204020203" pitchFamily="34" charset="0"/>
              </a:rPr>
              <a:t>https://bmvetlaw.participoll.com/</a:t>
            </a:r>
          </a:p>
        </p:txBody>
      </p:sp>
    </p:spTree>
    <p:custDataLst>
      <p:tags r:id="rId1"/>
    </p:custDataLst>
    <p:extLst>
      <p:ext uri="{BB962C8B-B14F-4D97-AF65-F5344CB8AC3E}">
        <p14:creationId xmlns:p14="http://schemas.microsoft.com/office/powerpoint/2010/main" val="42708820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3FAD0-7F51-4C00-BFBC-D968677A9040}"/>
              </a:ext>
            </a:extLst>
          </p:cNvPr>
          <p:cNvSpPr>
            <a:spLocks noGrp="1"/>
          </p:cNvSpPr>
          <p:nvPr>
            <p:ph type="title"/>
          </p:nvPr>
        </p:nvSpPr>
        <p:spPr/>
        <p:txBody>
          <a:bodyPr/>
          <a:lstStyle/>
          <a:p>
            <a:r>
              <a:rPr lang="en-US" dirty="0"/>
              <a:t>Polling Test Question</a:t>
            </a:r>
            <a:endParaRPr lang="en-US" dirty="0">
              <a:highlight>
                <a:srgbClr val="FFFF00"/>
              </a:highlight>
            </a:endParaRPr>
          </a:p>
        </p:txBody>
      </p:sp>
      <p:sp>
        <p:nvSpPr>
          <p:cNvPr id="4" name="Slide Number Placeholder 3">
            <a:extLst>
              <a:ext uri="{FF2B5EF4-FFF2-40B4-BE49-F238E27FC236}">
                <a16:creationId xmlns:a16="http://schemas.microsoft.com/office/drawing/2014/main" id="{ECD3B8FD-77B7-4C9A-A8CF-302BF8CFA1BE}"/>
              </a:ext>
            </a:extLst>
          </p:cNvPr>
          <p:cNvSpPr>
            <a:spLocks noGrp="1"/>
          </p:cNvSpPr>
          <p:nvPr>
            <p:ph type="sldNum" sz="quarter" idx="12"/>
          </p:nvPr>
        </p:nvSpPr>
        <p:spPr/>
        <p:txBody>
          <a:bodyPr/>
          <a:lstStyle/>
          <a:p>
            <a:fld id="{772AD97A-4EE5-4134-952F-E148AF3C2668}" type="slidenum">
              <a:rPr lang="en-US" smtClean="0"/>
              <a:pPr/>
              <a:t>2</a:t>
            </a:fld>
            <a:endParaRPr lang="en-US" dirty="0"/>
          </a:p>
        </p:txBody>
      </p:sp>
      <p:sp>
        <p:nvSpPr>
          <p:cNvPr id="7" name="Content Placeholder 6">
            <a:extLst>
              <a:ext uri="{FF2B5EF4-FFF2-40B4-BE49-F238E27FC236}">
                <a16:creationId xmlns:a16="http://schemas.microsoft.com/office/drawing/2014/main" id="{97B4916A-3BD0-AB25-55BD-EB0300261F83}"/>
              </a:ext>
            </a:extLst>
          </p:cNvPr>
          <p:cNvSpPr>
            <a:spLocks noGrp="1"/>
          </p:cNvSpPr>
          <p:nvPr>
            <p:ph idx="1"/>
          </p:nvPr>
        </p:nvSpPr>
        <p:spPr/>
        <p:txBody>
          <a:bodyPr>
            <a:normAutofit lnSpcReduction="10000"/>
          </a:bodyPr>
          <a:lstStyle/>
          <a:p>
            <a:pPr marL="0" indent="0">
              <a:buNone/>
            </a:pPr>
            <a:endParaRPr lang="en-US" sz="1500" dirty="0"/>
          </a:p>
          <a:p>
            <a:pPr marL="0" indent="0">
              <a:lnSpc>
                <a:spcPct val="110000"/>
              </a:lnSpc>
              <a:buNone/>
            </a:pPr>
            <a:r>
              <a:rPr lang="en-US" dirty="0"/>
              <a:t>What percentage of military retirees receive some amount of both DoD benefits and VA disability compensation?</a:t>
            </a:r>
          </a:p>
          <a:p>
            <a:pPr marL="0" indent="0">
              <a:lnSpc>
                <a:spcPct val="110000"/>
              </a:lnSpc>
              <a:buNone/>
            </a:pPr>
            <a:endParaRPr lang="en-US" dirty="0"/>
          </a:p>
          <a:p>
            <a:pPr marL="514350" lvl="0" indent="-514350">
              <a:buAutoNum type="alphaUcPeriod"/>
            </a:pPr>
            <a:r>
              <a:rPr lang="en-US" b="1" dirty="0">
                <a:solidFill>
                  <a:schemeClr val="accent5"/>
                </a:solidFill>
              </a:rPr>
              <a:t>Under 5%</a:t>
            </a:r>
          </a:p>
          <a:p>
            <a:pPr marL="514350" lvl="0" indent="-514350">
              <a:buAutoNum type="alphaUcPeriod"/>
            </a:pPr>
            <a:r>
              <a:rPr lang="en-US" b="1" dirty="0">
                <a:solidFill>
                  <a:schemeClr val="accent6"/>
                </a:solidFill>
              </a:rPr>
              <a:t>About 5%</a:t>
            </a:r>
          </a:p>
          <a:p>
            <a:pPr marL="514350" lvl="0" indent="-514350">
              <a:buAutoNum type="alphaUcPeriod"/>
            </a:pPr>
            <a:r>
              <a:rPr lang="en-US" b="1" dirty="0">
                <a:solidFill>
                  <a:srgbClr val="7030A0"/>
                </a:solidFill>
              </a:rPr>
              <a:t>About 10%</a:t>
            </a:r>
          </a:p>
          <a:p>
            <a:pPr marL="514350" lvl="0" indent="-514350">
              <a:buAutoNum type="alphaUcPeriod"/>
            </a:pPr>
            <a:r>
              <a:rPr lang="en-US" b="1" dirty="0">
                <a:solidFill>
                  <a:schemeClr val="accent2"/>
                </a:solidFill>
              </a:rPr>
              <a:t>About 25% </a:t>
            </a:r>
          </a:p>
          <a:p>
            <a:pPr marL="514350" lvl="0" indent="-514350">
              <a:buAutoNum type="alphaUcPeriod"/>
            </a:pPr>
            <a:r>
              <a:rPr lang="en-US" b="1" dirty="0">
                <a:solidFill>
                  <a:srgbClr val="DA90E0"/>
                </a:solidFill>
              </a:rPr>
              <a:t>About 50%</a:t>
            </a:r>
          </a:p>
          <a:p>
            <a:pPr marL="514350" lvl="0" indent="-514350">
              <a:buAutoNum type="alphaUcPeriod"/>
            </a:pPr>
            <a:r>
              <a:rPr lang="en-US" b="1" dirty="0">
                <a:solidFill>
                  <a:srgbClr val="6F2B35"/>
                </a:solidFill>
              </a:rPr>
              <a:t>Over 50%</a:t>
            </a:r>
          </a:p>
          <a:p>
            <a:endParaRPr lang="en-US" dirty="0"/>
          </a:p>
        </p:txBody>
      </p:sp>
      <p:sp>
        <p:nvSpPr>
          <p:cNvPr id="12" name="answerA">
            <a:extLst>
              <a:ext uri="{FF2B5EF4-FFF2-40B4-BE49-F238E27FC236}">
                <a16:creationId xmlns:a16="http://schemas.microsoft.com/office/drawing/2014/main" id="{A1F23B91-D50B-D3A4-DBE0-5085D7962F75}"/>
              </a:ext>
            </a:extLst>
          </p:cNvPr>
          <p:cNvSpPr txBox="1"/>
          <p:nvPr/>
        </p:nvSpPr>
        <p:spPr>
          <a:xfrm>
            <a:off x="8318500" y="6096000"/>
            <a:ext cx="482600" cy="38100"/>
          </a:xfrm>
          <a:prstGeom prst="rect">
            <a:avLst/>
          </a:prstGeom>
          <a:solidFill>
            <a:srgbClr val="1673D2">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13" name="letterA">
            <a:extLst>
              <a:ext uri="{FF2B5EF4-FFF2-40B4-BE49-F238E27FC236}">
                <a16:creationId xmlns:a16="http://schemas.microsoft.com/office/drawing/2014/main" id="{59709AB0-9439-64A5-A602-FE82891D3070}"/>
              </a:ext>
            </a:extLst>
          </p:cNvPr>
          <p:cNvSpPr txBox="1"/>
          <p:nvPr/>
        </p:nvSpPr>
        <p:spPr>
          <a:xfrm>
            <a:off x="8318500" y="6159500"/>
            <a:ext cx="482600" cy="381000"/>
          </a:xfrm>
          <a:prstGeom prst="rect">
            <a:avLst/>
          </a:prstGeom>
          <a:solidFill>
            <a:srgbClr val="1673D2"/>
          </a:solidFill>
        </p:spPr>
        <p:txBody>
          <a:bodyPr vert="horz" rtlCol="0" anchor="b" anchorCtr="0">
            <a:noAutofit/>
          </a:bodyPr>
          <a:lstStyle/>
          <a:p>
            <a:r>
              <a:rPr lang="en-US" sz="1200">
                <a:solidFill>
                  <a:srgbClr val="FFFFFF"/>
                </a:solidFill>
                <a:latin typeface="Segoe UI" panose="020B0502040204020203" pitchFamily="34" charset="0"/>
              </a:rPr>
              <a:t>A</a:t>
            </a:r>
          </a:p>
        </p:txBody>
      </p:sp>
      <p:sp>
        <p:nvSpPr>
          <p:cNvPr id="14" name="answerB">
            <a:extLst>
              <a:ext uri="{FF2B5EF4-FFF2-40B4-BE49-F238E27FC236}">
                <a16:creationId xmlns:a16="http://schemas.microsoft.com/office/drawing/2014/main" id="{59F08604-5D64-D216-0805-34E836F3BD5C}"/>
              </a:ext>
            </a:extLst>
          </p:cNvPr>
          <p:cNvSpPr txBox="1"/>
          <p:nvPr/>
        </p:nvSpPr>
        <p:spPr>
          <a:xfrm>
            <a:off x="8826500" y="6096000"/>
            <a:ext cx="482600" cy="38100"/>
          </a:xfrm>
          <a:prstGeom prst="rect">
            <a:avLst/>
          </a:prstGeom>
          <a:solidFill>
            <a:srgbClr val="008A00">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15" name="letterB">
            <a:extLst>
              <a:ext uri="{FF2B5EF4-FFF2-40B4-BE49-F238E27FC236}">
                <a16:creationId xmlns:a16="http://schemas.microsoft.com/office/drawing/2014/main" id="{EA9038AC-F959-7812-BD7C-203B933E8D3C}"/>
              </a:ext>
            </a:extLst>
          </p:cNvPr>
          <p:cNvSpPr txBox="1"/>
          <p:nvPr/>
        </p:nvSpPr>
        <p:spPr>
          <a:xfrm>
            <a:off x="8826500" y="6159500"/>
            <a:ext cx="482600" cy="381000"/>
          </a:xfrm>
          <a:prstGeom prst="rect">
            <a:avLst/>
          </a:prstGeom>
          <a:solidFill>
            <a:srgbClr val="008A00"/>
          </a:solidFill>
        </p:spPr>
        <p:txBody>
          <a:bodyPr vert="horz" rtlCol="0" anchor="b" anchorCtr="0">
            <a:noAutofit/>
          </a:bodyPr>
          <a:lstStyle/>
          <a:p>
            <a:r>
              <a:rPr lang="en-US" sz="1200">
                <a:solidFill>
                  <a:srgbClr val="FFFFFF"/>
                </a:solidFill>
                <a:latin typeface="Segoe UI" panose="020B0502040204020203" pitchFamily="34" charset="0"/>
              </a:rPr>
              <a:t>B</a:t>
            </a:r>
          </a:p>
        </p:txBody>
      </p:sp>
      <p:sp>
        <p:nvSpPr>
          <p:cNvPr id="16" name="answerC">
            <a:extLst>
              <a:ext uri="{FF2B5EF4-FFF2-40B4-BE49-F238E27FC236}">
                <a16:creationId xmlns:a16="http://schemas.microsoft.com/office/drawing/2014/main" id="{E1496E1E-CBC7-5028-664F-0203CE7CB4E4}"/>
              </a:ext>
            </a:extLst>
          </p:cNvPr>
          <p:cNvSpPr txBox="1"/>
          <p:nvPr/>
        </p:nvSpPr>
        <p:spPr>
          <a:xfrm>
            <a:off x="9334500" y="6096000"/>
            <a:ext cx="482600" cy="38100"/>
          </a:xfrm>
          <a:prstGeom prst="rect">
            <a:avLst/>
          </a:prstGeom>
          <a:solidFill>
            <a:srgbClr val="8D0196">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17" name="letterC">
            <a:extLst>
              <a:ext uri="{FF2B5EF4-FFF2-40B4-BE49-F238E27FC236}">
                <a16:creationId xmlns:a16="http://schemas.microsoft.com/office/drawing/2014/main" id="{68AA7BD9-E2E8-0434-F138-286B42EB1F73}"/>
              </a:ext>
            </a:extLst>
          </p:cNvPr>
          <p:cNvSpPr txBox="1"/>
          <p:nvPr/>
        </p:nvSpPr>
        <p:spPr>
          <a:xfrm>
            <a:off x="9334500" y="6159500"/>
            <a:ext cx="482600" cy="381000"/>
          </a:xfrm>
          <a:prstGeom prst="rect">
            <a:avLst/>
          </a:prstGeom>
          <a:solidFill>
            <a:srgbClr val="8D0196"/>
          </a:solidFill>
        </p:spPr>
        <p:txBody>
          <a:bodyPr vert="horz" rtlCol="0" anchor="b" anchorCtr="0">
            <a:noAutofit/>
          </a:bodyPr>
          <a:lstStyle/>
          <a:p>
            <a:r>
              <a:rPr lang="en-US" sz="1200">
                <a:solidFill>
                  <a:srgbClr val="FFFFFF"/>
                </a:solidFill>
                <a:latin typeface="Segoe UI" panose="020B0502040204020203" pitchFamily="34" charset="0"/>
              </a:rPr>
              <a:t>C</a:t>
            </a:r>
          </a:p>
        </p:txBody>
      </p:sp>
      <p:sp>
        <p:nvSpPr>
          <p:cNvPr id="18" name="answerD">
            <a:extLst>
              <a:ext uri="{FF2B5EF4-FFF2-40B4-BE49-F238E27FC236}">
                <a16:creationId xmlns:a16="http://schemas.microsoft.com/office/drawing/2014/main" id="{850D1588-6EF9-7353-7383-EBA092E05DEF}"/>
              </a:ext>
            </a:extLst>
          </p:cNvPr>
          <p:cNvSpPr txBox="1"/>
          <p:nvPr/>
        </p:nvSpPr>
        <p:spPr>
          <a:xfrm>
            <a:off x="9842500" y="6096000"/>
            <a:ext cx="482600" cy="38100"/>
          </a:xfrm>
          <a:prstGeom prst="rect">
            <a:avLst/>
          </a:prstGeom>
          <a:solidFill>
            <a:srgbClr val="FD5C04">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19" name="letterD">
            <a:extLst>
              <a:ext uri="{FF2B5EF4-FFF2-40B4-BE49-F238E27FC236}">
                <a16:creationId xmlns:a16="http://schemas.microsoft.com/office/drawing/2014/main" id="{799D6D90-3247-4473-F8AF-0E951A6C44A9}"/>
              </a:ext>
            </a:extLst>
          </p:cNvPr>
          <p:cNvSpPr txBox="1"/>
          <p:nvPr/>
        </p:nvSpPr>
        <p:spPr>
          <a:xfrm>
            <a:off x="9842500" y="6159500"/>
            <a:ext cx="482600" cy="381000"/>
          </a:xfrm>
          <a:prstGeom prst="rect">
            <a:avLst/>
          </a:prstGeom>
          <a:solidFill>
            <a:srgbClr val="FD5C04"/>
          </a:solidFill>
        </p:spPr>
        <p:txBody>
          <a:bodyPr vert="horz" rtlCol="0" anchor="b" anchorCtr="0">
            <a:noAutofit/>
          </a:bodyPr>
          <a:lstStyle/>
          <a:p>
            <a:r>
              <a:rPr lang="en-US" sz="1200">
                <a:solidFill>
                  <a:srgbClr val="FFFFFF"/>
                </a:solidFill>
                <a:latin typeface="Segoe UI" panose="020B0502040204020203" pitchFamily="34" charset="0"/>
              </a:rPr>
              <a:t>D</a:t>
            </a:r>
          </a:p>
        </p:txBody>
      </p:sp>
      <p:sp>
        <p:nvSpPr>
          <p:cNvPr id="20" name="answerE">
            <a:extLst>
              <a:ext uri="{FF2B5EF4-FFF2-40B4-BE49-F238E27FC236}">
                <a16:creationId xmlns:a16="http://schemas.microsoft.com/office/drawing/2014/main" id="{A5F045A3-88BF-8CA9-CC0E-097BED433DE5}"/>
              </a:ext>
            </a:extLst>
          </p:cNvPr>
          <p:cNvSpPr txBox="1"/>
          <p:nvPr/>
        </p:nvSpPr>
        <p:spPr>
          <a:xfrm>
            <a:off x="10350500" y="6096000"/>
            <a:ext cx="482600" cy="38100"/>
          </a:xfrm>
          <a:prstGeom prst="rect">
            <a:avLst/>
          </a:prstGeom>
          <a:solidFill>
            <a:srgbClr val="E86EB2">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21" name="letterE">
            <a:extLst>
              <a:ext uri="{FF2B5EF4-FFF2-40B4-BE49-F238E27FC236}">
                <a16:creationId xmlns:a16="http://schemas.microsoft.com/office/drawing/2014/main" id="{A1514288-1C70-B94F-BF36-9336C7456DF6}"/>
              </a:ext>
            </a:extLst>
          </p:cNvPr>
          <p:cNvSpPr txBox="1"/>
          <p:nvPr/>
        </p:nvSpPr>
        <p:spPr>
          <a:xfrm>
            <a:off x="10350500" y="6159500"/>
            <a:ext cx="482600" cy="381000"/>
          </a:xfrm>
          <a:prstGeom prst="rect">
            <a:avLst/>
          </a:prstGeom>
          <a:solidFill>
            <a:srgbClr val="E86EB2"/>
          </a:solidFill>
        </p:spPr>
        <p:txBody>
          <a:bodyPr vert="horz" rtlCol="0" anchor="b" anchorCtr="0">
            <a:noAutofit/>
          </a:bodyPr>
          <a:lstStyle/>
          <a:p>
            <a:r>
              <a:rPr lang="en-US" sz="1200">
                <a:solidFill>
                  <a:srgbClr val="FFFFFF"/>
                </a:solidFill>
                <a:latin typeface="Segoe UI" panose="020B0502040204020203" pitchFamily="34" charset="0"/>
              </a:rPr>
              <a:t>E</a:t>
            </a:r>
          </a:p>
        </p:txBody>
      </p:sp>
      <p:sp>
        <p:nvSpPr>
          <p:cNvPr id="22" name="answerF">
            <a:extLst>
              <a:ext uri="{FF2B5EF4-FFF2-40B4-BE49-F238E27FC236}">
                <a16:creationId xmlns:a16="http://schemas.microsoft.com/office/drawing/2014/main" id="{61845A04-E24E-1CA6-C330-5848268B865F}"/>
              </a:ext>
            </a:extLst>
          </p:cNvPr>
          <p:cNvSpPr txBox="1"/>
          <p:nvPr/>
        </p:nvSpPr>
        <p:spPr>
          <a:xfrm>
            <a:off x="10858500" y="6096000"/>
            <a:ext cx="482600" cy="38100"/>
          </a:xfrm>
          <a:prstGeom prst="rect">
            <a:avLst/>
          </a:prstGeom>
          <a:solidFill>
            <a:srgbClr val="881111">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23" name="letterF">
            <a:extLst>
              <a:ext uri="{FF2B5EF4-FFF2-40B4-BE49-F238E27FC236}">
                <a16:creationId xmlns:a16="http://schemas.microsoft.com/office/drawing/2014/main" id="{9B29375C-7495-9BD9-10E9-3EE4EAA95B79}"/>
              </a:ext>
            </a:extLst>
          </p:cNvPr>
          <p:cNvSpPr txBox="1"/>
          <p:nvPr/>
        </p:nvSpPr>
        <p:spPr>
          <a:xfrm>
            <a:off x="10858500" y="6159500"/>
            <a:ext cx="482600" cy="381000"/>
          </a:xfrm>
          <a:prstGeom prst="rect">
            <a:avLst/>
          </a:prstGeom>
          <a:solidFill>
            <a:srgbClr val="881111"/>
          </a:solidFill>
        </p:spPr>
        <p:txBody>
          <a:bodyPr vert="horz" rtlCol="0" anchor="b" anchorCtr="0">
            <a:noAutofit/>
          </a:bodyPr>
          <a:lstStyle/>
          <a:p>
            <a:r>
              <a:rPr lang="en-US" sz="1200">
                <a:solidFill>
                  <a:srgbClr val="FFFFFF"/>
                </a:solidFill>
                <a:latin typeface="Segoe UI" panose="020B0502040204020203" pitchFamily="34" charset="0"/>
              </a:rPr>
              <a:t>F</a:t>
            </a:r>
          </a:p>
        </p:txBody>
      </p:sp>
      <p:sp>
        <p:nvSpPr>
          <p:cNvPr id="24" name="counter" descr="Classic ParticiPoll#False#False">
            <a:extLst>
              <a:ext uri="{FF2B5EF4-FFF2-40B4-BE49-F238E27FC236}">
                <a16:creationId xmlns:a16="http://schemas.microsoft.com/office/drawing/2014/main" id="{73720EB8-989B-8681-EA19-9D1B169FAB65}"/>
              </a:ext>
            </a:extLst>
          </p:cNvPr>
          <p:cNvSpPr txBox="1"/>
          <p:nvPr/>
        </p:nvSpPr>
        <p:spPr>
          <a:xfrm>
            <a:off x="11366500" y="6096000"/>
            <a:ext cx="482600" cy="444500"/>
          </a:xfrm>
          <a:prstGeom prst="rect">
            <a:avLst/>
          </a:prstGeom>
          <a:solidFill>
            <a:srgbClr val="D2691E"/>
          </a:solidFill>
        </p:spPr>
        <p:txBody>
          <a:bodyPr vert="horz" rtlCol="0" anchor="ctr" anchorCtr="1">
            <a:noAutofit/>
          </a:bodyPr>
          <a:lstStyle/>
          <a:p>
            <a:pPr algn="ctr"/>
            <a:r>
              <a:rPr lang="en-US" sz="1400">
                <a:solidFill>
                  <a:srgbClr val="FFFFFF"/>
                </a:solidFill>
                <a:latin typeface="Segoe UI" panose="020B0502040204020203" pitchFamily="34" charset="0"/>
              </a:rPr>
              <a:t>0</a:t>
            </a:r>
          </a:p>
        </p:txBody>
      </p:sp>
      <p:sp>
        <p:nvSpPr>
          <p:cNvPr id="25" name="participoll" descr="6">
            <a:extLst>
              <a:ext uri="{FF2B5EF4-FFF2-40B4-BE49-F238E27FC236}">
                <a16:creationId xmlns:a16="http://schemas.microsoft.com/office/drawing/2014/main" id="{6503CC9F-604D-D4C8-1D0F-4EEB84271CCA}"/>
              </a:ext>
            </a:extLst>
          </p:cNvPr>
          <p:cNvSpPr txBox="1"/>
          <p:nvPr/>
        </p:nvSpPr>
        <p:spPr>
          <a:xfrm>
            <a:off x="11366500" y="6096000"/>
            <a:ext cx="482600" cy="444500"/>
          </a:xfrm>
          <a:prstGeom prst="rect">
            <a:avLst/>
          </a:prstGeom>
          <a:solidFill>
            <a:srgbClr val="FFFFFF">
              <a:alpha val="15000"/>
            </a:srgbClr>
          </a:solidFill>
        </p:spPr>
        <p:txBody>
          <a:bodyPr vert="horz" rtlCol="0">
            <a:noAutofit/>
          </a:bodyPr>
          <a:lstStyle/>
          <a:p>
            <a:endParaRPr lang="en-US"/>
          </a:p>
        </p:txBody>
      </p:sp>
      <p:sp>
        <p:nvSpPr>
          <p:cNvPr id="26" name="pp_status">
            <a:extLst>
              <a:ext uri="{FF2B5EF4-FFF2-40B4-BE49-F238E27FC236}">
                <a16:creationId xmlns:a16="http://schemas.microsoft.com/office/drawing/2014/main" id="{D638EFAF-D52D-C23F-8E02-DAC5BCEF7569}"/>
              </a:ext>
            </a:extLst>
          </p:cNvPr>
          <p:cNvSpPr txBox="1"/>
          <p:nvPr/>
        </p:nvSpPr>
        <p:spPr>
          <a:xfrm>
            <a:off x="8763000" y="6540500"/>
            <a:ext cx="3175000" cy="190500"/>
          </a:xfrm>
          <a:prstGeom prst="rect">
            <a:avLst/>
          </a:prstGeom>
          <a:noFill/>
        </p:spPr>
        <p:txBody>
          <a:bodyPr vert="horz" wrap="none" rtlCol="0" anchor="ctr">
            <a:noAutofit/>
          </a:bodyPr>
          <a:lstStyle/>
          <a:p>
            <a:pPr algn="r"/>
            <a:endParaRPr lang="en-US" sz="900">
              <a:solidFill>
                <a:srgbClr val="FF0000"/>
              </a:solidFill>
              <a:latin typeface="Segoe UI" panose="020B0502040204020203" pitchFamily="34" charset="0"/>
            </a:endParaRPr>
          </a:p>
        </p:txBody>
      </p:sp>
      <p:pic>
        <p:nvPicPr>
          <p:cNvPr id="6" name="Picture 5">
            <a:extLst>
              <a:ext uri="{FF2B5EF4-FFF2-40B4-BE49-F238E27FC236}">
                <a16:creationId xmlns:a16="http://schemas.microsoft.com/office/drawing/2014/main" id="{721FB757-99D2-AA7C-0D0A-25BD84BD61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01709" y="3041032"/>
            <a:ext cx="2360700" cy="2360700"/>
          </a:xfrm>
          <a:prstGeom prst="rect">
            <a:avLst/>
          </a:prstGeom>
        </p:spPr>
      </p:pic>
    </p:spTree>
    <p:custDataLst>
      <p:tags r:id="rId1"/>
    </p:custDataLst>
    <p:extLst>
      <p:ext uri="{BB962C8B-B14F-4D97-AF65-F5344CB8AC3E}">
        <p14:creationId xmlns:p14="http://schemas.microsoft.com/office/powerpoint/2010/main" val="3729185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3">
                                          <p:stCondLst>
                                            <p:cond delay="0"/>
                                          </p:stCondLst>
                                        </p:cTn>
                                        <p:tgtEl>
                                          <p:spTgt spid="25"/>
                                        </p:tgtEl>
                                      </p:cBhvr>
                                    </p:animEffect>
                                    <p:anim calcmode="lin" valueType="num">
                                      <p:cBhvr>
                                        <p:cTn id="8" dur="9"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9" dur="3"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10" dur="3" tmFilter="0, 0; 0.125,0.2665; 0.25,0.4; 0.375,0.465; 0.5,0.5;  0.625,0.535; 0.75,0.6; 0.875,0.7335; 1,1">
                                          <p:stCondLst>
                                            <p:cond delay="3"/>
                                          </p:stCondLst>
                                        </p:cTn>
                                        <p:tgtEl>
                                          <p:spTgt spid="25"/>
                                        </p:tgtEl>
                                        <p:attrNameLst>
                                          <p:attrName>ppt_y</p:attrName>
                                        </p:attrNameLst>
                                      </p:cBhvr>
                                      <p:tavLst>
                                        <p:tav tm="0" fmla="#ppt_y-sin(pi*$)/9">
                                          <p:val>
                                            <p:fltVal val="0"/>
                                          </p:val>
                                        </p:tav>
                                        <p:tav tm="100000">
                                          <p:val>
                                            <p:fltVal val="1"/>
                                          </p:val>
                                        </p:tav>
                                      </p:tavLst>
                                    </p:anim>
                                    <p:anim calcmode="lin" valueType="num">
                                      <p:cBhvr>
                                        <p:cTn id="11" dur="2" tmFilter="0, 0; 0.125,0.2665; 0.25,0.4; 0.375,0.465; 0.5,0.5;  0.625,0.535; 0.75,0.6; 0.875,0.7335; 1,1">
                                          <p:stCondLst>
                                            <p:cond delay="7"/>
                                          </p:stCondLst>
                                        </p:cTn>
                                        <p:tgtEl>
                                          <p:spTgt spid="25"/>
                                        </p:tgtEl>
                                        <p:attrNameLst>
                                          <p:attrName>ppt_y</p:attrName>
                                        </p:attrNameLst>
                                      </p:cBhvr>
                                      <p:tavLst>
                                        <p:tav tm="0" fmla="#ppt_y-sin(pi*$)/27">
                                          <p:val>
                                            <p:fltVal val="0"/>
                                          </p:val>
                                        </p:tav>
                                        <p:tav tm="100000">
                                          <p:val>
                                            <p:fltVal val="1"/>
                                          </p:val>
                                        </p:tav>
                                      </p:tavLst>
                                    </p:anim>
                                    <p:anim calcmode="lin" valueType="num">
                                      <p:cBhvr>
                                        <p:cTn id="12" dur="1" tmFilter="0, 0; 0.125,0.2665; 0.25,0.4; 0.375,0.465; 0.5,0.5;  0.625,0.535; 0.75,0.6; 0.875,0.7335; 1,1">
                                          <p:stCondLst>
                                            <p:cond delay="8"/>
                                          </p:stCondLst>
                                        </p:cTn>
                                        <p:tgtEl>
                                          <p:spTgt spid="25"/>
                                        </p:tgtEl>
                                        <p:attrNameLst>
                                          <p:attrName>ppt_y</p:attrName>
                                        </p:attrNameLst>
                                      </p:cBhvr>
                                      <p:tavLst>
                                        <p:tav tm="0" fmla="#ppt_y-sin(pi*$)/81">
                                          <p:val>
                                            <p:fltVal val="0"/>
                                          </p:val>
                                        </p:tav>
                                        <p:tav tm="100000">
                                          <p:val>
                                            <p:fltVal val="1"/>
                                          </p:val>
                                        </p:tav>
                                      </p:tavLst>
                                    </p:anim>
                                    <p:animScale>
                                      <p:cBhvr>
                                        <p:cTn id="13" dur="1">
                                          <p:stCondLst>
                                            <p:cond delay="3"/>
                                          </p:stCondLst>
                                        </p:cTn>
                                        <p:tgtEl>
                                          <p:spTgt spid="25"/>
                                        </p:tgtEl>
                                      </p:cBhvr>
                                      <p:to x="100000" y="60000"/>
                                    </p:animScale>
                                    <p:animScale>
                                      <p:cBhvr>
                                        <p:cTn id="14" dur="1" decel="50000">
                                          <p:stCondLst>
                                            <p:cond delay="3"/>
                                          </p:stCondLst>
                                        </p:cTn>
                                        <p:tgtEl>
                                          <p:spTgt spid="25"/>
                                        </p:tgtEl>
                                      </p:cBhvr>
                                      <p:to x="100000" y="100000"/>
                                    </p:animScale>
                                    <p:animScale>
                                      <p:cBhvr>
                                        <p:cTn id="15" dur="1">
                                          <p:stCondLst>
                                            <p:cond delay="7"/>
                                          </p:stCondLst>
                                        </p:cTn>
                                        <p:tgtEl>
                                          <p:spTgt spid="25"/>
                                        </p:tgtEl>
                                      </p:cBhvr>
                                      <p:to x="100000" y="80000"/>
                                    </p:animScale>
                                    <p:animScale>
                                      <p:cBhvr>
                                        <p:cTn id="16" dur="1" decel="50000">
                                          <p:stCondLst>
                                            <p:cond delay="7"/>
                                          </p:stCondLst>
                                        </p:cTn>
                                        <p:tgtEl>
                                          <p:spTgt spid="25"/>
                                        </p:tgtEl>
                                      </p:cBhvr>
                                      <p:to x="100000" y="100000"/>
                                    </p:animScale>
                                    <p:animScale>
                                      <p:cBhvr>
                                        <p:cTn id="17" dur="1">
                                          <p:stCondLst>
                                            <p:cond delay="8"/>
                                          </p:stCondLst>
                                        </p:cTn>
                                        <p:tgtEl>
                                          <p:spTgt spid="25"/>
                                        </p:tgtEl>
                                      </p:cBhvr>
                                      <p:to x="100000" y="90000"/>
                                    </p:animScale>
                                    <p:animScale>
                                      <p:cBhvr>
                                        <p:cTn id="18" dur="1" decel="50000">
                                          <p:stCondLst>
                                            <p:cond delay="8"/>
                                          </p:stCondLst>
                                        </p:cTn>
                                        <p:tgtEl>
                                          <p:spTgt spid="25"/>
                                        </p:tgtEl>
                                      </p:cBhvr>
                                      <p:to x="100000" y="100000"/>
                                    </p:animScale>
                                    <p:animScale>
                                      <p:cBhvr>
                                        <p:cTn id="19" dur="1">
                                          <p:stCondLst>
                                            <p:cond delay="9"/>
                                          </p:stCondLst>
                                        </p:cTn>
                                        <p:tgtEl>
                                          <p:spTgt spid="25"/>
                                        </p:tgtEl>
                                      </p:cBhvr>
                                      <p:to x="100000" y="95000"/>
                                    </p:animScale>
                                    <p:animScale>
                                      <p:cBhvr>
                                        <p:cTn id="20" dur="1" decel="50000">
                                          <p:stCondLst>
                                            <p:cond delay="9"/>
                                          </p:stCondLst>
                                        </p:cTn>
                                        <p:tgtEl>
                                          <p:spTgt spid="2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BAA2A-5EB0-30E1-0EE5-0D4F6C2514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3F7A85-5771-2120-B925-D0408BECB4A7}"/>
              </a:ext>
            </a:extLst>
          </p:cNvPr>
          <p:cNvSpPr>
            <a:spLocks noGrp="1"/>
          </p:cNvSpPr>
          <p:nvPr>
            <p:ph type="title"/>
          </p:nvPr>
        </p:nvSpPr>
        <p:spPr/>
        <p:txBody>
          <a:bodyPr/>
          <a:lstStyle/>
          <a:p>
            <a:r>
              <a:rPr lang="en-US" dirty="0"/>
              <a:t>Polling Test Answer</a:t>
            </a:r>
            <a:endParaRPr lang="en-US" dirty="0">
              <a:highlight>
                <a:srgbClr val="FFFF00"/>
              </a:highlight>
            </a:endParaRPr>
          </a:p>
        </p:txBody>
      </p:sp>
      <p:sp>
        <p:nvSpPr>
          <p:cNvPr id="4" name="Slide Number Placeholder 3">
            <a:extLst>
              <a:ext uri="{FF2B5EF4-FFF2-40B4-BE49-F238E27FC236}">
                <a16:creationId xmlns:a16="http://schemas.microsoft.com/office/drawing/2014/main" id="{A9903808-4E45-232A-2210-B0582C4A0896}"/>
              </a:ext>
            </a:extLst>
          </p:cNvPr>
          <p:cNvSpPr>
            <a:spLocks noGrp="1"/>
          </p:cNvSpPr>
          <p:nvPr>
            <p:ph type="sldNum" sz="quarter" idx="12"/>
          </p:nvPr>
        </p:nvSpPr>
        <p:spPr/>
        <p:txBody>
          <a:bodyPr/>
          <a:lstStyle/>
          <a:p>
            <a:fld id="{772AD97A-4EE5-4134-952F-E148AF3C2668}" type="slidenum">
              <a:rPr lang="en-US" smtClean="0"/>
              <a:pPr/>
              <a:t>3</a:t>
            </a:fld>
            <a:endParaRPr lang="en-US" dirty="0"/>
          </a:p>
        </p:txBody>
      </p:sp>
      <p:sp>
        <p:nvSpPr>
          <p:cNvPr id="5" name="Content Placeholder 4">
            <a:extLst>
              <a:ext uri="{FF2B5EF4-FFF2-40B4-BE49-F238E27FC236}">
                <a16:creationId xmlns:a16="http://schemas.microsoft.com/office/drawing/2014/main" id="{AFF2D85B-C391-2A98-3C32-26A57D801998}"/>
              </a:ext>
            </a:extLst>
          </p:cNvPr>
          <p:cNvSpPr>
            <a:spLocks noGrp="1"/>
          </p:cNvSpPr>
          <p:nvPr>
            <p:ph idx="1"/>
          </p:nvPr>
        </p:nvSpPr>
        <p:spPr>
          <a:xfrm>
            <a:off x="397566" y="1456268"/>
            <a:ext cx="6308034" cy="4997586"/>
          </a:xfrm>
        </p:spPr>
        <p:txBody>
          <a:bodyPr anchor="ctr">
            <a:normAutofit fontScale="92500"/>
          </a:bodyPr>
          <a:lstStyle/>
          <a:p>
            <a:pPr marL="514350" indent="-514350">
              <a:buFont typeface="+mj-lt"/>
              <a:buAutoNum type="alphaUcPeriod" startAt="5"/>
            </a:pPr>
            <a:r>
              <a:rPr lang="en-US" sz="2600" b="1" dirty="0">
                <a:solidFill>
                  <a:srgbClr val="6F2B35"/>
                </a:solidFill>
              </a:rPr>
              <a:t> </a:t>
            </a:r>
            <a:r>
              <a:rPr lang="en-US" sz="2600" b="1" dirty="0">
                <a:solidFill>
                  <a:srgbClr val="DA90E0"/>
                </a:solidFill>
              </a:rPr>
              <a:t>About 50%</a:t>
            </a:r>
            <a:endParaRPr lang="en-US" sz="2600" b="1" dirty="0">
              <a:solidFill>
                <a:srgbClr val="6F2B35"/>
              </a:solidFill>
            </a:endParaRPr>
          </a:p>
          <a:p>
            <a:pPr marL="0" indent="0">
              <a:lnSpc>
                <a:spcPct val="100000"/>
              </a:lnSpc>
              <a:spcBef>
                <a:spcPts val="0"/>
              </a:spcBef>
              <a:buNone/>
            </a:pPr>
            <a:r>
              <a:rPr lang="en-US" sz="2600" dirty="0">
                <a:highlight>
                  <a:srgbClr val="FFFF00"/>
                </a:highlight>
              </a:rPr>
              <a:t>   </a:t>
            </a:r>
          </a:p>
          <a:p>
            <a:pPr>
              <a:lnSpc>
                <a:spcPct val="110000"/>
              </a:lnSpc>
              <a:spcBef>
                <a:spcPts val="0"/>
              </a:spcBef>
              <a:spcAft>
                <a:spcPts val="600"/>
              </a:spcAft>
            </a:pPr>
            <a:r>
              <a:rPr lang="en-US" sz="2600" dirty="0"/>
              <a:t>As of September </a:t>
            </a:r>
            <a:r>
              <a:rPr lang="en-US" sz="2600" b="1" dirty="0"/>
              <a:t>2022</a:t>
            </a:r>
            <a:r>
              <a:rPr lang="en-US" sz="2600" dirty="0"/>
              <a:t>, about </a:t>
            </a:r>
            <a:r>
              <a:rPr lang="en-US" sz="2600" b="1" dirty="0"/>
              <a:t>47% </a:t>
            </a:r>
            <a:r>
              <a:rPr lang="en-US" sz="2600" dirty="0"/>
              <a:t>(894,614) of all military retirees were receiving </a:t>
            </a:r>
            <a:r>
              <a:rPr lang="en-US" sz="2600" b="1" dirty="0"/>
              <a:t>either CRSC or CRDP</a:t>
            </a:r>
            <a:r>
              <a:rPr lang="en-US" sz="2600" dirty="0"/>
              <a:t>.</a:t>
            </a:r>
          </a:p>
          <a:p>
            <a:pPr lvl="1">
              <a:lnSpc>
                <a:spcPct val="110000"/>
              </a:lnSpc>
              <a:spcBef>
                <a:spcPts val="0"/>
              </a:spcBef>
              <a:spcAft>
                <a:spcPts val="1200"/>
              </a:spcAft>
            </a:pPr>
            <a:r>
              <a:rPr lang="en-US" sz="2600" dirty="0"/>
              <a:t>Up from less than 30% in FY2015.</a:t>
            </a:r>
          </a:p>
          <a:p>
            <a:pPr>
              <a:lnSpc>
                <a:spcPct val="110000"/>
              </a:lnSpc>
              <a:spcBef>
                <a:spcPts val="0"/>
              </a:spcBef>
              <a:spcAft>
                <a:spcPts val="1200"/>
              </a:spcAft>
            </a:pPr>
            <a:r>
              <a:rPr lang="en-US" sz="2600" dirty="0"/>
              <a:t>Annual cost is about $21 billion.</a:t>
            </a:r>
          </a:p>
          <a:p>
            <a:pPr>
              <a:lnSpc>
                <a:spcPct val="110000"/>
              </a:lnSpc>
              <a:spcBef>
                <a:spcPts val="0"/>
              </a:spcBef>
              <a:spcAft>
                <a:spcPts val="1200"/>
              </a:spcAft>
            </a:pPr>
            <a:r>
              <a:rPr lang="en-US" sz="2600" b="1" dirty="0"/>
              <a:t>CRDP program is about eight times bigger</a:t>
            </a:r>
            <a:r>
              <a:rPr lang="en-US" sz="2600" dirty="0"/>
              <a:t> than CRSC and costs about ten times more.</a:t>
            </a:r>
          </a:p>
        </p:txBody>
      </p:sp>
      <p:pic>
        <p:nvPicPr>
          <p:cNvPr id="7" name="Picture 6">
            <a:extLst>
              <a:ext uri="{FF2B5EF4-FFF2-40B4-BE49-F238E27FC236}">
                <a16:creationId xmlns:a16="http://schemas.microsoft.com/office/drawing/2014/main" id="{F647F6A3-8CFA-4B92-7ED6-4A3B23989CC5}"/>
              </a:ext>
            </a:extLst>
          </p:cNvPr>
          <p:cNvPicPr>
            <a:picLocks noChangeAspect="1"/>
          </p:cNvPicPr>
          <p:nvPr/>
        </p:nvPicPr>
        <p:blipFill>
          <a:blip r:embed="rId4"/>
          <a:stretch>
            <a:fillRect/>
          </a:stretch>
        </p:blipFill>
        <p:spPr>
          <a:xfrm>
            <a:off x="6682330" y="2310761"/>
            <a:ext cx="5323401" cy="3048857"/>
          </a:xfrm>
          <a:prstGeom prst="rect">
            <a:avLst/>
          </a:prstGeom>
          <a:ln w="28575">
            <a:solidFill>
              <a:schemeClr val="accent1"/>
            </a:solidFill>
          </a:ln>
        </p:spPr>
      </p:pic>
      <p:sp>
        <p:nvSpPr>
          <p:cNvPr id="9" name="TextBox 8">
            <a:extLst>
              <a:ext uri="{FF2B5EF4-FFF2-40B4-BE49-F238E27FC236}">
                <a16:creationId xmlns:a16="http://schemas.microsoft.com/office/drawing/2014/main" id="{0DE5B747-5CBF-45C6-F5E6-25C936C3C742}"/>
              </a:ext>
            </a:extLst>
          </p:cNvPr>
          <p:cNvSpPr txBox="1"/>
          <p:nvPr/>
        </p:nvSpPr>
        <p:spPr>
          <a:xfrm>
            <a:off x="6853030" y="5537404"/>
            <a:ext cx="5191539" cy="738664"/>
          </a:xfrm>
          <a:prstGeom prst="rect">
            <a:avLst/>
          </a:prstGeom>
          <a:noFill/>
        </p:spPr>
        <p:txBody>
          <a:bodyPr wrap="square">
            <a:spAutoFit/>
          </a:bodyPr>
          <a:lstStyle/>
          <a:p>
            <a:r>
              <a:rPr lang="en-US" sz="1400" dirty="0"/>
              <a:t>Source:  Congressional Research Service, </a:t>
            </a:r>
            <a:r>
              <a:rPr lang="en-US" sz="1400" i="1" dirty="0"/>
              <a:t>Concurrent Receipt of Military Retired Pay and Veteran Disability: Background and Issues for Congress</a:t>
            </a:r>
            <a:r>
              <a:rPr lang="en-US" sz="1400" dirty="0"/>
              <a:t> (Updated June 16, 2025)</a:t>
            </a:r>
          </a:p>
        </p:txBody>
      </p:sp>
    </p:spTree>
    <p:custDataLst>
      <p:tags r:id="rId1"/>
    </p:custDataLst>
    <p:extLst>
      <p:ext uri="{BB962C8B-B14F-4D97-AF65-F5344CB8AC3E}">
        <p14:creationId xmlns:p14="http://schemas.microsoft.com/office/powerpoint/2010/main" val="1444756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35166-F639-458F-8715-E8A81023CCA8}"/>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87D84355-9261-883A-7A88-F1F6E4519AA1}"/>
              </a:ext>
            </a:extLst>
          </p:cNvPr>
          <p:cNvSpPr>
            <a:spLocks noGrp="1"/>
          </p:cNvSpPr>
          <p:nvPr>
            <p:ph type="ftr" sz="quarter" idx="11"/>
          </p:nvPr>
        </p:nvSpPr>
        <p:spPr>
          <a:xfrm>
            <a:off x="0" y="6492875"/>
            <a:ext cx="4114800" cy="365125"/>
          </a:xfrm>
          <a:prstGeom prst="rect">
            <a:avLst/>
          </a:prstGeom>
        </p:spPr>
        <p:txBody>
          <a:bodyPr vert="horz" lIns="91440" tIns="45720" rIns="91440" bIns="45720" rtlCol="0" anchor="ctr"/>
          <a:lstStyle>
            <a:defPPr>
              <a:defRPr lang="en-US"/>
            </a:defPPr>
            <a:lvl1pPr marL="0" algn="l"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 2018-2025 Bergmann &amp; Moore LLC </a:t>
            </a:r>
            <a:endParaRPr lang="en-US" dirty="0"/>
          </a:p>
        </p:txBody>
      </p:sp>
      <p:sp>
        <p:nvSpPr>
          <p:cNvPr id="4" name="Slide Number Placeholder 3">
            <a:extLst>
              <a:ext uri="{FF2B5EF4-FFF2-40B4-BE49-F238E27FC236}">
                <a16:creationId xmlns:a16="http://schemas.microsoft.com/office/drawing/2014/main" id="{BD74C3AD-3BE2-B036-AB6B-B0451E25DFFD}"/>
              </a:ext>
            </a:extLst>
          </p:cNvPr>
          <p:cNvSpPr>
            <a:spLocks noGrp="1"/>
          </p:cNvSpPr>
          <p:nvPr>
            <p:ph type="sldNum" sz="quarter" idx="12"/>
          </p:nvPr>
        </p:nvSpPr>
        <p:spPr/>
        <p:txBody>
          <a:bodyPr/>
          <a:lstStyle/>
          <a:p>
            <a:fld id="{772AD97A-4EE5-4134-952F-E148AF3C2668}" type="slidenum">
              <a:rPr lang="en-US" smtClean="0"/>
              <a:t>4</a:t>
            </a:fld>
            <a:endParaRPr lang="en-US" dirty="0"/>
          </a:p>
        </p:txBody>
      </p:sp>
      <p:sp>
        <p:nvSpPr>
          <p:cNvPr id="5" name="Content Placeholder 4">
            <a:extLst>
              <a:ext uri="{FF2B5EF4-FFF2-40B4-BE49-F238E27FC236}">
                <a16:creationId xmlns:a16="http://schemas.microsoft.com/office/drawing/2014/main" id="{D97C0B34-0729-EB1D-922A-C4D8CA719B66}"/>
              </a:ext>
            </a:extLst>
          </p:cNvPr>
          <p:cNvSpPr>
            <a:spLocks noGrp="1"/>
          </p:cNvSpPr>
          <p:nvPr>
            <p:ph idx="1"/>
          </p:nvPr>
        </p:nvSpPr>
        <p:spPr/>
        <p:txBody>
          <a:bodyPr anchor="b">
            <a:normAutofit/>
          </a:bodyPr>
          <a:lstStyle/>
          <a:p>
            <a:pPr marL="0" indent="0">
              <a:buNone/>
            </a:pPr>
            <a:r>
              <a:rPr lang="en-US" sz="6000" dirty="0"/>
              <a:t>History – F</a:t>
            </a:r>
            <a:r>
              <a:rPr lang="en-US" sz="6000" dirty="0">
                <a:ea typeface="Verdana" pitchFamily="34" charset="-122"/>
                <a:cs typeface="Verdana" pitchFamily="34" charset="-120"/>
              </a:rPr>
              <a:t>rom Ban to Benefit</a:t>
            </a:r>
            <a:endParaRPr lang="en-US" sz="6000" dirty="0"/>
          </a:p>
        </p:txBody>
      </p:sp>
    </p:spTree>
    <p:extLst>
      <p:ext uri="{BB962C8B-B14F-4D97-AF65-F5344CB8AC3E}">
        <p14:creationId xmlns:p14="http://schemas.microsoft.com/office/powerpoint/2010/main" val="5111706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A6B5D-5F24-1F35-3809-EBB41C4F24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2E0210-5806-34AC-5FFC-52D1709A2B22}"/>
              </a:ext>
            </a:extLst>
          </p:cNvPr>
          <p:cNvSpPr>
            <a:spLocks noGrp="1"/>
          </p:cNvSpPr>
          <p:nvPr>
            <p:ph type="title"/>
          </p:nvPr>
        </p:nvSpPr>
        <p:spPr/>
        <p:txBody>
          <a:bodyPr>
            <a:noAutofit/>
          </a:bodyPr>
          <a:lstStyle/>
          <a:p>
            <a:r>
              <a:rPr lang="en-US" sz="4800" dirty="0">
                <a:solidFill>
                  <a:srgbClr val="FFFFFF"/>
                </a:solidFill>
                <a:ea typeface="Verdana" pitchFamily="34" charset="-122"/>
              </a:rPr>
              <a:t>The Offset Begins</a:t>
            </a:r>
            <a:endParaRPr lang="en-US" sz="4800" dirty="0"/>
          </a:p>
        </p:txBody>
      </p:sp>
      <p:sp>
        <p:nvSpPr>
          <p:cNvPr id="4" name="Slide Number Placeholder 3">
            <a:extLst>
              <a:ext uri="{FF2B5EF4-FFF2-40B4-BE49-F238E27FC236}">
                <a16:creationId xmlns:a16="http://schemas.microsoft.com/office/drawing/2014/main" id="{3027F7F0-9DAC-1A41-CBD7-351106B2969B}"/>
              </a:ext>
            </a:extLst>
          </p:cNvPr>
          <p:cNvSpPr>
            <a:spLocks noGrp="1"/>
          </p:cNvSpPr>
          <p:nvPr>
            <p:ph type="sldNum" sz="quarter" idx="12"/>
          </p:nvPr>
        </p:nvSpPr>
        <p:spPr/>
        <p:txBody>
          <a:bodyPr/>
          <a:lstStyle/>
          <a:p>
            <a:fld id="{772AD97A-4EE5-4134-952F-E148AF3C2668}" type="slidenum">
              <a:rPr lang="en-US" smtClean="0"/>
              <a:pPr/>
              <a:t>5</a:t>
            </a:fld>
            <a:endParaRPr lang="en-US" dirty="0"/>
          </a:p>
        </p:txBody>
      </p:sp>
      <p:sp>
        <p:nvSpPr>
          <p:cNvPr id="6" name="Content Placeholder 4">
            <a:extLst>
              <a:ext uri="{FF2B5EF4-FFF2-40B4-BE49-F238E27FC236}">
                <a16:creationId xmlns:a16="http://schemas.microsoft.com/office/drawing/2014/main" id="{2642D92E-43D4-FE83-D067-1B610D45EA67}"/>
              </a:ext>
            </a:extLst>
          </p:cNvPr>
          <p:cNvSpPr txBox="1">
            <a:spLocks/>
          </p:cNvSpPr>
          <p:nvPr/>
        </p:nvSpPr>
        <p:spPr>
          <a:xfrm>
            <a:off x="169331" y="1474470"/>
            <a:ext cx="7539407" cy="5133936"/>
          </a:xfrm>
          <a:prstGeom prst="rect">
            <a:avLst/>
          </a:prstGeom>
        </p:spPr>
        <p:txBody>
          <a:bodyPr anchor="ctr">
            <a:normAutofit fontScale="62500" lnSpcReduction="20000"/>
          </a:bodyPr>
          <a:lstStyle>
            <a:lvl1pPr marL="228600" indent="-228600" algn="l" defTabSz="914400" rtl="0" eaLnBrk="1" latinLnBrk="0" hangingPunct="1">
              <a:lnSpc>
                <a:spcPct val="90000"/>
              </a:lnSpc>
              <a:spcBef>
                <a:spcPts val="1000"/>
              </a:spcBef>
              <a:buClr>
                <a:srgbClr val="C00000"/>
              </a:buClr>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Clr>
                <a:srgbClr val="C00000"/>
              </a:buClr>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Clr>
                <a:srgbClr val="C00000"/>
              </a:buClr>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Clr>
                <a:srgbClr val="C00000"/>
              </a:buClr>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Clr>
                <a:srgbClr val="C00000"/>
              </a:buClr>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1200"/>
              </a:spcAft>
            </a:pPr>
            <a:r>
              <a:rPr lang="en-US" sz="3200" b="1" dirty="0"/>
              <a:t>1891</a:t>
            </a:r>
            <a:r>
              <a:rPr lang="en-US" sz="3200" dirty="0"/>
              <a:t>: Congress </a:t>
            </a:r>
            <a:r>
              <a:rPr lang="en-US" sz="3200" b="1" dirty="0"/>
              <a:t>bans concurrent receipt </a:t>
            </a:r>
            <a:r>
              <a:rPr lang="en-US" sz="3200" dirty="0"/>
              <a:t>of military retirement and disability pension.</a:t>
            </a:r>
          </a:p>
          <a:p>
            <a:pPr lvl="1">
              <a:lnSpc>
                <a:spcPct val="120000"/>
              </a:lnSpc>
              <a:spcBef>
                <a:spcPts val="0"/>
              </a:spcBef>
              <a:spcAft>
                <a:spcPts val="1200"/>
              </a:spcAft>
            </a:pPr>
            <a:r>
              <a:rPr lang="en-US" sz="2800" dirty="0"/>
              <a:t>Retirement was not a normal part of life.  </a:t>
            </a:r>
          </a:p>
          <a:p>
            <a:pPr lvl="1">
              <a:lnSpc>
                <a:spcPct val="120000"/>
              </a:lnSpc>
              <a:spcBef>
                <a:spcPts val="0"/>
              </a:spcBef>
              <a:spcAft>
                <a:spcPts val="1200"/>
              </a:spcAft>
            </a:pPr>
            <a:r>
              <a:rPr lang="en-US" sz="2800" dirty="0"/>
              <a:t>The programs were considered </a:t>
            </a:r>
            <a:r>
              <a:rPr lang="en-US" sz="2800" b="1" dirty="0"/>
              <a:t>overlapping</a:t>
            </a:r>
            <a:r>
              <a:rPr lang="en-US" sz="2800" dirty="0"/>
              <a:t>.</a:t>
            </a:r>
          </a:p>
          <a:p>
            <a:pPr>
              <a:lnSpc>
                <a:spcPct val="120000"/>
              </a:lnSpc>
              <a:spcBef>
                <a:spcPts val="0"/>
              </a:spcBef>
              <a:spcAft>
                <a:spcPts val="1200"/>
              </a:spcAft>
            </a:pPr>
            <a:r>
              <a:rPr lang="en-US" sz="3200" b="1" dirty="0"/>
              <a:t>1944</a:t>
            </a:r>
            <a:r>
              <a:rPr lang="en-US" sz="3200" dirty="0"/>
              <a:t>: Congress allows VA disability compensation to </a:t>
            </a:r>
            <a:r>
              <a:rPr lang="en-US" sz="3200" b="1" dirty="0"/>
              <a:t>offset</a:t>
            </a:r>
            <a:r>
              <a:rPr lang="en-US" sz="3200" dirty="0"/>
              <a:t> military retirement pay.</a:t>
            </a:r>
          </a:p>
          <a:p>
            <a:pPr lvl="1">
              <a:lnSpc>
                <a:spcPct val="120000"/>
              </a:lnSpc>
              <a:spcBef>
                <a:spcPts val="0"/>
              </a:spcBef>
              <a:spcAft>
                <a:spcPts val="1200"/>
              </a:spcAft>
            </a:pPr>
            <a:r>
              <a:rPr lang="en-US" sz="2800" dirty="0"/>
              <a:t>After </a:t>
            </a:r>
            <a:r>
              <a:rPr lang="en-US" sz="2800" b="1" dirty="0"/>
              <a:t>federal income tax </a:t>
            </a:r>
            <a:r>
              <a:rPr lang="en-US" sz="2800" dirty="0"/>
              <a:t>became law (1913), </a:t>
            </a:r>
            <a:r>
              <a:rPr lang="en-US" sz="2800" b="1" dirty="0"/>
              <a:t>disability compensation exempted</a:t>
            </a:r>
            <a:r>
              <a:rPr lang="en-US" sz="2800" dirty="0"/>
              <a:t>.</a:t>
            </a:r>
          </a:p>
          <a:p>
            <a:pPr lvl="1">
              <a:lnSpc>
                <a:spcPct val="120000"/>
              </a:lnSpc>
              <a:spcBef>
                <a:spcPts val="0"/>
              </a:spcBef>
              <a:spcAft>
                <a:spcPts val="1200"/>
              </a:spcAft>
            </a:pPr>
            <a:r>
              <a:rPr lang="en-US" sz="2800" dirty="0"/>
              <a:t>Military </a:t>
            </a:r>
            <a:r>
              <a:rPr lang="en-US" sz="2800" b="1" dirty="0"/>
              <a:t>retirement pensions </a:t>
            </a:r>
            <a:r>
              <a:rPr lang="en-US" sz="2800" dirty="0"/>
              <a:t>generally </a:t>
            </a:r>
            <a:r>
              <a:rPr lang="en-US" sz="2800" b="1" dirty="0"/>
              <a:t>higher</a:t>
            </a:r>
            <a:r>
              <a:rPr lang="en-US" sz="2800" dirty="0"/>
              <a:t>, but </a:t>
            </a:r>
            <a:r>
              <a:rPr lang="en-US" sz="2800" b="1" dirty="0"/>
              <a:t>taxable</a:t>
            </a:r>
            <a:r>
              <a:rPr lang="en-US" sz="2800" dirty="0"/>
              <a:t>.  </a:t>
            </a:r>
          </a:p>
          <a:p>
            <a:pPr lvl="1">
              <a:lnSpc>
                <a:spcPct val="120000"/>
              </a:lnSpc>
              <a:spcBef>
                <a:spcPts val="0"/>
              </a:spcBef>
              <a:spcAft>
                <a:spcPts val="1200"/>
              </a:spcAft>
            </a:pPr>
            <a:r>
              <a:rPr lang="en-US" sz="2800" dirty="0"/>
              <a:t>Offset allowed disabled retirees to </a:t>
            </a:r>
            <a:r>
              <a:rPr lang="en-US" sz="2800" b="1" dirty="0"/>
              <a:t>capture tax advantage</a:t>
            </a:r>
            <a:r>
              <a:rPr lang="en-US" sz="2800" dirty="0"/>
              <a:t> of having a service-connected disability while preserving prohibition on true concurrent receipt .</a:t>
            </a:r>
            <a:endParaRPr lang="en-US" sz="3200" dirty="0">
              <a:highlight>
                <a:srgbClr val="FFFF00"/>
              </a:highlight>
            </a:endParaRPr>
          </a:p>
        </p:txBody>
      </p:sp>
      <p:pic>
        <p:nvPicPr>
          <p:cNvPr id="8" name="Content Placeholder 4" descr="US constitution documents, bible, military helmet , dog tag, and camouflage clothes on American flag.The objects are placed in helmet.The documents are in scroll shape.Photo was shot in studio with a medium format camera Hasselblad H4D in studio and in horizontal composition.">
            <a:extLst>
              <a:ext uri="{FF2B5EF4-FFF2-40B4-BE49-F238E27FC236}">
                <a16:creationId xmlns:a16="http://schemas.microsoft.com/office/drawing/2014/main" id="{BDCFFE4B-4CC8-F6AC-1BEE-1E20241624DC}"/>
              </a:ext>
            </a:extLst>
          </p:cNvPr>
          <p:cNvPicPr>
            <a:picLocks noChangeAspect="1"/>
          </p:cNvPicPr>
          <p:nvPr/>
        </p:nvPicPr>
        <p:blipFill>
          <a:blip r:embed="rId4"/>
          <a:stretch>
            <a:fillRect/>
          </a:stretch>
        </p:blipFill>
        <p:spPr>
          <a:xfrm>
            <a:off x="7473545" y="2170176"/>
            <a:ext cx="4532186" cy="3399139"/>
          </a:xfrm>
          <a:prstGeom prst="rect">
            <a:avLst/>
          </a:prstGeom>
        </p:spPr>
      </p:pic>
    </p:spTree>
    <p:custDataLst>
      <p:tags r:id="rId1"/>
    </p:custDataLst>
    <p:extLst>
      <p:ext uri="{BB962C8B-B14F-4D97-AF65-F5344CB8AC3E}">
        <p14:creationId xmlns:p14="http://schemas.microsoft.com/office/powerpoint/2010/main" val="1735895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E4FBD15-E35B-4154-A84C-6697F7488175}"/>
              </a:ext>
            </a:extLst>
          </p:cNvPr>
          <p:cNvSpPr>
            <a:spLocks noGrp="1"/>
          </p:cNvSpPr>
          <p:nvPr>
            <p:ph type="sldNum" sz="quarter" idx="12"/>
          </p:nvPr>
        </p:nvSpPr>
        <p:spPr/>
        <p:txBody>
          <a:bodyPr/>
          <a:lstStyle/>
          <a:p>
            <a:fld id="{772AD97A-4EE5-4134-952F-E148AF3C2668}" type="slidenum">
              <a:rPr lang="en-US" smtClean="0"/>
              <a:t>6</a:t>
            </a:fld>
            <a:endParaRPr lang="en-US" dirty="0"/>
          </a:p>
        </p:txBody>
      </p:sp>
      <p:sp>
        <p:nvSpPr>
          <p:cNvPr id="5" name="Content Placeholder 4">
            <a:extLst>
              <a:ext uri="{FF2B5EF4-FFF2-40B4-BE49-F238E27FC236}">
                <a16:creationId xmlns:a16="http://schemas.microsoft.com/office/drawing/2014/main" id="{DDE02937-2EDD-4815-A3CD-AD8A53AD927D}"/>
              </a:ext>
            </a:extLst>
          </p:cNvPr>
          <p:cNvSpPr>
            <a:spLocks noGrp="1"/>
          </p:cNvSpPr>
          <p:nvPr>
            <p:ph idx="1"/>
          </p:nvPr>
        </p:nvSpPr>
        <p:spPr>
          <a:xfrm>
            <a:off x="95693" y="1616148"/>
            <a:ext cx="12096307" cy="4992257"/>
          </a:xfrm>
        </p:spPr>
        <p:txBody>
          <a:bodyPr anchor="ctr">
            <a:normAutofit fontScale="92500"/>
          </a:bodyPr>
          <a:lstStyle/>
          <a:p>
            <a:pPr algn="just">
              <a:lnSpc>
                <a:spcPct val="110000"/>
              </a:lnSpc>
            </a:pPr>
            <a:r>
              <a:rPr lang="en-US" b="1" dirty="0"/>
              <a:t>General Rule: </a:t>
            </a:r>
            <a:r>
              <a:rPr lang="en-US" dirty="0"/>
              <a:t>Retirees </a:t>
            </a:r>
            <a:r>
              <a:rPr lang="en-US" u="sng" dirty="0"/>
              <a:t>may not receive both</a:t>
            </a:r>
            <a:r>
              <a:rPr lang="en-US" dirty="0"/>
              <a:t> VA disability compensation and military retirement pay concurrently</a:t>
            </a:r>
          </a:p>
          <a:p>
            <a:pPr algn="just">
              <a:lnSpc>
                <a:spcPct val="110000"/>
              </a:lnSpc>
            </a:pPr>
            <a:r>
              <a:rPr lang="en-US" b="1" dirty="0"/>
              <a:t>Offset:  </a:t>
            </a:r>
            <a:r>
              <a:rPr lang="en-US" dirty="0"/>
              <a:t>Retirees </a:t>
            </a:r>
            <a:r>
              <a:rPr lang="en-US" u="sng" dirty="0"/>
              <a:t>may waive retired pay</a:t>
            </a:r>
            <a:r>
              <a:rPr lang="en-US" dirty="0"/>
              <a:t>, dollar for dollar, to receive VA disability compensation.</a:t>
            </a:r>
          </a:p>
          <a:p>
            <a:pPr>
              <a:lnSpc>
                <a:spcPct val="110000"/>
              </a:lnSpc>
            </a:pPr>
            <a:r>
              <a:rPr lang="en-US" b="1" dirty="0"/>
              <a:t>Example:  </a:t>
            </a:r>
            <a:r>
              <a:rPr lang="en-US" dirty="0"/>
              <a:t>Veteran is eligible for $2,000/month in retirement and $1,500 in disability</a:t>
            </a:r>
          </a:p>
          <a:p>
            <a:pPr lvl="1">
              <a:lnSpc>
                <a:spcPct val="110000"/>
              </a:lnSpc>
            </a:pPr>
            <a:r>
              <a:rPr lang="en-US" sz="2800" b="1" dirty="0"/>
              <a:t>Expectation:</a:t>
            </a:r>
            <a:r>
              <a:rPr lang="en-US" sz="2800" dirty="0"/>
              <a:t> $2,000 + $1,500 = $3,500/month (</a:t>
            </a:r>
            <a:r>
              <a:rPr lang="en-US" sz="2800" b="1" dirty="0">
                <a:solidFill>
                  <a:srgbClr val="C00000"/>
                </a:solidFill>
              </a:rPr>
              <a:t>wrong</a:t>
            </a:r>
            <a:r>
              <a:rPr lang="en-US" sz="2800" dirty="0"/>
              <a:t>)</a:t>
            </a:r>
          </a:p>
          <a:p>
            <a:pPr lvl="1">
              <a:lnSpc>
                <a:spcPct val="110000"/>
              </a:lnSpc>
            </a:pPr>
            <a:r>
              <a:rPr lang="en-US" sz="2800" b="1" dirty="0"/>
              <a:t>Offset: </a:t>
            </a:r>
            <a:r>
              <a:rPr lang="en-US" sz="2800" dirty="0"/>
              <a:t>$2,000 (retirement) - $1,500 (disability) = $500 (retirement).  </a:t>
            </a:r>
          </a:p>
          <a:p>
            <a:pPr lvl="1">
              <a:lnSpc>
                <a:spcPct val="110000"/>
              </a:lnSpc>
            </a:pPr>
            <a:r>
              <a:rPr lang="en-US" sz="2800" b="1" dirty="0"/>
              <a:t>Final:  </a:t>
            </a:r>
            <a:r>
              <a:rPr lang="en-US" sz="2800" dirty="0"/>
              <a:t>$500 (</a:t>
            </a:r>
            <a:r>
              <a:rPr lang="en-US" sz="2800" u="sng" dirty="0"/>
              <a:t>taxable</a:t>
            </a:r>
            <a:r>
              <a:rPr lang="en-US" sz="2800" dirty="0"/>
              <a:t> retirement) + $1,500 (</a:t>
            </a:r>
            <a:r>
              <a:rPr lang="en-US" sz="2800" u="sng" dirty="0"/>
              <a:t>tax-free</a:t>
            </a:r>
            <a:r>
              <a:rPr lang="en-US" sz="2800" dirty="0"/>
              <a:t> disability).</a:t>
            </a:r>
            <a:endParaRPr lang="en-US" sz="2800" dirty="0">
              <a:highlight>
                <a:srgbClr val="FFFF00"/>
              </a:highlight>
            </a:endParaRPr>
          </a:p>
        </p:txBody>
      </p:sp>
      <p:sp>
        <p:nvSpPr>
          <p:cNvPr id="6" name="Title 5">
            <a:extLst>
              <a:ext uri="{FF2B5EF4-FFF2-40B4-BE49-F238E27FC236}">
                <a16:creationId xmlns:a16="http://schemas.microsoft.com/office/drawing/2014/main" id="{3E9D6240-FF8A-359A-7461-E83A93271F89}"/>
              </a:ext>
            </a:extLst>
          </p:cNvPr>
          <p:cNvSpPr>
            <a:spLocks noGrp="1"/>
          </p:cNvSpPr>
          <p:nvPr>
            <p:ph type="title"/>
          </p:nvPr>
        </p:nvSpPr>
        <p:spPr/>
        <p:txBody>
          <a:bodyPr/>
          <a:lstStyle/>
          <a:p>
            <a:r>
              <a:rPr lang="en-US" dirty="0"/>
              <a:t>How Offset Works</a:t>
            </a:r>
          </a:p>
        </p:txBody>
      </p:sp>
    </p:spTree>
    <p:extLst>
      <p:ext uri="{BB962C8B-B14F-4D97-AF65-F5344CB8AC3E}">
        <p14:creationId xmlns:p14="http://schemas.microsoft.com/office/powerpoint/2010/main" val="361871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A6B5D-5F24-1F35-3809-EBB41C4F24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2E0210-5806-34AC-5FFC-52D1709A2B22}"/>
              </a:ext>
            </a:extLst>
          </p:cNvPr>
          <p:cNvSpPr>
            <a:spLocks noGrp="1"/>
          </p:cNvSpPr>
          <p:nvPr>
            <p:ph type="title"/>
          </p:nvPr>
        </p:nvSpPr>
        <p:spPr/>
        <p:txBody>
          <a:bodyPr>
            <a:noAutofit/>
          </a:bodyPr>
          <a:lstStyle/>
          <a:p>
            <a:r>
              <a:rPr lang="en-US" sz="4800" dirty="0"/>
              <a:t>A New Phase of Life</a:t>
            </a:r>
          </a:p>
        </p:txBody>
      </p:sp>
      <p:sp>
        <p:nvSpPr>
          <p:cNvPr id="4" name="Slide Number Placeholder 3">
            <a:extLst>
              <a:ext uri="{FF2B5EF4-FFF2-40B4-BE49-F238E27FC236}">
                <a16:creationId xmlns:a16="http://schemas.microsoft.com/office/drawing/2014/main" id="{3027F7F0-9DAC-1A41-CBD7-351106B2969B}"/>
              </a:ext>
            </a:extLst>
          </p:cNvPr>
          <p:cNvSpPr>
            <a:spLocks noGrp="1"/>
          </p:cNvSpPr>
          <p:nvPr>
            <p:ph type="sldNum" sz="quarter" idx="12"/>
          </p:nvPr>
        </p:nvSpPr>
        <p:spPr/>
        <p:txBody>
          <a:bodyPr/>
          <a:lstStyle/>
          <a:p>
            <a:fld id="{772AD97A-4EE5-4134-952F-E148AF3C2668}" type="slidenum">
              <a:rPr lang="en-US" smtClean="0"/>
              <a:pPr/>
              <a:t>7</a:t>
            </a:fld>
            <a:endParaRPr lang="en-US" dirty="0"/>
          </a:p>
        </p:txBody>
      </p:sp>
      <p:sp>
        <p:nvSpPr>
          <p:cNvPr id="6" name="Content Placeholder 4">
            <a:extLst>
              <a:ext uri="{FF2B5EF4-FFF2-40B4-BE49-F238E27FC236}">
                <a16:creationId xmlns:a16="http://schemas.microsoft.com/office/drawing/2014/main" id="{2642D92E-43D4-FE83-D067-1B610D45EA67}"/>
              </a:ext>
            </a:extLst>
          </p:cNvPr>
          <p:cNvSpPr txBox="1">
            <a:spLocks/>
          </p:cNvSpPr>
          <p:nvPr/>
        </p:nvSpPr>
        <p:spPr>
          <a:xfrm>
            <a:off x="4657344" y="1550605"/>
            <a:ext cx="7348387" cy="5133936"/>
          </a:xfrm>
          <a:prstGeom prst="rect">
            <a:avLst/>
          </a:prstGeom>
        </p:spPr>
        <p:txBody>
          <a:bodyPr anchor="ctr">
            <a:noAutofit/>
          </a:bodyPr>
          <a:lstStyle>
            <a:lvl1pPr marL="228600" indent="-228600" algn="l" defTabSz="914400" rtl="0" eaLnBrk="1" latinLnBrk="0" hangingPunct="1">
              <a:lnSpc>
                <a:spcPct val="90000"/>
              </a:lnSpc>
              <a:spcBef>
                <a:spcPts val="1000"/>
              </a:spcBef>
              <a:buClr>
                <a:srgbClr val="C00000"/>
              </a:buClr>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Clr>
                <a:srgbClr val="C00000"/>
              </a:buClr>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Clr>
                <a:srgbClr val="C00000"/>
              </a:buClr>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Clr>
                <a:srgbClr val="C00000"/>
              </a:buClr>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Clr>
                <a:srgbClr val="C00000"/>
              </a:buClr>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1200"/>
              </a:spcAft>
            </a:pPr>
            <a:r>
              <a:rPr lang="en-US" sz="2400" dirty="0"/>
              <a:t>Prior to the Social Security Act of 1935, </a:t>
            </a:r>
            <a:r>
              <a:rPr lang="en-US" sz="2400" b="1" dirty="0"/>
              <a:t>retirement was a luxury</a:t>
            </a:r>
            <a:r>
              <a:rPr lang="en-US" sz="2400" dirty="0"/>
              <a:t> experienced only by the very wealthy.</a:t>
            </a:r>
          </a:p>
          <a:p>
            <a:pPr>
              <a:lnSpc>
                <a:spcPct val="100000"/>
              </a:lnSpc>
              <a:spcBef>
                <a:spcPts val="0"/>
              </a:spcBef>
              <a:spcAft>
                <a:spcPts val="600"/>
              </a:spcAft>
            </a:pPr>
            <a:r>
              <a:rPr lang="en-US" sz="2400" dirty="0"/>
              <a:t>After WWII, retirement became a common stage of life.</a:t>
            </a:r>
          </a:p>
          <a:p>
            <a:pPr lvl="1">
              <a:lnSpc>
                <a:spcPct val="100000"/>
              </a:lnSpc>
              <a:spcBef>
                <a:spcPts val="0"/>
              </a:spcBef>
              <a:spcAft>
                <a:spcPts val="600"/>
              </a:spcAft>
            </a:pPr>
            <a:r>
              <a:rPr lang="en-US" dirty="0"/>
              <a:t>The post-war boom and Korean War-era wage controls led to huge growth in private pension programs.</a:t>
            </a:r>
          </a:p>
          <a:p>
            <a:pPr lvl="1">
              <a:lnSpc>
                <a:spcPct val="100000"/>
              </a:lnSpc>
              <a:spcBef>
                <a:spcPts val="0"/>
              </a:spcBef>
              <a:spcAft>
                <a:spcPts val="1200"/>
              </a:spcAft>
            </a:pPr>
            <a:r>
              <a:rPr lang="en-US" dirty="0"/>
              <a:t>Improved medicine extended lifespans.</a:t>
            </a:r>
          </a:p>
          <a:p>
            <a:pPr>
              <a:lnSpc>
                <a:spcPct val="100000"/>
              </a:lnSpc>
              <a:spcBef>
                <a:spcPts val="0"/>
              </a:spcBef>
              <a:spcAft>
                <a:spcPts val="1200"/>
              </a:spcAft>
            </a:pPr>
            <a:r>
              <a:rPr lang="en-US" sz="2400" b="1" dirty="0"/>
              <a:t>Retirement without disability became a norm</a:t>
            </a:r>
            <a:r>
              <a:rPr lang="en-US" sz="2400" dirty="0"/>
              <a:t> in the late 20</a:t>
            </a:r>
            <a:r>
              <a:rPr lang="en-US" sz="2400" baseline="30000" dirty="0"/>
              <a:t>th</a:t>
            </a:r>
            <a:r>
              <a:rPr lang="en-US" sz="2400" dirty="0"/>
              <a:t> Century.</a:t>
            </a:r>
          </a:p>
        </p:txBody>
      </p:sp>
      <p:pic>
        <p:nvPicPr>
          <p:cNvPr id="5" name="Content Placeholder 4" descr="Compass close up with arrow pointing retirement text on white background">
            <a:extLst>
              <a:ext uri="{FF2B5EF4-FFF2-40B4-BE49-F238E27FC236}">
                <a16:creationId xmlns:a16="http://schemas.microsoft.com/office/drawing/2014/main" id="{BDFD6D02-D108-A2F1-82C9-7B077842D868}"/>
              </a:ext>
            </a:extLst>
          </p:cNvPr>
          <p:cNvPicPr>
            <a:picLocks noChangeAspect="1"/>
          </p:cNvPicPr>
          <p:nvPr/>
        </p:nvPicPr>
        <p:blipFill>
          <a:blip r:embed="rId4"/>
          <a:stretch>
            <a:fillRect/>
          </a:stretch>
        </p:blipFill>
        <p:spPr>
          <a:xfrm>
            <a:off x="137501" y="2525496"/>
            <a:ext cx="4519843" cy="3012492"/>
          </a:xfrm>
          <a:prstGeom prst="rect">
            <a:avLst/>
          </a:prstGeom>
        </p:spPr>
      </p:pic>
    </p:spTree>
    <p:custDataLst>
      <p:tags r:id="rId1"/>
    </p:custDataLst>
    <p:extLst>
      <p:ext uri="{BB962C8B-B14F-4D97-AF65-F5344CB8AC3E}">
        <p14:creationId xmlns:p14="http://schemas.microsoft.com/office/powerpoint/2010/main" val="2760133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574A8-B377-7EE2-A728-36414B3444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EFFE02-F5CC-2278-A6A2-9B6F4382DE87}"/>
              </a:ext>
            </a:extLst>
          </p:cNvPr>
          <p:cNvSpPr>
            <a:spLocks noGrp="1"/>
          </p:cNvSpPr>
          <p:nvPr>
            <p:ph type="title"/>
          </p:nvPr>
        </p:nvSpPr>
        <p:spPr/>
        <p:txBody>
          <a:bodyPr>
            <a:noAutofit/>
          </a:bodyPr>
          <a:lstStyle/>
          <a:p>
            <a:r>
              <a:rPr lang="en-US" sz="4800" dirty="0">
                <a:solidFill>
                  <a:srgbClr val="FFFFFF"/>
                </a:solidFill>
                <a:ea typeface="Verdana" pitchFamily="34" charset="-122"/>
              </a:rPr>
              <a:t>The Offset Begins to Crack</a:t>
            </a:r>
            <a:endParaRPr lang="en-US" sz="4800" dirty="0"/>
          </a:p>
        </p:txBody>
      </p:sp>
      <p:sp>
        <p:nvSpPr>
          <p:cNvPr id="4" name="Slide Number Placeholder 3">
            <a:extLst>
              <a:ext uri="{FF2B5EF4-FFF2-40B4-BE49-F238E27FC236}">
                <a16:creationId xmlns:a16="http://schemas.microsoft.com/office/drawing/2014/main" id="{3DCCB350-0423-BF17-F4E0-C1C9B951EF38}"/>
              </a:ext>
            </a:extLst>
          </p:cNvPr>
          <p:cNvSpPr>
            <a:spLocks noGrp="1"/>
          </p:cNvSpPr>
          <p:nvPr>
            <p:ph type="sldNum" sz="quarter" idx="12"/>
          </p:nvPr>
        </p:nvSpPr>
        <p:spPr/>
        <p:txBody>
          <a:bodyPr/>
          <a:lstStyle/>
          <a:p>
            <a:fld id="{772AD97A-4EE5-4134-952F-E148AF3C2668}" type="slidenum">
              <a:rPr lang="en-US" smtClean="0"/>
              <a:pPr/>
              <a:t>8</a:t>
            </a:fld>
            <a:endParaRPr lang="en-US" dirty="0"/>
          </a:p>
        </p:txBody>
      </p:sp>
      <p:sp>
        <p:nvSpPr>
          <p:cNvPr id="6" name="Content Placeholder 4">
            <a:extLst>
              <a:ext uri="{FF2B5EF4-FFF2-40B4-BE49-F238E27FC236}">
                <a16:creationId xmlns:a16="http://schemas.microsoft.com/office/drawing/2014/main" id="{63D1B846-251D-1FE9-51DE-F5C5B1D06704}"/>
              </a:ext>
            </a:extLst>
          </p:cNvPr>
          <p:cNvSpPr txBox="1">
            <a:spLocks/>
          </p:cNvSpPr>
          <p:nvPr/>
        </p:nvSpPr>
        <p:spPr>
          <a:xfrm>
            <a:off x="169331" y="1474471"/>
            <a:ext cx="11836399" cy="4166164"/>
          </a:xfrm>
          <a:prstGeom prst="rect">
            <a:avLst/>
          </a:prstGeom>
        </p:spPr>
        <p:txBody>
          <a:bodyPr anchor="ctr">
            <a:normAutofit fontScale="85000" lnSpcReduction="20000"/>
          </a:bodyPr>
          <a:lstStyle>
            <a:lvl1pPr marL="228600" indent="-228600" algn="l" defTabSz="914400" rtl="0" eaLnBrk="1" latinLnBrk="0" hangingPunct="1">
              <a:lnSpc>
                <a:spcPct val="90000"/>
              </a:lnSpc>
              <a:spcBef>
                <a:spcPts val="1000"/>
              </a:spcBef>
              <a:buClr>
                <a:srgbClr val="C00000"/>
              </a:buClr>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Clr>
                <a:srgbClr val="C00000"/>
              </a:buClr>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Clr>
                <a:srgbClr val="C00000"/>
              </a:buClr>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Clr>
                <a:srgbClr val="C00000"/>
              </a:buClr>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Clr>
                <a:srgbClr val="C00000"/>
              </a:buClr>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1200"/>
              </a:spcAft>
            </a:pPr>
            <a:r>
              <a:rPr lang="en-US" sz="2400" dirty="0"/>
              <a:t>As retirement became a normal part of life, pensions and disability compensation began to look </a:t>
            </a:r>
            <a:r>
              <a:rPr lang="en-US" sz="2400" b="1" dirty="0"/>
              <a:t>fundamentally different</a:t>
            </a:r>
            <a:r>
              <a:rPr lang="en-US" sz="2400" dirty="0"/>
              <a:t>.</a:t>
            </a:r>
          </a:p>
          <a:p>
            <a:pPr>
              <a:lnSpc>
                <a:spcPct val="120000"/>
              </a:lnSpc>
              <a:spcBef>
                <a:spcPts val="0"/>
              </a:spcBef>
              <a:spcAft>
                <a:spcPts val="1200"/>
              </a:spcAft>
            </a:pPr>
            <a:r>
              <a:rPr lang="en-US" sz="2400" dirty="0"/>
              <a:t>VSOs argued that the offset deprived disabled veterans of retirement benefits that were </a:t>
            </a:r>
            <a:r>
              <a:rPr lang="en-US" sz="2400" b="1" dirty="0"/>
              <a:t>earned separately </a:t>
            </a:r>
            <a:r>
              <a:rPr lang="en-US" sz="2400" dirty="0"/>
              <a:t>like private pensions.</a:t>
            </a:r>
          </a:p>
          <a:p>
            <a:pPr>
              <a:lnSpc>
                <a:spcPct val="120000"/>
              </a:lnSpc>
              <a:spcBef>
                <a:spcPts val="0"/>
              </a:spcBef>
              <a:spcAft>
                <a:spcPts val="600"/>
              </a:spcAft>
            </a:pPr>
            <a:r>
              <a:rPr lang="en-US" sz="2400" dirty="0"/>
              <a:t>Pro-veteran sentiment driven by the Iraq War overcame Congressional budget resistance.</a:t>
            </a:r>
          </a:p>
          <a:p>
            <a:pPr lvl="1">
              <a:lnSpc>
                <a:spcPct val="120000"/>
              </a:lnSpc>
              <a:spcBef>
                <a:spcPts val="0"/>
              </a:spcBef>
              <a:spcAft>
                <a:spcPts val="600"/>
              </a:spcAft>
              <a:buSzPct val="100000"/>
            </a:pPr>
            <a:r>
              <a:rPr lang="en-US" b="1" dirty="0">
                <a:solidFill>
                  <a:srgbClr val="1A2733"/>
                </a:solidFill>
                <a:ea typeface="Verdana" pitchFamily="34" charset="-122"/>
                <a:cs typeface="Verdana" pitchFamily="34" charset="-120"/>
              </a:rPr>
              <a:t>FY2003</a:t>
            </a:r>
            <a:r>
              <a:rPr lang="en-US" dirty="0">
                <a:solidFill>
                  <a:srgbClr val="1A2733"/>
                </a:solidFill>
                <a:ea typeface="Verdana" pitchFamily="34" charset="-122"/>
                <a:cs typeface="Verdana" pitchFamily="34" charset="-120"/>
              </a:rPr>
              <a:t> NDAA created </a:t>
            </a:r>
            <a:r>
              <a:rPr lang="en-US" b="1" dirty="0">
                <a:solidFill>
                  <a:srgbClr val="1A2733"/>
                </a:solidFill>
                <a:ea typeface="Verdana" pitchFamily="34" charset="-122"/>
                <a:cs typeface="Verdana" pitchFamily="34" charset="-120"/>
              </a:rPr>
              <a:t>CRSC</a:t>
            </a:r>
            <a:r>
              <a:rPr lang="en-US" dirty="0">
                <a:solidFill>
                  <a:srgbClr val="1A2733"/>
                </a:solidFill>
                <a:ea typeface="Verdana" pitchFamily="34" charset="-122"/>
                <a:cs typeface="Verdana" pitchFamily="34" charset="-120"/>
              </a:rPr>
              <a:t> for combat-related disabilities.</a:t>
            </a:r>
            <a:endParaRPr lang="en-US" dirty="0"/>
          </a:p>
          <a:p>
            <a:pPr lvl="1">
              <a:lnSpc>
                <a:spcPct val="120000"/>
              </a:lnSpc>
              <a:spcBef>
                <a:spcPts val="0"/>
              </a:spcBef>
              <a:spcAft>
                <a:spcPts val="1200"/>
              </a:spcAft>
              <a:buSzPct val="100000"/>
            </a:pPr>
            <a:r>
              <a:rPr lang="en-US" b="1" dirty="0">
                <a:solidFill>
                  <a:srgbClr val="1A2733"/>
                </a:solidFill>
                <a:ea typeface="Verdana" pitchFamily="34" charset="-122"/>
                <a:cs typeface="Verdana" pitchFamily="34" charset="-120"/>
              </a:rPr>
              <a:t>FY2004</a:t>
            </a:r>
            <a:r>
              <a:rPr lang="en-US" dirty="0">
                <a:solidFill>
                  <a:srgbClr val="1A2733"/>
                </a:solidFill>
                <a:ea typeface="Verdana" pitchFamily="34" charset="-122"/>
                <a:cs typeface="Verdana" pitchFamily="34" charset="-120"/>
              </a:rPr>
              <a:t> NDAA created </a:t>
            </a:r>
            <a:r>
              <a:rPr lang="en-US" b="1" dirty="0">
                <a:solidFill>
                  <a:srgbClr val="1A2733"/>
                </a:solidFill>
                <a:ea typeface="Verdana" pitchFamily="34" charset="-122"/>
                <a:cs typeface="Verdana" pitchFamily="34" charset="-120"/>
              </a:rPr>
              <a:t>CRDP</a:t>
            </a:r>
            <a:r>
              <a:rPr lang="en-US" dirty="0">
                <a:solidFill>
                  <a:srgbClr val="1A2733"/>
                </a:solidFill>
                <a:ea typeface="Verdana" pitchFamily="34" charset="-122"/>
                <a:cs typeface="Verdana" pitchFamily="34" charset="-120"/>
              </a:rPr>
              <a:t> and expanded CRSC.</a:t>
            </a:r>
          </a:p>
          <a:p>
            <a:pPr marL="177800" indent="-177800">
              <a:lnSpc>
                <a:spcPct val="100000"/>
              </a:lnSpc>
              <a:buSzPct val="100000"/>
            </a:pPr>
            <a:r>
              <a:rPr lang="en-US" sz="2400" dirty="0">
                <a:solidFill>
                  <a:srgbClr val="1A2733"/>
                </a:solidFill>
                <a:ea typeface="Verdana" pitchFamily="34" charset="-122"/>
                <a:cs typeface="Verdana" pitchFamily="34" charset="-120"/>
              </a:rPr>
              <a:t>CRSC and CRDP both </a:t>
            </a:r>
            <a:r>
              <a:rPr lang="en-US" sz="2400" b="1" dirty="0">
                <a:solidFill>
                  <a:srgbClr val="1A2733"/>
                </a:solidFill>
                <a:ea typeface="Verdana" pitchFamily="34" charset="-122"/>
                <a:cs typeface="Verdana" pitchFamily="34" charset="-120"/>
              </a:rPr>
              <a:t>restore money</a:t>
            </a:r>
            <a:r>
              <a:rPr lang="en-US" sz="2400" dirty="0">
                <a:solidFill>
                  <a:srgbClr val="1A2733"/>
                </a:solidFill>
                <a:ea typeface="Verdana" pitchFamily="34" charset="-122"/>
                <a:cs typeface="Verdana" pitchFamily="34" charset="-120"/>
              </a:rPr>
              <a:t> lost to the offset.</a:t>
            </a:r>
            <a:endParaRPr lang="en-US" sz="2400" dirty="0"/>
          </a:p>
          <a:p>
            <a:pPr marL="177800" indent="-177800">
              <a:lnSpc>
                <a:spcPct val="100000"/>
              </a:lnSpc>
              <a:buSzPct val="100000"/>
            </a:pPr>
            <a:r>
              <a:rPr lang="en-US" sz="2400" b="1" dirty="0">
                <a:solidFill>
                  <a:srgbClr val="1A2733"/>
                </a:solidFill>
                <a:ea typeface="Verdana" pitchFamily="34" charset="-122"/>
                <a:cs typeface="Verdana" pitchFamily="34" charset="-120"/>
              </a:rPr>
              <a:t>DoD</a:t>
            </a:r>
            <a:r>
              <a:rPr lang="en-US" sz="2400" dirty="0">
                <a:solidFill>
                  <a:srgbClr val="1A2733"/>
                </a:solidFill>
                <a:ea typeface="Verdana" pitchFamily="34" charset="-122"/>
                <a:cs typeface="Verdana" pitchFamily="34" charset="-120"/>
              </a:rPr>
              <a:t> runs both programs, and </a:t>
            </a:r>
            <a:r>
              <a:rPr lang="en-US" sz="2400" b="1" dirty="0">
                <a:solidFill>
                  <a:srgbClr val="1A2733"/>
                </a:solidFill>
                <a:ea typeface="Verdana" pitchFamily="34" charset="-122"/>
                <a:cs typeface="Verdana" pitchFamily="34" charset="-120"/>
              </a:rPr>
              <a:t>DFAS</a:t>
            </a:r>
            <a:r>
              <a:rPr lang="en-US" sz="2400" dirty="0">
                <a:solidFill>
                  <a:srgbClr val="1A2733"/>
                </a:solidFill>
                <a:ea typeface="Verdana" pitchFamily="34" charset="-122"/>
                <a:cs typeface="Verdana" pitchFamily="34" charset="-120"/>
              </a:rPr>
              <a:t> pays them—</a:t>
            </a:r>
            <a:r>
              <a:rPr lang="en-US" sz="2400" b="1" dirty="0">
                <a:solidFill>
                  <a:srgbClr val="1A2733"/>
                </a:solidFill>
                <a:ea typeface="Verdana" pitchFamily="34" charset="-122"/>
                <a:cs typeface="Verdana" pitchFamily="34" charset="-120"/>
              </a:rPr>
              <a:t>not VA</a:t>
            </a:r>
            <a:r>
              <a:rPr lang="en-US" sz="2400" dirty="0">
                <a:solidFill>
                  <a:srgbClr val="1A2733"/>
                </a:solidFill>
                <a:ea typeface="Verdana" pitchFamily="34" charset="-122"/>
                <a:cs typeface="Verdana" pitchFamily="34" charset="-120"/>
              </a:rPr>
              <a:t>.</a:t>
            </a:r>
            <a:endParaRPr lang="en-US" sz="2400" dirty="0"/>
          </a:p>
        </p:txBody>
      </p:sp>
      <p:sp>
        <p:nvSpPr>
          <p:cNvPr id="3" name="Rectangle: Rounded Corners 2">
            <a:extLst>
              <a:ext uri="{FF2B5EF4-FFF2-40B4-BE49-F238E27FC236}">
                <a16:creationId xmlns:a16="http://schemas.microsoft.com/office/drawing/2014/main" id="{27207EAE-3B07-3654-1B9F-EBBB4A1883FC}"/>
              </a:ext>
            </a:extLst>
          </p:cNvPr>
          <p:cNvSpPr/>
          <p:nvPr/>
        </p:nvSpPr>
        <p:spPr>
          <a:xfrm>
            <a:off x="396608" y="5640635"/>
            <a:ext cx="11410710" cy="864711"/>
          </a:xfrm>
          <a:prstGeom prst="round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2800" b="1" dirty="0">
                <a:solidFill>
                  <a:schemeClr val="bg1"/>
                </a:solidFill>
                <a:latin typeface="Verdana" panose="020B0604030504040204" pitchFamily="34" charset="0"/>
                <a:ea typeface="Verdana" panose="020B0604030504040204" pitchFamily="34" charset="0"/>
              </a:rPr>
              <a:t>A Veteran cannot receive both even if eligible for both!</a:t>
            </a:r>
            <a:endParaRPr lang="en-US" sz="2800" dirty="0">
              <a:solidFill>
                <a:schemeClr val="bg1"/>
              </a:solidFill>
              <a:latin typeface="Verdana" panose="020B0604030504040204" pitchFamily="34" charset="0"/>
              <a:ea typeface="Verdana" panose="020B0604030504040204" pitchFamily="34" charset="0"/>
            </a:endParaRPr>
          </a:p>
        </p:txBody>
      </p:sp>
    </p:spTree>
    <p:custDataLst>
      <p:tags r:id="rId1"/>
    </p:custDataLst>
    <p:extLst>
      <p:ext uri="{BB962C8B-B14F-4D97-AF65-F5344CB8AC3E}">
        <p14:creationId xmlns:p14="http://schemas.microsoft.com/office/powerpoint/2010/main" val="1900177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2EF86-17BF-98AD-1093-FD6BC17F96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E1F118-048A-60F0-809C-562F996DDE10}"/>
              </a:ext>
            </a:extLst>
          </p:cNvPr>
          <p:cNvSpPr>
            <a:spLocks noGrp="1"/>
          </p:cNvSpPr>
          <p:nvPr>
            <p:ph type="title"/>
          </p:nvPr>
        </p:nvSpPr>
        <p:spPr/>
        <p:txBody>
          <a:bodyPr>
            <a:noAutofit/>
          </a:bodyPr>
          <a:lstStyle/>
          <a:p>
            <a:r>
              <a:rPr lang="en-US" sz="4800" dirty="0"/>
              <a:t>Expansion</a:t>
            </a:r>
          </a:p>
        </p:txBody>
      </p:sp>
      <p:sp>
        <p:nvSpPr>
          <p:cNvPr id="4" name="Slide Number Placeholder 3">
            <a:extLst>
              <a:ext uri="{FF2B5EF4-FFF2-40B4-BE49-F238E27FC236}">
                <a16:creationId xmlns:a16="http://schemas.microsoft.com/office/drawing/2014/main" id="{F8160590-27A4-A6C6-FC7D-C03727049689}"/>
              </a:ext>
            </a:extLst>
          </p:cNvPr>
          <p:cNvSpPr>
            <a:spLocks noGrp="1"/>
          </p:cNvSpPr>
          <p:nvPr>
            <p:ph type="sldNum" sz="quarter" idx="12"/>
          </p:nvPr>
        </p:nvSpPr>
        <p:spPr/>
        <p:txBody>
          <a:bodyPr/>
          <a:lstStyle/>
          <a:p>
            <a:fld id="{772AD97A-4EE5-4134-952F-E148AF3C2668}" type="slidenum">
              <a:rPr lang="en-US" smtClean="0"/>
              <a:pPr/>
              <a:t>9</a:t>
            </a:fld>
            <a:endParaRPr lang="en-US" dirty="0"/>
          </a:p>
        </p:txBody>
      </p:sp>
      <p:sp>
        <p:nvSpPr>
          <p:cNvPr id="6" name="Content Placeholder 4">
            <a:extLst>
              <a:ext uri="{FF2B5EF4-FFF2-40B4-BE49-F238E27FC236}">
                <a16:creationId xmlns:a16="http://schemas.microsoft.com/office/drawing/2014/main" id="{836E344B-CB8A-CA76-0A5A-A9C34075662B}"/>
              </a:ext>
            </a:extLst>
          </p:cNvPr>
          <p:cNvSpPr txBox="1">
            <a:spLocks/>
          </p:cNvSpPr>
          <p:nvPr/>
        </p:nvSpPr>
        <p:spPr>
          <a:xfrm>
            <a:off x="4466324" y="1550605"/>
            <a:ext cx="7539407" cy="5133936"/>
          </a:xfrm>
          <a:prstGeom prst="rect">
            <a:avLst/>
          </a:prstGeom>
        </p:spPr>
        <p:txBody>
          <a:bodyPr anchor="ctr">
            <a:normAutofit/>
          </a:bodyPr>
          <a:lstStyle>
            <a:lvl1pPr marL="228600" indent="-228600" algn="l" defTabSz="914400" rtl="0" eaLnBrk="1" latinLnBrk="0" hangingPunct="1">
              <a:lnSpc>
                <a:spcPct val="90000"/>
              </a:lnSpc>
              <a:spcBef>
                <a:spcPts val="1000"/>
              </a:spcBef>
              <a:buClr>
                <a:srgbClr val="C00000"/>
              </a:buClr>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Clr>
                <a:srgbClr val="C00000"/>
              </a:buClr>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Clr>
                <a:srgbClr val="C00000"/>
              </a:buClr>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Clr>
                <a:srgbClr val="C00000"/>
              </a:buClr>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Clr>
                <a:srgbClr val="C00000"/>
              </a:buClr>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1200"/>
              </a:spcAft>
            </a:pPr>
            <a:r>
              <a:rPr lang="en-US" sz="3200" b="1" dirty="0"/>
              <a:t>CRDP</a:t>
            </a:r>
            <a:r>
              <a:rPr lang="en-US" sz="3200" dirty="0"/>
              <a:t> phased in from 2004 to 2013.</a:t>
            </a:r>
          </a:p>
          <a:p>
            <a:pPr lvl="1">
              <a:lnSpc>
                <a:spcPct val="100000"/>
              </a:lnSpc>
              <a:spcBef>
                <a:spcPts val="0"/>
              </a:spcBef>
              <a:spcAft>
                <a:spcPts val="1200"/>
              </a:spcAft>
            </a:pPr>
            <a:r>
              <a:rPr lang="en-US" sz="2800" dirty="0"/>
              <a:t>Retirees rated 100% disabled received concurrent receipt immediately in 2005.</a:t>
            </a:r>
          </a:p>
          <a:p>
            <a:pPr lvl="1">
              <a:lnSpc>
                <a:spcPct val="100000"/>
              </a:lnSpc>
              <a:spcBef>
                <a:spcPts val="0"/>
              </a:spcBef>
              <a:spcAft>
                <a:spcPts val="1200"/>
              </a:spcAft>
            </a:pPr>
            <a:r>
              <a:rPr lang="en-US" sz="2800" dirty="0"/>
              <a:t>All offsets ended in 2014.</a:t>
            </a:r>
          </a:p>
          <a:p>
            <a:pPr>
              <a:lnSpc>
                <a:spcPct val="100000"/>
              </a:lnSpc>
              <a:spcBef>
                <a:spcPts val="0"/>
              </a:spcBef>
              <a:spcAft>
                <a:spcPts val="1200"/>
              </a:spcAft>
            </a:pPr>
            <a:r>
              <a:rPr lang="en-US" sz="3200" b="1" dirty="0"/>
              <a:t>2008: CRSC </a:t>
            </a:r>
            <a:r>
              <a:rPr lang="en-US" sz="3200" dirty="0"/>
              <a:t>expanded to Chapter</a:t>
            </a:r>
            <a:r>
              <a:rPr lang="en-US" i="1" dirty="0"/>
              <a:t> </a:t>
            </a:r>
            <a:r>
              <a:rPr lang="en-US" sz="3200" dirty="0"/>
              <a:t>61 (medical) retirees.</a:t>
            </a:r>
          </a:p>
        </p:txBody>
      </p:sp>
      <p:pic>
        <p:nvPicPr>
          <p:cNvPr id="7" name="Image 0" descr="assets/timeline.png">
            <a:extLst>
              <a:ext uri="{FF2B5EF4-FFF2-40B4-BE49-F238E27FC236}">
                <a16:creationId xmlns:a16="http://schemas.microsoft.com/office/drawing/2014/main" id="{A66F3F88-3D58-CF72-B455-9A25E6897458}"/>
              </a:ext>
            </a:extLst>
          </p:cNvPr>
          <p:cNvPicPr>
            <a:picLocks noChangeAspect="1"/>
          </p:cNvPicPr>
          <p:nvPr/>
        </p:nvPicPr>
        <p:blipFill>
          <a:blip r:embed="rId4"/>
          <a:stretch>
            <a:fillRect/>
          </a:stretch>
        </p:blipFill>
        <p:spPr>
          <a:xfrm>
            <a:off x="260710" y="1653513"/>
            <a:ext cx="4205614" cy="4789727"/>
          </a:xfrm>
          <a:prstGeom prst="rect">
            <a:avLst/>
          </a:prstGeom>
        </p:spPr>
      </p:pic>
    </p:spTree>
    <p:custDataLst>
      <p:tags r:id="rId1"/>
    </p:custDataLst>
    <p:extLst>
      <p:ext uri="{BB962C8B-B14F-4D97-AF65-F5344CB8AC3E}">
        <p14:creationId xmlns:p14="http://schemas.microsoft.com/office/powerpoint/2010/main" val="37179945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E93AF-08F9-DFA3-FEBF-87D4C18FCD70}"/>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F2BA1E4E-3695-A304-F9CA-927E56C5B3B7}"/>
              </a:ext>
            </a:extLst>
          </p:cNvPr>
          <p:cNvSpPr>
            <a:spLocks noGrp="1"/>
          </p:cNvSpPr>
          <p:nvPr>
            <p:ph type="ftr" sz="quarter" idx="11"/>
          </p:nvPr>
        </p:nvSpPr>
        <p:spPr>
          <a:xfrm>
            <a:off x="0" y="6492875"/>
            <a:ext cx="4114800" cy="365125"/>
          </a:xfrm>
          <a:prstGeom prst="rect">
            <a:avLst/>
          </a:prstGeom>
        </p:spPr>
        <p:txBody>
          <a:bodyPr vert="horz" lIns="91440" tIns="45720" rIns="91440" bIns="45720" rtlCol="0" anchor="ctr"/>
          <a:lstStyle>
            <a:defPPr>
              <a:defRPr lang="en-US"/>
            </a:defPPr>
            <a:lvl1pPr marL="0" algn="l"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t>© 2018-2025 Bergmann &amp; Moore LLC </a:t>
            </a:r>
          </a:p>
        </p:txBody>
      </p:sp>
      <p:sp>
        <p:nvSpPr>
          <p:cNvPr id="4" name="Slide Number Placeholder 3">
            <a:extLst>
              <a:ext uri="{FF2B5EF4-FFF2-40B4-BE49-F238E27FC236}">
                <a16:creationId xmlns:a16="http://schemas.microsoft.com/office/drawing/2014/main" id="{8CEC745A-10FF-D8F5-B4E8-5AD52BDF8B55}"/>
              </a:ext>
            </a:extLst>
          </p:cNvPr>
          <p:cNvSpPr>
            <a:spLocks noGrp="1"/>
          </p:cNvSpPr>
          <p:nvPr>
            <p:ph type="sldNum" sz="quarter" idx="12"/>
          </p:nvPr>
        </p:nvSpPr>
        <p:spPr/>
        <p:txBody>
          <a:bodyPr/>
          <a:lstStyle/>
          <a:p>
            <a:fld id="{772AD97A-4EE5-4134-952F-E148AF3C2668}" type="slidenum">
              <a:rPr lang="en-US" smtClean="0"/>
              <a:t>10</a:t>
            </a:fld>
            <a:endParaRPr lang="en-US" dirty="0"/>
          </a:p>
        </p:txBody>
      </p:sp>
      <p:sp>
        <p:nvSpPr>
          <p:cNvPr id="5" name="Content Placeholder 4">
            <a:extLst>
              <a:ext uri="{FF2B5EF4-FFF2-40B4-BE49-F238E27FC236}">
                <a16:creationId xmlns:a16="http://schemas.microsoft.com/office/drawing/2014/main" id="{446E2ACD-0D47-04F2-D378-4C4DC5DD390C}"/>
              </a:ext>
            </a:extLst>
          </p:cNvPr>
          <p:cNvSpPr>
            <a:spLocks noGrp="1"/>
          </p:cNvSpPr>
          <p:nvPr>
            <p:ph idx="1"/>
          </p:nvPr>
        </p:nvSpPr>
        <p:spPr/>
        <p:txBody>
          <a:bodyPr anchor="b">
            <a:normAutofit/>
          </a:bodyPr>
          <a:lstStyle/>
          <a:p>
            <a:pPr marL="0" indent="0">
              <a:buNone/>
            </a:pPr>
            <a:r>
              <a:rPr lang="en-US" sz="6000" dirty="0"/>
              <a:t>Concurrent Retirement and Disability Pay (CRDP)</a:t>
            </a:r>
          </a:p>
        </p:txBody>
      </p:sp>
    </p:spTree>
    <p:extLst>
      <p:ext uri="{BB962C8B-B14F-4D97-AF65-F5344CB8AC3E}">
        <p14:creationId xmlns:p14="http://schemas.microsoft.com/office/powerpoint/2010/main" val="3088663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3C87F-EEEC-6657-E0F9-FA07E769B567}"/>
              </a:ext>
            </a:extLst>
          </p:cNvPr>
          <p:cNvSpPr>
            <a:spLocks noGrp="1"/>
          </p:cNvSpPr>
          <p:nvPr>
            <p:ph type="title"/>
          </p:nvPr>
        </p:nvSpPr>
        <p:spPr/>
        <p:txBody>
          <a:bodyPr/>
          <a:lstStyle/>
          <a:p>
            <a:r>
              <a:rPr lang="en-US" dirty="0"/>
              <a:t>CRDP Basics</a:t>
            </a:r>
          </a:p>
        </p:txBody>
      </p:sp>
      <p:sp>
        <p:nvSpPr>
          <p:cNvPr id="3" name="Slide Number Placeholder 2">
            <a:extLst>
              <a:ext uri="{FF2B5EF4-FFF2-40B4-BE49-F238E27FC236}">
                <a16:creationId xmlns:a16="http://schemas.microsoft.com/office/drawing/2014/main" id="{D1AC5C50-827F-C38C-DE93-81E25BEA226B}"/>
              </a:ext>
            </a:extLst>
          </p:cNvPr>
          <p:cNvSpPr>
            <a:spLocks noGrp="1"/>
          </p:cNvSpPr>
          <p:nvPr>
            <p:ph type="sldNum" sz="quarter" idx="12"/>
          </p:nvPr>
        </p:nvSpPr>
        <p:spPr/>
        <p:txBody>
          <a:bodyPr/>
          <a:lstStyle/>
          <a:p>
            <a:fld id="{772AD97A-4EE5-4134-952F-E148AF3C2668}" type="slidenum">
              <a:rPr lang="en-US" smtClean="0"/>
              <a:pPr/>
              <a:t>11</a:t>
            </a:fld>
            <a:endParaRPr lang="en-US" dirty="0"/>
          </a:p>
        </p:txBody>
      </p:sp>
      <p:sp>
        <p:nvSpPr>
          <p:cNvPr id="4" name="Content Placeholder 3">
            <a:extLst>
              <a:ext uri="{FF2B5EF4-FFF2-40B4-BE49-F238E27FC236}">
                <a16:creationId xmlns:a16="http://schemas.microsoft.com/office/drawing/2014/main" id="{C71240E8-8993-5371-9EB1-3CC22B448FF1}"/>
              </a:ext>
            </a:extLst>
          </p:cNvPr>
          <p:cNvSpPr>
            <a:spLocks noGrp="1"/>
          </p:cNvSpPr>
          <p:nvPr>
            <p:ph idx="1"/>
          </p:nvPr>
        </p:nvSpPr>
        <p:spPr>
          <a:xfrm>
            <a:off x="169332" y="1456268"/>
            <a:ext cx="7090783" cy="5152138"/>
          </a:xfrm>
        </p:spPr>
        <p:txBody>
          <a:bodyPr anchor="ctr">
            <a:noAutofit/>
          </a:bodyPr>
          <a:lstStyle/>
          <a:p>
            <a:pPr>
              <a:lnSpc>
                <a:spcPct val="120000"/>
              </a:lnSpc>
              <a:spcBef>
                <a:spcPts val="0"/>
              </a:spcBef>
              <a:spcAft>
                <a:spcPts val="1200"/>
              </a:spcAft>
            </a:pPr>
            <a:r>
              <a:rPr lang="en-US" sz="2400" b="1" u="sng" dirty="0"/>
              <a:t>Concurrent Retirement</a:t>
            </a:r>
            <a:r>
              <a:rPr lang="en-US" sz="2400" b="1" dirty="0"/>
              <a:t> and Disability Pay (CRDP):  </a:t>
            </a:r>
            <a:r>
              <a:rPr lang="en-US" sz="2400" dirty="0"/>
              <a:t>Allows Veterans with a </a:t>
            </a:r>
            <a:r>
              <a:rPr lang="en-US" sz="2400" b="1" dirty="0"/>
              <a:t>50% or higher VA disability rating </a:t>
            </a:r>
            <a:r>
              <a:rPr lang="en-US" sz="2400" dirty="0"/>
              <a:t>to receive both VA disability compensation and full military retirement pay</a:t>
            </a:r>
          </a:p>
          <a:p>
            <a:pPr>
              <a:lnSpc>
                <a:spcPct val="120000"/>
              </a:lnSpc>
              <a:spcBef>
                <a:spcPts val="0"/>
              </a:spcBef>
              <a:spcAft>
                <a:spcPts val="600"/>
              </a:spcAft>
            </a:pPr>
            <a:r>
              <a:rPr lang="en-US" sz="2400" dirty="0"/>
              <a:t>Special rules apply to Chapter 61 disability retirees.</a:t>
            </a:r>
          </a:p>
          <a:p>
            <a:pPr lvl="1">
              <a:lnSpc>
                <a:spcPct val="120000"/>
              </a:lnSpc>
              <a:spcBef>
                <a:spcPts val="0"/>
              </a:spcBef>
              <a:spcAft>
                <a:spcPts val="600"/>
              </a:spcAft>
            </a:pPr>
            <a:r>
              <a:rPr lang="en-US" dirty="0"/>
              <a:t>Options based on either length of service or severity of disability.</a:t>
            </a:r>
          </a:p>
          <a:p>
            <a:pPr>
              <a:lnSpc>
                <a:spcPct val="120000"/>
              </a:lnSpc>
              <a:spcBef>
                <a:spcPts val="0"/>
              </a:spcBef>
              <a:spcAft>
                <a:spcPts val="1200"/>
              </a:spcAft>
            </a:pPr>
            <a:r>
              <a:rPr lang="en-US" sz="2400" dirty="0"/>
              <a:t>Nothing to file—DFAS applies it automatically.</a:t>
            </a:r>
          </a:p>
        </p:txBody>
      </p:sp>
      <p:pic>
        <p:nvPicPr>
          <p:cNvPr id="5" name="Content Placeholder 4" descr="American soldier in headquarter control center">
            <a:extLst>
              <a:ext uri="{FF2B5EF4-FFF2-40B4-BE49-F238E27FC236}">
                <a16:creationId xmlns:a16="http://schemas.microsoft.com/office/drawing/2014/main" id="{E0B8ECD9-80C4-843E-E3E7-A57EC23AAD06}"/>
              </a:ext>
            </a:extLst>
          </p:cNvPr>
          <p:cNvPicPr>
            <a:picLocks noChangeAspect="1"/>
          </p:cNvPicPr>
          <p:nvPr/>
        </p:nvPicPr>
        <p:blipFill>
          <a:blip r:embed="rId3"/>
          <a:srcRect l="4885" r="23136" b="-2"/>
          <a:stretch>
            <a:fillRect/>
          </a:stretch>
        </p:blipFill>
        <p:spPr>
          <a:xfrm>
            <a:off x="7455187" y="2050496"/>
            <a:ext cx="4274130" cy="3963682"/>
          </a:xfrm>
          <a:prstGeom prst="rect">
            <a:avLst/>
          </a:prstGeom>
        </p:spPr>
      </p:pic>
    </p:spTree>
    <p:extLst>
      <p:ext uri="{BB962C8B-B14F-4D97-AF65-F5344CB8AC3E}">
        <p14:creationId xmlns:p14="http://schemas.microsoft.com/office/powerpoint/2010/main" val="2557384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DBBDB-2753-CAA1-DDC2-991F10D5F7D3}"/>
              </a:ext>
            </a:extLst>
          </p:cNvPr>
          <p:cNvSpPr>
            <a:spLocks noGrp="1"/>
          </p:cNvSpPr>
          <p:nvPr>
            <p:ph type="title"/>
          </p:nvPr>
        </p:nvSpPr>
        <p:spPr/>
        <p:txBody>
          <a:bodyPr/>
          <a:lstStyle/>
          <a:p>
            <a:r>
              <a:rPr lang="en-US" dirty="0"/>
              <a:t>CRDP Retroactive Payment</a:t>
            </a:r>
          </a:p>
        </p:txBody>
      </p:sp>
      <p:sp>
        <p:nvSpPr>
          <p:cNvPr id="4" name="Slide Number Placeholder 3">
            <a:extLst>
              <a:ext uri="{FF2B5EF4-FFF2-40B4-BE49-F238E27FC236}">
                <a16:creationId xmlns:a16="http://schemas.microsoft.com/office/drawing/2014/main" id="{E93A0F8C-D678-6036-10FC-76B3785E27EE}"/>
              </a:ext>
            </a:extLst>
          </p:cNvPr>
          <p:cNvSpPr>
            <a:spLocks noGrp="1"/>
          </p:cNvSpPr>
          <p:nvPr>
            <p:ph type="sldNum" sz="quarter" idx="12"/>
          </p:nvPr>
        </p:nvSpPr>
        <p:spPr/>
        <p:txBody>
          <a:bodyPr/>
          <a:lstStyle/>
          <a:p>
            <a:fld id="{772AD97A-4EE5-4134-952F-E148AF3C2668}" type="slidenum">
              <a:rPr lang="en-US" smtClean="0"/>
              <a:t>12</a:t>
            </a:fld>
            <a:endParaRPr lang="en-US" dirty="0"/>
          </a:p>
        </p:txBody>
      </p:sp>
      <p:sp>
        <p:nvSpPr>
          <p:cNvPr id="5" name="Content Placeholder 4">
            <a:extLst>
              <a:ext uri="{FF2B5EF4-FFF2-40B4-BE49-F238E27FC236}">
                <a16:creationId xmlns:a16="http://schemas.microsoft.com/office/drawing/2014/main" id="{BBEFC86D-0521-34E1-0BAE-EC95C2E10A78}"/>
              </a:ext>
            </a:extLst>
          </p:cNvPr>
          <p:cNvSpPr>
            <a:spLocks noGrp="1"/>
          </p:cNvSpPr>
          <p:nvPr>
            <p:ph idx="1"/>
          </p:nvPr>
        </p:nvSpPr>
        <p:spPr>
          <a:xfrm>
            <a:off x="4516916" y="1524000"/>
            <a:ext cx="7191607" cy="5084406"/>
          </a:xfrm>
        </p:spPr>
        <p:txBody>
          <a:bodyPr anchor="ctr">
            <a:normAutofit/>
          </a:bodyPr>
          <a:lstStyle/>
          <a:p>
            <a:pPr>
              <a:lnSpc>
                <a:spcPct val="100000"/>
              </a:lnSpc>
              <a:spcBef>
                <a:spcPts val="0"/>
              </a:spcBef>
              <a:spcAft>
                <a:spcPts val="1200"/>
              </a:spcAft>
            </a:pPr>
            <a:r>
              <a:rPr lang="en-US" sz="2400" dirty="0"/>
              <a:t>If VA </a:t>
            </a:r>
            <a:r>
              <a:rPr lang="en-US" sz="2400" b="1" dirty="0"/>
              <a:t>disability rating changes </a:t>
            </a:r>
            <a:r>
              <a:rPr lang="en-US" sz="2400" dirty="0"/>
              <a:t>after the Veteran begins receiving retired pay, they may be eligible for </a:t>
            </a:r>
            <a:r>
              <a:rPr lang="en-US" sz="2400" b="1" dirty="0"/>
              <a:t>retroactive CRDP</a:t>
            </a:r>
            <a:r>
              <a:rPr lang="en-US" sz="2400" dirty="0"/>
              <a:t>. </a:t>
            </a:r>
          </a:p>
          <a:p>
            <a:pPr>
              <a:lnSpc>
                <a:spcPct val="100000"/>
              </a:lnSpc>
              <a:spcBef>
                <a:spcPts val="0"/>
              </a:spcBef>
              <a:spcAft>
                <a:spcPts val="1200"/>
              </a:spcAft>
            </a:pPr>
            <a:r>
              <a:rPr lang="en-US" sz="2400" dirty="0"/>
              <a:t>DFAS will audit the pay account upon receiving updated VA Disability Compensation information from VA.</a:t>
            </a:r>
          </a:p>
          <a:p>
            <a:pPr>
              <a:lnSpc>
                <a:spcPct val="100000"/>
              </a:lnSpc>
              <a:spcBef>
                <a:spcPts val="0"/>
              </a:spcBef>
              <a:spcAft>
                <a:spcPts val="600"/>
              </a:spcAft>
            </a:pPr>
            <a:r>
              <a:rPr lang="en-US" sz="2400" dirty="0"/>
              <a:t>May go back as far as </a:t>
            </a:r>
            <a:r>
              <a:rPr lang="en-US" sz="2400" u="sng" dirty="0"/>
              <a:t>January 1, 2004</a:t>
            </a:r>
            <a:r>
              <a:rPr lang="en-US" sz="2400" dirty="0"/>
              <a:t>, but limited based on:</a:t>
            </a:r>
          </a:p>
          <a:p>
            <a:pPr lvl="1">
              <a:lnSpc>
                <a:spcPct val="100000"/>
              </a:lnSpc>
              <a:spcBef>
                <a:spcPts val="0"/>
              </a:spcBef>
              <a:spcAft>
                <a:spcPts val="600"/>
              </a:spcAft>
            </a:pPr>
            <a:r>
              <a:rPr lang="en-US" dirty="0"/>
              <a:t>Retirement date; or</a:t>
            </a:r>
          </a:p>
          <a:p>
            <a:pPr lvl="1">
              <a:lnSpc>
                <a:spcPct val="100000"/>
              </a:lnSpc>
              <a:spcBef>
                <a:spcPts val="0"/>
              </a:spcBef>
              <a:spcAft>
                <a:spcPts val="1200"/>
              </a:spcAft>
            </a:pPr>
            <a:r>
              <a:rPr lang="en-US" dirty="0"/>
              <a:t>When disability first increased to at least 50%.</a:t>
            </a:r>
          </a:p>
        </p:txBody>
      </p:sp>
      <p:pic>
        <p:nvPicPr>
          <p:cNvPr id="6" name="Content Placeholder 4" descr="Wooden mannequin with dark colored friend - Ethnie, african people?">
            <a:extLst>
              <a:ext uri="{FF2B5EF4-FFF2-40B4-BE49-F238E27FC236}">
                <a16:creationId xmlns:a16="http://schemas.microsoft.com/office/drawing/2014/main" id="{A31E19CF-031C-1451-99E8-6F76ABE21908}"/>
              </a:ext>
            </a:extLst>
          </p:cNvPr>
          <p:cNvPicPr>
            <a:picLocks noChangeAspect="1"/>
          </p:cNvPicPr>
          <p:nvPr/>
        </p:nvPicPr>
        <p:blipFill>
          <a:blip r:embed="rId3"/>
          <a:stretch>
            <a:fillRect/>
          </a:stretch>
        </p:blipFill>
        <p:spPr>
          <a:xfrm>
            <a:off x="0" y="2238069"/>
            <a:ext cx="4509149" cy="3784779"/>
          </a:xfrm>
          <a:prstGeom prst="rect">
            <a:avLst/>
          </a:prstGeom>
        </p:spPr>
      </p:pic>
    </p:spTree>
    <p:extLst>
      <p:ext uri="{BB962C8B-B14F-4D97-AF65-F5344CB8AC3E}">
        <p14:creationId xmlns:p14="http://schemas.microsoft.com/office/powerpoint/2010/main" val="180072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1BDF1-C454-D0E9-98B0-1C2E722669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19A3A7-5AA7-6860-7219-4E2F73CA81E5}"/>
              </a:ext>
            </a:extLst>
          </p:cNvPr>
          <p:cNvSpPr>
            <a:spLocks noGrp="1"/>
          </p:cNvSpPr>
          <p:nvPr>
            <p:ph type="title"/>
          </p:nvPr>
        </p:nvSpPr>
        <p:spPr/>
        <p:txBody>
          <a:bodyPr/>
          <a:lstStyle/>
          <a:p>
            <a:r>
              <a:rPr lang="en-US" dirty="0"/>
              <a:t>CRDP Example</a:t>
            </a:r>
          </a:p>
        </p:txBody>
      </p:sp>
      <p:sp>
        <p:nvSpPr>
          <p:cNvPr id="3" name="Slide Number Placeholder 2">
            <a:extLst>
              <a:ext uri="{FF2B5EF4-FFF2-40B4-BE49-F238E27FC236}">
                <a16:creationId xmlns:a16="http://schemas.microsoft.com/office/drawing/2014/main" id="{D09F99F8-97D0-7100-4733-E78B45927B59}"/>
              </a:ext>
            </a:extLst>
          </p:cNvPr>
          <p:cNvSpPr>
            <a:spLocks noGrp="1"/>
          </p:cNvSpPr>
          <p:nvPr>
            <p:ph type="sldNum" sz="quarter" idx="12"/>
          </p:nvPr>
        </p:nvSpPr>
        <p:spPr/>
        <p:txBody>
          <a:bodyPr/>
          <a:lstStyle/>
          <a:p>
            <a:fld id="{772AD97A-4EE5-4134-952F-E148AF3C2668}" type="slidenum">
              <a:rPr lang="en-US" smtClean="0"/>
              <a:pPr/>
              <a:t>13</a:t>
            </a:fld>
            <a:endParaRPr lang="en-US" dirty="0"/>
          </a:p>
        </p:txBody>
      </p:sp>
      <p:sp>
        <p:nvSpPr>
          <p:cNvPr id="4" name="Content Placeholder 3">
            <a:extLst>
              <a:ext uri="{FF2B5EF4-FFF2-40B4-BE49-F238E27FC236}">
                <a16:creationId xmlns:a16="http://schemas.microsoft.com/office/drawing/2014/main" id="{595C2E1C-12A2-296E-3009-2777E392C4F4}"/>
              </a:ext>
            </a:extLst>
          </p:cNvPr>
          <p:cNvSpPr>
            <a:spLocks noGrp="1"/>
          </p:cNvSpPr>
          <p:nvPr>
            <p:ph idx="1"/>
          </p:nvPr>
        </p:nvSpPr>
        <p:spPr>
          <a:xfrm>
            <a:off x="169333" y="1456268"/>
            <a:ext cx="6108376" cy="5152138"/>
          </a:xfrm>
        </p:spPr>
        <p:txBody>
          <a:bodyPr anchor="ctr">
            <a:normAutofit fontScale="92500" lnSpcReduction="20000"/>
          </a:bodyPr>
          <a:lstStyle/>
          <a:p>
            <a:pPr>
              <a:lnSpc>
                <a:spcPct val="110000"/>
              </a:lnSpc>
            </a:pPr>
            <a:r>
              <a:rPr lang="en-US" sz="3200" dirty="0"/>
              <a:t>Veteran is eligible for $2,000/month in retirement and $1,500 in disability based upon 60% disability rating</a:t>
            </a:r>
          </a:p>
          <a:p>
            <a:pPr>
              <a:lnSpc>
                <a:spcPct val="110000"/>
              </a:lnSpc>
            </a:pPr>
            <a:r>
              <a:rPr lang="en-US" sz="3200" b="1" dirty="0"/>
              <a:t>Expectation:</a:t>
            </a:r>
            <a:r>
              <a:rPr lang="en-US" sz="3200" dirty="0"/>
              <a:t> $2,000 + $1,500 = $3,500/month (</a:t>
            </a:r>
            <a:r>
              <a:rPr lang="en-US" sz="3200" b="1" dirty="0">
                <a:solidFill>
                  <a:srgbClr val="00B050"/>
                </a:solidFill>
              </a:rPr>
              <a:t>correct!</a:t>
            </a:r>
            <a:r>
              <a:rPr lang="en-US" sz="3200" dirty="0"/>
              <a:t>).</a:t>
            </a:r>
          </a:p>
          <a:p>
            <a:pPr>
              <a:lnSpc>
                <a:spcPct val="110000"/>
              </a:lnSpc>
            </a:pPr>
            <a:r>
              <a:rPr lang="en-US" sz="3200" dirty="0"/>
              <a:t>Note that the benefits still receive </a:t>
            </a:r>
            <a:r>
              <a:rPr lang="en-US" sz="3200" b="1" dirty="0"/>
              <a:t>different tax treatments</a:t>
            </a:r>
            <a:r>
              <a:rPr lang="en-US" sz="3200" dirty="0"/>
              <a:t>.</a:t>
            </a:r>
          </a:p>
        </p:txBody>
      </p:sp>
      <p:pic>
        <p:nvPicPr>
          <p:cNvPr id="8" name="Picture 7">
            <a:extLst>
              <a:ext uri="{FF2B5EF4-FFF2-40B4-BE49-F238E27FC236}">
                <a16:creationId xmlns:a16="http://schemas.microsoft.com/office/drawing/2014/main" id="{0E69C5FB-DD8E-B024-37D1-557BE575AB16}"/>
              </a:ext>
            </a:extLst>
          </p:cNvPr>
          <p:cNvPicPr>
            <a:picLocks noChangeAspect="1"/>
          </p:cNvPicPr>
          <p:nvPr/>
        </p:nvPicPr>
        <p:blipFill>
          <a:blip r:embed="rId3"/>
          <a:stretch>
            <a:fillRect/>
          </a:stretch>
        </p:blipFill>
        <p:spPr>
          <a:xfrm>
            <a:off x="6096001" y="2254687"/>
            <a:ext cx="5909730" cy="3240253"/>
          </a:xfrm>
          <a:prstGeom prst="rect">
            <a:avLst/>
          </a:prstGeom>
          <a:ln w="28575">
            <a:solidFill>
              <a:schemeClr val="accent1"/>
            </a:solidFill>
          </a:ln>
        </p:spPr>
      </p:pic>
    </p:spTree>
    <p:extLst>
      <p:ext uri="{BB962C8B-B14F-4D97-AF65-F5344CB8AC3E}">
        <p14:creationId xmlns:p14="http://schemas.microsoft.com/office/powerpoint/2010/main" val="4191254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093C6-2A4F-88E9-A8EA-5D33F074BC53}"/>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BB08C21D-2C14-7CA8-E3E7-E14E83ED435D}"/>
              </a:ext>
            </a:extLst>
          </p:cNvPr>
          <p:cNvSpPr>
            <a:spLocks noGrp="1"/>
          </p:cNvSpPr>
          <p:nvPr>
            <p:ph type="ftr" sz="quarter" idx="11"/>
          </p:nvPr>
        </p:nvSpPr>
        <p:spPr>
          <a:xfrm>
            <a:off x="0" y="6492875"/>
            <a:ext cx="4114800" cy="365125"/>
          </a:xfrm>
          <a:prstGeom prst="rect">
            <a:avLst/>
          </a:prstGeom>
        </p:spPr>
        <p:txBody>
          <a:bodyPr vert="horz" lIns="91440" tIns="45720" rIns="91440" bIns="45720" rtlCol="0" anchor="ctr"/>
          <a:lstStyle>
            <a:defPPr>
              <a:defRPr lang="en-US"/>
            </a:defPPr>
            <a:lvl1pPr marL="0" algn="l"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 2018-2025 Bergmann &amp; Moore LLC </a:t>
            </a:r>
            <a:endParaRPr lang="en-US" dirty="0"/>
          </a:p>
        </p:txBody>
      </p:sp>
      <p:sp>
        <p:nvSpPr>
          <p:cNvPr id="4" name="Slide Number Placeholder 3">
            <a:extLst>
              <a:ext uri="{FF2B5EF4-FFF2-40B4-BE49-F238E27FC236}">
                <a16:creationId xmlns:a16="http://schemas.microsoft.com/office/drawing/2014/main" id="{F7514449-A83F-E9EF-AA14-A9FC46FC8A10}"/>
              </a:ext>
            </a:extLst>
          </p:cNvPr>
          <p:cNvSpPr>
            <a:spLocks noGrp="1"/>
          </p:cNvSpPr>
          <p:nvPr>
            <p:ph type="sldNum" sz="quarter" idx="12"/>
          </p:nvPr>
        </p:nvSpPr>
        <p:spPr/>
        <p:txBody>
          <a:bodyPr/>
          <a:lstStyle/>
          <a:p>
            <a:fld id="{772AD97A-4EE5-4134-952F-E148AF3C2668}" type="slidenum">
              <a:rPr lang="en-US" smtClean="0"/>
              <a:t>14</a:t>
            </a:fld>
            <a:endParaRPr lang="en-US" dirty="0"/>
          </a:p>
        </p:txBody>
      </p:sp>
      <p:sp>
        <p:nvSpPr>
          <p:cNvPr id="5" name="Content Placeholder 4">
            <a:extLst>
              <a:ext uri="{FF2B5EF4-FFF2-40B4-BE49-F238E27FC236}">
                <a16:creationId xmlns:a16="http://schemas.microsoft.com/office/drawing/2014/main" id="{A0D1C146-3F8D-83F9-FD69-A55C62588EFF}"/>
              </a:ext>
            </a:extLst>
          </p:cNvPr>
          <p:cNvSpPr>
            <a:spLocks noGrp="1"/>
          </p:cNvSpPr>
          <p:nvPr>
            <p:ph idx="1"/>
          </p:nvPr>
        </p:nvSpPr>
        <p:spPr/>
        <p:txBody>
          <a:bodyPr anchor="b">
            <a:normAutofit/>
          </a:bodyPr>
          <a:lstStyle/>
          <a:p>
            <a:pPr marL="0" indent="0">
              <a:buNone/>
            </a:pPr>
            <a:r>
              <a:rPr lang="en-US" sz="6000" dirty="0"/>
              <a:t>Combat Related Special Compensation (CRSC)</a:t>
            </a:r>
          </a:p>
        </p:txBody>
      </p:sp>
    </p:spTree>
    <p:extLst>
      <p:ext uri="{BB962C8B-B14F-4D97-AF65-F5344CB8AC3E}">
        <p14:creationId xmlns:p14="http://schemas.microsoft.com/office/powerpoint/2010/main" val="30035593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AABE7-43EC-1692-C7EC-6855A4706E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C9D32B-1FA2-3B6D-BEDA-E343BA4E25CA}"/>
              </a:ext>
            </a:extLst>
          </p:cNvPr>
          <p:cNvSpPr>
            <a:spLocks noGrp="1"/>
          </p:cNvSpPr>
          <p:nvPr>
            <p:ph type="title"/>
          </p:nvPr>
        </p:nvSpPr>
        <p:spPr/>
        <p:txBody>
          <a:bodyPr/>
          <a:lstStyle/>
          <a:p>
            <a:r>
              <a:rPr lang="en-US" dirty="0"/>
              <a:t>CRSC Basics</a:t>
            </a:r>
          </a:p>
        </p:txBody>
      </p:sp>
      <p:sp>
        <p:nvSpPr>
          <p:cNvPr id="3" name="Slide Number Placeholder 2">
            <a:extLst>
              <a:ext uri="{FF2B5EF4-FFF2-40B4-BE49-F238E27FC236}">
                <a16:creationId xmlns:a16="http://schemas.microsoft.com/office/drawing/2014/main" id="{FCCFE9B4-2706-BECB-D1B2-057CBCAF5CCC}"/>
              </a:ext>
            </a:extLst>
          </p:cNvPr>
          <p:cNvSpPr>
            <a:spLocks noGrp="1"/>
          </p:cNvSpPr>
          <p:nvPr>
            <p:ph type="sldNum" sz="quarter" idx="12"/>
          </p:nvPr>
        </p:nvSpPr>
        <p:spPr/>
        <p:txBody>
          <a:bodyPr/>
          <a:lstStyle/>
          <a:p>
            <a:fld id="{772AD97A-4EE5-4134-952F-E148AF3C2668}" type="slidenum">
              <a:rPr lang="en-US" smtClean="0"/>
              <a:pPr/>
              <a:t>15</a:t>
            </a:fld>
            <a:endParaRPr lang="en-US" dirty="0"/>
          </a:p>
        </p:txBody>
      </p:sp>
      <p:sp>
        <p:nvSpPr>
          <p:cNvPr id="4" name="Content Placeholder 3">
            <a:extLst>
              <a:ext uri="{FF2B5EF4-FFF2-40B4-BE49-F238E27FC236}">
                <a16:creationId xmlns:a16="http://schemas.microsoft.com/office/drawing/2014/main" id="{D1ABECE6-9824-35A5-3C39-B49FADC27E96}"/>
              </a:ext>
            </a:extLst>
          </p:cNvPr>
          <p:cNvSpPr>
            <a:spLocks noGrp="1"/>
          </p:cNvSpPr>
          <p:nvPr>
            <p:ph idx="1"/>
          </p:nvPr>
        </p:nvSpPr>
        <p:spPr>
          <a:xfrm>
            <a:off x="169333" y="1456268"/>
            <a:ext cx="6579608" cy="5152138"/>
          </a:xfrm>
        </p:spPr>
        <p:txBody>
          <a:bodyPr anchor="ctr">
            <a:normAutofit fontScale="70000" lnSpcReduction="20000"/>
          </a:bodyPr>
          <a:lstStyle/>
          <a:p>
            <a:pPr>
              <a:lnSpc>
                <a:spcPct val="120000"/>
              </a:lnSpc>
              <a:spcBef>
                <a:spcPts val="0"/>
              </a:spcBef>
              <a:spcAft>
                <a:spcPts val="1800"/>
              </a:spcAft>
            </a:pPr>
            <a:r>
              <a:rPr lang="en-US" sz="3200" b="1" u="sng" dirty="0"/>
              <a:t>Combat Related</a:t>
            </a:r>
            <a:r>
              <a:rPr lang="en-US" sz="3200" b="1" dirty="0"/>
              <a:t> Special Compensation (CRSC): </a:t>
            </a:r>
            <a:r>
              <a:rPr lang="en-US" sz="3200" dirty="0"/>
              <a:t>A </a:t>
            </a:r>
            <a:r>
              <a:rPr lang="en-US" sz="3200" b="1" dirty="0"/>
              <a:t>tax-free</a:t>
            </a:r>
            <a:r>
              <a:rPr lang="en-US" sz="3200" dirty="0"/>
              <a:t> entitlement for Veterans with “</a:t>
            </a:r>
            <a:r>
              <a:rPr lang="en-US" sz="3200" b="1" dirty="0"/>
              <a:t>combat-related</a:t>
            </a:r>
            <a:r>
              <a:rPr lang="en-US" sz="3200" dirty="0"/>
              <a:t>” disabilities </a:t>
            </a:r>
            <a:r>
              <a:rPr lang="en-US" sz="3200" i="1" u="sng" dirty="0"/>
              <a:t>and</a:t>
            </a:r>
            <a:r>
              <a:rPr lang="en-US" sz="3200" dirty="0"/>
              <a:t> a 10% or higher VA disability rating that is paid monthly </a:t>
            </a:r>
            <a:r>
              <a:rPr lang="en-US" sz="3200" i="1" u="sng" dirty="0"/>
              <a:t>along with </a:t>
            </a:r>
            <a:r>
              <a:rPr lang="en-US" sz="3200" dirty="0"/>
              <a:t>any retirement pay. 10 U.S.C. § 1413a(g) </a:t>
            </a:r>
          </a:p>
          <a:p>
            <a:pPr>
              <a:lnSpc>
                <a:spcPct val="120000"/>
              </a:lnSpc>
              <a:spcBef>
                <a:spcPts val="0"/>
              </a:spcBef>
              <a:spcAft>
                <a:spcPts val="1800"/>
              </a:spcAft>
            </a:pPr>
            <a:r>
              <a:rPr lang="en-US" sz="3200" dirty="0"/>
              <a:t>Additional, tax-free money to make up for the retirement pay lost because of VA disability offsets.</a:t>
            </a:r>
          </a:p>
          <a:p>
            <a:pPr>
              <a:lnSpc>
                <a:spcPct val="120000"/>
              </a:lnSpc>
              <a:spcBef>
                <a:spcPts val="0"/>
              </a:spcBef>
              <a:spcAft>
                <a:spcPts val="1800"/>
              </a:spcAft>
            </a:pPr>
            <a:r>
              <a:rPr lang="en-US" sz="3200" dirty="0"/>
              <a:t>Calculated by the amount of VA disability compensation that has been determined to be combat-related.</a:t>
            </a:r>
          </a:p>
        </p:txBody>
      </p:sp>
      <p:pic>
        <p:nvPicPr>
          <p:cNvPr id="6" name="Picture 5">
            <a:extLst>
              <a:ext uri="{FF2B5EF4-FFF2-40B4-BE49-F238E27FC236}">
                <a16:creationId xmlns:a16="http://schemas.microsoft.com/office/drawing/2014/main" id="{A75BCD3F-6E8B-E51F-AE0C-11CC38A22AA2}"/>
              </a:ext>
            </a:extLst>
          </p:cNvPr>
          <p:cNvPicPr>
            <a:picLocks noChangeAspect="1"/>
          </p:cNvPicPr>
          <p:nvPr/>
        </p:nvPicPr>
        <p:blipFill>
          <a:blip r:embed="rId3"/>
          <a:stretch>
            <a:fillRect/>
          </a:stretch>
        </p:blipFill>
        <p:spPr>
          <a:xfrm>
            <a:off x="6748941" y="1723243"/>
            <a:ext cx="5256790" cy="4618187"/>
          </a:xfrm>
          <a:prstGeom prst="rect">
            <a:avLst/>
          </a:prstGeom>
          <a:ln w="28575">
            <a:solidFill>
              <a:schemeClr val="accent1"/>
            </a:solidFill>
          </a:ln>
        </p:spPr>
      </p:pic>
    </p:spTree>
    <p:extLst>
      <p:ext uri="{BB962C8B-B14F-4D97-AF65-F5344CB8AC3E}">
        <p14:creationId xmlns:p14="http://schemas.microsoft.com/office/powerpoint/2010/main" val="42174206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5E94C-9FB4-D17A-2618-23CABFCC631E}"/>
              </a:ext>
            </a:extLst>
          </p:cNvPr>
          <p:cNvSpPr>
            <a:spLocks noGrp="1"/>
          </p:cNvSpPr>
          <p:nvPr>
            <p:ph type="title"/>
          </p:nvPr>
        </p:nvSpPr>
        <p:spPr/>
        <p:txBody>
          <a:bodyPr/>
          <a:lstStyle/>
          <a:p>
            <a:r>
              <a:rPr lang="en-US" dirty="0"/>
              <a:t>“Combat Related”</a:t>
            </a:r>
          </a:p>
        </p:txBody>
      </p:sp>
      <p:sp>
        <p:nvSpPr>
          <p:cNvPr id="4" name="Slide Number Placeholder 3">
            <a:extLst>
              <a:ext uri="{FF2B5EF4-FFF2-40B4-BE49-F238E27FC236}">
                <a16:creationId xmlns:a16="http://schemas.microsoft.com/office/drawing/2014/main" id="{F404021F-823B-E3E9-47F8-A80E46D6D998}"/>
              </a:ext>
            </a:extLst>
          </p:cNvPr>
          <p:cNvSpPr>
            <a:spLocks noGrp="1"/>
          </p:cNvSpPr>
          <p:nvPr>
            <p:ph type="sldNum" sz="quarter" idx="12"/>
          </p:nvPr>
        </p:nvSpPr>
        <p:spPr/>
        <p:txBody>
          <a:bodyPr/>
          <a:lstStyle/>
          <a:p>
            <a:fld id="{772AD97A-4EE5-4134-952F-E148AF3C2668}" type="slidenum">
              <a:rPr lang="en-US" smtClean="0"/>
              <a:t>16</a:t>
            </a:fld>
            <a:endParaRPr lang="en-US" dirty="0"/>
          </a:p>
        </p:txBody>
      </p:sp>
      <p:sp>
        <p:nvSpPr>
          <p:cNvPr id="5" name="Content Placeholder 4">
            <a:extLst>
              <a:ext uri="{FF2B5EF4-FFF2-40B4-BE49-F238E27FC236}">
                <a16:creationId xmlns:a16="http://schemas.microsoft.com/office/drawing/2014/main" id="{EE1D932E-D0BC-E55D-FC75-FCD9F88B11F9}"/>
              </a:ext>
            </a:extLst>
          </p:cNvPr>
          <p:cNvSpPr>
            <a:spLocks noGrp="1"/>
          </p:cNvSpPr>
          <p:nvPr>
            <p:ph idx="1"/>
          </p:nvPr>
        </p:nvSpPr>
        <p:spPr/>
        <p:txBody>
          <a:bodyPr anchor="ctr">
            <a:noAutofit/>
          </a:bodyPr>
          <a:lstStyle/>
          <a:p>
            <a:pPr marL="0" indent="0">
              <a:lnSpc>
                <a:spcPct val="100000"/>
              </a:lnSpc>
              <a:spcBef>
                <a:spcPts val="0"/>
              </a:spcBef>
              <a:spcAft>
                <a:spcPts val="1800"/>
              </a:spcAft>
              <a:buNone/>
            </a:pPr>
            <a:r>
              <a:rPr lang="en-US" b="1" dirty="0"/>
              <a:t>Evidence must show the injury was incurred while</a:t>
            </a:r>
            <a:r>
              <a:rPr lang="en-US" dirty="0"/>
              <a:t>:</a:t>
            </a:r>
          </a:p>
          <a:p>
            <a:pPr lvl="0">
              <a:lnSpc>
                <a:spcPct val="100000"/>
              </a:lnSpc>
              <a:spcBef>
                <a:spcPts val="0"/>
              </a:spcBef>
              <a:spcAft>
                <a:spcPts val="1800"/>
              </a:spcAft>
            </a:pPr>
            <a:r>
              <a:rPr lang="en-US" dirty="0"/>
              <a:t>Engaged in </a:t>
            </a:r>
            <a:r>
              <a:rPr lang="en-US" b="1" dirty="0"/>
              <a:t>armed conflict</a:t>
            </a:r>
            <a:r>
              <a:rPr lang="en-US" dirty="0"/>
              <a:t>, or …</a:t>
            </a:r>
          </a:p>
          <a:p>
            <a:pPr lvl="0">
              <a:lnSpc>
                <a:spcPct val="100000"/>
              </a:lnSpc>
              <a:spcBef>
                <a:spcPts val="0"/>
              </a:spcBef>
              <a:spcAft>
                <a:spcPts val="1800"/>
              </a:spcAft>
            </a:pPr>
            <a:r>
              <a:rPr lang="en-US" dirty="0"/>
              <a:t>Engaged in </a:t>
            </a:r>
            <a:r>
              <a:rPr lang="en-US" b="1" dirty="0"/>
              <a:t>hazardous duty </a:t>
            </a:r>
            <a:r>
              <a:rPr lang="en-US" dirty="0"/>
              <a:t>(e.g., demolition, flying, parachuting), or …</a:t>
            </a:r>
          </a:p>
          <a:p>
            <a:pPr lvl="0">
              <a:lnSpc>
                <a:spcPct val="100000"/>
              </a:lnSpc>
              <a:spcBef>
                <a:spcPts val="0"/>
              </a:spcBef>
              <a:spcAft>
                <a:spcPts val="1800"/>
              </a:spcAft>
            </a:pPr>
            <a:r>
              <a:rPr lang="en-US" dirty="0"/>
              <a:t>Participating in </a:t>
            </a:r>
            <a:r>
              <a:rPr lang="en-US" b="1" dirty="0"/>
              <a:t>war simulation </a:t>
            </a:r>
            <a:r>
              <a:rPr lang="en-US" dirty="0"/>
              <a:t>activities, or …</a:t>
            </a:r>
          </a:p>
          <a:p>
            <a:pPr lvl="0">
              <a:lnSpc>
                <a:spcPct val="100000"/>
              </a:lnSpc>
              <a:spcBef>
                <a:spcPts val="0"/>
              </a:spcBef>
              <a:spcAft>
                <a:spcPts val="1800"/>
              </a:spcAft>
            </a:pPr>
            <a:r>
              <a:rPr lang="en-US" dirty="0"/>
              <a:t>Exposed to </a:t>
            </a:r>
            <a:r>
              <a:rPr lang="en-US" b="1" dirty="0"/>
              <a:t>instruments of war</a:t>
            </a:r>
            <a:r>
              <a:rPr lang="en-US" dirty="0"/>
              <a:t> (e.g., weapons, </a:t>
            </a:r>
            <a:r>
              <a:rPr lang="en-US" b="1" dirty="0"/>
              <a:t>chemicals</a:t>
            </a:r>
            <a:r>
              <a:rPr lang="en-US" dirty="0"/>
              <a:t>, vehicles), or …</a:t>
            </a:r>
          </a:p>
          <a:p>
            <a:pPr lvl="0">
              <a:lnSpc>
                <a:spcPct val="100000"/>
              </a:lnSpc>
              <a:spcBef>
                <a:spcPts val="0"/>
              </a:spcBef>
              <a:spcAft>
                <a:spcPts val="1800"/>
              </a:spcAft>
            </a:pPr>
            <a:r>
              <a:rPr lang="en-US" dirty="0"/>
              <a:t>Engaged in an activity for which the Veteran received a </a:t>
            </a:r>
            <a:r>
              <a:rPr lang="en-US" b="1" dirty="0"/>
              <a:t>Purple Heart</a:t>
            </a:r>
            <a:r>
              <a:rPr lang="en-US" dirty="0"/>
              <a:t>.</a:t>
            </a:r>
            <a:endParaRPr lang="en-US" b="1" dirty="0"/>
          </a:p>
        </p:txBody>
      </p:sp>
    </p:spTree>
    <p:extLst>
      <p:ext uri="{BB962C8B-B14F-4D97-AF65-F5344CB8AC3E}">
        <p14:creationId xmlns:p14="http://schemas.microsoft.com/office/powerpoint/2010/main" val="21292036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4B164-A1C3-86A0-4256-6B8B496106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EC7903-FAF6-EA84-EAFF-A1BF08DBD8E3}"/>
              </a:ext>
            </a:extLst>
          </p:cNvPr>
          <p:cNvSpPr>
            <a:spLocks noGrp="1"/>
          </p:cNvSpPr>
          <p:nvPr>
            <p:ph type="title"/>
          </p:nvPr>
        </p:nvSpPr>
        <p:spPr/>
        <p:txBody>
          <a:bodyPr/>
          <a:lstStyle/>
          <a:p>
            <a:r>
              <a:rPr lang="en-US" dirty="0"/>
              <a:t>CRSC Application</a:t>
            </a:r>
          </a:p>
        </p:txBody>
      </p:sp>
      <p:sp>
        <p:nvSpPr>
          <p:cNvPr id="4" name="Slide Number Placeholder 3">
            <a:extLst>
              <a:ext uri="{FF2B5EF4-FFF2-40B4-BE49-F238E27FC236}">
                <a16:creationId xmlns:a16="http://schemas.microsoft.com/office/drawing/2014/main" id="{6F6F91F8-F8A8-0169-903A-351B04A0EFF7}"/>
              </a:ext>
            </a:extLst>
          </p:cNvPr>
          <p:cNvSpPr>
            <a:spLocks noGrp="1"/>
          </p:cNvSpPr>
          <p:nvPr>
            <p:ph type="sldNum" sz="quarter" idx="12"/>
          </p:nvPr>
        </p:nvSpPr>
        <p:spPr/>
        <p:txBody>
          <a:bodyPr/>
          <a:lstStyle/>
          <a:p>
            <a:fld id="{772AD97A-4EE5-4134-952F-E148AF3C2668}" type="slidenum">
              <a:rPr lang="en-US" smtClean="0"/>
              <a:t>17</a:t>
            </a:fld>
            <a:endParaRPr lang="en-US" dirty="0"/>
          </a:p>
        </p:txBody>
      </p:sp>
      <p:sp>
        <p:nvSpPr>
          <p:cNvPr id="5" name="Content Placeholder 4">
            <a:extLst>
              <a:ext uri="{FF2B5EF4-FFF2-40B4-BE49-F238E27FC236}">
                <a16:creationId xmlns:a16="http://schemas.microsoft.com/office/drawing/2014/main" id="{8A4FD1E2-4BDD-DA10-207E-3B834958603F}"/>
              </a:ext>
            </a:extLst>
          </p:cNvPr>
          <p:cNvSpPr>
            <a:spLocks noGrp="1"/>
          </p:cNvSpPr>
          <p:nvPr>
            <p:ph idx="1"/>
          </p:nvPr>
        </p:nvSpPr>
        <p:spPr>
          <a:xfrm>
            <a:off x="4608575" y="1456268"/>
            <a:ext cx="7397157" cy="4997586"/>
          </a:xfrm>
        </p:spPr>
        <p:txBody>
          <a:bodyPr anchor="ctr">
            <a:normAutofit fontScale="92500" lnSpcReduction="10000"/>
          </a:bodyPr>
          <a:lstStyle/>
          <a:p>
            <a:pPr marL="0" indent="0">
              <a:spcBef>
                <a:spcPts val="0"/>
              </a:spcBef>
              <a:spcAft>
                <a:spcPts val="1800"/>
              </a:spcAft>
              <a:buNone/>
            </a:pPr>
            <a:r>
              <a:rPr lang="en-US" sz="3200" b="1" dirty="0"/>
              <a:t>Submit copies of</a:t>
            </a:r>
            <a:r>
              <a:rPr lang="en-US" sz="3200" dirty="0"/>
              <a:t>:</a:t>
            </a:r>
          </a:p>
          <a:p>
            <a:pPr>
              <a:spcBef>
                <a:spcPts val="0"/>
              </a:spcBef>
              <a:spcAft>
                <a:spcPts val="1800"/>
              </a:spcAft>
            </a:pPr>
            <a:r>
              <a:rPr lang="en-US" sz="3200" dirty="0"/>
              <a:t>Retirement orders or DD Form 214;</a:t>
            </a:r>
          </a:p>
          <a:p>
            <a:pPr>
              <a:spcBef>
                <a:spcPts val="0"/>
              </a:spcBef>
              <a:spcAft>
                <a:spcPts val="1800"/>
              </a:spcAft>
            </a:pPr>
            <a:r>
              <a:rPr lang="en-US" sz="3200" dirty="0"/>
              <a:t>Rating decision with relevant findings;</a:t>
            </a:r>
          </a:p>
          <a:p>
            <a:pPr>
              <a:spcBef>
                <a:spcPts val="0"/>
              </a:spcBef>
              <a:spcAft>
                <a:spcPts val="1800"/>
              </a:spcAft>
            </a:pPr>
            <a:r>
              <a:rPr lang="en-US" sz="3200" dirty="0"/>
              <a:t>Service Medical Records (only those that reflect the injury is combat-related);</a:t>
            </a:r>
          </a:p>
          <a:p>
            <a:pPr>
              <a:spcBef>
                <a:spcPts val="0"/>
              </a:spcBef>
              <a:spcAft>
                <a:spcPts val="1800"/>
              </a:spcAft>
            </a:pPr>
            <a:r>
              <a:rPr lang="en-US" sz="3200" dirty="0"/>
              <a:t>Relevant decorations and award recommendations;</a:t>
            </a:r>
          </a:p>
          <a:p>
            <a:pPr>
              <a:spcBef>
                <a:spcPts val="0"/>
              </a:spcBef>
              <a:spcAft>
                <a:spcPts val="1800"/>
              </a:spcAft>
            </a:pPr>
            <a:r>
              <a:rPr lang="en-US" sz="3200" dirty="0"/>
              <a:t>Current VA ratings (full code sheet).</a:t>
            </a:r>
          </a:p>
        </p:txBody>
      </p:sp>
      <p:pic>
        <p:nvPicPr>
          <p:cNvPr id="6" name="Content Placeholder 4" descr="A Mature man of African American ethnicity with physical disabilities is sitting in wheelchair, worried in the home office. An African-American disabled person is worried about financial debt and a lot of bills which are needed to be paid.An army soldier with physical disabilities in military uniform is sitting at home and feeling anger because he is unable to pay the bills.">
            <a:extLst>
              <a:ext uri="{FF2B5EF4-FFF2-40B4-BE49-F238E27FC236}">
                <a16:creationId xmlns:a16="http://schemas.microsoft.com/office/drawing/2014/main" id="{40072EE0-95AA-128F-29BB-2B37B45ADD27}"/>
              </a:ext>
            </a:extLst>
          </p:cNvPr>
          <p:cNvPicPr>
            <a:picLocks noChangeAspect="1"/>
          </p:cNvPicPr>
          <p:nvPr/>
        </p:nvPicPr>
        <p:blipFill>
          <a:blip r:embed="rId3"/>
          <a:stretch>
            <a:fillRect/>
          </a:stretch>
        </p:blipFill>
        <p:spPr>
          <a:xfrm>
            <a:off x="169332" y="2696766"/>
            <a:ext cx="4329515" cy="2885638"/>
          </a:xfrm>
          <a:prstGeom prst="rect">
            <a:avLst/>
          </a:prstGeom>
        </p:spPr>
      </p:pic>
    </p:spTree>
    <p:extLst>
      <p:ext uri="{BB962C8B-B14F-4D97-AF65-F5344CB8AC3E}">
        <p14:creationId xmlns:p14="http://schemas.microsoft.com/office/powerpoint/2010/main" val="34907564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06CD4-46CF-1827-72B0-2DE810EB8D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C54AC5-2713-F483-0B73-FA49FAB212DD}"/>
              </a:ext>
            </a:extLst>
          </p:cNvPr>
          <p:cNvSpPr>
            <a:spLocks noGrp="1"/>
          </p:cNvSpPr>
          <p:nvPr>
            <p:ph type="title"/>
          </p:nvPr>
        </p:nvSpPr>
        <p:spPr/>
        <p:txBody>
          <a:bodyPr/>
          <a:lstStyle/>
          <a:p>
            <a:r>
              <a:rPr lang="en-US" dirty="0"/>
              <a:t>CRSC Example</a:t>
            </a:r>
          </a:p>
        </p:txBody>
      </p:sp>
      <p:sp>
        <p:nvSpPr>
          <p:cNvPr id="4" name="Slide Number Placeholder 3">
            <a:extLst>
              <a:ext uri="{FF2B5EF4-FFF2-40B4-BE49-F238E27FC236}">
                <a16:creationId xmlns:a16="http://schemas.microsoft.com/office/drawing/2014/main" id="{538ABF97-DE73-6563-8F3A-02249D4F5A14}"/>
              </a:ext>
            </a:extLst>
          </p:cNvPr>
          <p:cNvSpPr>
            <a:spLocks noGrp="1"/>
          </p:cNvSpPr>
          <p:nvPr>
            <p:ph type="sldNum" sz="quarter" idx="12"/>
          </p:nvPr>
        </p:nvSpPr>
        <p:spPr/>
        <p:txBody>
          <a:bodyPr/>
          <a:lstStyle/>
          <a:p>
            <a:fld id="{772AD97A-4EE5-4134-952F-E148AF3C2668}" type="slidenum">
              <a:rPr lang="en-US" smtClean="0"/>
              <a:t>18</a:t>
            </a:fld>
            <a:endParaRPr lang="en-US" dirty="0"/>
          </a:p>
        </p:txBody>
      </p:sp>
      <p:sp>
        <p:nvSpPr>
          <p:cNvPr id="5" name="Content Placeholder 4">
            <a:extLst>
              <a:ext uri="{FF2B5EF4-FFF2-40B4-BE49-F238E27FC236}">
                <a16:creationId xmlns:a16="http://schemas.microsoft.com/office/drawing/2014/main" id="{4EB5D420-7868-F9CA-4B4B-FA8129284E83}"/>
              </a:ext>
            </a:extLst>
          </p:cNvPr>
          <p:cNvSpPr>
            <a:spLocks noGrp="1"/>
          </p:cNvSpPr>
          <p:nvPr>
            <p:ph idx="1"/>
          </p:nvPr>
        </p:nvSpPr>
        <p:spPr>
          <a:xfrm>
            <a:off x="169333" y="1456268"/>
            <a:ext cx="7068749" cy="5152138"/>
          </a:xfrm>
        </p:spPr>
        <p:txBody>
          <a:bodyPr anchor="ctr">
            <a:normAutofit/>
          </a:bodyPr>
          <a:lstStyle/>
          <a:p>
            <a:pPr marL="237061" indent="-237061">
              <a:spcAft>
                <a:spcPts val="1800"/>
              </a:spcAft>
              <a:buSzPct val="100000"/>
            </a:pPr>
            <a:r>
              <a:rPr lang="en-US" dirty="0">
                <a:solidFill>
                  <a:srgbClr val="1A2733"/>
                </a:solidFill>
                <a:cs typeface="Verdana" pitchFamily="34" charset="-120"/>
              </a:rPr>
              <a:t>Veteran has a </a:t>
            </a:r>
            <a:r>
              <a:rPr lang="en-US" b="1" dirty="0">
                <a:solidFill>
                  <a:srgbClr val="1A2733"/>
                </a:solidFill>
                <a:cs typeface="Verdana" pitchFamily="34" charset="-120"/>
              </a:rPr>
              <a:t>100%</a:t>
            </a:r>
            <a:r>
              <a:rPr lang="en-US" dirty="0">
                <a:solidFill>
                  <a:srgbClr val="1A2733"/>
                </a:solidFill>
                <a:cs typeface="Verdana" pitchFamily="34" charset="-120"/>
              </a:rPr>
              <a:t> combat-related rating: </a:t>
            </a:r>
            <a:r>
              <a:rPr lang="en-US" b="1" dirty="0">
                <a:solidFill>
                  <a:srgbClr val="1A2733"/>
                </a:solidFill>
                <a:cs typeface="Verdana" pitchFamily="34" charset="-120"/>
              </a:rPr>
              <a:t>$3,938.58</a:t>
            </a:r>
            <a:r>
              <a:rPr lang="en-US" dirty="0">
                <a:solidFill>
                  <a:srgbClr val="1A2733"/>
                </a:solidFill>
                <a:cs typeface="Verdana" pitchFamily="34" charset="-120"/>
              </a:rPr>
              <a:t> a month in VA compensation.</a:t>
            </a:r>
            <a:endParaRPr lang="en-US" dirty="0"/>
          </a:p>
          <a:p>
            <a:pPr marL="237061" indent="-237061">
              <a:spcAft>
                <a:spcPts val="1800"/>
              </a:spcAft>
              <a:buSzPct val="100000"/>
            </a:pPr>
            <a:r>
              <a:rPr lang="en-US" dirty="0">
                <a:solidFill>
                  <a:srgbClr val="1A2733"/>
                </a:solidFill>
                <a:cs typeface="Verdana" pitchFamily="34" charset="-120"/>
              </a:rPr>
              <a:t>Retired pay of $3,000 is </a:t>
            </a:r>
            <a:r>
              <a:rPr lang="en-US" b="1" dirty="0">
                <a:solidFill>
                  <a:srgbClr val="1A2733"/>
                </a:solidFill>
                <a:cs typeface="Verdana" pitchFamily="34" charset="-120"/>
              </a:rPr>
              <a:t>fully offset to $0</a:t>
            </a:r>
            <a:r>
              <a:rPr lang="en-US" dirty="0">
                <a:solidFill>
                  <a:srgbClr val="1A2733"/>
                </a:solidFill>
                <a:cs typeface="Verdana" pitchFamily="34" charset="-120"/>
              </a:rPr>
              <a:t>.</a:t>
            </a:r>
            <a:endParaRPr lang="en-US" dirty="0"/>
          </a:p>
          <a:p>
            <a:pPr marL="237061" indent="-237061">
              <a:spcAft>
                <a:spcPts val="1800"/>
              </a:spcAft>
              <a:buSzPct val="100000"/>
            </a:pPr>
            <a:r>
              <a:rPr lang="en-US" dirty="0">
                <a:solidFill>
                  <a:srgbClr val="1A2733"/>
                </a:solidFill>
                <a:cs typeface="Verdana" pitchFamily="34" charset="-120"/>
              </a:rPr>
              <a:t>With CRSC, the client also receives </a:t>
            </a:r>
            <a:r>
              <a:rPr lang="en-US" b="1" dirty="0">
                <a:solidFill>
                  <a:srgbClr val="1A2733"/>
                </a:solidFill>
                <a:cs typeface="Verdana" pitchFamily="34" charset="-120"/>
              </a:rPr>
              <a:t>$3,000, tax-free</a:t>
            </a:r>
            <a:r>
              <a:rPr lang="en-US" dirty="0">
                <a:solidFill>
                  <a:srgbClr val="1A2733"/>
                </a:solidFill>
                <a:cs typeface="Verdana" pitchFamily="34" charset="-120"/>
              </a:rPr>
              <a:t>.</a:t>
            </a:r>
            <a:endParaRPr lang="en-US" dirty="0"/>
          </a:p>
          <a:p>
            <a:pPr marL="237061" indent="-237061">
              <a:spcAft>
                <a:spcPts val="1800"/>
              </a:spcAft>
              <a:buSzPct val="100000"/>
            </a:pPr>
            <a:r>
              <a:rPr lang="en-US" dirty="0">
                <a:solidFill>
                  <a:srgbClr val="1A2733"/>
                </a:solidFill>
                <a:cs typeface="Verdana" pitchFamily="34" charset="-120"/>
              </a:rPr>
              <a:t>New monthly total: </a:t>
            </a:r>
            <a:r>
              <a:rPr lang="en-US" b="1" dirty="0">
                <a:solidFill>
                  <a:srgbClr val="1A2733"/>
                </a:solidFill>
                <a:cs typeface="Verdana" pitchFamily="34" charset="-120"/>
              </a:rPr>
              <a:t>$6,938.58</a:t>
            </a:r>
            <a:r>
              <a:rPr lang="en-US" dirty="0">
                <a:solidFill>
                  <a:srgbClr val="1A2733"/>
                </a:solidFill>
                <a:cs typeface="Verdana" pitchFamily="34" charset="-120"/>
              </a:rPr>
              <a:t>.</a:t>
            </a:r>
          </a:p>
          <a:p>
            <a:pPr marL="694261" lvl="1" indent="-237061">
              <a:spcAft>
                <a:spcPts val="1800"/>
              </a:spcAft>
              <a:buSzPct val="100000"/>
            </a:pPr>
            <a:r>
              <a:rPr lang="en-US" sz="2800" b="1" dirty="0">
                <a:solidFill>
                  <a:srgbClr val="1A2733"/>
                </a:solidFill>
              </a:rPr>
              <a:t>ALL TAX FREE!</a:t>
            </a:r>
            <a:endParaRPr lang="en-US" sz="2800" b="1" dirty="0"/>
          </a:p>
        </p:txBody>
      </p:sp>
      <p:pic>
        <p:nvPicPr>
          <p:cNvPr id="6" name="Image 0" descr="assets/chart_example.png">
            <a:extLst>
              <a:ext uri="{FF2B5EF4-FFF2-40B4-BE49-F238E27FC236}">
                <a16:creationId xmlns:a16="http://schemas.microsoft.com/office/drawing/2014/main" id="{0AFD0EF9-7E94-7D6A-64A9-B83DB5CB41B8}"/>
              </a:ext>
            </a:extLst>
          </p:cNvPr>
          <p:cNvPicPr>
            <a:picLocks noChangeAspect="1"/>
          </p:cNvPicPr>
          <p:nvPr/>
        </p:nvPicPr>
        <p:blipFill>
          <a:blip r:embed="rId3"/>
          <a:stretch>
            <a:fillRect/>
          </a:stretch>
        </p:blipFill>
        <p:spPr>
          <a:xfrm>
            <a:off x="7238082" y="1766112"/>
            <a:ext cx="4953918" cy="4575455"/>
          </a:xfrm>
          <a:prstGeom prst="rect">
            <a:avLst/>
          </a:prstGeom>
        </p:spPr>
      </p:pic>
    </p:spTree>
    <p:extLst>
      <p:ext uri="{BB962C8B-B14F-4D97-AF65-F5344CB8AC3E}">
        <p14:creationId xmlns:p14="http://schemas.microsoft.com/office/powerpoint/2010/main" val="41389572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733F3-7554-3E64-D63D-840B1F237215}"/>
              </a:ext>
            </a:extLst>
          </p:cNvPr>
          <p:cNvSpPr>
            <a:spLocks noGrp="1"/>
          </p:cNvSpPr>
          <p:nvPr>
            <p:ph type="title"/>
          </p:nvPr>
        </p:nvSpPr>
        <p:spPr/>
        <p:txBody>
          <a:bodyPr/>
          <a:lstStyle/>
          <a:p>
            <a:r>
              <a:rPr lang="en-US" dirty="0"/>
              <a:t>CRSC Retroactive Payments</a:t>
            </a:r>
          </a:p>
        </p:txBody>
      </p:sp>
      <p:sp>
        <p:nvSpPr>
          <p:cNvPr id="4" name="Slide Number Placeholder 3">
            <a:extLst>
              <a:ext uri="{FF2B5EF4-FFF2-40B4-BE49-F238E27FC236}">
                <a16:creationId xmlns:a16="http://schemas.microsoft.com/office/drawing/2014/main" id="{484E779A-C37A-C0AA-C53E-F0753B77E285}"/>
              </a:ext>
            </a:extLst>
          </p:cNvPr>
          <p:cNvSpPr>
            <a:spLocks noGrp="1"/>
          </p:cNvSpPr>
          <p:nvPr>
            <p:ph type="sldNum" sz="quarter" idx="12"/>
          </p:nvPr>
        </p:nvSpPr>
        <p:spPr/>
        <p:txBody>
          <a:bodyPr/>
          <a:lstStyle/>
          <a:p>
            <a:fld id="{772AD97A-4EE5-4134-952F-E148AF3C2668}" type="slidenum">
              <a:rPr lang="en-US" smtClean="0"/>
              <a:t>19</a:t>
            </a:fld>
            <a:endParaRPr lang="en-US" dirty="0"/>
          </a:p>
        </p:txBody>
      </p:sp>
      <p:sp>
        <p:nvSpPr>
          <p:cNvPr id="5" name="Content Placeholder 4">
            <a:extLst>
              <a:ext uri="{FF2B5EF4-FFF2-40B4-BE49-F238E27FC236}">
                <a16:creationId xmlns:a16="http://schemas.microsoft.com/office/drawing/2014/main" id="{92933DED-5F0D-2D3F-6314-8050542EC69F}"/>
              </a:ext>
            </a:extLst>
          </p:cNvPr>
          <p:cNvSpPr>
            <a:spLocks noGrp="1"/>
          </p:cNvSpPr>
          <p:nvPr>
            <p:ph idx="1"/>
          </p:nvPr>
        </p:nvSpPr>
        <p:spPr>
          <a:xfrm>
            <a:off x="169333" y="1456267"/>
            <a:ext cx="11836400" cy="5045711"/>
          </a:xfrm>
        </p:spPr>
        <p:txBody>
          <a:bodyPr anchor="ctr">
            <a:normAutofit/>
          </a:bodyPr>
          <a:lstStyle/>
          <a:p>
            <a:pPr marL="0" indent="0" algn="just">
              <a:lnSpc>
                <a:spcPct val="100000"/>
              </a:lnSpc>
              <a:spcBef>
                <a:spcPts val="0"/>
              </a:spcBef>
              <a:spcAft>
                <a:spcPts val="1200"/>
              </a:spcAft>
              <a:buNone/>
            </a:pPr>
            <a:r>
              <a:rPr lang="en-US" b="1" u="sng" dirty="0"/>
              <a:t>How far back?</a:t>
            </a:r>
          </a:p>
          <a:p>
            <a:pPr algn="just">
              <a:lnSpc>
                <a:spcPct val="100000"/>
              </a:lnSpc>
              <a:spcBef>
                <a:spcPts val="0"/>
              </a:spcBef>
              <a:spcAft>
                <a:spcPts val="1200"/>
              </a:spcAft>
            </a:pPr>
            <a:r>
              <a:rPr lang="en-US" dirty="0"/>
              <a:t>Until 2025, those who applied for CRSC late would only be paid back for the </a:t>
            </a:r>
            <a:r>
              <a:rPr lang="en-US" b="1" u="sng" dirty="0"/>
              <a:t>last 6 years</a:t>
            </a:r>
            <a:r>
              <a:rPr lang="en-US" b="1" dirty="0"/>
              <a:t> </a:t>
            </a:r>
            <a:r>
              <a:rPr lang="en-US" dirty="0"/>
              <a:t>due to the Barring Act.</a:t>
            </a:r>
          </a:p>
          <a:p>
            <a:pPr algn="just">
              <a:lnSpc>
                <a:spcPct val="100000"/>
              </a:lnSpc>
              <a:spcBef>
                <a:spcPts val="0"/>
              </a:spcBef>
              <a:spcAft>
                <a:spcPts val="1200"/>
              </a:spcAft>
            </a:pPr>
            <a:r>
              <a:rPr lang="en-US" i="1" dirty="0"/>
              <a:t>Soto v. United States</a:t>
            </a:r>
            <a:r>
              <a:rPr lang="en-US" dirty="0"/>
              <a:t>, 605 U.S. 360</a:t>
            </a:r>
            <a:r>
              <a:rPr lang="en-US" i="1" dirty="0"/>
              <a:t> </a:t>
            </a:r>
            <a:r>
              <a:rPr lang="en-US" dirty="0"/>
              <a:t>(2025)</a:t>
            </a:r>
          </a:p>
          <a:p>
            <a:pPr lvl="1" algn="just">
              <a:lnSpc>
                <a:spcPct val="100000"/>
              </a:lnSpc>
              <a:spcBef>
                <a:spcPts val="0"/>
              </a:spcBef>
              <a:spcAft>
                <a:spcPts val="1200"/>
              </a:spcAft>
            </a:pPr>
            <a:r>
              <a:rPr lang="en-US" sz="2800" b="1" dirty="0"/>
              <a:t>Holding:  </a:t>
            </a:r>
            <a:r>
              <a:rPr lang="en-US" sz="2800" dirty="0"/>
              <a:t>The CRSC statute supersedes the general 6-year statute of limitations of the Barring Act.</a:t>
            </a:r>
          </a:p>
          <a:p>
            <a:pPr lvl="1" algn="just">
              <a:lnSpc>
                <a:spcPct val="100000"/>
              </a:lnSpc>
              <a:spcBef>
                <a:spcPts val="0"/>
              </a:spcBef>
              <a:spcAft>
                <a:spcPts val="1200"/>
              </a:spcAft>
            </a:pPr>
            <a:r>
              <a:rPr lang="en-US" sz="2800" b="1" dirty="0"/>
              <a:t>Impact</a:t>
            </a:r>
            <a:r>
              <a:rPr lang="en-US" sz="2800" dirty="0"/>
              <a:t>: Approximately 9,000 Veterans who are in receipt of CRSC but were limited to the 6-year time limit are now entitled to an earlier effective date for CRSC.</a:t>
            </a:r>
          </a:p>
        </p:txBody>
      </p:sp>
    </p:spTree>
    <p:extLst>
      <p:ext uri="{BB962C8B-B14F-4D97-AF65-F5344CB8AC3E}">
        <p14:creationId xmlns:p14="http://schemas.microsoft.com/office/powerpoint/2010/main" val="23920480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96060-1F22-2B07-67AB-01B29B559669}"/>
              </a:ext>
            </a:extLst>
          </p:cNvPr>
          <p:cNvSpPr>
            <a:spLocks noGrp="1"/>
          </p:cNvSpPr>
          <p:nvPr>
            <p:ph type="title"/>
          </p:nvPr>
        </p:nvSpPr>
        <p:spPr/>
        <p:txBody>
          <a:bodyPr/>
          <a:lstStyle/>
          <a:p>
            <a:r>
              <a:rPr lang="en-US" dirty="0"/>
              <a:t>After </a:t>
            </a:r>
            <a:r>
              <a:rPr lang="en-US" i="1" dirty="0"/>
              <a:t>Soto</a:t>
            </a:r>
          </a:p>
        </p:txBody>
      </p:sp>
      <p:sp>
        <p:nvSpPr>
          <p:cNvPr id="4" name="Slide Number Placeholder 3">
            <a:extLst>
              <a:ext uri="{FF2B5EF4-FFF2-40B4-BE49-F238E27FC236}">
                <a16:creationId xmlns:a16="http://schemas.microsoft.com/office/drawing/2014/main" id="{90F1CE0F-F696-028A-46F3-40EE8E50311D}"/>
              </a:ext>
            </a:extLst>
          </p:cNvPr>
          <p:cNvSpPr>
            <a:spLocks noGrp="1"/>
          </p:cNvSpPr>
          <p:nvPr>
            <p:ph type="sldNum" sz="quarter" idx="12"/>
          </p:nvPr>
        </p:nvSpPr>
        <p:spPr/>
        <p:txBody>
          <a:bodyPr/>
          <a:lstStyle/>
          <a:p>
            <a:fld id="{772AD97A-4EE5-4134-952F-E148AF3C2668}" type="slidenum">
              <a:rPr lang="en-US" smtClean="0"/>
              <a:t>20</a:t>
            </a:fld>
            <a:endParaRPr lang="en-US" dirty="0"/>
          </a:p>
        </p:txBody>
      </p:sp>
      <p:sp>
        <p:nvSpPr>
          <p:cNvPr id="5" name="Content Placeholder 4">
            <a:extLst>
              <a:ext uri="{FF2B5EF4-FFF2-40B4-BE49-F238E27FC236}">
                <a16:creationId xmlns:a16="http://schemas.microsoft.com/office/drawing/2014/main" id="{0909665B-3D47-2494-345A-ACE347B4AA57}"/>
              </a:ext>
            </a:extLst>
          </p:cNvPr>
          <p:cNvSpPr>
            <a:spLocks noGrp="1"/>
          </p:cNvSpPr>
          <p:nvPr>
            <p:ph idx="1"/>
          </p:nvPr>
        </p:nvSpPr>
        <p:spPr>
          <a:xfrm>
            <a:off x="169333" y="1456267"/>
            <a:ext cx="11836400" cy="5045711"/>
          </a:xfrm>
        </p:spPr>
        <p:txBody>
          <a:bodyPr anchor="ctr">
            <a:normAutofit fontScale="92500" lnSpcReduction="10000"/>
          </a:bodyPr>
          <a:lstStyle/>
          <a:p>
            <a:pPr marL="0" indent="0" algn="just">
              <a:lnSpc>
                <a:spcPct val="110000"/>
              </a:lnSpc>
              <a:spcBef>
                <a:spcPts val="0"/>
              </a:spcBef>
              <a:spcAft>
                <a:spcPts val="1200"/>
              </a:spcAft>
              <a:buNone/>
            </a:pPr>
            <a:r>
              <a:rPr lang="en-US" sz="2400" b="1" u="sng" dirty="0"/>
              <a:t>Limits to Backpay</a:t>
            </a:r>
            <a:endParaRPr lang="en-US" sz="2400" dirty="0"/>
          </a:p>
          <a:p>
            <a:pPr algn="just">
              <a:lnSpc>
                <a:spcPct val="110000"/>
              </a:lnSpc>
              <a:spcBef>
                <a:spcPts val="0"/>
              </a:spcBef>
              <a:spcAft>
                <a:spcPts val="600"/>
              </a:spcAft>
            </a:pPr>
            <a:r>
              <a:rPr lang="en-US" sz="2400" dirty="0"/>
              <a:t>May go back as far as </a:t>
            </a:r>
            <a:r>
              <a:rPr lang="en-US" sz="2400" b="1" u="sng" dirty="0"/>
              <a:t>June 1, 2003</a:t>
            </a:r>
            <a:r>
              <a:rPr lang="en-US" sz="2400" dirty="0"/>
              <a:t>, but limited based on:</a:t>
            </a:r>
          </a:p>
          <a:p>
            <a:pPr lvl="1" algn="just">
              <a:lnSpc>
                <a:spcPct val="110000"/>
              </a:lnSpc>
              <a:spcBef>
                <a:spcPts val="0"/>
              </a:spcBef>
              <a:spcAft>
                <a:spcPts val="600"/>
              </a:spcAft>
            </a:pPr>
            <a:r>
              <a:rPr lang="en-US" dirty="0"/>
              <a:t>The start date for the award of CRSC</a:t>
            </a:r>
          </a:p>
          <a:p>
            <a:pPr lvl="1" algn="just">
              <a:lnSpc>
                <a:spcPct val="110000"/>
              </a:lnSpc>
              <a:spcBef>
                <a:spcPts val="0"/>
              </a:spcBef>
              <a:spcAft>
                <a:spcPts val="600"/>
              </a:spcAft>
            </a:pPr>
            <a:r>
              <a:rPr lang="en-US" dirty="0"/>
              <a:t>Purple Heart eligibility</a:t>
            </a:r>
          </a:p>
          <a:p>
            <a:pPr lvl="1" algn="just">
              <a:lnSpc>
                <a:spcPct val="110000"/>
              </a:lnSpc>
              <a:spcBef>
                <a:spcPts val="0"/>
              </a:spcBef>
              <a:spcAft>
                <a:spcPts val="600"/>
              </a:spcAft>
            </a:pPr>
            <a:r>
              <a:rPr lang="en-US" dirty="0"/>
              <a:t>Retirement date</a:t>
            </a:r>
          </a:p>
          <a:p>
            <a:pPr lvl="1" algn="just">
              <a:lnSpc>
                <a:spcPct val="110000"/>
              </a:lnSpc>
              <a:spcBef>
                <a:spcPts val="0"/>
              </a:spcBef>
              <a:spcAft>
                <a:spcPts val="1200"/>
              </a:spcAft>
            </a:pPr>
            <a:r>
              <a:rPr lang="en-US" dirty="0"/>
              <a:t>Retirement law (disability or non-disability)</a:t>
            </a:r>
          </a:p>
          <a:p>
            <a:pPr marL="228600" lvl="1" algn="just">
              <a:lnSpc>
                <a:spcPct val="110000"/>
              </a:lnSpc>
              <a:spcBef>
                <a:spcPts val="0"/>
              </a:spcBef>
              <a:spcAft>
                <a:spcPts val="1200"/>
              </a:spcAft>
            </a:pPr>
            <a:r>
              <a:rPr lang="en-US" dirty="0"/>
              <a:t>Disability retirees with less than 20 years of service are automatically limited to a retroactive date of </a:t>
            </a:r>
            <a:r>
              <a:rPr lang="en-US" b="1" u="sng" dirty="0"/>
              <a:t>January 1, 2008</a:t>
            </a:r>
            <a:r>
              <a:rPr lang="en-US" dirty="0"/>
              <a:t>.</a:t>
            </a:r>
          </a:p>
          <a:p>
            <a:pPr>
              <a:lnSpc>
                <a:spcPct val="110000"/>
              </a:lnSpc>
              <a:spcBef>
                <a:spcPts val="0"/>
              </a:spcBef>
              <a:spcAft>
                <a:spcPts val="1200"/>
              </a:spcAft>
            </a:pPr>
            <a:r>
              <a:rPr lang="en-US" sz="2400" dirty="0"/>
              <a:t>Information on implementation of </a:t>
            </a:r>
            <a:r>
              <a:rPr lang="en-US" sz="2400" i="1" dirty="0"/>
              <a:t>Soto </a:t>
            </a:r>
            <a:r>
              <a:rPr lang="en-US" sz="2400" dirty="0"/>
              <a:t>can be found in DoD Memorandums dated August 20, 2025 (interim guidance), and January 30, 2026 (clarifying guidance):  </a:t>
            </a:r>
            <a:r>
              <a:rPr lang="en-US" sz="2400" dirty="0">
                <a:hlinkClick r:id="rId3"/>
              </a:rPr>
              <a:t>https://www.hrc.army.mil/wcmt-api/sites/default/wcmtfiles/2026-04/Signed%20AM.pdf</a:t>
            </a:r>
            <a:endParaRPr lang="en-US" sz="1800" b="1" u="sng" dirty="0"/>
          </a:p>
        </p:txBody>
      </p:sp>
    </p:spTree>
    <p:extLst>
      <p:ext uri="{BB962C8B-B14F-4D97-AF65-F5344CB8AC3E}">
        <p14:creationId xmlns:p14="http://schemas.microsoft.com/office/powerpoint/2010/main" val="30496552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DEF84-C1F0-3D7C-5A7A-4BCF10AA7DDF}"/>
              </a:ext>
            </a:extLst>
          </p:cNvPr>
          <p:cNvSpPr>
            <a:spLocks noGrp="1"/>
          </p:cNvSpPr>
          <p:nvPr>
            <p:ph type="title"/>
          </p:nvPr>
        </p:nvSpPr>
        <p:spPr/>
        <p:txBody>
          <a:bodyPr/>
          <a:lstStyle/>
          <a:p>
            <a:r>
              <a:rPr lang="en-US" dirty="0"/>
              <a:t>Question</a:t>
            </a:r>
          </a:p>
        </p:txBody>
      </p:sp>
      <p:sp>
        <p:nvSpPr>
          <p:cNvPr id="3" name="Slide Number Placeholder 2">
            <a:extLst>
              <a:ext uri="{FF2B5EF4-FFF2-40B4-BE49-F238E27FC236}">
                <a16:creationId xmlns:a16="http://schemas.microsoft.com/office/drawing/2014/main" id="{4CC6C09C-B9DA-B889-B9E3-91B86A22B9D2}"/>
              </a:ext>
            </a:extLst>
          </p:cNvPr>
          <p:cNvSpPr>
            <a:spLocks noGrp="1"/>
          </p:cNvSpPr>
          <p:nvPr>
            <p:ph type="sldNum" sz="quarter" idx="12"/>
          </p:nvPr>
        </p:nvSpPr>
        <p:spPr/>
        <p:txBody>
          <a:bodyPr/>
          <a:lstStyle/>
          <a:p>
            <a:fld id="{772AD97A-4EE5-4134-952F-E148AF3C2668}" type="slidenum">
              <a:rPr lang="en-US" smtClean="0"/>
              <a:pPr/>
              <a:t>21</a:t>
            </a:fld>
            <a:endParaRPr lang="en-US" dirty="0"/>
          </a:p>
        </p:txBody>
      </p:sp>
      <p:sp>
        <p:nvSpPr>
          <p:cNvPr id="4" name="Content Placeholder 3">
            <a:extLst>
              <a:ext uri="{FF2B5EF4-FFF2-40B4-BE49-F238E27FC236}">
                <a16:creationId xmlns:a16="http://schemas.microsoft.com/office/drawing/2014/main" id="{60DABA10-5E89-A94A-EA4B-D2AB59770075}"/>
              </a:ext>
            </a:extLst>
          </p:cNvPr>
          <p:cNvSpPr>
            <a:spLocks noGrp="1"/>
          </p:cNvSpPr>
          <p:nvPr>
            <p:ph idx="1"/>
          </p:nvPr>
        </p:nvSpPr>
        <p:spPr>
          <a:xfrm>
            <a:off x="169332" y="1456267"/>
            <a:ext cx="11679767" cy="5045711"/>
          </a:xfrm>
        </p:spPr>
        <p:txBody>
          <a:bodyPr>
            <a:normAutofit/>
          </a:bodyPr>
          <a:lstStyle/>
          <a:p>
            <a:pPr marL="0" indent="0">
              <a:lnSpc>
                <a:spcPct val="100000"/>
              </a:lnSpc>
              <a:spcAft>
                <a:spcPts val="1200"/>
              </a:spcAft>
              <a:buSzPct val="100000"/>
              <a:buNone/>
            </a:pPr>
            <a:r>
              <a:rPr lang="en-US" sz="3200" dirty="0">
                <a:solidFill>
                  <a:srgbClr val="1A2733"/>
                </a:solidFill>
                <a:cs typeface="Verdana" pitchFamily="34" charset="-120"/>
              </a:rPr>
              <a:t>A Veteran is a military retiree with more than 20 years of service and a </a:t>
            </a:r>
            <a:r>
              <a:rPr lang="en-US" sz="3200" b="1" dirty="0">
                <a:solidFill>
                  <a:srgbClr val="1A2733"/>
                </a:solidFill>
                <a:cs typeface="Verdana" pitchFamily="34" charset="-120"/>
              </a:rPr>
              <a:t>30%</a:t>
            </a:r>
            <a:r>
              <a:rPr lang="en-US" sz="3200" dirty="0">
                <a:solidFill>
                  <a:srgbClr val="1A2733"/>
                </a:solidFill>
                <a:cs typeface="Verdana" pitchFamily="34" charset="-120"/>
              </a:rPr>
              <a:t> </a:t>
            </a:r>
            <a:r>
              <a:rPr lang="en-US" sz="3200" b="1" dirty="0">
                <a:solidFill>
                  <a:srgbClr val="1A2733"/>
                </a:solidFill>
                <a:cs typeface="Verdana" pitchFamily="34" charset="-120"/>
              </a:rPr>
              <a:t>VA disability rating</a:t>
            </a:r>
            <a:r>
              <a:rPr lang="en-US" sz="3200" dirty="0">
                <a:solidFill>
                  <a:srgbClr val="1A2733"/>
                </a:solidFill>
                <a:cs typeface="Verdana" pitchFamily="34" charset="-120"/>
              </a:rPr>
              <a:t>, which is for a </a:t>
            </a:r>
            <a:r>
              <a:rPr lang="en-US" sz="3200" b="1" dirty="0">
                <a:solidFill>
                  <a:srgbClr val="1A2733"/>
                </a:solidFill>
                <a:cs typeface="Verdana" pitchFamily="34" charset="-120"/>
              </a:rPr>
              <a:t>combat-related</a:t>
            </a:r>
            <a:r>
              <a:rPr lang="en-US" sz="3200" dirty="0">
                <a:solidFill>
                  <a:srgbClr val="1A2733"/>
                </a:solidFill>
                <a:cs typeface="Verdana" pitchFamily="34" charset="-120"/>
              </a:rPr>
              <a:t> injury. Which program might help?</a:t>
            </a:r>
          </a:p>
          <a:p>
            <a:pPr marL="0" indent="0">
              <a:spcAft>
                <a:spcPts val="1200"/>
              </a:spcAft>
              <a:buSzPct val="100000"/>
              <a:buNone/>
            </a:pPr>
            <a:endParaRPr lang="en-US" sz="3200" dirty="0"/>
          </a:p>
          <a:p>
            <a:pPr marL="682625" lvl="0" indent="-682625">
              <a:spcBef>
                <a:spcPts val="0"/>
              </a:spcBef>
              <a:spcAft>
                <a:spcPts val="600"/>
              </a:spcAft>
              <a:buAutoNum type="alphaUcPeriod"/>
            </a:pPr>
            <a:r>
              <a:rPr lang="en-US" sz="3200" b="1" dirty="0">
                <a:solidFill>
                  <a:schemeClr val="accent5"/>
                </a:solidFill>
              </a:rPr>
              <a:t>CRDP only</a:t>
            </a:r>
          </a:p>
          <a:p>
            <a:pPr marL="682625" lvl="0" indent="-682625">
              <a:spcBef>
                <a:spcPts val="0"/>
              </a:spcBef>
              <a:spcAft>
                <a:spcPts val="600"/>
              </a:spcAft>
              <a:buAutoNum type="alphaUcPeriod"/>
            </a:pPr>
            <a:r>
              <a:rPr lang="en-US" sz="3200" b="1" dirty="0">
                <a:solidFill>
                  <a:schemeClr val="accent6"/>
                </a:solidFill>
              </a:rPr>
              <a:t>CRSC only</a:t>
            </a:r>
          </a:p>
          <a:p>
            <a:pPr marL="682625" lvl="0" indent="-682625">
              <a:spcBef>
                <a:spcPts val="0"/>
              </a:spcBef>
              <a:spcAft>
                <a:spcPts val="600"/>
              </a:spcAft>
              <a:buAutoNum type="alphaUcPeriod"/>
            </a:pPr>
            <a:r>
              <a:rPr lang="en-US" sz="3200" b="1" dirty="0">
                <a:solidFill>
                  <a:srgbClr val="7030A0"/>
                </a:solidFill>
              </a:rPr>
              <a:t>Both CRDP and CRSC</a:t>
            </a:r>
          </a:p>
          <a:p>
            <a:pPr marL="682625" lvl="0" indent="-682625">
              <a:spcBef>
                <a:spcPts val="0"/>
              </a:spcBef>
              <a:spcAft>
                <a:spcPts val="600"/>
              </a:spcAft>
              <a:buAutoNum type="alphaUcPeriod"/>
            </a:pPr>
            <a:r>
              <a:rPr lang="en-US" sz="3200" b="1" dirty="0">
                <a:solidFill>
                  <a:schemeClr val="accent2"/>
                </a:solidFill>
              </a:rPr>
              <a:t>Neither</a:t>
            </a:r>
            <a:endParaRPr lang="en-US" dirty="0"/>
          </a:p>
        </p:txBody>
      </p:sp>
      <p:sp>
        <p:nvSpPr>
          <p:cNvPr id="5" name="answerA">
            <a:extLst>
              <a:ext uri="{FF2B5EF4-FFF2-40B4-BE49-F238E27FC236}">
                <a16:creationId xmlns:a16="http://schemas.microsoft.com/office/drawing/2014/main" id="{1CDB020D-A4B0-B9F3-7A8B-B8115A9EA5A5}"/>
              </a:ext>
            </a:extLst>
          </p:cNvPr>
          <p:cNvSpPr txBox="1"/>
          <p:nvPr/>
        </p:nvSpPr>
        <p:spPr>
          <a:xfrm>
            <a:off x="9334500" y="6096000"/>
            <a:ext cx="482600" cy="38100"/>
          </a:xfrm>
          <a:prstGeom prst="rect">
            <a:avLst/>
          </a:prstGeom>
          <a:solidFill>
            <a:srgbClr val="1673D2">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6" name="letterA">
            <a:extLst>
              <a:ext uri="{FF2B5EF4-FFF2-40B4-BE49-F238E27FC236}">
                <a16:creationId xmlns:a16="http://schemas.microsoft.com/office/drawing/2014/main" id="{FC95C938-0BB3-9458-C526-ED2EAD304850}"/>
              </a:ext>
            </a:extLst>
          </p:cNvPr>
          <p:cNvSpPr txBox="1"/>
          <p:nvPr/>
        </p:nvSpPr>
        <p:spPr>
          <a:xfrm>
            <a:off x="9334500" y="6159500"/>
            <a:ext cx="482600" cy="381000"/>
          </a:xfrm>
          <a:prstGeom prst="rect">
            <a:avLst/>
          </a:prstGeom>
          <a:solidFill>
            <a:srgbClr val="1673D2"/>
          </a:solidFill>
        </p:spPr>
        <p:txBody>
          <a:bodyPr vert="horz" rtlCol="0" anchor="b" anchorCtr="0">
            <a:noAutofit/>
          </a:bodyPr>
          <a:lstStyle/>
          <a:p>
            <a:r>
              <a:rPr lang="en-US" sz="1200">
                <a:solidFill>
                  <a:srgbClr val="FFFFFF"/>
                </a:solidFill>
                <a:latin typeface="Segoe UI" panose="020B0502040204020203" pitchFamily="34" charset="0"/>
              </a:rPr>
              <a:t>A</a:t>
            </a:r>
          </a:p>
        </p:txBody>
      </p:sp>
      <p:sp>
        <p:nvSpPr>
          <p:cNvPr id="7" name="answerB">
            <a:extLst>
              <a:ext uri="{FF2B5EF4-FFF2-40B4-BE49-F238E27FC236}">
                <a16:creationId xmlns:a16="http://schemas.microsoft.com/office/drawing/2014/main" id="{C449D303-4533-C7A1-41E6-C43054F9DAD7}"/>
              </a:ext>
            </a:extLst>
          </p:cNvPr>
          <p:cNvSpPr txBox="1"/>
          <p:nvPr/>
        </p:nvSpPr>
        <p:spPr>
          <a:xfrm>
            <a:off x="9842500" y="6096000"/>
            <a:ext cx="482600" cy="38100"/>
          </a:xfrm>
          <a:prstGeom prst="rect">
            <a:avLst/>
          </a:prstGeom>
          <a:solidFill>
            <a:srgbClr val="008A00">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8" name="letterB">
            <a:extLst>
              <a:ext uri="{FF2B5EF4-FFF2-40B4-BE49-F238E27FC236}">
                <a16:creationId xmlns:a16="http://schemas.microsoft.com/office/drawing/2014/main" id="{2E08113F-F8DC-3F51-03E7-AFAC7C7D3532}"/>
              </a:ext>
            </a:extLst>
          </p:cNvPr>
          <p:cNvSpPr txBox="1"/>
          <p:nvPr/>
        </p:nvSpPr>
        <p:spPr>
          <a:xfrm>
            <a:off x="9842500" y="6159500"/>
            <a:ext cx="482600" cy="381000"/>
          </a:xfrm>
          <a:prstGeom prst="rect">
            <a:avLst/>
          </a:prstGeom>
          <a:solidFill>
            <a:srgbClr val="008A00"/>
          </a:solidFill>
        </p:spPr>
        <p:txBody>
          <a:bodyPr vert="horz" rtlCol="0" anchor="b" anchorCtr="0">
            <a:noAutofit/>
          </a:bodyPr>
          <a:lstStyle/>
          <a:p>
            <a:r>
              <a:rPr lang="en-US" sz="1200">
                <a:solidFill>
                  <a:srgbClr val="FFFFFF"/>
                </a:solidFill>
                <a:latin typeface="Segoe UI" panose="020B0502040204020203" pitchFamily="34" charset="0"/>
              </a:rPr>
              <a:t>B</a:t>
            </a:r>
          </a:p>
        </p:txBody>
      </p:sp>
      <p:sp>
        <p:nvSpPr>
          <p:cNvPr id="9" name="answerC">
            <a:extLst>
              <a:ext uri="{FF2B5EF4-FFF2-40B4-BE49-F238E27FC236}">
                <a16:creationId xmlns:a16="http://schemas.microsoft.com/office/drawing/2014/main" id="{3FB7E109-2AD6-6B97-765C-8EA9CEAA9876}"/>
              </a:ext>
            </a:extLst>
          </p:cNvPr>
          <p:cNvSpPr txBox="1"/>
          <p:nvPr/>
        </p:nvSpPr>
        <p:spPr>
          <a:xfrm>
            <a:off x="10350500" y="6096000"/>
            <a:ext cx="482600" cy="38100"/>
          </a:xfrm>
          <a:prstGeom prst="rect">
            <a:avLst/>
          </a:prstGeom>
          <a:solidFill>
            <a:srgbClr val="8D0196">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10" name="letterC">
            <a:extLst>
              <a:ext uri="{FF2B5EF4-FFF2-40B4-BE49-F238E27FC236}">
                <a16:creationId xmlns:a16="http://schemas.microsoft.com/office/drawing/2014/main" id="{F15CF11F-BA9A-63C7-5DA2-16E81456ABE8}"/>
              </a:ext>
            </a:extLst>
          </p:cNvPr>
          <p:cNvSpPr txBox="1"/>
          <p:nvPr/>
        </p:nvSpPr>
        <p:spPr>
          <a:xfrm>
            <a:off x="10350500" y="6159500"/>
            <a:ext cx="482600" cy="381000"/>
          </a:xfrm>
          <a:prstGeom prst="rect">
            <a:avLst/>
          </a:prstGeom>
          <a:solidFill>
            <a:srgbClr val="8D0196"/>
          </a:solidFill>
        </p:spPr>
        <p:txBody>
          <a:bodyPr vert="horz" rtlCol="0" anchor="b" anchorCtr="0">
            <a:noAutofit/>
          </a:bodyPr>
          <a:lstStyle/>
          <a:p>
            <a:r>
              <a:rPr lang="en-US" sz="1200">
                <a:solidFill>
                  <a:srgbClr val="FFFFFF"/>
                </a:solidFill>
                <a:latin typeface="Segoe UI" panose="020B0502040204020203" pitchFamily="34" charset="0"/>
              </a:rPr>
              <a:t>C</a:t>
            </a:r>
          </a:p>
        </p:txBody>
      </p:sp>
      <p:sp>
        <p:nvSpPr>
          <p:cNvPr id="11" name="answerD">
            <a:extLst>
              <a:ext uri="{FF2B5EF4-FFF2-40B4-BE49-F238E27FC236}">
                <a16:creationId xmlns:a16="http://schemas.microsoft.com/office/drawing/2014/main" id="{80294C46-4898-DECF-DD9E-E1CC1E170541}"/>
              </a:ext>
            </a:extLst>
          </p:cNvPr>
          <p:cNvSpPr txBox="1"/>
          <p:nvPr/>
        </p:nvSpPr>
        <p:spPr>
          <a:xfrm>
            <a:off x="10858500" y="6096000"/>
            <a:ext cx="482600" cy="38100"/>
          </a:xfrm>
          <a:prstGeom prst="rect">
            <a:avLst/>
          </a:prstGeom>
          <a:solidFill>
            <a:srgbClr val="FD5C04">
              <a:alpha val="50000"/>
            </a:srgbClr>
          </a:solidFill>
        </p:spPr>
        <p:txBody>
          <a:bodyPr vert="horz" wrap="none" tIns="635" rtlCol="0" anchor="t" anchorCtr="1">
            <a:noAutofit/>
          </a:bodyPr>
          <a:lstStyle/>
          <a:p>
            <a:pPr algn="ctr"/>
            <a:endParaRPr lang="en-US" sz="900">
              <a:solidFill>
                <a:srgbClr val="FFFFFF"/>
              </a:solidFill>
              <a:latin typeface="Segoe UI" panose="020B0502040204020203" pitchFamily="34" charset="0"/>
            </a:endParaRPr>
          </a:p>
        </p:txBody>
      </p:sp>
      <p:sp>
        <p:nvSpPr>
          <p:cNvPr id="12" name="letterD">
            <a:extLst>
              <a:ext uri="{FF2B5EF4-FFF2-40B4-BE49-F238E27FC236}">
                <a16:creationId xmlns:a16="http://schemas.microsoft.com/office/drawing/2014/main" id="{3E4C790D-55DA-F3B1-6FCD-08BD17150D7C}"/>
              </a:ext>
            </a:extLst>
          </p:cNvPr>
          <p:cNvSpPr txBox="1"/>
          <p:nvPr/>
        </p:nvSpPr>
        <p:spPr>
          <a:xfrm>
            <a:off x="10858500" y="6159500"/>
            <a:ext cx="482600" cy="381000"/>
          </a:xfrm>
          <a:prstGeom prst="rect">
            <a:avLst/>
          </a:prstGeom>
          <a:solidFill>
            <a:srgbClr val="FD5C04"/>
          </a:solidFill>
        </p:spPr>
        <p:txBody>
          <a:bodyPr vert="horz" rtlCol="0" anchor="b" anchorCtr="0">
            <a:noAutofit/>
          </a:bodyPr>
          <a:lstStyle/>
          <a:p>
            <a:r>
              <a:rPr lang="en-US" sz="1200">
                <a:solidFill>
                  <a:srgbClr val="FFFFFF"/>
                </a:solidFill>
                <a:latin typeface="Segoe UI" panose="020B0502040204020203" pitchFamily="34" charset="0"/>
              </a:rPr>
              <a:t>D</a:t>
            </a:r>
          </a:p>
        </p:txBody>
      </p:sp>
      <p:sp>
        <p:nvSpPr>
          <p:cNvPr id="13" name="counter" descr="Classic ParticiPoll#False#False">
            <a:extLst>
              <a:ext uri="{FF2B5EF4-FFF2-40B4-BE49-F238E27FC236}">
                <a16:creationId xmlns:a16="http://schemas.microsoft.com/office/drawing/2014/main" id="{CD7C391C-CEE4-3278-F598-F28182A415CD}"/>
              </a:ext>
            </a:extLst>
          </p:cNvPr>
          <p:cNvSpPr txBox="1"/>
          <p:nvPr/>
        </p:nvSpPr>
        <p:spPr>
          <a:xfrm>
            <a:off x="11366500" y="6096000"/>
            <a:ext cx="482600" cy="444500"/>
          </a:xfrm>
          <a:prstGeom prst="rect">
            <a:avLst/>
          </a:prstGeom>
          <a:solidFill>
            <a:srgbClr val="D2691E"/>
          </a:solidFill>
        </p:spPr>
        <p:txBody>
          <a:bodyPr vert="horz" rtlCol="0" anchor="ctr" anchorCtr="1">
            <a:noAutofit/>
          </a:bodyPr>
          <a:lstStyle/>
          <a:p>
            <a:pPr algn="ctr"/>
            <a:r>
              <a:rPr lang="en-US" sz="1400">
                <a:solidFill>
                  <a:srgbClr val="FFFFFF"/>
                </a:solidFill>
                <a:latin typeface="Segoe UI" panose="020B0502040204020203" pitchFamily="34" charset="0"/>
              </a:rPr>
              <a:t>0</a:t>
            </a:r>
          </a:p>
        </p:txBody>
      </p:sp>
      <p:sp>
        <p:nvSpPr>
          <p:cNvPr id="14" name="participoll" descr="4">
            <a:extLst>
              <a:ext uri="{FF2B5EF4-FFF2-40B4-BE49-F238E27FC236}">
                <a16:creationId xmlns:a16="http://schemas.microsoft.com/office/drawing/2014/main" id="{6309714E-0683-7E67-73C5-67D92BEF3C2E}"/>
              </a:ext>
            </a:extLst>
          </p:cNvPr>
          <p:cNvSpPr txBox="1"/>
          <p:nvPr/>
        </p:nvSpPr>
        <p:spPr>
          <a:xfrm>
            <a:off x="11366500" y="6096000"/>
            <a:ext cx="482600" cy="444500"/>
          </a:xfrm>
          <a:prstGeom prst="rect">
            <a:avLst/>
          </a:prstGeom>
          <a:solidFill>
            <a:srgbClr val="FFFFFF">
              <a:alpha val="15000"/>
            </a:srgbClr>
          </a:solidFill>
        </p:spPr>
        <p:txBody>
          <a:bodyPr vert="horz" rtlCol="0">
            <a:noAutofit/>
          </a:bodyPr>
          <a:lstStyle/>
          <a:p>
            <a:endParaRPr lang="en-US"/>
          </a:p>
        </p:txBody>
      </p:sp>
      <p:sp>
        <p:nvSpPr>
          <p:cNvPr id="15" name="pp_status">
            <a:extLst>
              <a:ext uri="{FF2B5EF4-FFF2-40B4-BE49-F238E27FC236}">
                <a16:creationId xmlns:a16="http://schemas.microsoft.com/office/drawing/2014/main" id="{5DA63EDB-A349-29DE-8A52-13A4F8D744A4}"/>
              </a:ext>
            </a:extLst>
          </p:cNvPr>
          <p:cNvSpPr txBox="1"/>
          <p:nvPr/>
        </p:nvSpPr>
        <p:spPr>
          <a:xfrm>
            <a:off x="8763000" y="6540500"/>
            <a:ext cx="3175000" cy="190500"/>
          </a:xfrm>
          <a:prstGeom prst="rect">
            <a:avLst/>
          </a:prstGeom>
          <a:noFill/>
        </p:spPr>
        <p:txBody>
          <a:bodyPr vert="horz" wrap="none" rtlCol="0" anchor="ctr">
            <a:noAutofit/>
          </a:bodyPr>
          <a:lstStyle/>
          <a:p>
            <a:pPr algn="r"/>
            <a:endParaRPr lang="en-US" sz="900">
              <a:solidFill>
                <a:srgbClr val="FF0000"/>
              </a:solidFill>
              <a:latin typeface="Segoe UI" panose="020B0502040204020203" pitchFamily="34" charset="0"/>
            </a:endParaRPr>
          </a:p>
        </p:txBody>
      </p:sp>
      <p:pic>
        <p:nvPicPr>
          <p:cNvPr id="18" name="Picture 17">
            <a:extLst>
              <a:ext uri="{FF2B5EF4-FFF2-40B4-BE49-F238E27FC236}">
                <a16:creationId xmlns:a16="http://schemas.microsoft.com/office/drawing/2014/main" id="{48DE3607-5E5F-EE9D-652E-A8A7D94FFE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2300" y="3429000"/>
            <a:ext cx="2360700" cy="2360700"/>
          </a:xfrm>
          <a:prstGeom prst="rect">
            <a:avLst/>
          </a:prstGeom>
        </p:spPr>
      </p:pic>
    </p:spTree>
    <p:extLst>
      <p:ext uri="{BB962C8B-B14F-4D97-AF65-F5344CB8AC3E}">
        <p14:creationId xmlns:p14="http://schemas.microsoft.com/office/powerpoint/2010/main" val="4162144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3">
                                          <p:stCondLst>
                                            <p:cond delay="0"/>
                                          </p:stCondLst>
                                        </p:cTn>
                                        <p:tgtEl>
                                          <p:spTgt spid="14"/>
                                        </p:tgtEl>
                                      </p:cBhvr>
                                    </p:animEffect>
                                    <p:anim calcmode="lin" valueType="num">
                                      <p:cBhvr>
                                        <p:cTn id="8" dur="9"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9" dur="3"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 dur="3" tmFilter="0, 0; 0.125,0.2665; 0.25,0.4; 0.375,0.465; 0.5,0.5;  0.625,0.535; 0.75,0.6; 0.875,0.7335; 1,1">
                                          <p:stCondLst>
                                            <p:cond delay="3"/>
                                          </p:stCondLst>
                                        </p:cTn>
                                        <p:tgtEl>
                                          <p:spTgt spid="14"/>
                                        </p:tgtEl>
                                        <p:attrNameLst>
                                          <p:attrName>ppt_y</p:attrName>
                                        </p:attrNameLst>
                                      </p:cBhvr>
                                      <p:tavLst>
                                        <p:tav tm="0" fmla="#ppt_y-sin(pi*$)/9">
                                          <p:val>
                                            <p:fltVal val="0"/>
                                          </p:val>
                                        </p:tav>
                                        <p:tav tm="100000">
                                          <p:val>
                                            <p:fltVal val="1"/>
                                          </p:val>
                                        </p:tav>
                                      </p:tavLst>
                                    </p:anim>
                                    <p:anim calcmode="lin" valueType="num">
                                      <p:cBhvr>
                                        <p:cTn id="11" dur="2" tmFilter="0, 0; 0.125,0.2665; 0.25,0.4; 0.375,0.465; 0.5,0.5;  0.625,0.535; 0.75,0.6; 0.875,0.7335; 1,1">
                                          <p:stCondLst>
                                            <p:cond delay="7"/>
                                          </p:stCondLst>
                                        </p:cTn>
                                        <p:tgtEl>
                                          <p:spTgt spid="14"/>
                                        </p:tgtEl>
                                        <p:attrNameLst>
                                          <p:attrName>ppt_y</p:attrName>
                                        </p:attrNameLst>
                                      </p:cBhvr>
                                      <p:tavLst>
                                        <p:tav tm="0" fmla="#ppt_y-sin(pi*$)/27">
                                          <p:val>
                                            <p:fltVal val="0"/>
                                          </p:val>
                                        </p:tav>
                                        <p:tav tm="100000">
                                          <p:val>
                                            <p:fltVal val="1"/>
                                          </p:val>
                                        </p:tav>
                                      </p:tavLst>
                                    </p:anim>
                                    <p:anim calcmode="lin" valueType="num">
                                      <p:cBhvr>
                                        <p:cTn id="12" dur="1" tmFilter="0, 0; 0.125,0.2665; 0.25,0.4; 0.375,0.465; 0.5,0.5;  0.625,0.535; 0.75,0.6; 0.875,0.7335; 1,1">
                                          <p:stCondLst>
                                            <p:cond delay="8"/>
                                          </p:stCondLst>
                                        </p:cTn>
                                        <p:tgtEl>
                                          <p:spTgt spid="14"/>
                                        </p:tgtEl>
                                        <p:attrNameLst>
                                          <p:attrName>ppt_y</p:attrName>
                                        </p:attrNameLst>
                                      </p:cBhvr>
                                      <p:tavLst>
                                        <p:tav tm="0" fmla="#ppt_y-sin(pi*$)/81">
                                          <p:val>
                                            <p:fltVal val="0"/>
                                          </p:val>
                                        </p:tav>
                                        <p:tav tm="100000">
                                          <p:val>
                                            <p:fltVal val="1"/>
                                          </p:val>
                                        </p:tav>
                                      </p:tavLst>
                                    </p:anim>
                                    <p:animScale>
                                      <p:cBhvr>
                                        <p:cTn id="13" dur="1">
                                          <p:stCondLst>
                                            <p:cond delay="3"/>
                                          </p:stCondLst>
                                        </p:cTn>
                                        <p:tgtEl>
                                          <p:spTgt spid="14"/>
                                        </p:tgtEl>
                                      </p:cBhvr>
                                      <p:to x="100000" y="60000"/>
                                    </p:animScale>
                                    <p:animScale>
                                      <p:cBhvr>
                                        <p:cTn id="14" dur="1" decel="50000">
                                          <p:stCondLst>
                                            <p:cond delay="3"/>
                                          </p:stCondLst>
                                        </p:cTn>
                                        <p:tgtEl>
                                          <p:spTgt spid="14"/>
                                        </p:tgtEl>
                                      </p:cBhvr>
                                      <p:to x="100000" y="100000"/>
                                    </p:animScale>
                                    <p:animScale>
                                      <p:cBhvr>
                                        <p:cTn id="15" dur="1">
                                          <p:stCondLst>
                                            <p:cond delay="7"/>
                                          </p:stCondLst>
                                        </p:cTn>
                                        <p:tgtEl>
                                          <p:spTgt spid="14"/>
                                        </p:tgtEl>
                                      </p:cBhvr>
                                      <p:to x="100000" y="80000"/>
                                    </p:animScale>
                                    <p:animScale>
                                      <p:cBhvr>
                                        <p:cTn id="16" dur="1" decel="50000">
                                          <p:stCondLst>
                                            <p:cond delay="7"/>
                                          </p:stCondLst>
                                        </p:cTn>
                                        <p:tgtEl>
                                          <p:spTgt spid="14"/>
                                        </p:tgtEl>
                                      </p:cBhvr>
                                      <p:to x="100000" y="100000"/>
                                    </p:animScale>
                                    <p:animScale>
                                      <p:cBhvr>
                                        <p:cTn id="17" dur="1">
                                          <p:stCondLst>
                                            <p:cond delay="8"/>
                                          </p:stCondLst>
                                        </p:cTn>
                                        <p:tgtEl>
                                          <p:spTgt spid="14"/>
                                        </p:tgtEl>
                                      </p:cBhvr>
                                      <p:to x="100000" y="90000"/>
                                    </p:animScale>
                                    <p:animScale>
                                      <p:cBhvr>
                                        <p:cTn id="18" dur="1" decel="50000">
                                          <p:stCondLst>
                                            <p:cond delay="8"/>
                                          </p:stCondLst>
                                        </p:cTn>
                                        <p:tgtEl>
                                          <p:spTgt spid="14"/>
                                        </p:tgtEl>
                                      </p:cBhvr>
                                      <p:to x="100000" y="100000"/>
                                    </p:animScale>
                                    <p:animScale>
                                      <p:cBhvr>
                                        <p:cTn id="19" dur="1">
                                          <p:stCondLst>
                                            <p:cond delay="9"/>
                                          </p:stCondLst>
                                        </p:cTn>
                                        <p:tgtEl>
                                          <p:spTgt spid="14"/>
                                        </p:tgtEl>
                                      </p:cBhvr>
                                      <p:to x="100000" y="95000"/>
                                    </p:animScale>
                                    <p:animScale>
                                      <p:cBhvr>
                                        <p:cTn id="20" dur="1" decel="50000">
                                          <p:stCondLst>
                                            <p:cond delay="9"/>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40FD6-9284-477E-1DDE-5AF43CEA4C83}"/>
              </a:ext>
            </a:extLst>
          </p:cNvPr>
          <p:cNvSpPr>
            <a:spLocks noGrp="1"/>
          </p:cNvSpPr>
          <p:nvPr>
            <p:ph type="title"/>
          </p:nvPr>
        </p:nvSpPr>
        <p:spPr/>
        <p:txBody>
          <a:bodyPr/>
          <a:lstStyle/>
          <a:p>
            <a:r>
              <a:rPr lang="en-US" dirty="0"/>
              <a:t>Answer</a:t>
            </a:r>
          </a:p>
        </p:txBody>
      </p:sp>
      <p:sp>
        <p:nvSpPr>
          <p:cNvPr id="3" name="Slide Number Placeholder 2">
            <a:extLst>
              <a:ext uri="{FF2B5EF4-FFF2-40B4-BE49-F238E27FC236}">
                <a16:creationId xmlns:a16="http://schemas.microsoft.com/office/drawing/2014/main" id="{D590FF1B-B61E-1256-E396-F269EEA54B72}"/>
              </a:ext>
            </a:extLst>
          </p:cNvPr>
          <p:cNvSpPr>
            <a:spLocks noGrp="1"/>
          </p:cNvSpPr>
          <p:nvPr>
            <p:ph type="sldNum" sz="quarter" idx="12"/>
          </p:nvPr>
        </p:nvSpPr>
        <p:spPr/>
        <p:txBody>
          <a:bodyPr/>
          <a:lstStyle/>
          <a:p>
            <a:fld id="{772AD97A-4EE5-4134-952F-E148AF3C2668}" type="slidenum">
              <a:rPr lang="en-US" smtClean="0"/>
              <a:pPr/>
              <a:t>22</a:t>
            </a:fld>
            <a:endParaRPr lang="en-US" dirty="0"/>
          </a:p>
        </p:txBody>
      </p:sp>
      <p:sp>
        <p:nvSpPr>
          <p:cNvPr id="4" name="Content Placeholder 3">
            <a:extLst>
              <a:ext uri="{FF2B5EF4-FFF2-40B4-BE49-F238E27FC236}">
                <a16:creationId xmlns:a16="http://schemas.microsoft.com/office/drawing/2014/main" id="{04EE65C9-3FDA-F34D-F96D-D03F365964B4}"/>
              </a:ext>
            </a:extLst>
          </p:cNvPr>
          <p:cNvSpPr>
            <a:spLocks noGrp="1"/>
          </p:cNvSpPr>
          <p:nvPr>
            <p:ph idx="1"/>
          </p:nvPr>
        </p:nvSpPr>
        <p:spPr>
          <a:xfrm>
            <a:off x="169333" y="1456268"/>
            <a:ext cx="6402155" cy="4233332"/>
          </a:xfrm>
        </p:spPr>
        <p:txBody>
          <a:bodyPr>
            <a:normAutofit/>
          </a:bodyPr>
          <a:lstStyle/>
          <a:p>
            <a:pPr marL="514350" indent="-514350">
              <a:spcBef>
                <a:spcPts val="0"/>
              </a:spcBef>
              <a:spcAft>
                <a:spcPts val="1800"/>
              </a:spcAft>
              <a:buFont typeface="+mj-lt"/>
              <a:buAutoNum type="alphaUcPeriod" startAt="2"/>
            </a:pPr>
            <a:r>
              <a:rPr lang="en-US" sz="3200" b="1" dirty="0">
                <a:solidFill>
                  <a:schemeClr val="accent6"/>
                </a:solidFill>
              </a:rPr>
              <a:t>CRSC only</a:t>
            </a:r>
          </a:p>
          <a:p>
            <a:pPr marL="237061" indent="-237061">
              <a:spcBef>
                <a:spcPts val="0"/>
              </a:spcBef>
              <a:spcAft>
                <a:spcPts val="1800"/>
              </a:spcAft>
              <a:buSzPct val="100000"/>
            </a:pPr>
            <a:r>
              <a:rPr lang="en-US" sz="3200" b="1" dirty="0">
                <a:solidFill>
                  <a:srgbClr val="1A2733"/>
                </a:solidFill>
                <a:ea typeface="Verdana" pitchFamily="34" charset="-122"/>
                <a:cs typeface="Verdana" pitchFamily="34" charset="-120"/>
              </a:rPr>
              <a:t>CRDP</a:t>
            </a:r>
            <a:r>
              <a:rPr lang="en-US" sz="3200" dirty="0">
                <a:solidFill>
                  <a:srgbClr val="1A2733"/>
                </a:solidFill>
                <a:ea typeface="Verdana" pitchFamily="34" charset="-122"/>
                <a:cs typeface="Verdana" pitchFamily="34" charset="-120"/>
              </a:rPr>
              <a:t> requires a </a:t>
            </a:r>
            <a:r>
              <a:rPr lang="en-US" sz="3200" b="1" dirty="0">
                <a:solidFill>
                  <a:srgbClr val="1A2733"/>
                </a:solidFill>
                <a:ea typeface="Verdana" pitchFamily="34" charset="-122"/>
                <a:cs typeface="Verdana" pitchFamily="34" charset="-120"/>
              </a:rPr>
              <a:t>50%</a:t>
            </a:r>
            <a:r>
              <a:rPr lang="en-US" sz="3200" dirty="0">
                <a:solidFill>
                  <a:srgbClr val="1A2733"/>
                </a:solidFill>
                <a:ea typeface="Verdana" pitchFamily="34" charset="-122"/>
                <a:cs typeface="Verdana" pitchFamily="34" charset="-120"/>
              </a:rPr>
              <a:t> rating, so it </a:t>
            </a:r>
            <a:r>
              <a:rPr lang="en-US" sz="3200" b="1" dirty="0">
                <a:solidFill>
                  <a:srgbClr val="1A2733"/>
                </a:solidFill>
                <a:ea typeface="Verdana" pitchFamily="34" charset="-122"/>
                <a:cs typeface="Verdana" pitchFamily="34" charset="-120"/>
              </a:rPr>
              <a:t>does not apply</a:t>
            </a:r>
            <a:r>
              <a:rPr lang="en-US" sz="3200" dirty="0">
                <a:solidFill>
                  <a:srgbClr val="1A2733"/>
                </a:solidFill>
                <a:ea typeface="Verdana" pitchFamily="34" charset="-122"/>
                <a:cs typeface="Verdana" pitchFamily="34" charset="-120"/>
              </a:rPr>
              <a:t> here.</a:t>
            </a:r>
            <a:endParaRPr lang="en-US" sz="3200" dirty="0"/>
          </a:p>
          <a:p>
            <a:pPr marL="237061" indent="-237061">
              <a:spcBef>
                <a:spcPts val="0"/>
              </a:spcBef>
              <a:spcAft>
                <a:spcPts val="1200"/>
              </a:spcAft>
              <a:buSzPct val="100000"/>
            </a:pPr>
            <a:r>
              <a:rPr lang="en-US" sz="3200" b="1" dirty="0">
                <a:solidFill>
                  <a:srgbClr val="1A2733"/>
                </a:solidFill>
                <a:ea typeface="Verdana" pitchFamily="34" charset="-122"/>
                <a:cs typeface="Verdana" pitchFamily="34" charset="-120"/>
              </a:rPr>
              <a:t>CRSC</a:t>
            </a:r>
            <a:r>
              <a:rPr lang="en-US" sz="3200" dirty="0">
                <a:solidFill>
                  <a:srgbClr val="1A2733"/>
                </a:solidFill>
                <a:ea typeface="Verdana" pitchFamily="34" charset="-122"/>
                <a:cs typeface="Verdana" pitchFamily="34" charset="-120"/>
              </a:rPr>
              <a:t> has </a:t>
            </a:r>
            <a:r>
              <a:rPr lang="en-US" sz="3200" b="1" dirty="0">
                <a:solidFill>
                  <a:srgbClr val="1A2733"/>
                </a:solidFill>
                <a:ea typeface="Verdana" pitchFamily="34" charset="-122"/>
                <a:cs typeface="Verdana" pitchFamily="34" charset="-120"/>
              </a:rPr>
              <a:t>no minimum rating</a:t>
            </a:r>
          </a:p>
          <a:p>
            <a:pPr marL="694261" lvl="1" indent="-237061">
              <a:spcBef>
                <a:spcPts val="0"/>
              </a:spcBef>
              <a:spcAft>
                <a:spcPts val="1800"/>
              </a:spcAft>
              <a:buSzPct val="100000"/>
            </a:pPr>
            <a:r>
              <a:rPr lang="en-US" sz="3200" dirty="0">
                <a:solidFill>
                  <a:srgbClr val="1A2733"/>
                </a:solidFill>
                <a:ea typeface="Verdana" pitchFamily="34" charset="-122"/>
                <a:cs typeface="Verdana" pitchFamily="34" charset="-120"/>
              </a:rPr>
              <a:t>A </a:t>
            </a:r>
            <a:r>
              <a:rPr lang="en-US" sz="3200" b="1" dirty="0">
                <a:solidFill>
                  <a:srgbClr val="1A2733"/>
                </a:solidFill>
                <a:ea typeface="Verdana" pitchFamily="34" charset="-122"/>
                <a:cs typeface="Verdana" pitchFamily="34" charset="-120"/>
              </a:rPr>
              <a:t>10%</a:t>
            </a:r>
            <a:r>
              <a:rPr lang="en-US" sz="3200" dirty="0">
                <a:solidFill>
                  <a:srgbClr val="1A2733"/>
                </a:solidFill>
                <a:ea typeface="Verdana" pitchFamily="34" charset="-122"/>
                <a:cs typeface="Verdana" pitchFamily="34" charset="-120"/>
              </a:rPr>
              <a:t> combat-related injury qualifies.</a:t>
            </a:r>
            <a:endParaRPr lang="en-US" dirty="0"/>
          </a:p>
        </p:txBody>
      </p:sp>
      <p:pic>
        <p:nvPicPr>
          <p:cNvPr id="5" name="Content Placeholder 4" descr="Soldier mother saying good bye to her son at home">
            <a:extLst>
              <a:ext uri="{FF2B5EF4-FFF2-40B4-BE49-F238E27FC236}">
                <a16:creationId xmlns:a16="http://schemas.microsoft.com/office/drawing/2014/main" id="{6A668AD8-6BAD-C66D-07C8-66DBA1C6003D}"/>
              </a:ext>
            </a:extLst>
          </p:cNvPr>
          <p:cNvPicPr>
            <a:picLocks noChangeAspect="1"/>
          </p:cNvPicPr>
          <p:nvPr/>
        </p:nvPicPr>
        <p:blipFill>
          <a:blip r:embed="rId3"/>
          <a:stretch>
            <a:fillRect/>
          </a:stretch>
        </p:blipFill>
        <p:spPr>
          <a:xfrm>
            <a:off x="6571488" y="2354134"/>
            <a:ext cx="5434243" cy="3624597"/>
          </a:xfrm>
          <a:prstGeom prst="rect">
            <a:avLst/>
          </a:prstGeom>
        </p:spPr>
      </p:pic>
      <p:sp>
        <p:nvSpPr>
          <p:cNvPr id="7" name="Rectangle: Rounded Corners 6">
            <a:extLst>
              <a:ext uri="{FF2B5EF4-FFF2-40B4-BE49-F238E27FC236}">
                <a16:creationId xmlns:a16="http://schemas.microsoft.com/office/drawing/2014/main" id="{3E0B34E2-33D3-DDD0-A90B-43A006543728}"/>
              </a:ext>
            </a:extLst>
          </p:cNvPr>
          <p:cNvSpPr/>
          <p:nvPr/>
        </p:nvSpPr>
        <p:spPr>
          <a:xfrm>
            <a:off x="377952" y="5709920"/>
            <a:ext cx="5718048" cy="918806"/>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2400" b="1" dirty="0">
                <a:solidFill>
                  <a:schemeClr val="tx1"/>
                </a:solidFill>
                <a:latin typeface="Verdana" panose="020B0604030504040204" pitchFamily="34" charset="0"/>
                <a:ea typeface="Verdana" panose="020B0604030504040204" pitchFamily="34" charset="0"/>
              </a:rPr>
              <a:t>CRSC often correct only when not eligible for CRDP.</a:t>
            </a:r>
            <a:endParaRPr lang="en-US" sz="2400" dirty="0">
              <a:solidFill>
                <a:schemeClr val="tx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920984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5AE3C-6206-55E2-C486-1AB4D10512FD}"/>
              </a:ext>
            </a:extLst>
          </p:cNvPr>
          <p:cNvSpPr>
            <a:spLocks noGrp="1"/>
          </p:cNvSpPr>
          <p:nvPr>
            <p:ph type="title"/>
          </p:nvPr>
        </p:nvSpPr>
        <p:spPr/>
        <p:txBody>
          <a:bodyPr/>
          <a:lstStyle/>
          <a:p>
            <a:pPr algn="ctr"/>
            <a:r>
              <a:rPr lang="en-US" dirty="0"/>
              <a:t>Summary Comparison</a:t>
            </a:r>
          </a:p>
        </p:txBody>
      </p:sp>
      <p:sp>
        <p:nvSpPr>
          <p:cNvPr id="4" name="Slide Number Placeholder 3">
            <a:extLst>
              <a:ext uri="{FF2B5EF4-FFF2-40B4-BE49-F238E27FC236}">
                <a16:creationId xmlns:a16="http://schemas.microsoft.com/office/drawing/2014/main" id="{6A256988-0945-5DF9-3194-7972184ACBF2}"/>
              </a:ext>
            </a:extLst>
          </p:cNvPr>
          <p:cNvSpPr>
            <a:spLocks noGrp="1"/>
          </p:cNvSpPr>
          <p:nvPr>
            <p:ph type="sldNum" sz="quarter" idx="12"/>
          </p:nvPr>
        </p:nvSpPr>
        <p:spPr/>
        <p:txBody>
          <a:bodyPr/>
          <a:lstStyle/>
          <a:p>
            <a:fld id="{772AD97A-4EE5-4134-952F-E148AF3C2668}" type="slidenum">
              <a:rPr lang="en-US" smtClean="0"/>
              <a:t>23</a:t>
            </a:fld>
            <a:endParaRPr lang="en-US" dirty="0"/>
          </a:p>
        </p:txBody>
      </p:sp>
      <p:graphicFrame>
        <p:nvGraphicFramePr>
          <p:cNvPr id="11" name="Content Placeholder 10">
            <a:extLst>
              <a:ext uri="{FF2B5EF4-FFF2-40B4-BE49-F238E27FC236}">
                <a16:creationId xmlns:a16="http://schemas.microsoft.com/office/drawing/2014/main" id="{73FA58FE-3C56-855C-E962-B42779AAE094}"/>
              </a:ext>
            </a:extLst>
          </p:cNvPr>
          <p:cNvGraphicFramePr>
            <a:graphicFrameLocks noGrp="1"/>
          </p:cNvGraphicFramePr>
          <p:nvPr>
            <p:ph idx="1"/>
            <p:extLst>
              <p:ext uri="{D42A27DB-BD31-4B8C-83A1-F6EECF244321}">
                <p14:modId xmlns:p14="http://schemas.microsoft.com/office/powerpoint/2010/main" val="2987586109"/>
              </p:ext>
            </p:extLst>
          </p:nvPr>
        </p:nvGraphicFramePr>
        <p:xfrm>
          <a:off x="77361" y="1410572"/>
          <a:ext cx="11928371" cy="5097298"/>
        </p:xfrm>
        <a:graphic>
          <a:graphicData uri="http://schemas.openxmlformats.org/drawingml/2006/table">
            <a:tbl>
              <a:tblPr firstRow="1" firstCol="1" bandRow="1">
                <a:tableStyleId>{5C22544A-7EE6-4342-B048-85BDC9FD1C3A}</a:tableStyleId>
              </a:tblPr>
              <a:tblGrid>
                <a:gridCol w="2745377">
                  <a:extLst>
                    <a:ext uri="{9D8B030D-6E8A-4147-A177-3AD203B41FA5}">
                      <a16:colId xmlns:a16="http://schemas.microsoft.com/office/drawing/2014/main" val="3276180011"/>
                    </a:ext>
                  </a:extLst>
                </a:gridCol>
                <a:gridCol w="4591497">
                  <a:extLst>
                    <a:ext uri="{9D8B030D-6E8A-4147-A177-3AD203B41FA5}">
                      <a16:colId xmlns:a16="http://schemas.microsoft.com/office/drawing/2014/main" val="176378789"/>
                    </a:ext>
                  </a:extLst>
                </a:gridCol>
                <a:gridCol w="4591497">
                  <a:extLst>
                    <a:ext uri="{9D8B030D-6E8A-4147-A177-3AD203B41FA5}">
                      <a16:colId xmlns:a16="http://schemas.microsoft.com/office/drawing/2014/main" val="3465402494"/>
                    </a:ext>
                  </a:extLst>
                </a:gridCol>
              </a:tblGrid>
              <a:tr h="394731">
                <a:tc>
                  <a:txBody>
                    <a:bodyPr/>
                    <a:lstStyle/>
                    <a:p>
                      <a:pPr>
                        <a:lnSpc>
                          <a:spcPct val="115000"/>
                        </a:lnSpc>
                        <a:buNone/>
                      </a:pPr>
                      <a:endParaRPr lang="en-US" sz="1600" kern="100" dirty="0">
                        <a:effectLst/>
                        <a:latin typeface="Verdana" panose="020B0604030504040204" pitchFamily="34" charset="0"/>
                        <a:ea typeface="Verdana" panose="020B0604030504040204" pitchFamily="34" charset="0"/>
                      </a:endParaRPr>
                    </a:p>
                  </a:txBody>
                  <a:tcPr marL="9525" marR="9525" marT="9525" marB="9525"/>
                </a:tc>
                <a:tc>
                  <a:txBody>
                    <a:bodyPr/>
                    <a:lstStyle/>
                    <a:p>
                      <a:pPr marL="0" marR="0">
                        <a:lnSpc>
                          <a:spcPct val="115000"/>
                        </a:lnSpc>
                        <a:spcAft>
                          <a:spcPts val="800"/>
                        </a:spcAft>
                        <a:buNone/>
                      </a:pPr>
                      <a:r>
                        <a:rPr lang="en-US" sz="2000" kern="100" dirty="0">
                          <a:effectLst/>
                          <a:latin typeface="Verdana" panose="020B0604030504040204" pitchFamily="34" charset="0"/>
                          <a:ea typeface="Verdana" panose="020B0604030504040204" pitchFamily="34" charset="0"/>
                        </a:rPr>
                        <a:t>CRDP</a:t>
                      </a:r>
                      <a:endParaRPr lang="en-US"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tc>
                <a:tc>
                  <a:txBody>
                    <a:bodyPr/>
                    <a:lstStyle/>
                    <a:p>
                      <a:pPr marL="0" marR="0">
                        <a:lnSpc>
                          <a:spcPct val="115000"/>
                        </a:lnSpc>
                        <a:spcAft>
                          <a:spcPts val="800"/>
                        </a:spcAft>
                        <a:buNone/>
                      </a:pPr>
                      <a:r>
                        <a:rPr lang="en-US" sz="2000" kern="100" dirty="0">
                          <a:effectLst/>
                          <a:latin typeface="Verdana" panose="020B0604030504040204" pitchFamily="34" charset="0"/>
                          <a:ea typeface="Verdana" panose="020B0604030504040204" pitchFamily="34" charset="0"/>
                        </a:rPr>
                        <a:t>CRSC</a:t>
                      </a:r>
                      <a:endParaRPr lang="en-US" sz="20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tc>
                <a:extLst>
                  <a:ext uri="{0D108BD9-81ED-4DB2-BD59-A6C34878D82A}">
                    <a16:rowId xmlns:a16="http://schemas.microsoft.com/office/drawing/2014/main" val="323219838"/>
                  </a:ext>
                </a:extLst>
              </a:tr>
              <a:tr h="459967">
                <a:tc>
                  <a:txBody>
                    <a:bodyPr/>
                    <a:lstStyle/>
                    <a:p>
                      <a:pPr marL="0" marR="0">
                        <a:lnSpc>
                          <a:spcPct val="115000"/>
                        </a:lnSpc>
                        <a:spcAft>
                          <a:spcPts val="800"/>
                        </a:spcAft>
                        <a:buNone/>
                      </a:pPr>
                      <a:r>
                        <a:rPr lang="en-US" sz="1800" kern="100" dirty="0">
                          <a:effectLst/>
                          <a:latin typeface="Verdana" panose="020B0604030504040204" pitchFamily="34" charset="0"/>
                          <a:ea typeface="Verdana" panose="020B0604030504040204" pitchFamily="34" charset="0"/>
                        </a:rPr>
                        <a:t>Classification</a:t>
                      </a:r>
                      <a:endParaRPr lang="en-US" sz="18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800" kern="100" dirty="0">
                          <a:effectLst/>
                          <a:latin typeface="Verdana" panose="020B0604030504040204" pitchFamily="34" charset="0"/>
                          <a:ea typeface="Verdana" panose="020B0604030504040204" pitchFamily="34" charset="0"/>
                        </a:rPr>
                        <a:t>Military retired pay</a:t>
                      </a:r>
                      <a:endParaRPr lang="en-US" sz="18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800" kern="100" dirty="0">
                          <a:effectLst/>
                          <a:latin typeface="Verdana" panose="020B0604030504040204" pitchFamily="34" charset="0"/>
                          <a:ea typeface="Verdana" panose="020B0604030504040204" pitchFamily="34" charset="0"/>
                        </a:rPr>
                        <a:t>Special compensation</a:t>
                      </a:r>
                      <a:endParaRPr lang="en-US" sz="18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373460601"/>
                  </a:ext>
                </a:extLst>
              </a:tr>
              <a:tr h="697685">
                <a:tc>
                  <a:txBody>
                    <a:bodyPr/>
                    <a:lstStyle/>
                    <a:p>
                      <a:pPr marL="0" marR="0">
                        <a:lnSpc>
                          <a:spcPct val="115000"/>
                        </a:lnSpc>
                        <a:spcAft>
                          <a:spcPts val="800"/>
                        </a:spcAft>
                        <a:buNone/>
                      </a:pPr>
                      <a:r>
                        <a:rPr lang="en-US" sz="1800" kern="100" dirty="0">
                          <a:effectLst/>
                          <a:latin typeface="Verdana" panose="020B0604030504040204" pitchFamily="34" charset="0"/>
                          <a:ea typeface="Verdana" panose="020B0604030504040204" pitchFamily="34" charset="0"/>
                        </a:rPr>
                        <a:t>Qualified disabilities</a:t>
                      </a:r>
                      <a:endParaRPr lang="en-US" sz="18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800" kern="100" dirty="0">
                          <a:effectLst/>
                          <a:latin typeface="Verdana" panose="020B0604030504040204" pitchFamily="34" charset="0"/>
                          <a:ea typeface="Verdana" panose="020B0604030504040204" pitchFamily="34" charset="0"/>
                        </a:rPr>
                        <a:t>Service-connected disabilities</a:t>
                      </a:r>
                      <a:endParaRPr lang="en-US" sz="18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800" kern="100" dirty="0">
                          <a:effectLst/>
                          <a:latin typeface="Verdana" panose="020B0604030504040204" pitchFamily="34" charset="0"/>
                          <a:ea typeface="Verdana" panose="020B0604030504040204" pitchFamily="34" charset="0"/>
                        </a:rPr>
                        <a:t>Combat-related disabilities</a:t>
                      </a:r>
                      <a:endParaRPr lang="en-US" sz="18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289099886"/>
                  </a:ext>
                </a:extLst>
              </a:tr>
              <a:tr h="659571">
                <a:tc>
                  <a:txBody>
                    <a:bodyPr/>
                    <a:lstStyle/>
                    <a:p>
                      <a:pPr marL="0" marR="0">
                        <a:lnSpc>
                          <a:spcPct val="115000"/>
                        </a:lnSpc>
                        <a:spcAft>
                          <a:spcPts val="800"/>
                        </a:spcAft>
                        <a:buNone/>
                      </a:pPr>
                      <a:r>
                        <a:rPr lang="en-US" sz="1800" kern="100" dirty="0">
                          <a:effectLst/>
                          <a:latin typeface="Verdana" panose="020B0604030504040204" pitchFamily="34" charset="0"/>
                          <a:ea typeface="Verdana" panose="020B0604030504040204" pitchFamily="34" charset="0"/>
                        </a:rPr>
                        <a:t>Claim Process</a:t>
                      </a:r>
                      <a:endParaRPr lang="en-US" sz="18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800" kern="100" dirty="0">
                          <a:effectLst/>
                          <a:latin typeface="Verdana" panose="020B0604030504040204" pitchFamily="34" charset="0"/>
                          <a:ea typeface="Verdana" panose="020B0604030504040204" pitchFamily="34" charset="0"/>
                        </a:rPr>
                        <a:t>Automatic, initiated by DFAS</a:t>
                      </a:r>
                      <a:endParaRPr lang="en-US" sz="18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800" kern="100" dirty="0">
                          <a:effectLst/>
                          <a:latin typeface="Verdana" panose="020B0604030504040204" pitchFamily="34" charset="0"/>
                          <a:ea typeface="Verdana" panose="020B0604030504040204" pitchFamily="34" charset="0"/>
                        </a:rPr>
                        <a:t>Must apply to Service Branch with supporting evidence</a:t>
                      </a:r>
                      <a:endParaRPr lang="en-US" sz="18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953418690"/>
                  </a:ext>
                </a:extLst>
              </a:tr>
              <a:tr h="603496">
                <a:tc>
                  <a:txBody>
                    <a:bodyPr/>
                    <a:lstStyle/>
                    <a:p>
                      <a:pPr marL="0" marR="0">
                        <a:lnSpc>
                          <a:spcPct val="115000"/>
                        </a:lnSpc>
                        <a:spcAft>
                          <a:spcPts val="800"/>
                        </a:spcAft>
                        <a:buNone/>
                      </a:pPr>
                      <a:r>
                        <a:rPr lang="en-US" sz="1800" kern="100" dirty="0">
                          <a:effectLst/>
                          <a:latin typeface="Verdana" panose="020B0604030504040204" pitchFamily="34" charset="0"/>
                          <a:ea typeface="Verdana" panose="020B0604030504040204" pitchFamily="34" charset="0"/>
                        </a:rPr>
                        <a:t>Minimum Disability Rating</a:t>
                      </a:r>
                      <a:endParaRPr lang="en-US" sz="18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800" kern="100" dirty="0">
                          <a:effectLst/>
                          <a:latin typeface="Verdana" panose="020B0604030504040204" pitchFamily="34" charset="0"/>
                          <a:ea typeface="Verdana" panose="020B0604030504040204" pitchFamily="34" charset="0"/>
                        </a:rPr>
                        <a:t>50%</a:t>
                      </a:r>
                      <a:endParaRPr lang="en-US" sz="18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800" kern="100" dirty="0">
                          <a:effectLst/>
                          <a:latin typeface="Verdana" panose="020B0604030504040204" pitchFamily="34" charset="0"/>
                          <a:ea typeface="Verdana" panose="020B0604030504040204" pitchFamily="34" charset="0"/>
                        </a:rPr>
                        <a:t>10%</a:t>
                      </a:r>
                      <a:endParaRPr lang="en-US" sz="18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505722989"/>
                  </a:ext>
                </a:extLst>
              </a:tr>
              <a:tr h="459967">
                <a:tc>
                  <a:txBody>
                    <a:bodyPr/>
                    <a:lstStyle/>
                    <a:p>
                      <a:pPr marL="0" marR="0">
                        <a:lnSpc>
                          <a:spcPct val="115000"/>
                        </a:lnSpc>
                        <a:spcAft>
                          <a:spcPts val="800"/>
                        </a:spcAft>
                        <a:buNone/>
                      </a:pPr>
                      <a:r>
                        <a:rPr lang="en-US" sz="1800" kern="100" dirty="0">
                          <a:effectLst/>
                          <a:latin typeface="Verdana" panose="020B0604030504040204" pitchFamily="34" charset="0"/>
                          <a:ea typeface="Verdana" panose="020B0604030504040204" pitchFamily="34" charset="0"/>
                        </a:rPr>
                        <a:t>Tax Liability</a:t>
                      </a:r>
                      <a:endParaRPr lang="en-US" sz="18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800" kern="100" dirty="0">
                          <a:effectLst/>
                          <a:latin typeface="Verdana" panose="020B0604030504040204" pitchFamily="34" charset="0"/>
                          <a:ea typeface="Verdana" panose="020B0604030504040204" pitchFamily="34" charset="0"/>
                        </a:rPr>
                        <a:t>Taxable</a:t>
                      </a:r>
                      <a:endParaRPr lang="en-US" sz="18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tc>
                <a:tc>
                  <a:txBody>
                    <a:bodyPr/>
                    <a:lstStyle/>
                    <a:p>
                      <a:pPr marL="0" marR="0">
                        <a:lnSpc>
                          <a:spcPct val="115000"/>
                        </a:lnSpc>
                        <a:spcAft>
                          <a:spcPts val="800"/>
                        </a:spcAft>
                        <a:buNone/>
                      </a:pPr>
                      <a:r>
                        <a:rPr lang="en-US" sz="1800" kern="100" dirty="0">
                          <a:effectLst/>
                          <a:latin typeface="Verdana" panose="020B0604030504040204" pitchFamily="34" charset="0"/>
                          <a:ea typeface="Verdana" panose="020B0604030504040204" pitchFamily="34" charset="0"/>
                        </a:rPr>
                        <a:t>Nontaxable</a:t>
                      </a:r>
                      <a:endParaRPr lang="en-US" sz="1800" kern="100" dirty="0">
                        <a:effectLst/>
                        <a:latin typeface="Verdana" panose="020B0604030504040204" pitchFamily="34" charset="0"/>
                        <a:ea typeface="Verdana" panose="020B0604030504040204" pitchFamily="34"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97933023"/>
                  </a:ext>
                </a:extLst>
              </a:tr>
              <a:tr h="1806887">
                <a:tc>
                  <a:txBody>
                    <a:bodyPr/>
                    <a:lstStyle/>
                    <a:p>
                      <a:pPr marL="0" marR="0">
                        <a:lnSpc>
                          <a:spcPct val="115000"/>
                        </a:lnSpc>
                        <a:spcAft>
                          <a:spcPts val="800"/>
                        </a:spcAft>
                        <a:buNone/>
                      </a:pPr>
                      <a:r>
                        <a:rPr lang="en-US" sz="1800" kern="100" dirty="0">
                          <a:effectLst/>
                          <a:latin typeface="Verdana" panose="020B0604030504040204" pitchFamily="34" charset="0"/>
                          <a:ea typeface="Verdana" panose="020B0604030504040204" pitchFamily="34" charset="0"/>
                          <a:cs typeface="Times New Roman" panose="02020603050405020304" pitchFamily="18" charset="0"/>
                        </a:rPr>
                        <a:t>Backpay</a:t>
                      </a:r>
                    </a:p>
                  </a:txBody>
                  <a:tcPr marL="9525" marR="9525" marT="9525" marB="9525" anchor="ctr"/>
                </a:tc>
                <a:tc>
                  <a:txBody>
                    <a:bodyPr/>
                    <a:lstStyle/>
                    <a:p>
                      <a:pPr marL="0" marR="0">
                        <a:lnSpc>
                          <a:spcPct val="115000"/>
                        </a:lnSpc>
                        <a:spcAft>
                          <a:spcPts val="800"/>
                        </a:spcAft>
                        <a:buNone/>
                      </a:pPr>
                      <a:r>
                        <a:rPr lang="en-US" sz="1800" kern="100" dirty="0">
                          <a:effectLst/>
                          <a:latin typeface="Verdana" panose="020B0604030504040204" pitchFamily="34" charset="0"/>
                          <a:ea typeface="Verdana" panose="020B0604030504040204" pitchFamily="34" charset="0"/>
                          <a:cs typeface="Times New Roman" panose="02020603050405020304" pitchFamily="18" charset="0"/>
                        </a:rPr>
                        <a:t>May go back to January 1, 2004, for any month in which all eligibility requirements are satisfied</a:t>
                      </a:r>
                    </a:p>
                  </a:txBody>
                  <a:tcPr marL="9525" marR="9525" marT="9525" marB="9525" anchor="ctr"/>
                </a:tc>
                <a:tc>
                  <a:txBody>
                    <a:bodyPr/>
                    <a:lstStyle/>
                    <a:p>
                      <a:pPr marL="0" marR="0">
                        <a:lnSpc>
                          <a:spcPct val="115000"/>
                        </a:lnSpc>
                        <a:spcAft>
                          <a:spcPts val="800"/>
                        </a:spcAft>
                        <a:buNone/>
                      </a:pPr>
                      <a:r>
                        <a:rPr lang="en-US" sz="1800" kern="100" dirty="0">
                          <a:effectLst/>
                          <a:latin typeface="Verdana" panose="020B0604030504040204" pitchFamily="34" charset="0"/>
                          <a:ea typeface="Verdana" panose="020B0604030504040204" pitchFamily="34" charset="0"/>
                          <a:cs typeface="Times New Roman" panose="02020603050405020304" pitchFamily="18" charset="0"/>
                        </a:rPr>
                        <a:t>May go back to June 1, 2003, for any month in which all eligibility requirements are satisfied</a:t>
                      </a:r>
                    </a:p>
                  </a:txBody>
                  <a:tcPr marL="9525" marR="9525" marT="9525" marB="9525" anchor="ctr"/>
                </a:tc>
                <a:extLst>
                  <a:ext uri="{0D108BD9-81ED-4DB2-BD59-A6C34878D82A}">
                    <a16:rowId xmlns:a16="http://schemas.microsoft.com/office/drawing/2014/main" val="3079955668"/>
                  </a:ext>
                </a:extLst>
              </a:tr>
            </a:tbl>
          </a:graphicData>
        </a:graphic>
      </p:graphicFrame>
    </p:spTree>
    <p:extLst>
      <p:ext uri="{BB962C8B-B14F-4D97-AF65-F5344CB8AC3E}">
        <p14:creationId xmlns:p14="http://schemas.microsoft.com/office/powerpoint/2010/main" val="5098968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BB411-2937-E26E-9BE7-446B1F60944F}"/>
              </a:ext>
            </a:extLst>
          </p:cNvPr>
          <p:cNvSpPr>
            <a:spLocks noGrp="1"/>
          </p:cNvSpPr>
          <p:nvPr>
            <p:ph type="title"/>
          </p:nvPr>
        </p:nvSpPr>
        <p:spPr/>
        <p:txBody>
          <a:bodyPr/>
          <a:lstStyle/>
          <a:p>
            <a:pPr algn="ctr"/>
            <a:r>
              <a:rPr lang="en-US" dirty="0"/>
              <a:t>CRSC or CRDP?</a:t>
            </a:r>
          </a:p>
        </p:txBody>
      </p:sp>
      <p:sp>
        <p:nvSpPr>
          <p:cNvPr id="4" name="Slide Number Placeholder 3">
            <a:extLst>
              <a:ext uri="{FF2B5EF4-FFF2-40B4-BE49-F238E27FC236}">
                <a16:creationId xmlns:a16="http://schemas.microsoft.com/office/drawing/2014/main" id="{5F5C8F91-AE58-D9EF-B885-DEA3B4E87592}"/>
              </a:ext>
            </a:extLst>
          </p:cNvPr>
          <p:cNvSpPr>
            <a:spLocks noGrp="1"/>
          </p:cNvSpPr>
          <p:nvPr>
            <p:ph type="sldNum" sz="quarter" idx="12"/>
          </p:nvPr>
        </p:nvSpPr>
        <p:spPr/>
        <p:txBody>
          <a:bodyPr/>
          <a:lstStyle/>
          <a:p>
            <a:fld id="{772AD97A-4EE5-4134-952F-E148AF3C2668}" type="slidenum">
              <a:rPr lang="en-US" smtClean="0"/>
              <a:t>24</a:t>
            </a:fld>
            <a:endParaRPr lang="en-US" dirty="0"/>
          </a:p>
        </p:txBody>
      </p:sp>
      <p:sp>
        <p:nvSpPr>
          <p:cNvPr id="5" name="Content Placeholder 4">
            <a:extLst>
              <a:ext uri="{FF2B5EF4-FFF2-40B4-BE49-F238E27FC236}">
                <a16:creationId xmlns:a16="http://schemas.microsoft.com/office/drawing/2014/main" id="{C3A7A2E7-A5B4-B190-125D-FA59661CC6B5}"/>
              </a:ext>
            </a:extLst>
          </p:cNvPr>
          <p:cNvSpPr>
            <a:spLocks noGrp="1"/>
          </p:cNvSpPr>
          <p:nvPr>
            <p:ph idx="1"/>
          </p:nvPr>
        </p:nvSpPr>
        <p:spPr>
          <a:xfrm>
            <a:off x="169333" y="1456268"/>
            <a:ext cx="11836400" cy="5172458"/>
          </a:xfrm>
        </p:spPr>
        <p:txBody>
          <a:bodyPr anchor="ctr">
            <a:normAutofit lnSpcReduction="10000"/>
          </a:bodyPr>
          <a:lstStyle/>
          <a:p>
            <a:pPr>
              <a:lnSpc>
                <a:spcPct val="100000"/>
              </a:lnSpc>
              <a:spcBef>
                <a:spcPts val="0"/>
              </a:spcBef>
              <a:spcAft>
                <a:spcPts val="1200"/>
              </a:spcAft>
            </a:pPr>
            <a:r>
              <a:rPr lang="en-US" sz="3200" dirty="0"/>
              <a:t>Difference between </a:t>
            </a:r>
            <a:r>
              <a:rPr lang="en-US" sz="3200" b="1" dirty="0"/>
              <a:t>face value vs. </a:t>
            </a:r>
            <a:r>
              <a:rPr lang="en-US" sz="3200" dirty="0"/>
              <a:t>effect on </a:t>
            </a:r>
            <a:r>
              <a:rPr lang="en-US" sz="3200" b="1" dirty="0"/>
              <a:t>taxable income.</a:t>
            </a:r>
          </a:p>
          <a:p>
            <a:pPr>
              <a:lnSpc>
                <a:spcPct val="100000"/>
              </a:lnSpc>
              <a:spcBef>
                <a:spcPts val="0"/>
              </a:spcBef>
              <a:spcAft>
                <a:spcPts val="1200"/>
              </a:spcAft>
            </a:pPr>
            <a:r>
              <a:rPr lang="en-US" dirty="0"/>
              <a:t>Amount of disability that is </a:t>
            </a:r>
            <a:r>
              <a:rPr lang="en-US" b="1" dirty="0"/>
              <a:t>combat related.</a:t>
            </a:r>
          </a:p>
          <a:p>
            <a:pPr lvl="1">
              <a:lnSpc>
                <a:spcPct val="100000"/>
              </a:lnSpc>
              <a:spcBef>
                <a:spcPts val="0"/>
              </a:spcBef>
              <a:spcAft>
                <a:spcPts val="1200"/>
              </a:spcAft>
            </a:pPr>
            <a:r>
              <a:rPr lang="en-US" sz="2800" dirty="0"/>
              <a:t>For example, if only 10% of a Veteran’s combined 70%+ rating is combat-related, CRSC will pay much less than CRDP.</a:t>
            </a:r>
          </a:p>
          <a:p>
            <a:pPr lvl="1">
              <a:lnSpc>
                <a:spcPct val="100000"/>
              </a:lnSpc>
              <a:spcBef>
                <a:spcPts val="0"/>
              </a:spcBef>
              <a:spcAft>
                <a:spcPts val="1200"/>
              </a:spcAft>
            </a:pPr>
            <a:endParaRPr lang="en-US" sz="2800" dirty="0"/>
          </a:p>
          <a:p>
            <a:pPr lvl="1">
              <a:lnSpc>
                <a:spcPct val="100000"/>
              </a:lnSpc>
              <a:spcBef>
                <a:spcPts val="0"/>
              </a:spcBef>
              <a:spcAft>
                <a:spcPts val="1200"/>
              </a:spcAft>
            </a:pPr>
            <a:endParaRPr lang="en-US" sz="2800" dirty="0"/>
          </a:p>
          <a:p>
            <a:pPr>
              <a:lnSpc>
                <a:spcPct val="100000"/>
              </a:lnSpc>
              <a:spcBef>
                <a:spcPts val="0"/>
              </a:spcBef>
              <a:spcAft>
                <a:spcPts val="1200"/>
              </a:spcAft>
            </a:pPr>
            <a:r>
              <a:rPr lang="en-US" dirty="0"/>
              <a:t>Can switch programs during </a:t>
            </a:r>
            <a:r>
              <a:rPr lang="en-US" b="1" dirty="0"/>
              <a:t>Open Season</a:t>
            </a:r>
          </a:p>
          <a:p>
            <a:pPr lvl="1">
              <a:lnSpc>
                <a:spcPct val="100000"/>
              </a:lnSpc>
              <a:spcBef>
                <a:spcPts val="0"/>
              </a:spcBef>
              <a:spcAft>
                <a:spcPts val="1200"/>
              </a:spcAft>
            </a:pPr>
            <a:r>
              <a:rPr lang="en-US" sz="2800" dirty="0"/>
              <a:t>Usually from January 1-31 (DFAS mail election letter).</a:t>
            </a:r>
          </a:p>
        </p:txBody>
      </p:sp>
      <p:sp>
        <p:nvSpPr>
          <p:cNvPr id="6" name="Rectangle: Rounded Corners 5">
            <a:extLst>
              <a:ext uri="{FF2B5EF4-FFF2-40B4-BE49-F238E27FC236}">
                <a16:creationId xmlns:a16="http://schemas.microsoft.com/office/drawing/2014/main" id="{EEB508B6-6862-AA60-375A-D3663BB3AC37}"/>
              </a:ext>
            </a:extLst>
          </p:cNvPr>
          <p:cNvSpPr/>
          <p:nvPr/>
        </p:nvSpPr>
        <p:spPr>
          <a:xfrm>
            <a:off x="1038397" y="4482926"/>
            <a:ext cx="10098268" cy="918806"/>
          </a:xfrm>
          <a:prstGeom prst="round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n-US" sz="2800" b="1" dirty="0">
                <a:solidFill>
                  <a:schemeClr val="tx1"/>
                </a:solidFill>
                <a:latin typeface="Verdana" panose="020B0604030504040204" pitchFamily="34" charset="0"/>
                <a:ea typeface="Verdana" panose="020B0604030504040204" pitchFamily="34" charset="0"/>
              </a:rPr>
              <a:t>CRSC can be better when all or nearly-all of a disability rating is related to combat.</a:t>
            </a:r>
            <a:endParaRPr lang="en-US" sz="2800" dirty="0">
              <a:solidFill>
                <a:schemeClr val="tx1"/>
              </a:solidFill>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481231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45A06-9D44-BA4B-277A-153813B597F7}"/>
            </a:ext>
          </a:extLst>
        </p:cNvPr>
        <p:cNvGrpSpPr/>
        <p:nvPr/>
      </p:nvGrpSpPr>
      <p:grpSpPr>
        <a:xfrm>
          <a:off x="0" y="0"/>
          <a:ext cx="0" cy="0"/>
          <a:chOff x="0" y="0"/>
          <a:chExt cx="0" cy="0"/>
        </a:xfrm>
      </p:grpSpPr>
      <p:sp>
        <p:nvSpPr>
          <p:cNvPr id="3" name="Footer Placeholder 2">
            <a:extLst>
              <a:ext uri="{FF2B5EF4-FFF2-40B4-BE49-F238E27FC236}">
                <a16:creationId xmlns:a16="http://schemas.microsoft.com/office/drawing/2014/main" id="{E0DE51CC-06A3-D3AE-F21E-746109B9B0CD}"/>
              </a:ext>
            </a:extLst>
          </p:cNvPr>
          <p:cNvSpPr>
            <a:spLocks noGrp="1"/>
          </p:cNvSpPr>
          <p:nvPr>
            <p:ph type="ftr" sz="quarter" idx="11"/>
          </p:nvPr>
        </p:nvSpPr>
        <p:spPr>
          <a:xfrm>
            <a:off x="0" y="6492875"/>
            <a:ext cx="4114800" cy="365125"/>
          </a:xfrm>
          <a:prstGeom prst="rect">
            <a:avLst/>
          </a:prstGeom>
        </p:spPr>
        <p:txBody>
          <a:bodyPr vert="horz" lIns="91440" tIns="45720" rIns="91440" bIns="45720" rtlCol="0" anchor="ctr"/>
          <a:lstStyle>
            <a:defPPr>
              <a:defRPr lang="en-US"/>
            </a:defPPr>
            <a:lvl1pPr marL="0" algn="l" defTabSz="457200" rtl="0" eaLnBrk="1" latinLnBrk="0" hangingPunct="1">
              <a:defRPr sz="900" kern="1200" cap="all" baseline="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 2018-2025 Bergmann &amp; Moore LLC </a:t>
            </a:r>
            <a:endParaRPr lang="en-US" dirty="0"/>
          </a:p>
        </p:txBody>
      </p:sp>
      <p:sp>
        <p:nvSpPr>
          <p:cNvPr id="4" name="Slide Number Placeholder 3">
            <a:extLst>
              <a:ext uri="{FF2B5EF4-FFF2-40B4-BE49-F238E27FC236}">
                <a16:creationId xmlns:a16="http://schemas.microsoft.com/office/drawing/2014/main" id="{95A60F74-346E-E237-1A1F-9C0A75425A19}"/>
              </a:ext>
            </a:extLst>
          </p:cNvPr>
          <p:cNvSpPr>
            <a:spLocks noGrp="1"/>
          </p:cNvSpPr>
          <p:nvPr>
            <p:ph type="sldNum" sz="quarter" idx="12"/>
          </p:nvPr>
        </p:nvSpPr>
        <p:spPr/>
        <p:txBody>
          <a:bodyPr/>
          <a:lstStyle/>
          <a:p>
            <a:fld id="{772AD97A-4EE5-4134-952F-E148AF3C2668}" type="slidenum">
              <a:rPr lang="en-US" smtClean="0"/>
              <a:t>25</a:t>
            </a:fld>
            <a:endParaRPr lang="en-US" dirty="0"/>
          </a:p>
        </p:txBody>
      </p:sp>
      <p:sp>
        <p:nvSpPr>
          <p:cNvPr id="5" name="Content Placeholder 4">
            <a:extLst>
              <a:ext uri="{FF2B5EF4-FFF2-40B4-BE49-F238E27FC236}">
                <a16:creationId xmlns:a16="http://schemas.microsoft.com/office/drawing/2014/main" id="{2D896A69-771F-6783-CB40-2AEC9133D91F}"/>
              </a:ext>
            </a:extLst>
          </p:cNvPr>
          <p:cNvSpPr>
            <a:spLocks noGrp="1"/>
          </p:cNvSpPr>
          <p:nvPr>
            <p:ph idx="1"/>
          </p:nvPr>
        </p:nvSpPr>
        <p:spPr/>
        <p:txBody>
          <a:bodyPr anchor="b">
            <a:normAutofit/>
          </a:bodyPr>
          <a:lstStyle/>
          <a:p>
            <a:pPr marL="0" indent="0">
              <a:buNone/>
            </a:pPr>
            <a:r>
              <a:rPr lang="en-US" sz="6000" dirty="0"/>
              <a:t>Major Richard Star Act</a:t>
            </a:r>
          </a:p>
        </p:txBody>
      </p:sp>
    </p:spTree>
    <p:extLst>
      <p:ext uri="{BB962C8B-B14F-4D97-AF65-F5344CB8AC3E}">
        <p14:creationId xmlns:p14="http://schemas.microsoft.com/office/powerpoint/2010/main" val="4120822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7493C-DFE2-AC4D-6D6B-28B773CD3BD3}"/>
              </a:ext>
            </a:extLst>
          </p:cNvPr>
          <p:cNvSpPr>
            <a:spLocks noGrp="1"/>
          </p:cNvSpPr>
          <p:nvPr>
            <p:ph type="title"/>
          </p:nvPr>
        </p:nvSpPr>
        <p:spPr/>
        <p:txBody>
          <a:bodyPr/>
          <a:lstStyle/>
          <a:p>
            <a:r>
              <a:rPr lang="en-US" dirty="0"/>
              <a:t>The Chapter 61 Coverage Gap</a:t>
            </a:r>
          </a:p>
        </p:txBody>
      </p:sp>
      <p:sp>
        <p:nvSpPr>
          <p:cNvPr id="4" name="Slide Number Placeholder 3">
            <a:extLst>
              <a:ext uri="{FF2B5EF4-FFF2-40B4-BE49-F238E27FC236}">
                <a16:creationId xmlns:a16="http://schemas.microsoft.com/office/drawing/2014/main" id="{1D01C347-3F61-7023-5944-794140D50A5B}"/>
              </a:ext>
            </a:extLst>
          </p:cNvPr>
          <p:cNvSpPr>
            <a:spLocks noGrp="1"/>
          </p:cNvSpPr>
          <p:nvPr>
            <p:ph type="sldNum" sz="quarter" idx="12"/>
          </p:nvPr>
        </p:nvSpPr>
        <p:spPr/>
        <p:txBody>
          <a:bodyPr/>
          <a:lstStyle/>
          <a:p>
            <a:fld id="{772AD97A-4EE5-4134-952F-E148AF3C2668}" type="slidenum">
              <a:rPr lang="en-US" smtClean="0"/>
              <a:t>26</a:t>
            </a:fld>
            <a:endParaRPr lang="en-US" dirty="0"/>
          </a:p>
        </p:txBody>
      </p:sp>
      <p:sp>
        <p:nvSpPr>
          <p:cNvPr id="5" name="Content Placeholder 4">
            <a:extLst>
              <a:ext uri="{FF2B5EF4-FFF2-40B4-BE49-F238E27FC236}">
                <a16:creationId xmlns:a16="http://schemas.microsoft.com/office/drawing/2014/main" id="{89AE1157-02ED-69E5-CCCA-B5528F845CE8}"/>
              </a:ext>
            </a:extLst>
          </p:cNvPr>
          <p:cNvSpPr>
            <a:spLocks noGrp="1"/>
          </p:cNvSpPr>
          <p:nvPr>
            <p:ph idx="1"/>
          </p:nvPr>
        </p:nvSpPr>
        <p:spPr>
          <a:xfrm>
            <a:off x="169333" y="1456268"/>
            <a:ext cx="7487243" cy="4997586"/>
          </a:xfrm>
        </p:spPr>
        <p:txBody>
          <a:bodyPr anchor="ctr">
            <a:normAutofit/>
          </a:bodyPr>
          <a:lstStyle/>
          <a:p>
            <a:pPr marL="237061" indent="-237061">
              <a:buSzPct val="100000"/>
            </a:pPr>
            <a:r>
              <a:rPr lang="en-US" sz="3200" b="1" dirty="0">
                <a:solidFill>
                  <a:srgbClr val="1A2733"/>
                </a:solidFill>
                <a:ea typeface="Verdana" pitchFamily="34" charset="-122"/>
                <a:cs typeface="Verdana" pitchFamily="34" charset="-120"/>
              </a:rPr>
              <a:t>Chapter 61</a:t>
            </a:r>
            <a:r>
              <a:rPr lang="en-US" sz="3200" dirty="0">
                <a:solidFill>
                  <a:srgbClr val="1A2733"/>
                </a:solidFill>
                <a:ea typeface="Verdana" pitchFamily="34" charset="-122"/>
                <a:cs typeface="Verdana" pitchFamily="34" charset="-120"/>
              </a:rPr>
              <a:t> retirees are medically retired with a </a:t>
            </a:r>
            <a:r>
              <a:rPr lang="en-US" sz="3200" b="1" dirty="0">
                <a:solidFill>
                  <a:srgbClr val="1A2733"/>
                </a:solidFill>
                <a:ea typeface="Verdana" pitchFamily="34" charset="-122"/>
                <a:cs typeface="Verdana" pitchFamily="34" charset="-120"/>
              </a:rPr>
              <a:t>30%</a:t>
            </a:r>
            <a:r>
              <a:rPr lang="en-US" sz="3200" dirty="0">
                <a:solidFill>
                  <a:srgbClr val="1A2733"/>
                </a:solidFill>
                <a:ea typeface="Verdana" pitchFamily="34" charset="-122"/>
                <a:cs typeface="Verdana" pitchFamily="34" charset="-120"/>
              </a:rPr>
              <a:t>-or-higher DoD rating.</a:t>
            </a:r>
            <a:endParaRPr lang="en-US" sz="3200" dirty="0"/>
          </a:p>
          <a:p>
            <a:pPr marL="237061" indent="-237061">
              <a:buSzPct val="100000"/>
            </a:pPr>
            <a:r>
              <a:rPr lang="en-US" sz="3200" dirty="0">
                <a:solidFill>
                  <a:srgbClr val="1A2733"/>
                </a:solidFill>
                <a:ea typeface="Verdana" pitchFamily="34" charset="-122"/>
                <a:cs typeface="Verdana" pitchFamily="34" charset="-120"/>
              </a:rPr>
              <a:t>Those with </a:t>
            </a:r>
            <a:r>
              <a:rPr lang="en-US" sz="3200" b="1" dirty="0">
                <a:solidFill>
                  <a:srgbClr val="1A2733"/>
                </a:solidFill>
                <a:ea typeface="Verdana" pitchFamily="34" charset="-122"/>
                <a:cs typeface="Verdana" pitchFamily="34" charset="-120"/>
              </a:rPr>
              <a:t>fewer than 20 years</a:t>
            </a:r>
            <a:r>
              <a:rPr lang="en-US" sz="3200" dirty="0">
                <a:solidFill>
                  <a:srgbClr val="1A2733"/>
                </a:solidFill>
                <a:ea typeface="Verdana" pitchFamily="34" charset="-122"/>
                <a:cs typeface="Verdana" pitchFamily="34" charset="-120"/>
              </a:rPr>
              <a:t> </a:t>
            </a:r>
            <a:r>
              <a:rPr lang="en-US" sz="3200" b="1" dirty="0">
                <a:solidFill>
                  <a:srgbClr val="1A2733"/>
                </a:solidFill>
                <a:ea typeface="Verdana" pitchFamily="34" charset="-122"/>
                <a:cs typeface="Verdana" pitchFamily="34" charset="-120"/>
              </a:rPr>
              <a:t>cannot receive CRDP</a:t>
            </a:r>
            <a:r>
              <a:rPr lang="en-US" sz="3200" dirty="0">
                <a:solidFill>
                  <a:srgbClr val="1A2733"/>
                </a:solidFill>
                <a:ea typeface="Verdana" pitchFamily="34" charset="-122"/>
                <a:cs typeface="Verdana" pitchFamily="34" charset="-120"/>
              </a:rPr>
              <a:t> today.</a:t>
            </a:r>
            <a:endParaRPr lang="en-US" sz="3200" dirty="0"/>
          </a:p>
          <a:p>
            <a:pPr marL="237061" indent="-237061">
              <a:buSzPct val="100000"/>
            </a:pPr>
            <a:r>
              <a:rPr lang="en-US" sz="3200" dirty="0">
                <a:solidFill>
                  <a:srgbClr val="1A2733"/>
                </a:solidFill>
                <a:ea typeface="Verdana" pitchFamily="34" charset="-122"/>
                <a:cs typeface="Verdana" pitchFamily="34" charset="-120"/>
              </a:rPr>
              <a:t>Combat-injured retirees </a:t>
            </a:r>
            <a:r>
              <a:rPr lang="en-US" sz="3200" b="1" dirty="0">
                <a:solidFill>
                  <a:srgbClr val="1A2733"/>
                </a:solidFill>
                <a:ea typeface="Verdana" pitchFamily="34" charset="-122"/>
                <a:cs typeface="Verdana" pitchFamily="34" charset="-120"/>
              </a:rPr>
              <a:t>lose full concurrent receipt</a:t>
            </a:r>
            <a:r>
              <a:rPr lang="en-US" sz="3200" dirty="0">
                <a:solidFill>
                  <a:srgbClr val="1A2733"/>
                </a:solidFill>
                <a:ea typeface="Verdana" pitchFamily="34" charset="-122"/>
                <a:cs typeface="Verdana" pitchFamily="34" charset="-120"/>
              </a:rPr>
              <a:t> only because their wounds ended their careers early.</a:t>
            </a:r>
            <a:endParaRPr lang="en-US" sz="3200" dirty="0"/>
          </a:p>
          <a:p>
            <a:pPr marL="237061" indent="-237061">
              <a:buSzPct val="100000"/>
            </a:pPr>
            <a:r>
              <a:rPr lang="en-US" sz="3200" b="1" dirty="0">
                <a:solidFill>
                  <a:srgbClr val="1A2733"/>
                </a:solidFill>
                <a:ea typeface="Verdana" pitchFamily="34" charset="-122"/>
                <a:cs typeface="Verdana" pitchFamily="34" charset="-120"/>
              </a:rPr>
              <a:t>This gap</a:t>
            </a:r>
            <a:r>
              <a:rPr lang="en-US" sz="3200" dirty="0">
                <a:solidFill>
                  <a:srgbClr val="1A2733"/>
                </a:solidFill>
                <a:ea typeface="Verdana" pitchFamily="34" charset="-122"/>
                <a:cs typeface="Verdana" pitchFamily="34" charset="-120"/>
              </a:rPr>
              <a:t> is what the bill targets.</a:t>
            </a:r>
            <a:endParaRPr lang="en-US" sz="2800" dirty="0"/>
          </a:p>
        </p:txBody>
      </p:sp>
      <p:pic>
        <p:nvPicPr>
          <p:cNvPr id="7" name="Image 0" descr="assets/gap.png">
            <a:extLst>
              <a:ext uri="{FF2B5EF4-FFF2-40B4-BE49-F238E27FC236}">
                <a16:creationId xmlns:a16="http://schemas.microsoft.com/office/drawing/2014/main" id="{AA0C4820-9459-23AD-AA99-03A21EC51CA7}"/>
              </a:ext>
            </a:extLst>
          </p:cNvPr>
          <p:cNvPicPr>
            <a:picLocks noChangeAspect="1"/>
          </p:cNvPicPr>
          <p:nvPr/>
        </p:nvPicPr>
        <p:blipFill>
          <a:blip r:embed="rId3"/>
          <a:stretch>
            <a:fillRect/>
          </a:stretch>
        </p:blipFill>
        <p:spPr>
          <a:xfrm>
            <a:off x="7768871" y="2231812"/>
            <a:ext cx="3962400" cy="3169920"/>
          </a:xfrm>
          <a:prstGeom prst="rect">
            <a:avLst/>
          </a:prstGeom>
        </p:spPr>
      </p:pic>
    </p:spTree>
    <p:extLst>
      <p:ext uri="{BB962C8B-B14F-4D97-AF65-F5344CB8AC3E}">
        <p14:creationId xmlns:p14="http://schemas.microsoft.com/office/powerpoint/2010/main" val="18665375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29A11-BF6D-0BAD-C04C-703070AEFA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00F7DF-F639-22FA-F9D6-B4BD58165680}"/>
              </a:ext>
            </a:extLst>
          </p:cNvPr>
          <p:cNvSpPr>
            <a:spLocks noGrp="1"/>
          </p:cNvSpPr>
          <p:nvPr>
            <p:ph type="title"/>
          </p:nvPr>
        </p:nvSpPr>
        <p:spPr/>
        <p:txBody>
          <a:bodyPr/>
          <a:lstStyle/>
          <a:p>
            <a:r>
              <a:rPr lang="en-US" dirty="0"/>
              <a:t>Major Richard Star Act</a:t>
            </a:r>
          </a:p>
        </p:txBody>
      </p:sp>
      <p:sp>
        <p:nvSpPr>
          <p:cNvPr id="4" name="Slide Number Placeholder 3">
            <a:extLst>
              <a:ext uri="{FF2B5EF4-FFF2-40B4-BE49-F238E27FC236}">
                <a16:creationId xmlns:a16="http://schemas.microsoft.com/office/drawing/2014/main" id="{EBD192C9-97CE-9E0F-70E8-B8E94E1B923A}"/>
              </a:ext>
            </a:extLst>
          </p:cNvPr>
          <p:cNvSpPr>
            <a:spLocks noGrp="1"/>
          </p:cNvSpPr>
          <p:nvPr>
            <p:ph type="sldNum" sz="quarter" idx="12"/>
          </p:nvPr>
        </p:nvSpPr>
        <p:spPr/>
        <p:txBody>
          <a:bodyPr/>
          <a:lstStyle/>
          <a:p>
            <a:fld id="{772AD97A-4EE5-4134-952F-E148AF3C2668}" type="slidenum">
              <a:rPr lang="en-US" smtClean="0"/>
              <a:t>27</a:t>
            </a:fld>
            <a:endParaRPr lang="en-US" dirty="0"/>
          </a:p>
        </p:txBody>
      </p:sp>
      <p:sp>
        <p:nvSpPr>
          <p:cNvPr id="5" name="Content Placeholder 4">
            <a:extLst>
              <a:ext uri="{FF2B5EF4-FFF2-40B4-BE49-F238E27FC236}">
                <a16:creationId xmlns:a16="http://schemas.microsoft.com/office/drawing/2014/main" id="{2A000B8C-36DA-B386-5F5B-0EA6A74E1ADC}"/>
              </a:ext>
            </a:extLst>
          </p:cNvPr>
          <p:cNvSpPr>
            <a:spLocks noGrp="1"/>
          </p:cNvSpPr>
          <p:nvPr>
            <p:ph idx="1"/>
          </p:nvPr>
        </p:nvSpPr>
        <p:spPr/>
        <p:txBody>
          <a:bodyPr anchor="ctr">
            <a:noAutofit/>
          </a:bodyPr>
          <a:lstStyle/>
          <a:p>
            <a:pPr>
              <a:lnSpc>
                <a:spcPct val="100000"/>
              </a:lnSpc>
              <a:spcBef>
                <a:spcPts val="0"/>
              </a:spcBef>
              <a:spcAft>
                <a:spcPts val="1800"/>
              </a:spcAft>
            </a:pPr>
            <a:r>
              <a:rPr lang="en-US" sz="2600" dirty="0"/>
              <a:t>Currently, only veterans with at least 20 years of service are eligible to receive CRDP.</a:t>
            </a:r>
          </a:p>
          <a:p>
            <a:pPr>
              <a:lnSpc>
                <a:spcPct val="100000"/>
              </a:lnSpc>
              <a:spcBef>
                <a:spcPts val="0"/>
              </a:spcBef>
              <a:spcAft>
                <a:spcPts val="1800"/>
              </a:spcAft>
            </a:pPr>
            <a:r>
              <a:rPr lang="en-US" sz="2600" dirty="0"/>
              <a:t>H.R. 2102 + S.1032 would permit </a:t>
            </a:r>
            <a:r>
              <a:rPr lang="en-US" sz="2600" b="1" dirty="0"/>
              <a:t>Chapter 61 retirees</a:t>
            </a:r>
            <a:r>
              <a:rPr lang="en-US" sz="2600" dirty="0"/>
              <a:t>—those medically retired before completing 20 years of service who were combat-injured—to receive CRDP.</a:t>
            </a:r>
          </a:p>
          <a:p>
            <a:pPr>
              <a:lnSpc>
                <a:spcPct val="100000"/>
              </a:lnSpc>
              <a:spcBef>
                <a:spcPts val="0"/>
              </a:spcBef>
              <a:spcAft>
                <a:spcPts val="1800"/>
              </a:spcAft>
            </a:pPr>
            <a:r>
              <a:rPr lang="en-US" sz="2600" dirty="0"/>
              <a:t>Potential Impact: 50,000+ combat-injured retirees may become eligible for CRDP.</a:t>
            </a:r>
          </a:p>
          <a:p>
            <a:pPr>
              <a:lnSpc>
                <a:spcPct val="100000"/>
              </a:lnSpc>
              <a:spcBef>
                <a:spcPts val="0"/>
              </a:spcBef>
              <a:spcAft>
                <a:spcPts val="1200"/>
              </a:spcAft>
            </a:pPr>
            <a:r>
              <a:rPr lang="en-US" sz="2600" b="1" dirty="0"/>
              <a:t>No retroactive pay. </a:t>
            </a:r>
            <a:r>
              <a:rPr lang="en-US" sz="2600" dirty="0"/>
              <a:t>Effective January 1, 2027.</a:t>
            </a:r>
          </a:p>
          <a:p>
            <a:pPr>
              <a:lnSpc>
                <a:spcPct val="100000"/>
              </a:lnSpc>
              <a:spcBef>
                <a:spcPts val="0"/>
              </a:spcBef>
              <a:spcAft>
                <a:spcPts val="1200"/>
              </a:spcAft>
            </a:pPr>
            <a:r>
              <a:rPr lang="en-US" sz="2600" dirty="0"/>
              <a:t>H.R. 9237 + S.4744 “Take Care of America’s Veterans Act” offsets by changing tinnitus and sleep apnea in the rating schedule.</a:t>
            </a:r>
          </a:p>
        </p:txBody>
      </p:sp>
    </p:spTree>
    <p:extLst>
      <p:ext uri="{BB962C8B-B14F-4D97-AF65-F5344CB8AC3E}">
        <p14:creationId xmlns:p14="http://schemas.microsoft.com/office/powerpoint/2010/main" val="2632780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95047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SUITE_ISPRING_CURRENT_PLAYER_ID" val="universal"/>
  <p:tag name="ISPRING_PRESENTATION_COURSE_TITLE" val="TALDSO_Rebuilt_Template_2022-11-01"/>
  <p:tag name="ISPRING_LMS_API_VERSION" val="SCORM 2004 (4th edition)"/>
  <p:tag name="ISPRING_ULTRA_SCORM_COURSE_ID" val="E2546934-648F-4479-A5C7-5A490357E911"/>
  <p:tag name="ISPRING_CMI5_LAUNCH_METHOD" val="any window"/>
  <p:tag name="ISPRING_SCORM_ENDPOINT" val="&lt;endpoint&gt;&lt;enable&gt;0&lt;/enable&gt;&lt;lrs&gt;https://&lt;/lrs&gt;&lt;auth&gt;0&lt;/auth&gt;&lt;login&gt;&lt;/login&gt;&lt;password&gt;&lt;/password&gt;&lt;key&gt;&lt;/key&gt;&lt;name&gt;&lt;/name&gt;&lt;email&gt;&lt;/email&gt;&lt;/endpoint&gt;&#10;"/>
  <p:tag name="ISPRINGCLOUDFOLDERID" val="1"/>
  <p:tag name="ISPRINGONLINEFOLDERID" val="0"/>
  <p:tag name="ISPRING_OUTPUT_FOLDER" val="[[&quot;Ӡ\uFFFD\uFFFD{084B873A-63FD-4DAC-9BCB-11E112ECCEAE}&quot;,&quot;C:\\Users\\jridgway\\OneDrive - Bergmann &amp; Moore\\Desktop&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studioSettings&quot;:{&quot;useMobileViewer&quot;:&quot;T_FALSE&quot;}},&quot;advancedSettings&quot;:{&quot;enableTextAllocation&quot;:&quot;T_TRUE&quot;,&quot;viewingFromLocalDrive&quot;:&quot;T_TRUE&quot;,&quot;contentScale&quot;:75,&quot;contentScaleMode&quot;:&quot;SCALE&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0&quot;},&quot;cloudSettings&quot;:{&quot;onlineDestinationFolderId&quot;:&quot;1&quot;},&quot;publishDestination&quot;:&quot;LMS&quot;,&quot;wordSettings&quot;:{&quot;printCopies&quot;:1},&quot;studioSettings&quot;:{&quot;onlineDestinationFolderId&quot;:&quot;1&quot;}}"/>
  <p:tag name="ISPRING_SCORM_RATE_SLIDES" val="0"/>
  <p:tag name="ISPRING_SCORM_PASSING_SCORE" val="0.000000"/>
  <p:tag name="ISPRING_PRESENTATION_TITLE" val="TALDSO_Rebuilt_Template_2022-11-01"/>
  <p:tag name="ISPRING_PROJECT_VERSION" val="9.3"/>
  <p:tag name="ISPRING_PROJECT_FOLDER_UPDATED" val="1"/>
  <p:tag name="ISPRING_PRESENTATION_INFO_2" val="&lt;?xml version=&quot;1.0&quot; encoding=&quot;UTF-8&quot; standalone=&quot;no&quot; ?&gt;&#10;&lt;presentation2&gt;&#10;&#10;  &lt;slides&gt;&#10;    &lt;slide id=&quot;{4B589820-1F53-488F-B5B7-50FFBCA87211}&quot; pptId=&quot;256&quot;/&gt;&#10;    &lt;slide id=&quot;{C8AC5F2D-2584-4CCA-B396-699C0F65D957}&quot; pptId=&quot;263&quot;/&gt;&#10;    &lt;slide id=&quot;{112A5329-FA95-4650-83FD-FC8688AE1647}&quot; pptId=&quot;590&quot;/&gt;&#10;    &lt;slide id=&quot;{19E2C39B-B7C5-4A4D-BCFB-D978616087BA}&quot; pptId=&quot;589&quot;/&gt;&#10;    &lt;slide id=&quot;{CDD1B9CC-D746-4257-967A-66096DA4B9FD}&quot; pptId=&quot;591&quot;/&gt;&#10;    &lt;slide id=&quot;{3B5FAB99-9022-47B1-B0CC-E48CF1BCE896}&quot; pptId=&quot;447&quot;/&gt;&#10;    &lt;slide id=&quot;{80BE75EB-E245-46F7-AC70-72F7D714308D}&quot; pptId=&quot;448&quot;/&gt;&#10;    &lt;slide id=&quot;{71FE6E18-34AA-40C4-8B69-616A71536E20}&quot; pptId=&quot;601&quot;/&gt;&#10;    &lt;slide id=&quot;{7C8CEF3F-6075-4039-ACB2-83681A97F2B1}&quot; pptId=&quot;267&quot;/&gt;&#10;    &lt;slide id=&quot;{FB864DBC-2442-4879-95FF-D1DE92E5D380}&quot; pptId=&quot;598&quot;/&gt;&#10;    &lt;slide id=&quot;{E424876F-7CE1-484B-9E50-FE377AAC3EAE}&quot; pptId=&quot;300&quot;/&gt;&#10;    &lt;slide id=&quot;{7BE88A01-F76B-41EF-82E8-FE3E8CA01B7D}&quot; pptId=&quot;454&quot;/&gt;&#10;  &lt;/slides&gt;&#10;&#10;  &lt;narration&gt;&#10;    &lt;audioTracks&gt;&#10;      &lt;audioTrack muted=&quot;false&quot; name=&quot;Audio 1&quot; resource=&quot;23761c73&quot; slideId=&quot;{4B589820-1F53-488F-B5B7-50FFBCA87211}&quot; startTime=&quot;0&quot; stepIndex=&quot;0&quot; volume=&quot;1&quot;&gt;&#10;        &lt;audio channels=&quot;1&quot; format=&quot;s16&quot; sampleRate=&quot;44100&quot;/&gt;&#10;      &lt;/audioTrack&gt;&#10;    &lt;/audioTracks&gt;&#10;    &lt;videoTracks/&gt;&#10;  &lt;/narration&gt;&#10;&#10;&lt;/presentation2&gt;&#10;"/>
  <p:tag name="ISPRING_FIRST_PUBLISH" val="1"/>
  <p:tag name="ISPRING_SCORM_RATE_QUIZZES" val="0"/>
  <p:tag name="ISPRING-SUITE_ISPRING_PLAYERS_CUSTOMIZATION_2" val="{&quot;universal&quot;:{&quot;skinSettings&quot;:{&quot;borderRadius&quot;:10,&quot;colors&quot;:{&quot;asideBackground&quot;:{&quot;color&quot;:&quot;#EFF1F2&quot;,&quot;opacity&quot;:1,&quot;type&quot;:&quot;SOLID&quot;},&quot;asideElementBackgroundActive&quot;:{&quot;color&quot;:&quot;#D5D9DB&quot;,&quot;opacity&quot;:1,&quot;type&quot;:&quot;SOLID&quot;},&quot;asideElementBackgroundHover&quot;:{&quot;color&quot;:&quot;#DDE2E5&quot;,&quot;opacity&quot;:1,&quot;type&quot;:&quot;SOLID&quot;},&quot;asideElementText&quot;:{&quot;color&quot;:&quot;#34383D&quot;,&quot;opacity&quot;:1,&quot;type&quot;:&quot;SOLID&quot;},&quot;asideElementTextActive&quot;:{&quot;color&quot;:&quot;#42484E&quot;,&quot;opacity&quot;:1,&quot;type&quot;:&quot;SOLID&quot;},&quot;asideElementTextHover&quot;:{&quot;color&quot;:&quot;#42484E&quot;,&quot;opacity&quot;:1,&quot;type&quot;:&quot;SOLID&quot;},&quot;asideLogoBackground&quot;:{&quot;color&quot;:&quot;#EFF1F2&quot;,&quot;opacity&quot;:1,&quot;type&quot;:&quot;SOLID&quot;},&quot;pageBackground&quot;:{&quot;color&quot;:&quot;#DCDEE0&quot;,&quot;opacity&quot;:1,&quot;type&quot;:&quot;SOLID&quot;},&quot;playerBackground&quot;:{&quot;color&quot;:&quot;#FFFFFF&quot;,&quot;opacity&quot;:1,&quot;type&quot;:&quot;SOLID&quot;},&quot;playerText&quot;:{&quot;color&quot;:&quot;#616870&quot;,&quot;opacity&quot;:1,&quot;type&quot;:&quot;SOLID&quot;},&quot;primaryButtonBackground&quot;:{&quot;color&quot;:&quot;#5F8BD9&quot;,&quot;opacity&quot;:1,&quot;type&quot;:&quot;SOLID&quot;},&quot;primaryButtonBackgroundHover&quot;:{&quot;color&quot;:&quot;#5077BB&quot;,&quot;opacity&quot;:1,&quot;type&quot;:&quot;SOLID&quot;},&quot;primaryButtonBorder&quot;:{&quot;color&quot;:&quot;#5F8BD9&quot;,&quot;opacity&quot;:1,&quot;type&quot;:&quot;SOLID&quot;},&quot;primaryButtonBorderHover&quot;:{&quot;color&quot;:&quot;#5077BB&quot;,&quot;opacity&quot;:1,&quot;type&quot;:&quot;SOLID&quot;},&quot;primaryButtonText&quot;:{&quot;color&quot;:&quot;#FFFFFF&quot;,&quot;opacity&quot;:1,&quot;type&quot;:&quot;SOLID&quot;},&quot;primaryButtonTextHover&quot;:{&quot;color&quot;:&quot;#FFFFFF&quot;,&quot;opacity&quot;:1,&quot;type&quot;:&quot;SOLID&quot;},&quot;secondaryButtonBackground&quot;:{&quot;color&quot;:&quot;#F1F2F4&quot;,&quot;opacity&quot;:1,&quot;type&quot;:&quot;SOLID&quot;},&quot;secondaryButtonBackgroundHover&quot;:{&quot;color&quot;:&quot;#E5E5E5&quot;,&quot;opacity&quot;:1,&quot;type&quot;:&quot;SOLID&quot;},&quot;secondaryButtonBorder&quot;:{&quot;color&quot;:&quot;#F1F2F4&quot;,&quot;opacity&quot;:1,&quot;type&quot;:&quot;SOLID&quot;},&quot;secondaryButtonBorderHover&quot;:{&quot;color&quot;:&quot;#E5E5E5&quot;,&quot;opacity&quot;:1,&quot;type&quot;:&quot;SOLID&quot;},&quot;secondaryButtonText&quot;:{&quot;color&quot;:&quot;#616870&quot;,&quot;opacity&quot;:1,&quot;type&quot;:&quot;SOLID&quot;},&quot;secondaryButtonTextHover&quot;:{&quot;color&quot;:&quot;#616870&quot;,&quot;opacity&quot;:1,&quot;type&quot;:&quot;SOLID&quot;}},&quot;controlPanel&quot;:{&quot;navigationMode&quot;:&quot;bySlides&quot;,&quot;progressBar&quot;:{&quot;enabled&quot;:true,&quot;mode&quot;:&quot;slideTimeline&quot;,&quot;showLabels&quot;:true,&quot;visible&quot;:true},&quot;showCCButton&quot;:false,&quot;showNextButton&quot;:true,&quot;showOutline&quot;:false,&quot;showPlayPause&quot;:true,&quot;showPlaybackRateButton&quot;:false,&quot;showPrevButton&quot;:true,&quot;showRewind&quot;:true,&quot;showSlideNumbers&quot;:true,&quot;showSlideOnlyButton&quot;:true,&quot;showVolumeControl&quot;:true,&quot;visible&quot;:true},&quot;fontFamily&quot;:&quot;Arial&quot;,&quot;miniskinCustomizationEnabled&quot;:false,&quot;outlinePanel&quot;:{&quot;highlightViewedEntries&quot;:false,&quot;multilevel&quot;:true,&quot;numberEntries&quot;:true,&quot;search&quot;:true,&quot;thumbnails&quot;:true},&quot;sidePanel&quot;:{&quot;showAtLeft&quot;:false,&quot;showLogo&quot;:false,&quot;showNotes&quot;:false,&quot;showOutline&quot;:false,&quot;showPresenterInfo&quot;:false,&quot;showPresenterVideo&quot;:false,&quot;visible&quot;:false},&quot;titlePanel&quot;:{&quot;buttons&quot;:[&quot;attachments&quot;,&quot;markerTools&quot;,&quot;presenterInfo&quot;],&quot;buttonsAtLeft&quot;:true,&quot;courseTitleVisible&quot;:true,&quot;showLogo&quot;:false,&quot;visible&quot;:false},&quot;version&quot;:&quot;1.0&quot;},&quot;skinMessages&quot;:{&quot;PB_ACCESSIBLE_ARIA_LABEL_BACK_TO_BEGIN&quot;:&quot;Go to the beginning of the slide&quot;,&quot;PB_ACCESSIBLE_ARIA_LABEL_BOTTOM_PANEL&quot;:&quot;Bottom Bar&quot;,&quot;PB_ACCESSIBLE_ARIA_LABEL_NAVIGATION_BUTTONS&quot;:&quot;Navigation buttons&quot;,&quot;PB_ACCESSIBLE_ARIA_LABEL_SETTINGS&quot;:&quot;Accessibility Settings&quot;,&quot;PB_ACCESSIBLE_ARIA_LABEL_SLIDE&quot;:&quot;Slide&quot;,&quot;PB_ACCESSIBLE_ARIA_LABEL_TOP_PANEL&quot;:&quot;Top Bar&quot;,&quot;PB_ACCESSIBLE_AUDIO_NARRATION_LABEL&quot;:&quot;Audio narration&quot;,&quot;PB_ACCESSIBLE_NAVIGATION_NEXT_BUTTON&quot;:&quot;Next&quot;,&quot;PB_ACCESSIBLE_NAVIGATION_PREV_BUTTON&quot;:&quot;Previous&quot;,&quot;PB_ACCESSIBLE_SKIN_ENABLE_ACCESSIBILITY_MODE&quot;:&quot;Turn on accessibility mode&quot;,&quot;PB_ACCESSIBLE_SKIN_ENABLE_NORMAL_MODE&quot;:&quot;Turn off accessibility mode&quot;,&quot;PB_ACCESSIBLE_SKIN_PRESENTER_PHOTO&quot;:&quot;Presenter photo&quot;,&quot;PB_ACCESSIBLE_SLIDE_N_OF_COUNT&quot;:&quot;Slide %SLIDE_NUMBER% of %TOTAL_SLIDES%&quot;,&quot;PB_ACCESSIBLE_VIDEO_NARRATION_LABEL&quot;:&quot;Video narration&quot;,&quot;PB_ACCESSIBLE_WATERMARK_SKIN_CREATED_WITH&quot;:&quot;Created with iSpring evaluation version&quot;,&quot;PB_ATTACHMENT_DOCUMENT_SUBTITLE&quot;:&quot;Document&quot;,&quot;PB_ATTACHMENT_FILE_SUBTITLE&quot;:&quot;File&quot;,&quot;PB_ATTACHMENT_IMAGE_SUBTITLE&quot;:&quot;Picture&quot;,&quot;PB_ATTACHMENT_LINK_SUBTITLE&quot;:&quot;Link&quot;,&quot;PB_ATTACHMENT_VIDEO_SUBTITLE&quot;:&quot;Video&quot;,&quot;PB_BACK_TO_APP_BUTTON_LABEL&quot;:&quot;Go back&quot;,&quot;PB_CC_MENU_OFF&quot;:&quot;Off&quot;,&quot;PB_CC_MENU_ON&quot;:&quot;On&quot;,&quot;PB_CC_MENU_TITLE&quot;:&quot;Notes&quot;,&quot;PB_CONTROL_PANEL_EXIT_FULL_SCREEN&quot;:&quot;Exit full screen&quot;,&quot;PB_CONTROL_PANEL_FULL_SCREEN&quot;:&quot;Full screen&quot;,&quot;PB_CONTROL_PANEL_NEXT&quot;:&quot;Next&quot;,&quot;PB_CONTROL_PANEL_OUTLINE&quot;:&quot;Outline&quot;,&quot;PB_CONTROL_PANEL_PREV&quot;:&quot;&quot;,&quot;PB_CONTROL_PANEL_REPLAY&quot;:&quot;Replay&quot;,&quot;PB_CONTROL_PANEL_SLIDE_COUNTER&quot;:&quot;%SLIDE_NUMBER% of %TOTAL_SLIDES%&quot;,&quot;PB_CONTROL_PANEL_VOLUME_CONTROL&quot;:&quot;Volume&quot;,&quot;PB_CURRENT_SLIDE_IS_NOT_COMPLETED&quot;:&quot;Complete the slide to go to the next one.&quot;,&quot;PB_DOMAIN_RESTRICTION&quot;:&quot;Sorry, the content author has prohibited sharing the presentation on this domain.&quot;,&quot;PB_DRAWING_TOOLS_END_DRAWING&quot;:&quot;Finish drawing&quot;,&quot;PB_DRAWING_TOOLS_ERASER&quot;:&quot;Eraser&quot;,&quot;PB_DRAWING_TOOLS_ERASE_ALL&quot;:&quot;Erase all&quot;,&quot;PB_DRAWING_TOOLS_HIGHLIGHTER&quot;:&quot;Highlighter&quot;,&quot;PB_DRAWING_TOOLS_PEN&quot;:&quot;Pen&quot;,&quot;PB_ENTER_PASSWORD&quot;:&quot;Enter the password to view this presentation.&quot;,&quot;PB_INCORRECT_PASSWORD&quot;:&quot;Incorrect password.&quot;,&quot;PB_INTERACTION_SLIDE_WINDOW_TEXT&quot;:&quot;To advance to the next slide, complete this interaction.&quot;,&quot;PB_MESSAGE_BOX_NO&quot;:&quot;No&quot;,&quot;PB_MESSAGE_BOX_OK&quot;:&quot;OK&quot;,&quot;PB_MESSAGE_BOX_YES&quot;:&quot;Yes&quot;,&quot;PB_NAVIGATION_IS_RESTRICTED&quot;:&quot;You can only view slides in order.&quot;,&quot;PB_NAVIGATION_IS_SEQUENTIAL&quot;:&quot;You can only view slides in order.&quot;,&quot;PB_PLAYBACK_RATE_MENU_CAPTION&quot;:&quot;Speed&quot;,&quot;PB_PRECEDING_QUIZ_FAILED_WINDOW_TEXT&quot;:&quot;You haven't passed the quiz on slide %SLIDE_INDEX% and can't advance to the next slide.&quot;,&quot;PB_PRECEDING_QUIZ_NOT_COMPLETED_WINDOW_TEXT&quot;:&quot;To advance to this slide, complete the quiz on slide %SLIDE_INDEX%.&quot;,&quot;PB_PRECEDING_QUIZ_NOT_PASSED_WINDOW_TEXT&quot;:&quot;To advance to this slide, you need to pass the quiz on slide %SLIDE_INDEX%.&quot;,&quot;PB_PRECEDING_SCENARIO_FAILED_WINDOW_TEXT&quot;:&quot;You haven't passed the role-play on slide %SLIDE_INDEX% and can't advance to the next slide.&quot;,&quot;PB_PRECEDING_SCENARIO_NOT_COMPLETED_WINDOW_TEXT&quot;:&quot;To advance to this slide, complete the role-play on slide %SLIDE_INDEX%.&quot;,&quot;PB_PRECEDING_SCENARIO_NOT_PASSED_WINDOW_TEXT&quot;:&quot;To advance to this slide, you need to pass the role-play on slide %SLIDE_INDEX%.&quot;,&quot;PB_PRESENTER_COLLAPSE_BIO&quot;:&quot;Show less&quot;,&quot;PB_PRESENTER_EMAIL&quot;:&quot;Email&quot;,&quot;PB_PRESENTER_EXPAND_BIO&quot;:&quot;Show more&quot;,&quot;PB_PRESENTER_NO_INFO&quot;:&quot;No presenter info.&quot;,&quot;PB_PRESENTER_WEBSITE&quot;:&quot;Website&quot;,&quot;PB_QUIZ_SLIDE_WINDOW_TEXT&quot;:&quot;To advance to the next slide, complete this quiz.&quot;,&quot;PB_RATE_MENU_CAPTION&quot;:&quot;Speed&quot;,&quot;PB_RATE_MENU_DEFAULT_RATE&quot;:&quot;Normal&quot;,&quot;PB_RESUME_PRESENTATION_WINDOW_TEXT&quot;:&quot;Do you want to resume where you left off?&quot;,&quot;PB_SCENARIO_SLIDE_WINDOW_TEXT&quot;:&quot;To advance to the next slide, complete this role-play.&quot;,&quot;PB_SEARCH_CANCEL&quot;:&quot;Cancel&quot;,&quot;PB_SEARCH_NO_RESULTS_LABEL&quot;:&quot;No matches found.&quot;,&quot;PB_SEARCH_PANEL_DEFAULT_TEXT&quot;:&quot;Search…&quot;,&quot;PB_SEARCH_RESULTS_LABEL&quot;:&quot;Search results&quot;,&quot;PB_SEARCH_RESULT_IN_NOTES&quot;:&quot;in notes&quot;,&quot;PB_SEARCH_RESULT_IN_TEXT_LABEL&quot;:&quot;in slide&quot;,&quot;PB_SUBTITLES_MENU_CAPTION&quot;:&quot;Subtitles&quot;,&quot;PB_SUBTITLES_OFF&quot;:&quot;Off&quot;,&quot;PB_TAB_NOTES_LABEL&quot;:&quot;Notes&quot;,&quot;PB_TAB_OUTLINE_LABEL&quot;:&quot;Slides&quot;,&quot;PB_TIME_RESTRICTION&quot;:&quot;Sorry, the content author has prohibited viewing the presentation at this time.&quot;,&quot;PB_TITLE_PANEL_ATTACHMENTS&quot;:&quot;Resources&quot;,&quot;PB_TITLE_PANEL_MARKER_TOOLS&quot;:&quot;Drawing&quot;,&quot;PB_TITLE_PANEL_NOTES&quot;:&quot;Notes&quot;,&quot;PB_TITLE_PANEL_OUTLINE&quot;:&quot;Outline&quot;,&quot;PB_TITLE_PANEL_PRESENTER_INFO&quot;:&quot;Presenter Info&quot;,&quot;PB_TREE_CONTROL_LOADING&quot;:&quot;Loading…&quot;,&quot;PB_VIDEO_WINDOW_NO_VIDEO_LABEL&quot;:&quot;No video&quot;},&quot;playbackAndNavigationSettings&quot;:{&quot;autoStart&quot;:true,&quot;saveAnimationStates&quot;:true,&quot;loopPresentation&quot;:false,&quot;autoPlayAnimations&quot;:false,&quot;autoPlayAnimationsTime&quot;:1,&quot;navigationType&quot;:&quot;LIMITED&quot;,&quot;resumeMode&quot;:&quot;PROMPT&quot;,&quot;enableKeyboardNavigation&quot;:true},&quot;keyboardSettings&quot;:&quot;&quot;,&quot;skinVersion&quot;:2,&quot;skinCompatibleVersion&quot;:0,&quot;publishSettings&quot;:{&quot;backgroundColor&quot;:&quot;#DCDEE0&quot;,&quot;playerDimensions&quot;:{&quot;height&quot;:92,&quot;width&quot;:16},&quot;playerModule&quot;:&quot;UniversalHtml&quot;,&quot;presentationContent&quot;:{&quot;metadata&quot;:{&quot;references&quot;:false,&quot;texts&quot;:[&quot;DT_HYPERLINK_TOOLTIP&quot;]},&quot;resources&quot;:{&quot;attachments&quot;:false,&quot;fonts&quot;:[{&quot;charsets&quot;:{&quot;dynamicFormatted&quot;:[&quot;DCT_INTERACTIVITY_TEXT&quot;,&quot;DCT_INTERACTIVITY_SEMIBOLD_TEXT&quot;],&quot;dynamicPlain&quot;:[&quot;DCT_HYPERLINK_TOOLTIP&quot;],&quot;static&quot;:[&quot;Next&quot;,&quot;Full screen&quot;,&quot;Exit full screen&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quot;,&quot;fontFamily&quot;:&quot;Arial&quot;,&quot;isBold&quot;:false,&quot;isItalic&quot;:false,&quot;isSemibold&quot;:false,&quot;substituteFontFamily&quot;:&quot;Arial&quot;},{&quot;charsets&quot;:{&quot;dynamicFormatted&quot;:[&quot;DCT_INTERACTIVITY_TEXT&quot;,&quot;DCT_INTERACTIVITY_SEMIBOLD_TEXT&quot;],&quot;dynamicPlain&quot;:[&quot;DCT_HYPERLINK_TOOLTIP&quot;],&quot;static&quot;:[&quot;Next&quot;,&quot;Full screen&quot;,&quot;Exit full screen&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b&quot;,&quot;fontFamily&quot;:&quot;Arial&quot;,&quot;isBold&quot;:true,&quot;isItalic&quot;:false,&quot;isSemibold&quot;:false,&quot;substituteFontFamily&quot;:&quot;Arial&quot;},{&quot;charsets&quot;:{&quot;dynamicFormatted&quot;:[&quot;DCT_INTERACTIVITY_TEXT&quot;,&quot;DCT_INTERACTIVITY_SEMIBOLD_TEXT&quot;],&quot;dynamicPlain&quot;:[&quot;DCT_HYPERLINK_TOOLTIP&quot;],&quot;static&quot;:[&quot;Next&quot;,&quot;Full screen&quot;,&quot;Exit full screen&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i&quot;,&quot;fontFamily&quot;:&quot;Arial&quot;,&quot;isBold&quot;:false,&quot;isItalic&quot;:true,&quot;isSemibold&quot;:false,&quot;substituteFontFamily&quot;:&quot;Arial&quot;},{&quot;charsets&quot;:{&quot;dynamicFormatted&quot;:[&quot;DCT_INTERACTIVITY_TEXT&quot;,&quot;DCT_INTERACTIVITY_SEMIBOLD_TEXT&quot;],&quot;dynamicPlain&quot;:[&quot;DCT_HYPERLINK_TOOLTIP&quot;],&quot;static&quot;:[&quot;Next&quot;,&quot;Full screen&quot;,&quot;Exit full screen&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bi&quot;,&quot;fontFamily&quot;:&quot;Arial&quot;,&quot;isBold&quot;:true,&quot;isItalic&quot;:true,&quot;isSemibold&quot;:false,&quot;substituteFontFamily&quot;:&quot;Arial&quot;},{&quot;charsets&quot;:{&quot;dynamicFormatted&quot;:[&quot;DCT_INTERACTIVITY_TEXT&quot;,&quot;DCT_INTERACTIVITY_SEMIBOLD_TEXT&quot;],&quot;dynamicPlain&quot;:[&quot;DCT_HYPERLINK_TOOLTIP&quot;],&quot;static&quot;:[&quot;Next&quot;,&quot;Full screen&quot;,&quot;Exit full screen&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sb&quot;,&quot;fontFamily&quot;:&quot;Arial&quot;,&quot;isBold&quot;:false,&quot;isItalic&quot;:false,&quot;isSemibold&quot;:true,&quot;substituteFontFamily&quot;:&quot;Arial&quot;},{&quot;charsets&quot;:{&quot;dynamicFormatted&quot;:[&quot;DCT_INTERACTIVITY_TEXT&quot;,&quot;DCT_INTERACTIVITY_SEMIBOLD_TEXT&quot;],&quot;dynamicPlain&quot;:[&quot;DCT_HYPERLINK_TOOLTIP&quot;],&quot;static&quot;:[&quot;Next&quot;,&quot;Full screen&quot;,&quot;Exit full screen&quot;,&quot;Volume&quot;,&quot;Replay&quot;,&quot;%SLIDE_NUMBER% of %TOTAL_SLIDES%&quot;,&quot;Yes&quot;,&quot;No&quot;,&quot;OK&quot;,&quot;Do you want to resume where you left off?&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sbi&quot;,&quot;fontFamily&quot;:&quot;Arial&quot;,&quot;isBold&quot;:false,&quot;isItalic&quot;:true,&quot;isSemibold&quot;:true,&quot;substituteFontFamily&quot;:&quot;Arial&quot;}],&quot;interactivity&quot;:{&quot;fullSupport&quot;:true}}}},&quot;ceipData&quot;:{&quot;enableMiniSkinCustomization&quot;:false,&quot;playerLayout&quot;:&quot;custom&quot;,&quot;playerLayoutFooter&quot;:&quot;playAndPause,replay,fullscreen,volumeControl,slideNumber,goToPrev,goToNext&quot;,&quot;playerLayoutHeader&quot;:&quot;&quot;,&quot;playerLayoutHeaderButtonsPosition&quot;:&quot;&quot;,&quot;playerLayoutOutline&quot;:&quot;&quot;,&quot;playerLayoutProgress&quot;:&quot;enabledNavigation,showLabels&quot;,&quot;playerLayoutProgressMode&quot;:&quot;slideTimeline&quot;,&quot;playerLayoutSidebar&quot;:&quot;&quot;,&quot;playerLayoutSidebarPosition&quot;:&quot;&quot;,&quot;playerMessages&quot;:&quot;builtin.en&quot;,&quot;playerNavigationAutoStart&quot;:true,&quot;playerNavigationEnableKeyboardNavigation&quot;:true,&quot;playerNavigationMode&quot;:&quot;bySlides&quot;,&quot;playerNavigationOnRestart&quot;:&quot;prompt&quot;,&quot;playerNavigationSaveAnimationStates&quot;:true,&quot;playerNavigationType&quot;:&quot;restricted&quot;,&quot;playerTheme&quot;:&quot;custom&quot;,&quot;playerThemeBorderRadius&quot;:10,&quot;playerThemeColorScheme&quot;:&quot;builtin.lightBlue&quot;,&quot;playerThemeFont&quot;:&quot;Arial&quot;}}}"/>
  <p:tag name="ISPRING_UUID" val="{14FC3FFD-47D3-4164-9CBD-80B52CE78203}"/>
  <p:tag name="ISPRING_RESOURCE_FOLDER" val="Z:\TALDSO\TAL 2024 Symposium Plans\Templates\DSO_Lesson_Template_2024-04-12\"/>
  <p:tag name="ISPRING_PRESENTATION_PATH" val="Z:\TALDSO\TAL 2024 Symposium Plans\Templates\DSO_Lesson_Template_2024-04-12.pptx"/>
  <p:tag name="ISPRING_SCREEN_RECS_UPDATED" val="Z:\TALDSO\TAL 2024 Symposium Plans\Templates\DSO_Lesson_Template_2024-04-12\"/>
</p:tagLst>
</file>

<file path=ppt/tags/tag2.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4.632"/>
  <p:tag name="GENSWF_SLIDE_UID" val="{3CF1B0C4-1F4F-4F64-B4E5-B7F08AB1F220}:813"/>
  <p:tag name="ISPRING_SLIDE_ID_2" val="{39F375D9-BF4B-49C5-8755-DA9187B7A7B5}"/>
</p:tagLst>
</file>

<file path=ppt/tags/tag3.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1D2B0B24-49DD-44E1-B61B-D02019FAC641}:287"/>
  <p:tag name="GENSWF_ADVANCE_TIME" val="24.413"/>
  <p:tag name="TIMING" val="|13.99"/>
  <p:tag name="ISPRING_SLIDE_ID_2" val="{25AF2675-74C8-4705-AA3F-C11BD27A655B}"/>
</p:tagLst>
</file>

<file path=ppt/tags/tag4.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1D2B0B24-49DD-44E1-B61B-D02019FAC641}:287"/>
  <p:tag name="GENSWF_ADVANCE_TIME" val="24.413"/>
  <p:tag name="TIMING" val="|13.99"/>
  <p:tag name="ISPRING_SLIDE_ID_2" val="{25AF2675-74C8-4705-AA3F-C11BD27A655B}"/>
</p:tagLst>
</file>

<file path=ppt/tags/tag5.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CF7BCE85-5504-4AC8-9DAA-413DE50B4881}"/>
  <p:tag name="GENSWF_ADVANCE_TIME" val="95.716"/>
  <p:tag name="TIMING" val="|23.921|9.468|22.174|20.588"/>
  <p:tag name="GENSWF_SLIDE_UID" val="{401A0F1C-EBA8-4BF7-94FB-80606F0BEBCF}:662"/>
</p:tagLst>
</file>

<file path=ppt/tags/tag6.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CF7BCE85-5504-4AC8-9DAA-413DE50B4881}"/>
  <p:tag name="GENSWF_ADVANCE_TIME" val="95.716"/>
  <p:tag name="TIMING" val="|23.921|9.468|22.174|20.588"/>
  <p:tag name="GENSWF_SLIDE_UID" val="{401A0F1C-EBA8-4BF7-94FB-80606F0BEBCF}:662"/>
</p:tagLst>
</file>

<file path=ppt/tags/tag7.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CF7BCE85-5504-4AC8-9DAA-413DE50B4881}"/>
  <p:tag name="GENSWF_ADVANCE_TIME" val="95.716"/>
  <p:tag name="TIMING" val="|23.921|9.468|22.174|20.588"/>
  <p:tag name="GENSWF_SLIDE_UID" val="{401A0F1C-EBA8-4BF7-94FB-80606F0BEBCF}:662"/>
</p:tagLst>
</file>

<file path=ppt/tags/tag8.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CF7BCE85-5504-4AC8-9DAA-413DE50B4881}"/>
  <p:tag name="GENSWF_ADVANCE_TIME" val="95.716"/>
  <p:tag name="TIMING" val="|23.921|9.468|22.174|20.588"/>
  <p:tag name="GENSWF_SLIDE_UID" val="{401A0F1C-EBA8-4BF7-94FB-80606F0BEBCF}:662"/>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9082</TotalTime>
  <Words>6254</Words>
  <Application>Microsoft Office PowerPoint</Application>
  <PresentationFormat>Widescreen</PresentationFormat>
  <Paragraphs>398</Paragraphs>
  <Slides>28</Slides>
  <Notes>27</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28</vt:i4>
      </vt:variant>
    </vt:vector>
  </HeadingPairs>
  <TitlesOfParts>
    <vt:vector size="36" baseType="lpstr">
      <vt:lpstr>Aptos</vt:lpstr>
      <vt:lpstr>Arial</vt:lpstr>
      <vt:lpstr>Calibri</vt:lpstr>
      <vt:lpstr>Segoe UI</vt:lpstr>
      <vt:lpstr>Verdana</vt:lpstr>
      <vt:lpstr>1_Office Theme</vt:lpstr>
      <vt:lpstr>Custom Design</vt:lpstr>
      <vt:lpstr>1_Custom Design</vt:lpstr>
      <vt:lpstr>Concurrent Retirement and Disability Pay (CRDP) &amp; Combat Related Special Compensation (CRSC)</vt:lpstr>
      <vt:lpstr>Polling Test Question</vt:lpstr>
      <vt:lpstr>Polling Test Answer</vt:lpstr>
      <vt:lpstr>PowerPoint Presentation</vt:lpstr>
      <vt:lpstr>The Offset Begins</vt:lpstr>
      <vt:lpstr>How Offset Works</vt:lpstr>
      <vt:lpstr>A New Phase of Life</vt:lpstr>
      <vt:lpstr>The Offset Begins to Crack</vt:lpstr>
      <vt:lpstr>Expansion</vt:lpstr>
      <vt:lpstr>PowerPoint Presentation</vt:lpstr>
      <vt:lpstr>CRDP Basics</vt:lpstr>
      <vt:lpstr>CRDP Retroactive Payment</vt:lpstr>
      <vt:lpstr>CRDP Example</vt:lpstr>
      <vt:lpstr>PowerPoint Presentation</vt:lpstr>
      <vt:lpstr>CRSC Basics</vt:lpstr>
      <vt:lpstr>“Combat Related”</vt:lpstr>
      <vt:lpstr>CRSC Application</vt:lpstr>
      <vt:lpstr>CRSC Example</vt:lpstr>
      <vt:lpstr>CRSC Retroactive Payments</vt:lpstr>
      <vt:lpstr>After Soto</vt:lpstr>
      <vt:lpstr>Question</vt:lpstr>
      <vt:lpstr>Answer</vt:lpstr>
      <vt:lpstr>Summary Comparison</vt:lpstr>
      <vt:lpstr>CRSC or CRDP?</vt:lpstr>
      <vt:lpstr>PowerPoint Presentation</vt:lpstr>
      <vt:lpstr>The Chapter 61 Coverage Gap</vt:lpstr>
      <vt:lpstr>Major Richard Star Act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TALDSO_Rebuilt_Template_2022-11-01</dc:title>
  <dc:creator>James Ridgway</dc:creator>
  <cp:lastModifiedBy>Martin Caraway</cp:lastModifiedBy>
  <cp:revision>70</cp:revision>
  <dcterms:created xsi:type="dcterms:W3CDTF">2022-11-01T16:04:34Z</dcterms:created>
  <dcterms:modified xsi:type="dcterms:W3CDTF">2026-10-13T15:13:16Z</dcterms:modified>
</cp:coreProperties>
</file>