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1473" r:id="rId5"/>
    <p:sldId id="1545" r:id="rId6"/>
    <p:sldId id="280" r:id="rId7"/>
    <p:sldId id="260" r:id="rId8"/>
    <p:sldId id="264" r:id="rId9"/>
    <p:sldId id="269" r:id="rId10"/>
    <p:sldId id="272" r:id="rId11"/>
    <p:sldId id="1546" r:id="rId12"/>
    <p:sldId id="1115" r:id="rId13"/>
    <p:sldId id="1109" r:id="rId14"/>
    <p:sldId id="2147471771" r:id="rId15"/>
    <p:sldId id="287" r:id="rId16"/>
    <p:sldId id="285" r:id="rId17"/>
    <p:sldId id="1113" r:id="rId18"/>
    <p:sldId id="110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6"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valle, Manuel@CalVet" userId="0f20481c-5c5a-4e0c-987b-b767f0a98b76" providerId="ADAL" clId="{E763B873-BDD5-4684-A1D1-A00079C5EC4E}"/>
    <pc:docChg chg="custSel addSld delSld modSld">
      <pc:chgData name="Lavalle, Manuel@CalVet" userId="0f20481c-5c5a-4e0c-987b-b767f0a98b76" providerId="ADAL" clId="{E763B873-BDD5-4684-A1D1-A00079C5EC4E}" dt="2026-10-01T20:34:05.407" v="94" actId="27636"/>
      <pc:docMkLst>
        <pc:docMk/>
      </pc:docMkLst>
      <pc:sldChg chg="add setBg">
        <pc:chgData name="Lavalle, Manuel@CalVet" userId="0f20481c-5c5a-4e0c-987b-b767f0a98b76" providerId="ADAL" clId="{E763B873-BDD5-4684-A1D1-A00079C5EC4E}" dt="2026-10-01T20:30:53.286" v="8"/>
        <pc:sldMkLst>
          <pc:docMk/>
          <pc:sldMk cId="0" sldId="260"/>
        </pc:sldMkLst>
      </pc:sldChg>
      <pc:sldChg chg="add setBg">
        <pc:chgData name="Lavalle, Manuel@CalVet" userId="0f20481c-5c5a-4e0c-987b-b767f0a98b76" providerId="ADAL" clId="{E763B873-BDD5-4684-A1D1-A00079C5EC4E}" dt="2026-10-01T20:31:02.312" v="9"/>
        <pc:sldMkLst>
          <pc:docMk/>
          <pc:sldMk cId="0" sldId="264"/>
        </pc:sldMkLst>
      </pc:sldChg>
      <pc:sldChg chg="add setBg">
        <pc:chgData name="Lavalle, Manuel@CalVet" userId="0f20481c-5c5a-4e0c-987b-b767f0a98b76" providerId="ADAL" clId="{E763B873-BDD5-4684-A1D1-A00079C5EC4E}" dt="2026-10-01T20:31:36.749" v="10"/>
        <pc:sldMkLst>
          <pc:docMk/>
          <pc:sldMk cId="0" sldId="269"/>
        </pc:sldMkLst>
      </pc:sldChg>
      <pc:sldChg chg="add setBg">
        <pc:chgData name="Lavalle, Manuel@CalVet" userId="0f20481c-5c5a-4e0c-987b-b767f0a98b76" providerId="ADAL" clId="{E763B873-BDD5-4684-A1D1-A00079C5EC4E}" dt="2026-10-01T20:31:59.470" v="11"/>
        <pc:sldMkLst>
          <pc:docMk/>
          <pc:sldMk cId="0" sldId="272"/>
        </pc:sldMkLst>
      </pc:sldChg>
      <pc:sldChg chg="add">
        <pc:chgData name="Lavalle, Manuel@CalVet" userId="0f20481c-5c5a-4e0c-987b-b767f0a98b76" providerId="ADAL" clId="{E763B873-BDD5-4684-A1D1-A00079C5EC4E}" dt="2026-10-01T20:30:39.573" v="7"/>
        <pc:sldMkLst>
          <pc:docMk/>
          <pc:sldMk cId="0" sldId="280"/>
        </pc:sldMkLst>
      </pc:sldChg>
      <pc:sldChg chg="modSp add mod">
        <pc:chgData name="Lavalle, Manuel@CalVet" userId="0f20481c-5c5a-4e0c-987b-b767f0a98b76" providerId="ADAL" clId="{E763B873-BDD5-4684-A1D1-A00079C5EC4E}" dt="2026-10-01T20:25:51.106" v="4" actId="20577"/>
        <pc:sldMkLst>
          <pc:docMk/>
          <pc:sldMk cId="0" sldId="285"/>
        </pc:sldMkLst>
        <pc:spChg chg="mod">
          <ac:chgData name="Lavalle, Manuel@CalVet" userId="0f20481c-5c5a-4e0c-987b-b767f0a98b76" providerId="ADAL" clId="{E763B873-BDD5-4684-A1D1-A00079C5EC4E}" dt="2026-10-01T20:25:51.106" v="4" actId="20577"/>
          <ac:spMkLst>
            <pc:docMk/>
            <pc:sldMk cId="0" sldId="285"/>
            <ac:spMk id="6" creationId="{00000000-0000-0000-0000-000000000000}"/>
          </ac:spMkLst>
        </pc:spChg>
      </pc:sldChg>
      <pc:sldChg chg="add">
        <pc:chgData name="Lavalle, Manuel@CalVet" userId="0f20481c-5c5a-4e0c-987b-b767f0a98b76" providerId="ADAL" clId="{E763B873-BDD5-4684-A1D1-A00079C5EC4E}" dt="2026-10-01T20:24:33.352" v="2"/>
        <pc:sldMkLst>
          <pc:docMk/>
          <pc:sldMk cId="0" sldId="287"/>
        </pc:sldMkLst>
      </pc:sldChg>
      <pc:sldChg chg="modSp mod">
        <pc:chgData name="Lavalle, Manuel@CalVet" userId="0f20481c-5c5a-4e0c-987b-b767f0a98b76" providerId="ADAL" clId="{E763B873-BDD5-4684-A1D1-A00079C5EC4E}" dt="2026-10-01T20:34:05.407" v="94" actId="27636"/>
        <pc:sldMkLst>
          <pc:docMk/>
          <pc:sldMk cId="1441523100" sldId="1546"/>
        </pc:sldMkLst>
        <pc:spChg chg="mod">
          <ac:chgData name="Lavalle, Manuel@CalVet" userId="0f20481c-5c5a-4e0c-987b-b767f0a98b76" providerId="ADAL" clId="{E763B873-BDD5-4684-A1D1-A00079C5EC4E}" dt="2026-10-01T20:34:05.407" v="94" actId="27636"/>
          <ac:spMkLst>
            <pc:docMk/>
            <pc:sldMk cId="1441523100" sldId="1546"/>
            <ac:spMk id="3" creationId="{0E159817-AF14-BDC2-0868-73C5FCC52299}"/>
          </ac:spMkLst>
        </pc:spChg>
      </pc:sldChg>
      <pc:sldChg chg="add">
        <pc:chgData name="Lavalle, Manuel@CalVet" userId="0f20481c-5c5a-4e0c-987b-b767f0a98b76" providerId="ADAL" clId="{E763B873-BDD5-4684-A1D1-A00079C5EC4E}" dt="2026-10-01T20:24:19.463" v="0"/>
        <pc:sldMkLst>
          <pc:docMk/>
          <pc:sldMk cId="0" sldId="2147471771"/>
        </pc:sldMkLst>
      </pc:sldChg>
    </pc:docChg>
  </pc:docChgLst>
  <pc:docChgLst>
    <pc:chgData name="Lavalle, Manuel@CalVet" userId="0f20481c-5c5a-4e0c-987b-b767f0a98b76" providerId="ADAL" clId="{83251771-9582-47E1-B17D-D4A1BF846B83}"/>
    <pc:docChg chg="custSel modSld">
      <pc:chgData name="Lavalle, Manuel@CalVet" userId="0f20481c-5c5a-4e0c-987b-b767f0a98b76" providerId="ADAL" clId="{83251771-9582-47E1-B17D-D4A1BF846B83}" dt="2026-10-05T15:39:07.282" v="2" actId="20577"/>
      <pc:docMkLst>
        <pc:docMk/>
      </pc:docMkLst>
      <pc:sldChg chg="modSp mod">
        <pc:chgData name="Lavalle, Manuel@CalVet" userId="0f20481c-5c5a-4e0c-987b-b767f0a98b76" providerId="ADAL" clId="{83251771-9582-47E1-B17D-D4A1BF846B83}" dt="2026-10-05T15:39:07.282" v="2" actId="20577"/>
        <pc:sldMkLst>
          <pc:docMk/>
          <pc:sldMk cId="983205589" sldId="1108"/>
        </pc:sldMkLst>
        <pc:spChg chg="mod">
          <ac:chgData name="Lavalle, Manuel@CalVet" userId="0f20481c-5c5a-4e0c-987b-b767f0a98b76" providerId="ADAL" clId="{83251771-9582-47E1-B17D-D4A1BF846B83}" dt="2026-10-05T15:39:07.282" v="2" actId="20577"/>
          <ac:spMkLst>
            <pc:docMk/>
            <pc:sldMk cId="983205589" sldId="1108"/>
            <ac:spMk id="5" creationId="{00000000-0000-0000-0000-000000000000}"/>
          </ac:spMkLst>
        </pc:spChg>
      </pc:sldChg>
      <pc:sldChg chg="modSp mod">
        <pc:chgData name="Lavalle, Manuel@CalVet" userId="0f20481c-5c5a-4e0c-987b-b767f0a98b76" providerId="ADAL" clId="{83251771-9582-47E1-B17D-D4A1BF846B83}" dt="2026-10-05T15:38:43.513" v="1" actId="27636"/>
        <pc:sldMkLst>
          <pc:docMk/>
          <pc:sldMk cId="718630233" sldId="1473"/>
        </pc:sldMkLst>
        <pc:spChg chg="mod">
          <ac:chgData name="Lavalle, Manuel@CalVet" userId="0f20481c-5c5a-4e0c-987b-b767f0a98b76" providerId="ADAL" clId="{83251771-9582-47E1-B17D-D4A1BF846B83}" dt="2026-10-05T15:38:43.513" v="1" actId="27636"/>
          <ac:spMkLst>
            <pc:docMk/>
            <pc:sldMk cId="718630233" sldId="1473"/>
            <ac:spMk id="3" creationId="{7D3FF1CC-ACC6-42BF-9071-C2B47ECFA43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953F74-CA9D-43E0-B05A-0213F665E267}"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4DDBBE-D576-40B6-8A99-54C00E45AD76}" type="slidenum">
              <a:rPr lang="en-US" smtClean="0"/>
              <a:t>‹#›</a:t>
            </a:fld>
            <a:endParaRPr lang="en-US"/>
          </a:p>
        </p:txBody>
      </p:sp>
    </p:spTree>
    <p:extLst>
      <p:ext uri="{BB962C8B-B14F-4D97-AF65-F5344CB8AC3E}">
        <p14:creationId xmlns:p14="http://schemas.microsoft.com/office/powerpoint/2010/main" val="1836051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Plan A first, then move directly into the required documents. Stress that Plan A is the plan with the Chapter 35 conflict, so the VSD-020 election statement matters.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lnSpc>
                <a:spcPct val="100000"/>
              </a:lnSpc>
              <a:spcBef>
                <a:spcPts val="0"/>
              </a:spcBef>
              <a:spcAft>
                <a:spcPts val="0"/>
              </a:spcAft>
            </a:pPr>
            <a:endParaRP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D15227-06FE-422E-9237-8BCBE8725D15}" type="slidenum">
              <a:rPr lang="en-US" smtClean="0"/>
              <a:t>13</a:t>
            </a:fld>
            <a:endParaRPr lang="en-US"/>
          </a:p>
        </p:txBody>
      </p:sp>
    </p:spTree>
    <p:extLst>
      <p:ext uri="{BB962C8B-B14F-4D97-AF65-F5344CB8AC3E}">
        <p14:creationId xmlns:p14="http://schemas.microsoft.com/office/powerpoint/2010/main" val="28309571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E6A543B-ACB4-6042-9A65-AC4F8CB49F64}"/>
              </a:ext>
            </a:extLst>
          </p:cNvPr>
          <p:cNvPicPr>
            <a:picLocks noChangeAspect="1"/>
          </p:cNvPicPr>
          <p:nvPr userDrawn="1"/>
        </p:nvPicPr>
        <p:blipFill>
          <a:blip r:embed="rId2"/>
          <a:stretch>
            <a:fillRect/>
          </a:stretch>
        </p:blipFill>
        <p:spPr>
          <a:xfrm>
            <a:off x="-1" y="0"/>
            <a:ext cx="12193471" cy="6858000"/>
          </a:xfrm>
          <a:prstGeom prst="rect">
            <a:avLst/>
          </a:prstGeom>
        </p:spPr>
      </p:pic>
      <p:sp>
        <p:nvSpPr>
          <p:cNvPr id="2" name="Title 1">
            <a:extLst>
              <a:ext uri="{FF2B5EF4-FFF2-40B4-BE49-F238E27FC236}">
                <a16:creationId xmlns:a16="http://schemas.microsoft.com/office/drawing/2014/main" id="{59A44B9E-F80A-8D4A-B6FB-23AE54345396}"/>
              </a:ext>
            </a:extLst>
          </p:cNvPr>
          <p:cNvSpPr>
            <a:spLocks noGrp="1"/>
          </p:cNvSpPr>
          <p:nvPr>
            <p:ph type="ctrTitle"/>
          </p:nvPr>
        </p:nvSpPr>
        <p:spPr>
          <a:xfrm>
            <a:off x="1524000" y="2479289"/>
            <a:ext cx="9144000" cy="1609490"/>
          </a:xfrm>
        </p:spPr>
        <p:txBody>
          <a:bodyPr anchor="b">
            <a:normAutofit/>
          </a:bodyPr>
          <a:lstStyle>
            <a:lvl1pPr algn="ctr">
              <a:defRPr sz="4000">
                <a:solidFill>
                  <a:schemeClr val="tx1"/>
                </a:solidFill>
              </a:defRPr>
            </a:lvl1pPr>
          </a:lstStyle>
          <a:p>
            <a:endParaRPr lang="en-US"/>
          </a:p>
        </p:txBody>
      </p:sp>
      <p:sp>
        <p:nvSpPr>
          <p:cNvPr id="3" name="Subtitle 2">
            <a:extLst>
              <a:ext uri="{FF2B5EF4-FFF2-40B4-BE49-F238E27FC236}">
                <a16:creationId xmlns:a16="http://schemas.microsoft.com/office/drawing/2014/main" id="{11838758-4649-1647-9E1F-18662609D173}"/>
              </a:ext>
            </a:extLst>
          </p:cNvPr>
          <p:cNvSpPr>
            <a:spLocks noGrp="1"/>
          </p:cNvSpPr>
          <p:nvPr>
            <p:ph type="subTitle" idx="1"/>
          </p:nvPr>
        </p:nvSpPr>
        <p:spPr>
          <a:xfrm>
            <a:off x="1524000" y="4378711"/>
            <a:ext cx="9144000" cy="1451517"/>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5" name="Picture 14">
            <a:extLst>
              <a:ext uri="{FF2B5EF4-FFF2-40B4-BE49-F238E27FC236}">
                <a16:creationId xmlns:a16="http://schemas.microsoft.com/office/drawing/2014/main" id="{09ECC371-2A06-144E-BC76-64A0E7141F2E}"/>
              </a:ext>
            </a:extLst>
          </p:cNvPr>
          <p:cNvPicPr>
            <a:picLocks noChangeAspect="1"/>
          </p:cNvPicPr>
          <p:nvPr userDrawn="1"/>
        </p:nvPicPr>
        <p:blipFill>
          <a:blip r:embed="rId3"/>
          <a:stretch>
            <a:fillRect/>
          </a:stretch>
        </p:blipFill>
        <p:spPr>
          <a:xfrm>
            <a:off x="4756149" y="979226"/>
            <a:ext cx="2679700" cy="1130300"/>
          </a:xfrm>
          <a:prstGeom prst="rect">
            <a:avLst/>
          </a:prstGeom>
        </p:spPr>
      </p:pic>
    </p:spTree>
    <p:extLst>
      <p:ext uri="{BB962C8B-B14F-4D97-AF65-F5344CB8AC3E}">
        <p14:creationId xmlns:p14="http://schemas.microsoft.com/office/powerpoint/2010/main" val="35077700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7583E-C2E8-CC49-948E-E3FD18EC8BFB}"/>
              </a:ext>
            </a:extLst>
          </p:cNvPr>
          <p:cNvSpPr>
            <a:spLocks noGrp="1"/>
          </p:cNvSpPr>
          <p:nvPr>
            <p:ph type="title"/>
          </p:nvPr>
        </p:nvSpPr>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FA66B373-B838-BB45-9F8C-D18980150F3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p:txBody>
      </p:sp>
      <p:sp>
        <p:nvSpPr>
          <p:cNvPr id="4" name="Slide Number Placeholder 5">
            <a:extLst>
              <a:ext uri="{FF2B5EF4-FFF2-40B4-BE49-F238E27FC236}">
                <a16:creationId xmlns:a16="http://schemas.microsoft.com/office/drawing/2014/main" id="{7A43F5D0-66F2-4646-AD5A-793D334BBFC7}"/>
              </a:ext>
            </a:extLst>
          </p:cNvPr>
          <p:cNvSpPr>
            <a:spLocks noGrp="1"/>
          </p:cNvSpPr>
          <p:nvPr>
            <p:ph type="sldNum" sz="quarter" idx="4"/>
          </p:nvPr>
        </p:nvSpPr>
        <p:spPr>
          <a:xfrm>
            <a:off x="838200" y="6300741"/>
            <a:ext cx="1917192" cy="365125"/>
          </a:xfrm>
          <a:prstGeom prst="rect">
            <a:avLst/>
          </a:prstGeom>
        </p:spPr>
        <p:txBody>
          <a:bodyPr vert="horz" lIns="91440" tIns="45720" rIns="91440" bIns="45720" rtlCol="0" anchor="ctr"/>
          <a:lstStyle>
            <a:lvl1pPr algn="l">
              <a:defRPr sz="1200" b="1">
                <a:solidFill>
                  <a:schemeClr val="bg1"/>
                </a:solidFill>
                <a:latin typeface="+mn-lt"/>
              </a:defRPr>
            </a:lvl1pPr>
          </a:lstStyle>
          <a:p>
            <a:fld id="{97FF4E7B-DCA9-F44E-AACB-DE6F576A2003}" type="slidenum">
              <a:rPr lang="en-US" smtClean="0"/>
              <a:pPr/>
              <a:t>‹#›</a:t>
            </a:fld>
            <a:endParaRPr lang="en-US" dirty="0"/>
          </a:p>
        </p:txBody>
      </p:sp>
    </p:spTree>
    <p:extLst>
      <p:ext uri="{BB962C8B-B14F-4D97-AF65-F5344CB8AC3E}">
        <p14:creationId xmlns:p14="http://schemas.microsoft.com/office/powerpoint/2010/main" val="195913282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DE278-BD4D-DB4B-AD84-FE7BBD138338}"/>
              </a:ext>
            </a:extLst>
          </p:cNvPr>
          <p:cNvSpPr>
            <a:spLocks noGrp="1"/>
          </p:cNvSpPr>
          <p:nvPr>
            <p:ph type="title"/>
          </p:nvPr>
        </p:nvSpPr>
        <p:spPr>
          <a:xfrm>
            <a:off x="831850" y="1151726"/>
            <a:ext cx="10515600" cy="2048122"/>
          </a:xfrm>
        </p:spPr>
        <p:txBody>
          <a:bodyPr anchor="b">
            <a:norm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3A2FC11B-C8EC-E04C-8029-6B6399CA1151}"/>
              </a:ext>
            </a:extLst>
          </p:cNvPr>
          <p:cNvSpPr>
            <a:spLocks noGrp="1"/>
          </p:cNvSpPr>
          <p:nvPr>
            <p:ph type="body" idx="1" hasCustomPrompt="1"/>
          </p:nvPr>
        </p:nvSpPr>
        <p:spPr>
          <a:xfrm>
            <a:off x="831850" y="3825678"/>
            <a:ext cx="10515600" cy="1158152"/>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49FB8D42-39D7-2B47-AAFC-AB4D7E76E8B7}"/>
              </a:ext>
            </a:extLst>
          </p:cNvPr>
          <p:cNvSpPr>
            <a:spLocks noGrp="1"/>
          </p:cNvSpPr>
          <p:nvPr>
            <p:ph type="sldNum" sz="quarter" idx="12"/>
          </p:nvPr>
        </p:nvSpPr>
        <p:spPr>
          <a:xfrm>
            <a:off x="831850" y="6173787"/>
            <a:ext cx="2743200" cy="365125"/>
          </a:xfrm>
        </p:spPr>
        <p:txBody>
          <a:bodyPr/>
          <a:lstStyle/>
          <a:p>
            <a:fld id="{97FF4E7B-DCA9-F44E-AACB-DE6F576A2003}" type="slidenum">
              <a:rPr lang="en-US" smtClean="0"/>
              <a:t>‹#›</a:t>
            </a:fld>
            <a:endParaRPr lang="en-US" dirty="0"/>
          </a:p>
        </p:txBody>
      </p:sp>
    </p:spTree>
    <p:extLst>
      <p:ext uri="{BB962C8B-B14F-4D97-AF65-F5344CB8AC3E}">
        <p14:creationId xmlns:p14="http://schemas.microsoft.com/office/powerpoint/2010/main" val="155525803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B9062-5366-2048-9C47-2200E00609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E44F86-75BC-EE49-B2C5-A7C1693E9DE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p:txBody>
      </p:sp>
      <p:sp>
        <p:nvSpPr>
          <p:cNvPr id="4" name="Content Placeholder 3">
            <a:extLst>
              <a:ext uri="{FF2B5EF4-FFF2-40B4-BE49-F238E27FC236}">
                <a16:creationId xmlns:a16="http://schemas.microsoft.com/office/drawing/2014/main" id="{5D84FB96-F523-794E-B78A-3AF5168AC0B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D64C1174-26B1-BF40-8FE4-86733EE44602}"/>
              </a:ext>
            </a:extLst>
          </p:cNvPr>
          <p:cNvSpPr>
            <a:spLocks noGrp="1"/>
          </p:cNvSpPr>
          <p:nvPr>
            <p:ph type="sldNum" sz="quarter" idx="12"/>
          </p:nvPr>
        </p:nvSpPr>
        <p:spPr/>
        <p:txBody>
          <a:bodyPr/>
          <a:lstStyle/>
          <a:p>
            <a:fld id="{97FF4E7B-DCA9-F44E-AACB-DE6F576A2003}" type="slidenum">
              <a:rPr lang="en-US" smtClean="0"/>
              <a:t>‹#›</a:t>
            </a:fld>
            <a:endParaRPr lang="en-US" dirty="0"/>
          </a:p>
        </p:txBody>
      </p:sp>
    </p:spTree>
    <p:extLst>
      <p:ext uri="{BB962C8B-B14F-4D97-AF65-F5344CB8AC3E}">
        <p14:creationId xmlns:p14="http://schemas.microsoft.com/office/powerpoint/2010/main" val="421999733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48B1F-97F1-6747-8F81-261200B2AF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72BC9D-3A25-C640-A866-89CEE564153C}"/>
              </a:ext>
            </a:extLst>
          </p:cNvPr>
          <p:cNvSpPr>
            <a:spLocks noGrp="1"/>
          </p:cNvSpPr>
          <p:nvPr>
            <p:ph type="body" idx="1"/>
          </p:nvPr>
        </p:nvSpPr>
        <p:spPr>
          <a:xfrm>
            <a:off x="839788" y="1752019"/>
            <a:ext cx="5157787" cy="551469"/>
          </a:xfrm>
        </p:spPr>
        <p:txBody>
          <a:bodyPr anchor="b"/>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419E235-D8E4-8D4B-95E7-19AB1CCB092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BAA58D1-EFD4-D148-973E-3614F51CA37B}"/>
              </a:ext>
            </a:extLst>
          </p:cNvPr>
          <p:cNvSpPr>
            <a:spLocks noGrp="1"/>
          </p:cNvSpPr>
          <p:nvPr>
            <p:ph type="body" sz="quarter" idx="3"/>
          </p:nvPr>
        </p:nvSpPr>
        <p:spPr>
          <a:xfrm>
            <a:off x="6172200" y="1752019"/>
            <a:ext cx="5183188" cy="551469"/>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6725D04-0C7E-4147-9419-E57C7302E7A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p:txBody>
      </p:sp>
      <p:sp>
        <p:nvSpPr>
          <p:cNvPr id="9" name="Slide Number Placeholder 8">
            <a:extLst>
              <a:ext uri="{FF2B5EF4-FFF2-40B4-BE49-F238E27FC236}">
                <a16:creationId xmlns:a16="http://schemas.microsoft.com/office/drawing/2014/main" id="{48C4BFCB-B4BB-904C-905B-06777CF8C98F}"/>
              </a:ext>
            </a:extLst>
          </p:cNvPr>
          <p:cNvSpPr>
            <a:spLocks noGrp="1"/>
          </p:cNvSpPr>
          <p:nvPr>
            <p:ph type="sldNum" sz="quarter" idx="12"/>
          </p:nvPr>
        </p:nvSpPr>
        <p:spPr/>
        <p:txBody>
          <a:bodyPr/>
          <a:lstStyle/>
          <a:p>
            <a:fld id="{97FF4E7B-DCA9-F44E-AACB-DE6F576A2003}" type="slidenum">
              <a:rPr lang="en-US" smtClean="0"/>
              <a:t>‹#›</a:t>
            </a:fld>
            <a:endParaRPr lang="en-US" dirty="0"/>
          </a:p>
        </p:txBody>
      </p:sp>
    </p:spTree>
    <p:extLst>
      <p:ext uri="{BB962C8B-B14F-4D97-AF65-F5344CB8AC3E}">
        <p14:creationId xmlns:p14="http://schemas.microsoft.com/office/powerpoint/2010/main" val="145878231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83B0-99F3-5D47-9F71-D63A9098D2FC}"/>
              </a:ext>
            </a:extLst>
          </p:cNvPr>
          <p:cNvSpPr>
            <a:spLocks noGrp="1"/>
          </p:cNvSpPr>
          <p:nvPr>
            <p:ph type="title"/>
          </p:nvPr>
        </p:nvSpPr>
        <p:spPr/>
        <p:txBody>
          <a:bodyPr>
            <a:normAutofit/>
          </a:bodyPr>
          <a:lstStyle>
            <a:lvl1pPr>
              <a:defRPr sz="4000"/>
            </a:lvl1pPr>
          </a:lstStyle>
          <a:p>
            <a:r>
              <a:rPr lang="en-US"/>
              <a:t>Click to edit Master title style</a:t>
            </a:r>
          </a:p>
        </p:txBody>
      </p:sp>
      <p:sp>
        <p:nvSpPr>
          <p:cNvPr id="5" name="Slide Number Placeholder 4">
            <a:extLst>
              <a:ext uri="{FF2B5EF4-FFF2-40B4-BE49-F238E27FC236}">
                <a16:creationId xmlns:a16="http://schemas.microsoft.com/office/drawing/2014/main" id="{F1861165-8359-E54B-BAA2-A253F37D3F1A}"/>
              </a:ext>
            </a:extLst>
          </p:cNvPr>
          <p:cNvSpPr>
            <a:spLocks noGrp="1"/>
          </p:cNvSpPr>
          <p:nvPr>
            <p:ph type="sldNum" sz="quarter" idx="12"/>
          </p:nvPr>
        </p:nvSpPr>
        <p:spPr/>
        <p:txBody>
          <a:bodyPr/>
          <a:lstStyle/>
          <a:p>
            <a:fld id="{97FF4E7B-DCA9-F44E-AACB-DE6F576A2003}" type="slidenum">
              <a:rPr lang="en-US" smtClean="0"/>
              <a:t>‹#›</a:t>
            </a:fld>
            <a:endParaRPr lang="en-US" dirty="0"/>
          </a:p>
        </p:txBody>
      </p:sp>
    </p:spTree>
    <p:extLst>
      <p:ext uri="{BB962C8B-B14F-4D97-AF65-F5344CB8AC3E}">
        <p14:creationId xmlns:p14="http://schemas.microsoft.com/office/powerpoint/2010/main" val="399866181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412AC9-FC91-5D4D-891A-2DDBB7D6B4E4}"/>
              </a:ext>
            </a:extLst>
          </p:cNvPr>
          <p:cNvSpPr>
            <a:spLocks noGrp="1"/>
          </p:cNvSpPr>
          <p:nvPr>
            <p:ph type="sldNum" sz="quarter" idx="12"/>
          </p:nvPr>
        </p:nvSpPr>
        <p:spPr/>
        <p:txBody>
          <a:bodyPr/>
          <a:lstStyle/>
          <a:p>
            <a:fld id="{97FF4E7B-DCA9-F44E-AACB-DE6F576A2003}" type="slidenum">
              <a:rPr lang="en-US" smtClean="0"/>
              <a:t>‹#›</a:t>
            </a:fld>
            <a:endParaRPr lang="en-US" dirty="0"/>
          </a:p>
        </p:txBody>
      </p:sp>
    </p:spTree>
    <p:extLst>
      <p:ext uri="{BB962C8B-B14F-4D97-AF65-F5344CB8AC3E}">
        <p14:creationId xmlns:p14="http://schemas.microsoft.com/office/powerpoint/2010/main" val="355344871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F948D-150D-564F-B8C6-EFFAC3981483}"/>
              </a:ext>
            </a:extLst>
          </p:cNvPr>
          <p:cNvSpPr>
            <a:spLocks noGrp="1"/>
          </p:cNvSpPr>
          <p:nvPr>
            <p:ph type="title"/>
          </p:nvPr>
        </p:nvSpPr>
        <p:spPr>
          <a:xfrm>
            <a:off x="839788" y="589823"/>
            <a:ext cx="3932237" cy="1162195"/>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782E85-01F9-134C-8B3E-571364E25D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FE25D68A-0040-7F4F-B7F3-8673704A20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1D9D2D51-C50C-A043-9529-641BADE3A6C2}"/>
              </a:ext>
            </a:extLst>
          </p:cNvPr>
          <p:cNvSpPr>
            <a:spLocks noGrp="1"/>
          </p:cNvSpPr>
          <p:nvPr>
            <p:ph type="sldNum" sz="quarter" idx="12"/>
          </p:nvPr>
        </p:nvSpPr>
        <p:spPr/>
        <p:txBody>
          <a:bodyPr/>
          <a:lstStyle/>
          <a:p>
            <a:fld id="{97FF4E7B-DCA9-F44E-AACB-DE6F576A2003}" type="slidenum">
              <a:rPr lang="en-US" smtClean="0"/>
              <a:t>‹#›</a:t>
            </a:fld>
            <a:endParaRPr lang="en-US" dirty="0"/>
          </a:p>
        </p:txBody>
      </p:sp>
    </p:spTree>
    <p:extLst>
      <p:ext uri="{BB962C8B-B14F-4D97-AF65-F5344CB8AC3E}">
        <p14:creationId xmlns:p14="http://schemas.microsoft.com/office/powerpoint/2010/main" val="401424430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1F4EDA7-4330-3A48-9291-AE2F80EC89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73017F0-509B-CE40-90C0-F61E89329F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5BD6C44F-4FB3-794A-A28C-4C00F36F9484}"/>
              </a:ext>
            </a:extLst>
          </p:cNvPr>
          <p:cNvSpPr>
            <a:spLocks noGrp="1"/>
          </p:cNvSpPr>
          <p:nvPr>
            <p:ph type="sldNum" sz="quarter" idx="12"/>
          </p:nvPr>
        </p:nvSpPr>
        <p:spPr/>
        <p:txBody>
          <a:bodyPr/>
          <a:lstStyle/>
          <a:p>
            <a:fld id="{97FF4E7B-DCA9-F44E-AACB-DE6F576A2003}" type="slidenum">
              <a:rPr lang="en-US" smtClean="0"/>
              <a:t>‹#›</a:t>
            </a:fld>
            <a:endParaRPr lang="en-US" dirty="0"/>
          </a:p>
        </p:txBody>
      </p:sp>
      <p:sp>
        <p:nvSpPr>
          <p:cNvPr id="8" name="Title 1">
            <a:extLst>
              <a:ext uri="{FF2B5EF4-FFF2-40B4-BE49-F238E27FC236}">
                <a16:creationId xmlns:a16="http://schemas.microsoft.com/office/drawing/2014/main" id="{316DE96B-1E7B-D644-9EF1-EF31FAE385F6}"/>
              </a:ext>
            </a:extLst>
          </p:cNvPr>
          <p:cNvSpPr>
            <a:spLocks noGrp="1"/>
          </p:cNvSpPr>
          <p:nvPr>
            <p:ph type="title"/>
          </p:nvPr>
        </p:nvSpPr>
        <p:spPr>
          <a:xfrm>
            <a:off x="839788" y="589823"/>
            <a:ext cx="3932237" cy="1162195"/>
          </a:xfrm>
        </p:spPr>
        <p:txBody>
          <a:bodyPr anchor="b"/>
          <a:lstStyle>
            <a:lvl1pPr>
              <a:defRPr sz="3200"/>
            </a:lvl1pPr>
          </a:lstStyle>
          <a:p>
            <a:r>
              <a:rPr lang="en-US"/>
              <a:t>Click to edit Master title style</a:t>
            </a:r>
          </a:p>
        </p:txBody>
      </p:sp>
    </p:spTree>
    <p:extLst>
      <p:ext uri="{BB962C8B-B14F-4D97-AF65-F5344CB8AC3E}">
        <p14:creationId xmlns:p14="http://schemas.microsoft.com/office/powerpoint/2010/main" val="269482252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1437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BC90055-8452-454D-AD91-FEC60D3B1B29}"/>
              </a:ext>
            </a:extLst>
          </p:cNvPr>
          <p:cNvPicPr>
            <a:picLocks noChangeAspect="1"/>
          </p:cNvPicPr>
          <p:nvPr userDrawn="1"/>
        </p:nvPicPr>
        <p:blipFill>
          <a:blip r:embed="rId12"/>
          <a:stretch>
            <a:fillRect/>
          </a:stretch>
        </p:blipFill>
        <p:spPr>
          <a:xfrm>
            <a:off x="-1" y="0"/>
            <a:ext cx="12193471" cy="6858000"/>
          </a:xfrm>
          <a:prstGeom prst="rect">
            <a:avLst/>
          </a:prstGeom>
        </p:spPr>
      </p:pic>
      <p:sp>
        <p:nvSpPr>
          <p:cNvPr id="2" name="Title Placeholder 1">
            <a:extLst>
              <a:ext uri="{FF2B5EF4-FFF2-40B4-BE49-F238E27FC236}">
                <a16:creationId xmlns:a16="http://schemas.microsoft.com/office/drawing/2014/main" id="{51988F5D-8D49-C54F-8A88-38BC47ACD6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AA2864-383B-514B-BA5F-B90D3B6319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A43F5D0-66F2-4646-AD5A-793D334BBFC7}"/>
              </a:ext>
            </a:extLst>
          </p:cNvPr>
          <p:cNvSpPr>
            <a:spLocks noGrp="1"/>
          </p:cNvSpPr>
          <p:nvPr>
            <p:ph type="sldNum" sz="quarter" idx="4"/>
          </p:nvPr>
        </p:nvSpPr>
        <p:spPr>
          <a:xfrm>
            <a:off x="838200" y="6300741"/>
            <a:ext cx="1917192" cy="365125"/>
          </a:xfrm>
          <a:prstGeom prst="rect">
            <a:avLst/>
          </a:prstGeom>
        </p:spPr>
        <p:txBody>
          <a:bodyPr vert="horz" lIns="91440" tIns="45720" rIns="91440" bIns="45720" rtlCol="0" anchor="ctr"/>
          <a:lstStyle>
            <a:lvl1pPr algn="l">
              <a:defRPr sz="1200" b="1">
                <a:solidFill>
                  <a:schemeClr val="tx1"/>
                </a:solidFill>
                <a:latin typeface="+mn-lt"/>
              </a:defRPr>
            </a:lvl1pPr>
          </a:lstStyle>
          <a:p>
            <a:fld id="{97FF4E7B-DCA9-F44E-AACB-DE6F576A2003}" type="slidenum">
              <a:rPr lang="en-US" smtClean="0"/>
              <a:pPr/>
              <a:t>‹#›</a:t>
            </a:fld>
            <a:endParaRPr lang="en-US" dirty="0"/>
          </a:p>
        </p:txBody>
      </p:sp>
      <p:pic>
        <p:nvPicPr>
          <p:cNvPr id="11" name="Picture 10">
            <a:extLst>
              <a:ext uri="{FF2B5EF4-FFF2-40B4-BE49-F238E27FC236}">
                <a16:creationId xmlns:a16="http://schemas.microsoft.com/office/drawing/2014/main" id="{B957539F-FF75-1646-AAA0-804F89758E7D}"/>
              </a:ext>
            </a:extLst>
          </p:cNvPr>
          <p:cNvPicPr>
            <a:picLocks noChangeAspect="1"/>
          </p:cNvPicPr>
          <p:nvPr userDrawn="1"/>
        </p:nvPicPr>
        <p:blipFill>
          <a:blip r:embed="rId13"/>
          <a:stretch>
            <a:fillRect/>
          </a:stretch>
        </p:blipFill>
        <p:spPr>
          <a:xfrm>
            <a:off x="10755822" y="6295949"/>
            <a:ext cx="1168273" cy="492779"/>
          </a:xfrm>
          <a:prstGeom prst="rect">
            <a:avLst/>
          </a:prstGeom>
        </p:spPr>
      </p:pic>
    </p:spTree>
    <p:extLst>
      <p:ext uri="{BB962C8B-B14F-4D97-AF65-F5344CB8AC3E}">
        <p14:creationId xmlns:p14="http://schemas.microsoft.com/office/powerpoint/2010/main" val="9579048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lvl1pPr algn="l"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06EA6-FE00-41A9-9381-3C5DF17A94B4}"/>
              </a:ext>
            </a:extLst>
          </p:cNvPr>
          <p:cNvSpPr>
            <a:spLocks noGrp="1"/>
          </p:cNvSpPr>
          <p:nvPr>
            <p:ph type="ctrTitle"/>
          </p:nvPr>
        </p:nvSpPr>
        <p:spPr>
          <a:xfrm>
            <a:off x="1524000" y="2076618"/>
            <a:ext cx="9144000" cy="1609490"/>
          </a:xfrm>
        </p:spPr>
        <p:txBody>
          <a:bodyPr/>
          <a:lstStyle/>
          <a:p>
            <a:r>
              <a:rPr lang="en-US" dirty="0"/>
              <a:t>CalVet College </a:t>
            </a:r>
            <a:br>
              <a:rPr lang="en-US" dirty="0"/>
            </a:br>
            <a:r>
              <a:rPr lang="en-US" dirty="0"/>
              <a:t>Tuition Fee Waiver</a:t>
            </a:r>
          </a:p>
        </p:txBody>
      </p:sp>
      <p:sp>
        <p:nvSpPr>
          <p:cNvPr id="3" name="Subtitle 2">
            <a:extLst>
              <a:ext uri="{FF2B5EF4-FFF2-40B4-BE49-F238E27FC236}">
                <a16:creationId xmlns:a16="http://schemas.microsoft.com/office/drawing/2014/main" id="{7D3FF1CC-ACC6-42BF-9071-C2B47ECFA43E}"/>
              </a:ext>
            </a:extLst>
          </p:cNvPr>
          <p:cNvSpPr>
            <a:spLocks noGrp="1"/>
          </p:cNvSpPr>
          <p:nvPr>
            <p:ph type="subTitle" idx="1"/>
          </p:nvPr>
        </p:nvSpPr>
        <p:spPr/>
        <p:txBody>
          <a:bodyPr>
            <a:normAutofit/>
          </a:bodyPr>
          <a:lstStyle/>
          <a:p>
            <a:r>
              <a:rPr lang="en-US" dirty="0"/>
              <a:t>Manny Lavalle</a:t>
            </a:r>
          </a:p>
          <a:p>
            <a:r>
              <a:rPr lang="en-US" b="1" dirty="0"/>
              <a:t>California Department of Veterans Affairs</a:t>
            </a:r>
          </a:p>
          <a:p>
            <a:r>
              <a:rPr lang="en-US" dirty="0"/>
              <a:t>Veterans Services Division</a:t>
            </a:r>
          </a:p>
          <a:p>
            <a:endParaRPr lang="en-US" b="1" dirty="0"/>
          </a:p>
          <a:p>
            <a:endParaRPr lang="en-US" dirty="0"/>
          </a:p>
        </p:txBody>
      </p:sp>
    </p:spTree>
    <p:extLst>
      <p:ext uri="{BB962C8B-B14F-4D97-AF65-F5344CB8AC3E}">
        <p14:creationId xmlns:p14="http://schemas.microsoft.com/office/powerpoint/2010/main" val="718630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11B9CE-703A-14CF-7F6E-9D5AD3673F98}"/>
              </a:ext>
            </a:extLst>
          </p:cNvPr>
          <p:cNvPicPr>
            <a:picLocks noChangeAspect="1"/>
          </p:cNvPicPr>
          <p:nvPr/>
        </p:nvPicPr>
        <p:blipFill>
          <a:blip r:embed="rId2"/>
          <a:stretch>
            <a:fillRect/>
          </a:stretch>
        </p:blipFill>
        <p:spPr>
          <a:xfrm>
            <a:off x="2774358" y="1879331"/>
            <a:ext cx="6178334" cy="4791236"/>
          </a:xfrm>
          <a:prstGeom prst="rect">
            <a:avLst/>
          </a:prstGeom>
        </p:spPr>
      </p:pic>
      <p:sp>
        <p:nvSpPr>
          <p:cNvPr id="5" name="TextBox 4">
            <a:extLst>
              <a:ext uri="{FF2B5EF4-FFF2-40B4-BE49-F238E27FC236}">
                <a16:creationId xmlns:a16="http://schemas.microsoft.com/office/drawing/2014/main" id="{D400ED19-7605-D0AF-3C3E-E9C55991C61C}"/>
              </a:ext>
            </a:extLst>
          </p:cNvPr>
          <p:cNvSpPr txBox="1"/>
          <p:nvPr/>
        </p:nvSpPr>
        <p:spPr>
          <a:xfrm>
            <a:off x="416517" y="397143"/>
            <a:ext cx="11691533"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a:ea typeface="+mn-ea"/>
                <a:cs typeface="Arial"/>
              </a:rPr>
              <a:t>College Tuition Fee </a:t>
            </a: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a:ea typeface="+mn-ea"/>
                <a:cs typeface="Arial"/>
              </a:rPr>
              <a:t>Waiver for Veterans Dependents</a:t>
            </a: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Arial"/>
            </a:endParaRPr>
          </a:p>
        </p:txBody>
      </p:sp>
    </p:spTree>
    <p:extLst>
      <p:ext uri="{BB962C8B-B14F-4D97-AF65-F5344CB8AC3E}">
        <p14:creationId xmlns:p14="http://schemas.microsoft.com/office/powerpoint/2010/main" val="1912074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8ea14f7f-18d9-5229-ad7a-945adccc7255.png"/>
          <p:cNvPicPr>
            <a:picLocks noChangeAspect="1"/>
          </p:cNvPicPr>
          <p:nvPr/>
        </p:nvPicPr>
        <p:blipFill>
          <a:blip r:embed="rId3"/>
          <a:stretch>
            <a:fillRect/>
          </a:stretch>
        </p:blipFill>
        <p:spPr>
          <a:xfrm>
            <a:off x="0" y="0"/>
            <a:ext cx="12191695" cy="6858000"/>
          </a:xfrm>
          <a:prstGeom prst="rect">
            <a:avLst/>
          </a:prstGeom>
        </p:spPr>
      </p:pic>
      <p:sp>
        <p:nvSpPr>
          <p:cNvPr id="2" name="TextBox 1"/>
          <p:cNvSpPr txBox="1"/>
          <p:nvPr/>
        </p:nvSpPr>
        <p:spPr>
          <a:xfrm>
            <a:off x="411480" y="109728"/>
            <a:ext cx="11384280" cy="411480"/>
          </a:xfrm>
          <a:prstGeom prst="rect">
            <a:avLst/>
          </a:prstGeom>
          <a:solidFill>
            <a:srgbClr val="203A75"/>
          </a:solidFill>
          <a:ln>
            <a:solidFill>
              <a:srgbClr val="203A75"/>
            </a:solidFill>
          </a:ln>
        </p:spPr>
        <p:txBody>
          <a:bodyPr wrap="square" lIns="64008" tIns="36576" rIns="64008" bIns="36576">
            <a:spAutoFit/>
          </a:bodyPr>
          <a:lstStyle/>
          <a:p>
            <a:pPr marL="0" marR="0" lvl="0" indent="0" algn="ctr" defTabSz="914400" rtl="0" eaLnBrk="1" fontAlgn="auto" latinLnBrk="0" hangingPunct="1">
              <a:lnSpc>
                <a:spcPct val="100000"/>
              </a:lnSpc>
              <a:spcBef>
                <a:spcPts val="0"/>
              </a:spcBef>
              <a:spcAft>
                <a:spcPts val="200"/>
              </a:spcAft>
              <a:buClrTx/>
              <a:buSzTx/>
              <a:buFontTx/>
              <a:buNone/>
              <a:tabLst/>
              <a:defRPr/>
            </a:pPr>
            <a:r>
              <a:rPr kumimoji="0" sz="2500" b="1" i="0" u="none" strike="noStrike" kern="1200" cap="none" spc="0" normalizeH="0" baseline="0" noProof="0">
                <a:ln>
                  <a:noFill/>
                </a:ln>
                <a:solidFill>
                  <a:srgbClr val="FFFFFF"/>
                </a:solidFill>
                <a:effectLst/>
                <a:uLnTx/>
                <a:uFillTx/>
                <a:latin typeface="Arial"/>
                <a:ea typeface="+mn-ea"/>
                <a:cs typeface="+mn-cs"/>
              </a:rPr>
              <a:t>DVS-40 Application</a:t>
            </a:r>
          </a:p>
        </p:txBody>
      </p:sp>
      <p:sp>
        <p:nvSpPr>
          <p:cNvPr id="3" name="TextBox 2"/>
          <p:cNvSpPr txBox="1"/>
          <p:nvPr/>
        </p:nvSpPr>
        <p:spPr>
          <a:xfrm>
            <a:off x="502920" y="512064"/>
            <a:ext cx="11201400" cy="256032"/>
          </a:xfrm>
          <a:prstGeom prst="rect">
            <a:avLst/>
          </a:prstGeom>
          <a:solidFill>
            <a:srgbClr val="203A75"/>
          </a:solidFill>
          <a:ln>
            <a:solidFill>
              <a:srgbClr val="203A75"/>
            </a:solidFill>
          </a:ln>
        </p:spPr>
        <p:txBody>
          <a:bodyPr wrap="square" lIns="64008" tIns="36576" rIns="64008" bIns="36576">
            <a:spAutoFit/>
          </a:bodyPr>
          <a:lstStyle/>
          <a:p>
            <a:pPr marL="0" marR="0" lvl="0" indent="0" algn="ctr" defTabSz="914400" rtl="0" eaLnBrk="1" fontAlgn="auto" latinLnBrk="0" hangingPunct="1">
              <a:lnSpc>
                <a:spcPct val="100000"/>
              </a:lnSpc>
              <a:spcBef>
                <a:spcPts val="0"/>
              </a:spcBef>
              <a:spcAft>
                <a:spcPts val="200"/>
              </a:spcAft>
              <a:buClrTx/>
              <a:buSzTx/>
              <a:buFontTx/>
              <a:buNone/>
              <a:tabLst/>
              <a:defRPr/>
            </a:pPr>
            <a:r>
              <a:rPr kumimoji="0" sz="1200" b="0" i="1" u="none" strike="noStrike" kern="1200" cap="none" spc="0" normalizeH="0" baseline="0" noProof="0">
                <a:ln>
                  <a:noFill/>
                </a:ln>
                <a:solidFill>
                  <a:srgbClr val="FFFFFF"/>
                </a:solidFill>
                <a:effectLst/>
                <a:uLnTx/>
                <a:uFillTx/>
                <a:latin typeface="Arial"/>
                <a:ea typeface="+mn-ea"/>
                <a:cs typeface="+mn-cs"/>
              </a:rPr>
              <a:t>Main application used for Plans A–D</a:t>
            </a:r>
          </a:p>
        </p:txBody>
      </p:sp>
      <p:sp>
        <p:nvSpPr>
          <p:cNvPr id="5" name="Rectangle 4"/>
          <p:cNvSpPr/>
          <p:nvPr/>
        </p:nvSpPr>
        <p:spPr>
          <a:xfrm>
            <a:off x="411480" y="987552"/>
            <a:ext cx="5623560" cy="5257800"/>
          </a:xfrm>
          <a:prstGeom prst="rect">
            <a:avLst/>
          </a:prstGeom>
          <a:solidFill>
            <a:srgbClr val="EEF4FC"/>
          </a:solidFill>
          <a:ln w="12700">
            <a:solidFill>
              <a:srgbClr val="BDCAE6"/>
            </a:solidFill>
          </a:ln>
        </p:spPr>
        <p:style>
          <a:lnRef idx="1">
            <a:schemeClr val="accent1"/>
          </a:lnRef>
          <a:fillRef idx="3">
            <a:schemeClr val="accent1"/>
          </a:fillRef>
          <a:effectRef idx="2">
            <a:schemeClr val="accent1"/>
          </a:effectRef>
          <a:fontRef idx="minor">
            <a:schemeClr val="lt1"/>
          </a:fontRef>
        </p:style>
        <p:txBody>
          <a:bodyPr wrap="square" lIns="64008" tIns="36576" rIns="64008" bIns="36576" rtlCol="0" anchor="ctr"/>
          <a:lstStyle/>
          <a:p>
            <a:pPr marL="0" marR="0" lvl="0" indent="0" algn="ctr"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pic>
        <p:nvPicPr>
          <p:cNvPr id="6" name="Picture 5" descr="image.png"/>
          <p:cNvPicPr>
            <a:picLocks noChangeAspect="1"/>
          </p:cNvPicPr>
          <p:nvPr/>
        </p:nvPicPr>
        <p:blipFill>
          <a:blip r:embed="rId4"/>
          <a:stretch>
            <a:fillRect/>
          </a:stretch>
        </p:blipFill>
        <p:spPr>
          <a:xfrm>
            <a:off x="1262495" y="1078992"/>
            <a:ext cx="3921529" cy="5074920"/>
          </a:xfrm>
          <a:prstGeom prst="rect">
            <a:avLst/>
          </a:prstGeom>
          <a:ln/>
        </p:spPr>
      </p:pic>
      <p:sp>
        <p:nvSpPr>
          <p:cNvPr id="7" name="Rounded Rectangle 6"/>
          <p:cNvSpPr/>
          <p:nvPr/>
        </p:nvSpPr>
        <p:spPr>
          <a:xfrm>
            <a:off x="6263640" y="987552"/>
            <a:ext cx="5349240" cy="1033271"/>
          </a:xfrm>
          <a:prstGeom prst="roundRect">
            <a:avLst/>
          </a:prstGeom>
          <a:solidFill>
            <a:srgbClr val="EEF4FC"/>
          </a:solidFill>
          <a:ln w="12700">
            <a:solidFill>
              <a:srgbClr val="BDCAE6"/>
            </a:solidFill>
          </a:ln>
        </p:spPr>
        <p:style>
          <a:lnRef idx="1">
            <a:schemeClr val="accent1"/>
          </a:lnRef>
          <a:fillRef idx="3">
            <a:schemeClr val="accent1"/>
          </a:fillRef>
          <a:effectRef idx="2">
            <a:schemeClr val="accent1"/>
          </a:effectRef>
          <a:fontRef idx="minor">
            <a:schemeClr val="lt1"/>
          </a:fontRef>
        </p:style>
        <p:txBody>
          <a:bodyPr wrap="square" lIns="64008" tIns="36576" rIns="64008" bIns="36576" rtlCol="0" anchor="ctr"/>
          <a:lstStyle/>
          <a:p>
            <a:pPr marL="0" marR="0" lvl="0" indent="0" algn="ctr"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Rectangle 7"/>
          <p:cNvSpPr/>
          <p:nvPr/>
        </p:nvSpPr>
        <p:spPr>
          <a:xfrm>
            <a:off x="6263640" y="987552"/>
            <a:ext cx="109728" cy="1033271"/>
          </a:xfrm>
          <a:prstGeom prst="rect">
            <a:avLst/>
          </a:prstGeom>
          <a:solidFill>
            <a:srgbClr val="203A75"/>
          </a:solidFill>
          <a:ln>
            <a:solidFill>
              <a:srgbClr val="203A75"/>
            </a:solidFill>
          </a:ln>
        </p:spPr>
        <p:style>
          <a:lnRef idx="1">
            <a:schemeClr val="accent1"/>
          </a:lnRef>
          <a:fillRef idx="3">
            <a:schemeClr val="accent1"/>
          </a:fillRef>
          <a:effectRef idx="2">
            <a:schemeClr val="accent1"/>
          </a:effectRef>
          <a:fontRef idx="minor">
            <a:schemeClr val="lt1"/>
          </a:fontRef>
        </p:style>
        <p:txBody>
          <a:bodyPr wrap="square" lIns="64008" tIns="36576" rIns="64008" bIns="36576" rtlCol="0" anchor="ctr"/>
          <a:lstStyle/>
          <a:p>
            <a:pPr marL="0" marR="0" lvl="0" indent="0" algn="ctr"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9" name="TextBox 8"/>
          <p:cNvSpPr txBox="1"/>
          <p:nvPr/>
        </p:nvSpPr>
        <p:spPr>
          <a:xfrm>
            <a:off x="6464808" y="1060704"/>
            <a:ext cx="5029200" cy="525465"/>
          </a:xfrm>
          <a:prstGeom prst="rect">
            <a:avLst/>
          </a:prstGeom>
          <a:noFill/>
          <a:ln/>
        </p:spPr>
        <p:txBody>
          <a:bodyPr wrap="square" lIns="64008" tIns="36576" rIns="64008" bIns="36576" anchor="t">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sz="1400" b="1" i="0" u="none" strike="noStrike" kern="1200" cap="none" spc="0" normalizeH="0" baseline="0" noProof="0" dirty="0">
                <a:ln>
                  <a:noFill/>
                </a:ln>
                <a:solidFill>
                  <a:srgbClr val="0C2C5A"/>
                </a:solidFill>
                <a:effectLst/>
                <a:uLnTx/>
                <a:uFillTx/>
                <a:latin typeface="Arial"/>
                <a:ea typeface="+mn-ea"/>
                <a:cs typeface="+mn-cs"/>
              </a:rPr>
              <a:t>When it is used</a:t>
            </a:r>
          </a:p>
          <a:p>
            <a:pPr marL="0" marR="0" lvl="0" indent="0" algn="l" defTabSz="914400" rtl="0" eaLnBrk="1" fontAlgn="auto" latinLnBrk="0" hangingPunct="1">
              <a:lnSpc>
                <a:spcPct val="105000"/>
              </a:lnSpc>
              <a:spcBef>
                <a:spcPts val="0"/>
              </a:spcBef>
              <a:spcAft>
                <a:spcPts val="200"/>
              </a:spcAft>
              <a:buClrTx/>
              <a:buSzTx/>
              <a:buFontTx/>
              <a:buNone/>
              <a:tabLst/>
              <a:defRPr/>
            </a:pPr>
            <a:r>
              <a:rPr kumimoji="0" sz="1400" b="0" i="0" u="none" strike="noStrike" kern="1200" cap="none" spc="0" normalizeH="0" baseline="0" noProof="0" dirty="0">
                <a:ln>
                  <a:noFill/>
                </a:ln>
                <a:solidFill>
                  <a:srgbClr val="0C2C5A"/>
                </a:solidFill>
                <a:effectLst/>
                <a:uLnTx/>
                <a:uFillTx/>
                <a:latin typeface="Arial"/>
                <a:ea typeface="+mn-ea"/>
                <a:cs typeface="+mn-cs"/>
              </a:rPr>
              <a:t>Required for every CalVet College Fee Waiver application</a:t>
            </a:r>
          </a:p>
        </p:txBody>
      </p:sp>
      <p:sp>
        <p:nvSpPr>
          <p:cNvPr id="10" name="Rounded Rectangle 9"/>
          <p:cNvSpPr/>
          <p:nvPr/>
        </p:nvSpPr>
        <p:spPr>
          <a:xfrm>
            <a:off x="6263640" y="2249424"/>
            <a:ext cx="5349240" cy="1033271"/>
          </a:xfrm>
          <a:prstGeom prst="roundRect">
            <a:avLst/>
          </a:prstGeom>
          <a:solidFill>
            <a:srgbClr val="EEF4FC"/>
          </a:solidFill>
          <a:ln w="12700">
            <a:solidFill>
              <a:srgbClr val="BDCAE6"/>
            </a:solidFill>
          </a:ln>
        </p:spPr>
        <p:style>
          <a:lnRef idx="1">
            <a:schemeClr val="accent1"/>
          </a:lnRef>
          <a:fillRef idx="3">
            <a:schemeClr val="accent1"/>
          </a:fillRef>
          <a:effectRef idx="2">
            <a:schemeClr val="accent1"/>
          </a:effectRef>
          <a:fontRef idx="minor">
            <a:schemeClr val="lt1"/>
          </a:fontRef>
        </p:style>
        <p:txBody>
          <a:bodyPr wrap="square" lIns="64008" tIns="36576" rIns="64008" bIns="36576" rtlCol="0" anchor="ctr"/>
          <a:lstStyle/>
          <a:p>
            <a:pPr marL="0" marR="0" lvl="0" indent="0" algn="ctr"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Rectangle 10"/>
          <p:cNvSpPr/>
          <p:nvPr/>
        </p:nvSpPr>
        <p:spPr>
          <a:xfrm>
            <a:off x="6263640" y="2249424"/>
            <a:ext cx="109728" cy="1033271"/>
          </a:xfrm>
          <a:prstGeom prst="rect">
            <a:avLst/>
          </a:prstGeom>
          <a:solidFill>
            <a:srgbClr val="203A75"/>
          </a:solidFill>
          <a:ln>
            <a:solidFill>
              <a:srgbClr val="203A75"/>
            </a:solidFill>
          </a:ln>
        </p:spPr>
        <p:style>
          <a:lnRef idx="1">
            <a:schemeClr val="accent1"/>
          </a:lnRef>
          <a:fillRef idx="3">
            <a:schemeClr val="accent1"/>
          </a:fillRef>
          <a:effectRef idx="2">
            <a:schemeClr val="accent1"/>
          </a:effectRef>
          <a:fontRef idx="minor">
            <a:schemeClr val="lt1"/>
          </a:fontRef>
        </p:style>
        <p:txBody>
          <a:bodyPr wrap="square" lIns="64008" tIns="36576" rIns="64008" bIns="36576" rtlCol="0" anchor="ctr"/>
          <a:lstStyle/>
          <a:p>
            <a:pPr marL="0" marR="0" lvl="0" indent="0" algn="ctr"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TextBox 11"/>
          <p:cNvSpPr txBox="1"/>
          <p:nvPr/>
        </p:nvSpPr>
        <p:spPr>
          <a:xfrm>
            <a:off x="6478524" y="2249424"/>
            <a:ext cx="5029200" cy="504754"/>
          </a:xfrm>
          <a:prstGeom prst="rect">
            <a:avLst/>
          </a:prstGeom>
          <a:noFill/>
          <a:ln/>
        </p:spPr>
        <p:txBody>
          <a:bodyPr wrap="square" lIns="64008" tIns="36576" rIns="64008" bIns="36576"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sz="1400" b="1" i="0" dirty="0">
                <a:solidFill>
                  <a:srgbClr val="0C2C5A"/>
                </a:solidFill>
                <a:latin typeface="Arial"/>
              </a:rPr>
              <a:t>Where to get it</a:t>
            </a:r>
          </a:p>
          <a:p>
            <a:pPr>
              <a:lnSpc>
                <a:spcPct val="100000"/>
              </a:lnSpc>
              <a:spcBef>
                <a:spcPts val="0"/>
              </a:spcBef>
              <a:spcAft>
                <a:spcPts val="0"/>
              </a:spcAft>
            </a:pPr>
            <a:r>
              <a:rPr sz="1400" i="0" dirty="0">
                <a:solidFill>
                  <a:srgbClr val="0C2C5A"/>
                </a:solidFill>
                <a:latin typeface="Arial"/>
              </a:rPr>
              <a:t>CVSO website or packet</a:t>
            </a:r>
          </a:p>
        </p:txBody>
      </p:sp>
      <p:sp>
        <p:nvSpPr>
          <p:cNvPr id="13" name="Rounded Rectangle 12"/>
          <p:cNvSpPr/>
          <p:nvPr/>
        </p:nvSpPr>
        <p:spPr>
          <a:xfrm>
            <a:off x="6263640" y="3511296"/>
            <a:ext cx="5349240" cy="1033271"/>
          </a:xfrm>
          <a:prstGeom prst="roundRect">
            <a:avLst/>
          </a:prstGeom>
          <a:solidFill>
            <a:srgbClr val="EEF4FC"/>
          </a:solidFill>
          <a:ln w="12700">
            <a:solidFill>
              <a:srgbClr val="BDCAE6"/>
            </a:solidFill>
          </a:ln>
        </p:spPr>
        <p:style>
          <a:lnRef idx="1">
            <a:schemeClr val="accent1"/>
          </a:lnRef>
          <a:fillRef idx="3">
            <a:schemeClr val="accent1"/>
          </a:fillRef>
          <a:effectRef idx="2">
            <a:schemeClr val="accent1"/>
          </a:effectRef>
          <a:fontRef idx="minor">
            <a:schemeClr val="lt1"/>
          </a:fontRef>
        </p:style>
        <p:txBody>
          <a:bodyPr wrap="square" lIns="64008" tIns="36576" rIns="64008" bIns="36576" rtlCol="0" anchor="ctr"/>
          <a:lstStyle/>
          <a:p>
            <a:pPr marL="0" marR="0" lvl="0" indent="0" algn="ctr"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14" name="Rectangle 13"/>
          <p:cNvSpPr/>
          <p:nvPr/>
        </p:nvSpPr>
        <p:spPr>
          <a:xfrm>
            <a:off x="6263640" y="3511296"/>
            <a:ext cx="109728" cy="1033271"/>
          </a:xfrm>
          <a:prstGeom prst="rect">
            <a:avLst/>
          </a:prstGeom>
          <a:solidFill>
            <a:srgbClr val="203A75"/>
          </a:solidFill>
          <a:ln>
            <a:solidFill>
              <a:srgbClr val="203A75"/>
            </a:solidFill>
          </a:ln>
        </p:spPr>
        <p:style>
          <a:lnRef idx="1">
            <a:schemeClr val="accent1"/>
          </a:lnRef>
          <a:fillRef idx="3">
            <a:schemeClr val="accent1"/>
          </a:fillRef>
          <a:effectRef idx="2">
            <a:schemeClr val="accent1"/>
          </a:effectRef>
          <a:fontRef idx="minor">
            <a:schemeClr val="lt1"/>
          </a:fontRef>
        </p:style>
        <p:txBody>
          <a:bodyPr wrap="square" lIns="64008" tIns="36576" rIns="64008" bIns="36576" rtlCol="0" anchor="ctr"/>
          <a:lstStyle/>
          <a:p>
            <a:pPr marL="0" marR="0" lvl="0" indent="0" algn="ctr"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TextBox 14"/>
          <p:cNvSpPr txBox="1"/>
          <p:nvPr/>
        </p:nvSpPr>
        <p:spPr>
          <a:xfrm>
            <a:off x="6464808" y="3584448"/>
            <a:ext cx="5029200" cy="751681"/>
          </a:xfrm>
          <a:prstGeom prst="rect">
            <a:avLst/>
          </a:prstGeom>
          <a:noFill/>
          <a:ln/>
        </p:spPr>
        <p:txBody>
          <a:bodyPr wrap="square" lIns="64008" tIns="36576" rIns="64008" bIns="36576" anchor="t">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sz="1400" b="1" i="0" u="none" strike="noStrike" kern="1200" cap="none" spc="0" normalizeH="0" baseline="0" noProof="0" dirty="0">
                <a:ln>
                  <a:noFill/>
                </a:ln>
                <a:solidFill>
                  <a:srgbClr val="0C2C5A"/>
                </a:solidFill>
                <a:effectLst/>
                <a:uLnTx/>
                <a:uFillTx/>
                <a:latin typeface="Arial"/>
                <a:ea typeface="+mn-ea"/>
                <a:cs typeface="+mn-cs"/>
              </a:rPr>
              <a:t>Key reminders</a:t>
            </a:r>
          </a:p>
          <a:p>
            <a:pPr marL="0" marR="0" lvl="0" indent="0" algn="l" defTabSz="914400" rtl="0" eaLnBrk="1" fontAlgn="auto" latinLnBrk="0" hangingPunct="1">
              <a:lnSpc>
                <a:spcPct val="105000"/>
              </a:lnSpc>
              <a:spcBef>
                <a:spcPts val="0"/>
              </a:spcBef>
              <a:spcAft>
                <a:spcPts val="200"/>
              </a:spcAft>
              <a:buClrTx/>
              <a:buSzTx/>
              <a:buFontTx/>
              <a:buNone/>
              <a:tabLst/>
              <a:defRPr/>
            </a:pPr>
            <a:r>
              <a:rPr kumimoji="0" sz="1400" b="0" i="0" u="none" strike="noStrike" kern="1200" cap="none" spc="0" normalizeH="0" baseline="0" noProof="0" dirty="0">
                <a:ln>
                  <a:noFill/>
                </a:ln>
                <a:solidFill>
                  <a:srgbClr val="0C2C5A"/>
                </a:solidFill>
                <a:effectLst/>
                <a:uLnTx/>
                <a:uFillTx/>
                <a:latin typeface="Arial"/>
                <a:ea typeface="+mn-ea"/>
                <a:cs typeface="+mn-cs"/>
              </a:rPr>
              <a:t>Use the current academic year form; use a personal email; one application may be needed for each college</a:t>
            </a:r>
          </a:p>
        </p:txBody>
      </p:sp>
      <p:sp>
        <p:nvSpPr>
          <p:cNvPr id="16" name="Rounded Rectangle 15"/>
          <p:cNvSpPr/>
          <p:nvPr/>
        </p:nvSpPr>
        <p:spPr>
          <a:xfrm>
            <a:off x="6263640" y="4773168"/>
            <a:ext cx="5349240" cy="1033271"/>
          </a:xfrm>
          <a:prstGeom prst="roundRect">
            <a:avLst/>
          </a:prstGeom>
          <a:solidFill>
            <a:srgbClr val="EEF4FC"/>
          </a:solidFill>
          <a:ln w="12700">
            <a:solidFill>
              <a:srgbClr val="BDCAE6"/>
            </a:solidFill>
          </a:ln>
        </p:spPr>
        <p:style>
          <a:lnRef idx="1">
            <a:schemeClr val="accent1"/>
          </a:lnRef>
          <a:fillRef idx="3">
            <a:schemeClr val="accent1"/>
          </a:fillRef>
          <a:effectRef idx="2">
            <a:schemeClr val="accent1"/>
          </a:effectRef>
          <a:fontRef idx="minor">
            <a:schemeClr val="lt1"/>
          </a:fontRef>
        </p:style>
        <p:txBody>
          <a:bodyPr wrap="square" lIns="64008" tIns="36576" rIns="64008" bIns="36576" rtlCol="0" anchor="ctr"/>
          <a:lstStyle/>
          <a:p>
            <a:pPr marL="0" marR="0" lvl="0" indent="0" algn="ctr"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17" name="Rectangle 16"/>
          <p:cNvSpPr/>
          <p:nvPr/>
        </p:nvSpPr>
        <p:spPr>
          <a:xfrm>
            <a:off x="6263640" y="4773168"/>
            <a:ext cx="109728" cy="1033271"/>
          </a:xfrm>
          <a:prstGeom prst="rect">
            <a:avLst/>
          </a:prstGeom>
          <a:solidFill>
            <a:srgbClr val="203A75"/>
          </a:solidFill>
          <a:ln>
            <a:solidFill>
              <a:srgbClr val="203A75"/>
            </a:solidFill>
          </a:ln>
        </p:spPr>
        <p:style>
          <a:lnRef idx="1">
            <a:schemeClr val="accent1"/>
          </a:lnRef>
          <a:fillRef idx="3">
            <a:schemeClr val="accent1"/>
          </a:fillRef>
          <a:effectRef idx="2">
            <a:schemeClr val="accent1"/>
          </a:effectRef>
          <a:fontRef idx="minor">
            <a:schemeClr val="lt1"/>
          </a:fontRef>
        </p:style>
        <p:txBody>
          <a:bodyPr wrap="square" lIns="64008" tIns="36576" rIns="64008" bIns="36576" rtlCol="0" anchor="ctr"/>
          <a:lstStyle/>
          <a:p>
            <a:pPr marL="0" marR="0" lvl="0" indent="0" algn="ctr"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TextBox 17"/>
          <p:cNvSpPr txBox="1"/>
          <p:nvPr/>
        </p:nvSpPr>
        <p:spPr>
          <a:xfrm>
            <a:off x="6464808" y="4846320"/>
            <a:ext cx="5029200" cy="782458"/>
          </a:xfrm>
          <a:prstGeom prst="rect">
            <a:avLst/>
          </a:prstGeom>
          <a:noFill/>
          <a:ln/>
        </p:spPr>
        <p:txBody>
          <a:bodyPr wrap="square" lIns="64008" tIns="36576" rIns="64008" bIns="36576" anchor="t">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sz="1600" b="1" i="0" u="none" strike="noStrike" kern="1200" cap="none" spc="0" normalizeH="0" baseline="0" noProof="0" dirty="0">
                <a:ln>
                  <a:noFill/>
                </a:ln>
                <a:solidFill>
                  <a:srgbClr val="0C2C5A"/>
                </a:solidFill>
                <a:effectLst/>
                <a:uLnTx/>
                <a:uFillTx/>
                <a:latin typeface="Arial"/>
                <a:ea typeface="+mn-ea"/>
                <a:cs typeface="+mn-cs"/>
              </a:rPr>
              <a:t>Signatures</a:t>
            </a:r>
          </a:p>
          <a:p>
            <a:pPr marL="0" marR="0" lvl="0" indent="0" algn="l" defTabSz="914400" rtl="0" eaLnBrk="1" fontAlgn="auto" latinLnBrk="0" hangingPunct="1">
              <a:lnSpc>
                <a:spcPct val="105000"/>
              </a:lnSpc>
              <a:spcBef>
                <a:spcPts val="0"/>
              </a:spcBef>
              <a:spcAft>
                <a:spcPts val="200"/>
              </a:spcAft>
              <a:buClrTx/>
              <a:buSzTx/>
              <a:buFontTx/>
              <a:buNone/>
              <a:tabLst/>
              <a:defRPr/>
            </a:pPr>
            <a:r>
              <a:rPr kumimoji="0" sz="1400" b="0" i="0" u="none" strike="noStrike" kern="1200" cap="none" spc="0" normalizeH="0" baseline="0" noProof="0" dirty="0">
                <a:ln>
                  <a:noFill/>
                </a:ln>
                <a:solidFill>
                  <a:srgbClr val="0C2C5A"/>
                </a:solidFill>
                <a:effectLst/>
                <a:uLnTx/>
                <a:uFillTx/>
                <a:latin typeface="Arial"/>
                <a:ea typeface="+mn-ea"/>
                <a:cs typeface="+mn-cs"/>
              </a:rPr>
              <a:t>Student and veteran sign the form; attach VSD-021 if the veteran cannot sign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8ea14f7f-18d9-5229-ad7a-945adccc7255.png"/>
          <p:cNvPicPr>
            <a:picLocks noChangeAspect="1"/>
          </p:cNvPicPr>
          <p:nvPr/>
        </p:nvPicPr>
        <p:blipFill>
          <a:blip r:embed="rId3"/>
          <a:stretch>
            <a:fillRect/>
          </a:stretch>
        </p:blipFill>
        <p:spPr>
          <a:xfrm>
            <a:off x="0" y="0"/>
            <a:ext cx="12191695" cy="6858000"/>
          </a:xfrm>
          <a:prstGeom prst="rect">
            <a:avLst/>
          </a:prstGeom>
        </p:spPr>
      </p:pic>
      <p:sp>
        <p:nvSpPr>
          <p:cNvPr id="6" name="Text 3"/>
          <p:cNvSpPr/>
          <p:nvPr/>
        </p:nvSpPr>
        <p:spPr>
          <a:xfrm>
            <a:off x="502920" y="777240"/>
            <a:ext cx="10972800" cy="411480"/>
          </a:xfrm>
          <a:prstGeom prst="rect">
            <a:avLst/>
          </a:prstGeom>
          <a:noFill/>
          <a:ln/>
        </p:spPr>
        <p:txBody>
          <a:bodyPr wrap="square" lIns="64008" tIns="36576" rIns="64008" bIns="36576" rtlCol="0" anchor="ct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2400" b="1" i="0" u="none" strike="noStrike" kern="1200" cap="none" spc="0" normalizeH="0" baseline="0" noProof="0" dirty="0">
                <a:ln>
                  <a:noFill/>
                </a:ln>
                <a:solidFill>
                  <a:srgbClr val="203A75"/>
                </a:solidFill>
                <a:effectLst/>
                <a:uLnTx/>
                <a:uFillTx/>
                <a:latin typeface="Arial" pitchFamily="34" charset="0"/>
                <a:ea typeface="Arial" pitchFamily="34" charset="-122"/>
                <a:cs typeface="Arial" pitchFamily="34" charset="-120"/>
              </a:rPr>
              <a:t>Plan A: Qualifying Veteran Status / No Income Limit</a:t>
            </a: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Shape 5"/>
          <p:cNvSpPr/>
          <p:nvPr/>
        </p:nvSpPr>
        <p:spPr>
          <a:xfrm>
            <a:off x="640080" y="1417320"/>
            <a:ext cx="5166360" cy="4389120"/>
          </a:xfrm>
          <a:prstGeom prst="roundRect">
            <a:avLst/>
          </a:prstGeom>
          <a:solidFill>
            <a:srgbClr val="EEF4FC"/>
          </a:solidFill>
          <a:ln w="12700">
            <a:solidFill>
              <a:srgbClr val="D7DFEE"/>
            </a:solidFill>
            <a:prstDash val="solid"/>
          </a:ln>
        </p:spPr>
        <p:txBody>
          <a:bodyPr wrap="square" lIns="64008" tIns="36576" rIns="64008" bIns="36576"/>
          <a:lstStyle/>
          <a:p>
            <a:pPr marL="0" marR="0" lvl="0" indent="0" algn="l"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 name="Text 6"/>
          <p:cNvSpPr/>
          <p:nvPr/>
        </p:nvSpPr>
        <p:spPr>
          <a:xfrm>
            <a:off x="960120" y="1691640"/>
            <a:ext cx="4480560" cy="274320"/>
          </a:xfrm>
          <a:prstGeom prst="rect">
            <a:avLst/>
          </a:prstGeom>
          <a:noFill/>
          <a:ln/>
        </p:spPr>
        <p:txBody>
          <a:bodyPr wrap="square" lIns="64008" tIns="36576" rIns="64008" bIns="36576" rtlCol="0" anchor="ct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700" b="1" i="0" u="none" strike="noStrike" kern="1200" cap="none" spc="0" normalizeH="0" baseline="0" noProof="0" dirty="0">
                <a:ln>
                  <a:noFill/>
                </a:ln>
                <a:solidFill>
                  <a:srgbClr val="203A75"/>
                </a:solidFill>
                <a:effectLst/>
                <a:uLnTx/>
                <a:uFillTx/>
                <a:latin typeface="Arial"/>
                <a:ea typeface="+mn-ea"/>
                <a:cs typeface="+mn-cs"/>
              </a:rPr>
              <a:t>Eligibility / purpose</a:t>
            </a:r>
            <a:endParaRPr kumimoji="0" lang="en-US" sz="1700" b="0" i="0" u="none" strike="noStrike" kern="1200" cap="none" spc="0" normalizeH="0" baseline="0" noProof="0" dirty="0">
              <a:ln>
                <a:noFill/>
              </a:ln>
              <a:solidFill>
                <a:prstClr val="black"/>
              </a:solidFill>
              <a:effectLst/>
              <a:uLnTx/>
              <a:uFillTx/>
              <a:latin typeface="Arial"/>
              <a:ea typeface="+mn-ea"/>
              <a:cs typeface="+mn-cs"/>
            </a:endParaRPr>
          </a:p>
        </p:txBody>
      </p:sp>
      <p:sp>
        <p:nvSpPr>
          <p:cNvPr id="10" name="Text 7"/>
          <p:cNvSpPr/>
          <p:nvPr/>
        </p:nvSpPr>
        <p:spPr>
          <a:xfrm>
            <a:off x="960120" y="2057400"/>
            <a:ext cx="4480560" cy="3390595"/>
          </a:xfrm>
          <a:prstGeom prst="rect">
            <a:avLst/>
          </a:prstGeom>
          <a:noFill/>
          <a:ln/>
        </p:spPr>
        <p:txBody>
          <a:bodyPr wrap="square" lIns="64008" tIns="36576" rIns="64008" bIns="36576"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sz="1600" b="0" i="0" dirty="0">
                <a:solidFill>
                  <a:srgbClr val="222222"/>
                </a:solidFill>
                <a:latin typeface="Arial"/>
              </a:rPr>
              <a:t>• For an eligible child, spouse, or unmarried surviving spouse of a qualifying veteran</a:t>
            </a:r>
            <a:endParaRPr kumimoji="0" lang="en-US" sz="1600" b="0" i="0" u="none" strike="noStrike" kern="1200" cap="none" spc="0" normalizeH="0" baseline="0" noProof="0" dirty="0">
              <a:ln>
                <a:noFill/>
              </a:ln>
              <a:solidFill>
                <a:prstClr val="black"/>
              </a:solidFill>
              <a:effectLst/>
              <a:uLnTx/>
              <a:uFillTx/>
              <a:latin typeface="Arial"/>
              <a:ea typeface="+mn-ea"/>
              <a:cs typeface="+mn-cs"/>
            </a:endParaRPr>
          </a:p>
          <a:p>
            <a:pPr>
              <a:lnSpc>
                <a:spcPct val="100000"/>
              </a:lnSpc>
              <a:spcBef>
                <a:spcPts val="0"/>
              </a:spcBef>
              <a:spcAft>
                <a:spcPts val="0"/>
              </a:spcAft>
            </a:pPr>
            <a:r>
              <a:rPr sz="1600" b="0" i="0" dirty="0">
                <a:solidFill>
                  <a:srgbClr val="222222"/>
                </a:solidFill>
                <a:latin typeface="Arial"/>
              </a:rPr>
              <a:t>• Veteran is rated 100% disabled or meets qualifying death/disability criteria</a:t>
            </a:r>
          </a:p>
          <a:p>
            <a:pPr>
              <a:lnSpc>
                <a:spcPct val="100000"/>
              </a:lnSpc>
              <a:spcBef>
                <a:spcPts val="0"/>
              </a:spcBef>
              <a:spcAft>
                <a:spcPts val="0"/>
              </a:spcAft>
            </a:pPr>
            <a:r>
              <a:rPr sz="1600" b="0" i="0" dirty="0">
                <a:solidFill>
                  <a:srgbClr val="222222"/>
                </a:solidFill>
                <a:latin typeface="Arial"/>
              </a:rPr>
              <a:t>• Eligible child is generally age 14–27; veteran-student situations may extend to age 30</a:t>
            </a:r>
          </a:p>
          <a:p>
            <a:pPr>
              <a:lnSpc>
                <a:spcPct val="100000"/>
              </a:lnSpc>
              <a:spcBef>
                <a:spcPts val="0"/>
              </a:spcBef>
              <a:spcAft>
                <a:spcPts val="0"/>
              </a:spcAft>
            </a:pPr>
            <a:r>
              <a:rPr sz="1600" b="0" i="0" dirty="0">
                <a:solidFill>
                  <a:srgbClr val="222222"/>
                </a:solidFill>
                <a:latin typeface="Arial"/>
              </a:rPr>
              <a:t>• No income limit</a:t>
            </a:r>
          </a:p>
          <a:p>
            <a:pPr>
              <a:lnSpc>
                <a:spcPct val="100000"/>
              </a:lnSpc>
              <a:spcBef>
                <a:spcPts val="0"/>
              </a:spcBef>
              <a:spcAft>
                <a:spcPts val="0"/>
              </a:spcAft>
            </a:pPr>
            <a:r>
              <a:rPr sz="1600" b="0" i="0" dirty="0">
                <a:solidFill>
                  <a:srgbClr val="222222"/>
                </a:solidFill>
                <a:latin typeface="Arial"/>
              </a:rPr>
              <a:t>• Cannot receive VA Chapter 35 Dependents Education Assistance during the same period</a:t>
            </a:r>
          </a:p>
        </p:txBody>
      </p:sp>
      <p:sp>
        <p:nvSpPr>
          <p:cNvPr id="11" name="Shape 8"/>
          <p:cNvSpPr/>
          <p:nvPr/>
        </p:nvSpPr>
        <p:spPr>
          <a:xfrm>
            <a:off x="6172200" y="1417320"/>
            <a:ext cx="5349240" cy="4389120"/>
          </a:xfrm>
          <a:prstGeom prst="roundRect">
            <a:avLst/>
          </a:prstGeom>
          <a:solidFill>
            <a:srgbClr val="EEF4FC"/>
          </a:solidFill>
          <a:ln w="12700">
            <a:solidFill>
              <a:srgbClr val="D7DFEE"/>
            </a:solidFill>
            <a:prstDash val="solid"/>
          </a:ln>
        </p:spPr>
        <p:txBody>
          <a:bodyPr wrap="square" lIns="64008" tIns="36576" rIns="64008" bIns="36576"/>
          <a:lstStyle/>
          <a:p>
            <a:pPr marL="0" marR="0" lvl="0" indent="0" algn="l"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 name="Text 9"/>
          <p:cNvSpPr/>
          <p:nvPr/>
        </p:nvSpPr>
        <p:spPr>
          <a:xfrm>
            <a:off x="6492240" y="1691640"/>
            <a:ext cx="4663440" cy="274320"/>
          </a:xfrm>
          <a:prstGeom prst="rect">
            <a:avLst/>
          </a:prstGeom>
          <a:noFill/>
          <a:ln/>
        </p:spPr>
        <p:txBody>
          <a:bodyPr wrap="square" lIns="64008" tIns="36576" rIns="64008" bIns="36576" rtlCol="0" anchor="ct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700" b="1" i="0" u="none" strike="noStrike" kern="1200" cap="none" spc="0" normalizeH="0" baseline="0" noProof="0" dirty="0">
                <a:ln>
                  <a:noFill/>
                </a:ln>
                <a:solidFill>
                  <a:srgbClr val="203A75"/>
                </a:solidFill>
                <a:effectLst/>
                <a:uLnTx/>
                <a:uFillTx/>
                <a:latin typeface="Arial"/>
                <a:ea typeface="+mn-ea"/>
                <a:cs typeface="+mn-cs"/>
              </a:rPr>
              <a:t>What it covers</a:t>
            </a:r>
            <a:endParaRPr kumimoji="0" lang="en-US" sz="1700" b="0" i="0" u="none" strike="noStrike" kern="1200" cap="none" spc="0" normalizeH="0" baseline="0" noProof="0" dirty="0">
              <a:ln>
                <a:noFill/>
              </a:ln>
              <a:solidFill>
                <a:prstClr val="black"/>
              </a:solidFill>
              <a:effectLst/>
              <a:uLnTx/>
              <a:uFillTx/>
              <a:latin typeface="Arial"/>
              <a:ea typeface="+mn-ea"/>
              <a:cs typeface="+mn-cs"/>
            </a:endParaRPr>
          </a:p>
        </p:txBody>
      </p:sp>
      <p:sp>
        <p:nvSpPr>
          <p:cNvPr id="13" name="Text 10"/>
          <p:cNvSpPr/>
          <p:nvPr/>
        </p:nvSpPr>
        <p:spPr>
          <a:xfrm>
            <a:off x="6492240" y="2057400"/>
            <a:ext cx="4617720" cy="3383280"/>
          </a:xfrm>
          <a:prstGeom prst="rect">
            <a:avLst/>
          </a:prstGeom>
          <a:noFill/>
          <a:ln/>
        </p:spPr>
        <p:txBody>
          <a:bodyPr wrap="square" lIns="64008" tIns="36576" rIns="64008" bIns="36576" rtlCol="0" anchor="ctr">
            <a:norm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222222"/>
                </a:solidFill>
                <a:effectLst/>
                <a:uLnTx/>
                <a:uFillTx/>
                <a:latin typeface="Arial"/>
                <a:ea typeface="+mn-ea"/>
                <a:cs typeface="+mn-cs"/>
              </a:rPr>
              <a:t>Plan A waives mandatory systemwide tuition and fees at eligible California public colleges and universities. It does not remove school admission requirements or non-mandatory campus costs</a:t>
            </a:r>
            <a:r>
              <a:rPr kumimoji="0" lang="en-US" sz="1800" b="0" i="0" u="none" strike="noStrike" kern="1200" cap="none" spc="0" normalizeH="0" baseline="0" noProof="0" dirty="0">
                <a:ln>
                  <a:noFill/>
                </a:ln>
                <a:solidFill>
                  <a:srgbClr val="222222"/>
                </a:solidFill>
                <a:effectLst/>
                <a:uLnTx/>
                <a:uFillTx/>
                <a:latin typeface="Arial"/>
                <a:ea typeface="+mn-ea"/>
                <a:cs typeface="+mn-cs"/>
              </a:rPr>
              <a:t>.</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8ea14f7f-18d9-5229-ad7a-945adccc7255.png"/>
          <p:cNvPicPr>
            <a:picLocks noChangeAspect="1"/>
          </p:cNvPicPr>
          <p:nvPr/>
        </p:nvPicPr>
        <p:blipFill>
          <a:blip r:embed="rId3"/>
          <a:stretch>
            <a:fillRect/>
          </a:stretch>
        </p:blipFill>
        <p:spPr>
          <a:xfrm>
            <a:off x="0" y="0"/>
            <a:ext cx="12191695" cy="6858000"/>
          </a:xfrm>
          <a:prstGeom prst="rect">
            <a:avLst/>
          </a:prstGeom>
        </p:spPr>
      </p:pic>
      <p:sp>
        <p:nvSpPr>
          <p:cNvPr id="6" name="Text 3"/>
          <p:cNvSpPr/>
          <p:nvPr/>
        </p:nvSpPr>
        <p:spPr>
          <a:xfrm>
            <a:off x="502920" y="777240"/>
            <a:ext cx="10972800" cy="411480"/>
          </a:xfrm>
          <a:prstGeom prst="rect">
            <a:avLst/>
          </a:prstGeom>
          <a:noFill/>
          <a:ln/>
        </p:spPr>
        <p:txBody>
          <a:bodyPr wrap="square" lIns="64008" tIns="36576" rIns="64008" bIns="36576" rtlCol="0" anchor="ct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2400" b="1" i="0" u="none" strike="noStrike" kern="1200" cap="none" spc="0" normalizeH="0" baseline="0" noProof="0" dirty="0">
                <a:ln>
                  <a:noFill/>
                </a:ln>
                <a:solidFill>
                  <a:srgbClr val="0C2C5A"/>
                </a:solidFill>
                <a:effectLst/>
                <a:uLnTx/>
                <a:uFillTx/>
                <a:latin typeface="Arial" pitchFamily="34" charset="0"/>
                <a:ea typeface="Arial" pitchFamily="34" charset="-122"/>
                <a:cs typeface="Arial" pitchFamily="34" charset="-120"/>
              </a:rPr>
              <a:t>Plan B: Service-Connected Veteran / Student Income Limit</a:t>
            </a: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Shape 5"/>
          <p:cNvSpPr/>
          <p:nvPr/>
        </p:nvSpPr>
        <p:spPr>
          <a:xfrm>
            <a:off x="640080" y="1417320"/>
            <a:ext cx="5166360" cy="4389120"/>
          </a:xfrm>
          <a:prstGeom prst="roundRect">
            <a:avLst/>
          </a:prstGeom>
          <a:solidFill>
            <a:srgbClr val="EEF4FC"/>
          </a:solidFill>
          <a:ln w="12700">
            <a:solidFill>
              <a:srgbClr val="BDCAE6"/>
            </a:solidFill>
            <a:prstDash val="solid"/>
          </a:ln>
        </p:spPr>
        <p:txBody>
          <a:bodyPr wrap="square" lIns="64008" tIns="36576" rIns="64008" bIns="36576"/>
          <a:lstStyle/>
          <a:p>
            <a:pPr marL="0" marR="0" lvl="0" indent="0" algn="l"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 name="Text 6"/>
          <p:cNvSpPr/>
          <p:nvPr/>
        </p:nvSpPr>
        <p:spPr>
          <a:xfrm>
            <a:off x="960120" y="1691640"/>
            <a:ext cx="4480560" cy="274320"/>
          </a:xfrm>
          <a:prstGeom prst="rect">
            <a:avLst/>
          </a:prstGeom>
          <a:noFill/>
          <a:ln/>
        </p:spPr>
        <p:txBody>
          <a:bodyPr wrap="square" lIns="64008" tIns="36576" rIns="64008" bIns="36576" rtlCol="0" anchor="ct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700" b="1" i="0" u="none" strike="noStrike" kern="1200" cap="none" spc="0" normalizeH="0" baseline="0" noProof="0" dirty="0">
                <a:ln>
                  <a:noFill/>
                </a:ln>
                <a:solidFill>
                  <a:srgbClr val="0C2C5A"/>
                </a:solidFill>
                <a:effectLst/>
                <a:uLnTx/>
                <a:uFillTx/>
                <a:latin typeface="Arial"/>
                <a:ea typeface="+mn-ea"/>
                <a:cs typeface="+mn-cs"/>
              </a:rPr>
              <a:t>Eligibility / purpose</a:t>
            </a:r>
            <a:endParaRPr kumimoji="0" lang="en-US" sz="1700" b="0" i="0" u="none" strike="noStrike" kern="1200" cap="none" spc="0" normalizeH="0" baseline="0" noProof="0" dirty="0">
              <a:ln>
                <a:noFill/>
              </a:ln>
              <a:solidFill>
                <a:prstClr val="black"/>
              </a:solidFill>
              <a:effectLst/>
              <a:uLnTx/>
              <a:uFillTx/>
              <a:latin typeface="Arial"/>
              <a:ea typeface="+mn-ea"/>
              <a:cs typeface="+mn-cs"/>
            </a:endParaRPr>
          </a:p>
        </p:txBody>
      </p:sp>
      <p:sp>
        <p:nvSpPr>
          <p:cNvPr id="10" name="Text 7"/>
          <p:cNvSpPr/>
          <p:nvPr/>
        </p:nvSpPr>
        <p:spPr>
          <a:xfrm>
            <a:off x="960120" y="2057400"/>
            <a:ext cx="4480560" cy="3390595"/>
          </a:xfrm>
          <a:prstGeom prst="rect">
            <a:avLst/>
          </a:prstGeom>
          <a:noFill/>
          <a:ln/>
        </p:spPr>
        <p:txBody>
          <a:bodyPr wrap="square" lIns="64008" tIns="36576" rIns="64008" bIns="36576"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sz="1600" b="0" i="0">
                <a:solidFill>
                  <a:srgbClr val="1A1A1A"/>
                </a:solidFill>
                <a:latin typeface="Arial"/>
              </a:rPr>
              <a:t>• For eligible children of a veteran with a service-connected disability</a:t>
            </a:r>
          </a:p>
          <a:p>
            <a:pPr>
              <a:lnSpc>
                <a:spcPct val="100000"/>
              </a:lnSpc>
              <a:spcBef>
                <a:spcPts val="0"/>
              </a:spcBef>
              <a:spcAft>
                <a:spcPts val="0"/>
              </a:spcAft>
            </a:pPr>
            <a:r>
              <a:rPr sz="1600" b="0" i="0">
                <a:solidFill>
                  <a:srgbClr val="1A1A1A"/>
                </a:solidFill>
                <a:latin typeface="Arial"/>
              </a:rPr>
              <a:t>• No age limit for Plan B</a:t>
            </a:r>
          </a:p>
          <a:p>
            <a:pPr>
              <a:lnSpc>
                <a:spcPct val="100000"/>
              </a:lnSpc>
              <a:spcBef>
                <a:spcPts val="0"/>
              </a:spcBef>
              <a:spcAft>
                <a:spcPts val="0"/>
              </a:spcAft>
            </a:pPr>
            <a:r>
              <a:rPr sz="1600" b="0" i="0">
                <a:solidFill>
                  <a:srgbClr val="1A1A1A"/>
                </a:solidFill>
                <a:latin typeface="Arial"/>
              </a:rPr>
              <a:t>• Student AGI plus annual parental support is reviewed from the previous tax year</a:t>
            </a:r>
          </a:p>
          <a:p>
            <a:pPr>
              <a:lnSpc>
                <a:spcPct val="100000"/>
              </a:lnSpc>
              <a:spcBef>
                <a:spcPts val="0"/>
              </a:spcBef>
              <a:spcAft>
                <a:spcPts val="0"/>
              </a:spcAft>
            </a:pPr>
            <a:r>
              <a:rPr sz="1600" b="0" i="0">
                <a:solidFill>
                  <a:srgbClr val="1A1A1A"/>
                </a:solidFill>
                <a:latin typeface="Arial"/>
              </a:rPr>
              <a:t>• AY 2026–2027 income limit: $22,941</a:t>
            </a:r>
          </a:p>
          <a:p>
            <a:pPr>
              <a:lnSpc>
                <a:spcPct val="100000"/>
              </a:lnSpc>
              <a:spcBef>
                <a:spcPts val="0"/>
              </a:spcBef>
              <a:spcAft>
                <a:spcPts val="0"/>
              </a:spcAft>
            </a:pPr>
            <a:r>
              <a:rPr sz="1600" b="0" i="0">
                <a:solidFill>
                  <a:srgbClr val="1A1A1A"/>
                </a:solidFill>
                <a:latin typeface="Arial"/>
              </a:rPr>
              <a:t>• Plan B may be used with Chapter 35 when otherwise eligible</a:t>
            </a:r>
          </a:p>
        </p:txBody>
      </p:sp>
      <p:sp>
        <p:nvSpPr>
          <p:cNvPr id="11" name="Shape 8"/>
          <p:cNvSpPr/>
          <p:nvPr/>
        </p:nvSpPr>
        <p:spPr>
          <a:xfrm>
            <a:off x="6172200" y="1417320"/>
            <a:ext cx="5349240" cy="4389120"/>
          </a:xfrm>
          <a:prstGeom prst="roundRect">
            <a:avLst/>
          </a:prstGeom>
          <a:solidFill>
            <a:srgbClr val="EEF4FC"/>
          </a:solidFill>
          <a:ln w="12700">
            <a:solidFill>
              <a:srgbClr val="BDCAE6"/>
            </a:solidFill>
            <a:prstDash val="solid"/>
          </a:ln>
        </p:spPr>
        <p:txBody>
          <a:bodyPr wrap="square" lIns="64008" tIns="36576" rIns="64008" bIns="36576"/>
          <a:lstStyle/>
          <a:p>
            <a:pPr marL="0" marR="0" lvl="0" indent="0" algn="l"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 name="Text 9"/>
          <p:cNvSpPr/>
          <p:nvPr/>
        </p:nvSpPr>
        <p:spPr>
          <a:xfrm>
            <a:off x="6492240" y="1691640"/>
            <a:ext cx="4663440" cy="274320"/>
          </a:xfrm>
          <a:prstGeom prst="rect">
            <a:avLst/>
          </a:prstGeom>
          <a:noFill/>
          <a:ln/>
        </p:spPr>
        <p:txBody>
          <a:bodyPr wrap="square" lIns="64008" tIns="36576" rIns="64008" bIns="36576" rtlCol="0" anchor="ct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700" b="1" i="0" u="none" strike="noStrike" kern="1200" cap="none" spc="0" normalizeH="0" baseline="0" noProof="0" dirty="0">
                <a:ln>
                  <a:noFill/>
                </a:ln>
                <a:solidFill>
                  <a:srgbClr val="0C2C5A"/>
                </a:solidFill>
                <a:effectLst/>
                <a:uLnTx/>
                <a:uFillTx/>
                <a:latin typeface="Arial"/>
                <a:ea typeface="+mn-ea"/>
                <a:cs typeface="+mn-cs"/>
              </a:rPr>
              <a:t>What it covers</a:t>
            </a:r>
            <a:endParaRPr kumimoji="0" lang="en-US" sz="1700" b="0" i="0" u="none" strike="noStrike" kern="1200" cap="none" spc="0" normalizeH="0" baseline="0" noProof="0" dirty="0">
              <a:ln>
                <a:noFill/>
              </a:ln>
              <a:solidFill>
                <a:prstClr val="black"/>
              </a:solidFill>
              <a:effectLst/>
              <a:uLnTx/>
              <a:uFillTx/>
              <a:latin typeface="Arial"/>
              <a:ea typeface="+mn-ea"/>
              <a:cs typeface="+mn-cs"/>
            </a:endParaRPr>
          </a:p>
        </p:txBody>
      </p:sp>
      <p:sp>
        <p:nvSpPr>
          <p:cNvPr id="13" name="Text 10"/>
          <p:cNvSpPr/>
          <p:nvPr/>
        </p:nvSpPr>
        <p:spPr>
          <a:xfrm>
            <a:off x="6492240" y="2057400"/>
            <a:ext cx="4617720" cy="3383280"/>
          </a:xfrm>
          <a:prstGeom prst="rect">
            <a:avLst/>
          </a:prstGeom>
          <a:noFill/>
          <a:ln/>
        </p:spPr>
        <p:txBody>
          <a:bodyPr wrap="square" lIns="64008" tIns="36576" rIns="64008" bIns="36576" rtlCol="0" anchor="ctr">
            <a:norm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800" b="0" i="0" u="none" strike="noStrike" kern="1200" cap="none" spc="0" normalizeH="0" baseline="0" noProof="0" dirty="0">
                <a:ln>
                  <a:noFill/>
                </a:ln>
                <a:effectLst/>
                <a:uLnTx/>
                <a:uFillTx/>
                <a:latin typeface="Arial"/>
                <a:ea typeface="+mn-ea"/>
                <a:cs typeface="+mn-cs"/>
              </a:rPr>
              <a:t>Plan B waives mandatory systemwide tuition and fees at eligible California public colleges and universities. The student must meet the income threshold for the academic year.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8ea14f7f-18d9-5229-ad7a-945adccc7255.png"/>
          <p:cNvPicPr>
            <a:picLocks noChangeAspect="1"/>
          </p:cNvPicPr>
          <p:nvPr/>
        </p:nvPicPr>
        <p:blipFill>
          <a:blip r:embed="rId3"/>
          <a:stretch>
            <a:fillRect/>
          </a:stretch>
        </p:blipFill>
        <p:spPr>
          <a:xfrm>
            <a:off x="0" y="0"/>
            <a:ext cx="12191695" cy="6858000"/>
          </a:xfrm>
          <a:prstGeom prst="rect">
            <a:avLst/>
          </a:prstGeom>
        </p:spPr>
      </p:pic>
      <p:sp>
        <p:nvSpPr>
          <p:cNvPr id="6" name="Text 3"/>
          <p:cNvSpPr/>
          <p:nvPr/>
        </p:nvSpPr>
        <p:spPr>
          <a:xfrm>
            <a:off x="502920" y="777240"/>
            <a:ext cx="10972800" cy="411480"/>
          </a:xfrm>
          <a:prstGeom prst="rect">
            <a:avLst/>
          </a:prstGeom>
          <a:noFill/>
          <a:ln/>
        </p:spPr>
        <p:txBody>
          <a:bodyPr wrap="square" lIns="64008" tIns="36576" rIns="64008" bIns="36576" rtlCol="0" anchor="ct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2400" b="1" i="0" u="none" strike="noStrike" kern="1200" cap="none" spc="0" normalizeH="0" baseline="0" noProof="0" dirty="0">
                <a:ln>
                  <a:noFill/>
                </a:ln>
                <a:solidFill>
                  <a:srgbClr val="0C2C5A"/>
                </a:solidFill>
                <a:effectLst/>
                <a:uLnTx/>
                <a:uFillTx/>
                <a:latin typeface="Arial" pitchFamily="34" charset="0"/>
                <a:ea typeface="Arial" pitchFamily="34" charset="-122"/>
                <a:cs typeface="Arial" pitchFamily="34" charset="-120"/>
              </a:rPr>
              <a:t>Plan C: California National Guard Line-of-Duty Criteria</a:t>
            </a: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Shape 5"/>
          <p:cNvSpPr/>
          <p:nvPr/>
        </p:nvSpPr>
        <p:spPr>
          <a:xfrm>
            <a:off x="640080" y="1417320"/>
            <a:ext cx="5166360" cy="4389120"/>
          </a:xfrm>
          <a:prstGeom prst="roundRect">
            <a:avLst/>
          </a:prstGeom>
          <a:solidFill>
            <a:srgbClr val="EEF4FC"/>
          </a:solidFill>
          <a:ln w="12700">
            <a:solidFill>
              <a:srgbClr val="BDCAE6"/>
            </a:solidFill>
            <a:prstDash val="solid"/>
          </a:ln>
        </p:spPr>
        <p:txBody>
          <a:bodyPr wrap="square" lIns="64008" tIns="36576" rIns="64008" bIns="36576"/>
          <a:lstStyle/>
          <a:p>
            <a:pPr marL="0" marR="0" lvl="0" indent="0" algn="l"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 name="Text 6"/>
          <p:cNvSpPr/>
          <p:nvPr/>
        </p:nvSpPr>
        <p:spPr>
          <a:xfrm>
            <a:off x="960120" y="1691640"/>
            <a:ext cx="4480560" cy="274320"/>
          </a:xfrm>
          <a:prstGeom prst="rect">
            <a:avLst/>
          </a:prstGeom>
          <a:noFill/>
          <a:ln/>
        </p:spPr>
        <p:txBody>
          <a:bodyPr wrap="square" lIns="64008" tIns="36576" rIns="64008" bIns="36576" rtlCol="0" anchor="ct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700" b="1" i="0" u="none" strike="noStrike" kern="1200" cap="none" spc="0" normalizeH="0" baseline="0" noProof="0" dirty="0">
                <a:ln>
                  <a:noFill/>
                </a:ln>
                <a:solidFill>
                  <a:srgbClr val="0C2C5A"/>
                </a:solidFill>
                <a:effectLst/>
                <a:uLnTx/>
                <a:uFillTx/>
                <a:latin typeface="Arial"/>
                <a:ea typeface="+mn-ea"/>
                <a:cs typeface="+mn-cs"/>
              </a:rPr>
              <a:t>Eligibility / purpose</a:t>
            </a:r>
            <a:endParaRPr kumimoji="0" lang="en-US" sz="1700" b="0" i="0" u="none" strike="noStrike" kern="1200" cap="none" spc="0" normalizeH="0" baseline="0" noProof="0" dirty="0">
              <a:ln>
                <a:noFill/>
              </a:ln>
              <a:solidFill>
                <a:prstClr val="black"/>
              </a:solidFill>
              <a:effectLst/>
              <a:uLnTx/>
              <a:uFillTx/>
              <a:latin typeface="Arial"/>
              <a:ea typeface="+mn-ea"/>
              <a:cs typeface="+mn-cs"/>
            </a:endParaRPr>
          </a:p>
        </p:txBody>
      </p:sp>
      <p:sp>
        <p:nvSpPr>
          <p:cNvPr id="10" name="Text 7"/>
          <p:cNvSpPr/>
          <p:nvPr/>
        </p:nvSpPr>
        <p:spPr>
          <a:xfrm>
            <a:off x="960120" y="2057400"/>
            <a:ext cx="4480560" cy="3390595"/>
          </a:xfrm>
          <a:prstGeom prst="rect">
            <a:avLst/>
          </a:prstGeom>
          <a:noFill/>
          <a:ln/>
        </p:spPr>
        <p:txBody>
          <a:bodyPr wrap="square" lIns="64008" tIns="36576" rIns="64008" bIns="36576"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sz="1600" b="0" i="0">
                <a:solidFill>
                  <a:srgbClr val="0C2C5A"/>
                </a:solidFill>
                <a:latin typeface="Arial"/>
              </a:rPr>
              <a:t>• For eligible spouse or child of a California National Guard member</a:t>
            </a:r>
            <a:endParaRPr kumimoji="0" lang="en-US" sz="1600" b="0" i="0" u="none" strike="noStrike" kern="1200" cap="none" spc="0" normalizeH="0" baseline="0" noProof="0" dirty="0">
              <a:ln>
                <a:noFill/>
              </a:ln>
              <a:solidFill>
                <a:prstClr val="black"/>
              </a:solidFill>
              <a:effectLst/>
              <a:uLnTx/>
              <a:uFillTx/>
              <a:latin typeface="Arial"/>
              <a:ea typeface="+mn-ea"/>
              <a:cs typeface="+mn-cs"/>
            </a:endParaRPr>
          </a:p>
          <a:p>
            <a:pPr>
              <a:lnSpc>
                <a:spcPct val="100000"/>
              </a:lnSpc>
              <a:spcBef>
                <a:spcPts val="0"/>
              </a:spcBef>
              <a:spcAft>
                <a:spcPts val="0"/>
              </a:spcAft>
            </a:pPr>
            <a:r>
              <a:rPr sz="1600" b="0" i="0">
                <a:solidFill>
                  <a:srgbClr val="0C2C5A"/>
                </a:solidFill>
                <a:latin typeface="Arial"/>
              </a:rPr>
              <a:t>• Applies when the member was killed, died of a qualifying disability, or became permanently disabled while on active service to the state</a:t>
            </a:r>
          </a:p>
          <a:p>
            <a:pPr>
              <a:lnSpc>
                <a:spcPct val="100000"/>
              </a:lnSpc>
              <a:spcBef>
                <a:spcPts val="0"/>
              </a:spcBef>
              <a:spcAft>
                <a:spcPts val="0"/>
              </a:spcAft>
            </a:pPr>
            <a:r>
              <a:rPr sz="1600" b="0" i="0">
                <a:solidFill>
                  <a:srgbClr val="0C2C5A"/>
                </a:solidFill>
                <a:latin typeface="Arial"/>
              </a:rPr>
              <a:t>• Requires documentation tying the death or permanent disability to active service to the state</a:t>
            </a:r>
          </a:p>
          <a:p>
            <a:pPr>
              <a:lnSpc>
                <a:spcPct val="100000"/>
              </a:lnSpc>
              <a:spcBef>
                <a:spcPts val="0"/>
              </a:spcBef>
              <a:spcAft>
                <a:spcPts val="0"/>
              </a:spcAft>
            </a:pPr>
            <a:r>
              <a:rPr sz="1600" b="0" i="0">
                <a:solidFill>
                  <a:srgbClr val="0C2C5A"/>
                </a:solidFill>
                <a:latin typeface="Arial"/>
              </a:rPr>
              <a:t>• Eligibility is reviewed through the CVSO process</a:t>
            </a:r>
          </a:p>
        </p:txBody>
      </p:sp>
      <p:sp>
        <p:nvSpPr>
          <p:cNvPr id="11" name="Shape 8"/>
          <p:cNvSpPr/>
          <p:nvPr/>
        </p:nvSpPr>
        <p:spPr>
          <a:xfrm>
            <a:off x="6172200" y="1417320"/>
            <a:ext cx="5349240" cy="4389120"/>
          </a:xfrm>
          <a:prstGeom prst="roundRect">
            <a:avLst/>
          </a:prstGeom>
          <a:solidFill>
            <a:srgbClr val="EEF4FC"/>
          </a:solidFill>
          <a:ln w="12700">
            <a:solidFill>
              <a:srgbClr val="BDCAE6"/>
            </a:solidFill>
            <a:prstDash val="solid"/>
          </a:ln>
        </p:spPr>
        <p:txBody>
          <a:bodyPr wrap="square" lIns="64008" tIns="36576" rIns="64008" bIns="36576"/>
          <a:lstStyle/>
          <a:p>
            <a:pPr marL="0" marR="0" lvl="0" indent="0" algn="l"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 name="Text 9"/>
          <p:cNvSpPr/>
          <p:nvPr/>
        </p:nvSpPr>
        <p:spPr>
          <a:xfrm>
            <a:off x="6492240" y="1691640"/>
            <a:ext cx="4663440" cy="274320"/>
          </a:xfrm>
          <a:prstGeom prst="rect">
            <a:avLst/>
          </a:prstGeom>
          <a:noFill/>
          <a:ln/>
        </p:spPr>
        <p:txBody>
          <a:bodyPr wrap="square" lIns="64008" tIns="36576" rIns="64008" bIns="36576" rtlCol="0" anchor="ct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700" b="1" i="0" u="none" strike="noStrike" kern="1200" cap="none" spc="0" normalizeH="0" baseline="0" noProof="0" dirty="0">
                <a:ln>
                  <a:noFill/>
                </a:ln>
                <a:solidFill>
                  <a:srgbClr val="0C2C5A"/>
                </a:solidFill>
                <a:effectLst/>
                <a:uLnTx/>
                <a:uFillTx/>
                <a:latin typeface="Arial"/>
                <a:ea typeface="+mn-ea"/>
                <a:cs typeface="+mn-cs"/>
              </a:rPr>
              <a:t>What it covers</a:t>
            </a:r>
            <a:endParaRPr kumimoji="0" lang="en-US" sz="1700" b="0" i="0" u="none" strike="noStrike" kern="1200" cap="none" spc="0" normalizeH="0" baseline="0" noProof="0" dirty="0">
              <a:ln>
                <a:noFill/>
              </a:ln>
              <a:solidFill>
                <a:prstClr val="black"/>
              </a:solidFill>
              <a:effectLst/>
              <a:uLnTx/>
              <a:uFillTx/>
              <a:latin typeface="Arial"/>
              <a:ea typeface="+mn-ea"/>
              <a:cs typeface="+mn-cs"/>
            </a:endParaRPr>
          </a:p>
        </p:txBody>
      </p:sp>
      <p:sp>
        <p:nvSpPr>
          <p:cNvPr id="13" name="Text 10"/>
          <p:cNvSpPr/>
          <p:nvPr/>
        </p:nvSpPr>
        <p:spPr>
          <a:xfrm>
            <a:off x="6492240" y="2057400"/>
            <a:ext cx="4617720" cy="3383280"/>
          </a:xfrm>
          <a:prstGeom prst="rect">
            <a:avLst/>
          </a:prstGeom>
          <a:noFill/>
          <a:ln/>
        </p:spPr>
        <p:txBody>
          <a:bodyPr wrap="square" lIns="64008" tIns="36576" rIns="64008" bIns="36576" rtlCol="0" anchor="ctr">
            <a:norm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800" b="0" i="0" u="none" strike="noStrike" kern="1200" cap="none" spc="0" normalizeH="0" baseline="0" noProof="0" dirty="0">
                <a:ln>
                  <a:noFill/>
                </a:ln>
                <a:solidFill>
                  <a:srgbClr val="0C2C5A"/>
                </a:solidFill>
                <a:effectLst/>
                <a:uLnTx/>
                <a:uFillTx/>
                <a:latin typeface="Arial"/>
                <a:ea typeface="+mn-ea"/>
                <a:cs typeface="+mn-cs"/>
              </a:rPr>
              <a:t>Plan C waives mandatory systemwide tuition and fees when the California National Guard line-of-duty criteria are met. Documentation is critical because the qualifying event must be tied to active service to the state.</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8ea14f7f-18d9-5229-ad7a-945adccc7255.png"/>
          <p:cNvPicPr>
            <a:picLocks noChangeAspect="1"/>
          </p:cNvPicPr>
          <p:nvPr/>
        </p:nvPicPr>
        <p:blipFill>
          <a:blip r:embed="rId3"/>
          <a:stretch>
            <a:fillRect/>
          </a:stretch>
        </p:blipFill>
        <p:spPr>
          <a:xfrm>
            <a:off x="0" y="0"/>
            <a:ext cx="12191695" cy="6858000"/>
          </a:xfrm>
          <a:prstGeom prst="rect">
            <a:avLst/>
          </a:prstGeom>
        </p:spPr>
      </p:pic>
      <p:sp>
        <p:nvSpPr>
          <p:cNvPr id="6" name="Text 3"/>
          <p:cNvSpPr/>
          <p:nvPr/>
        </p:nvSpPr>
        <p:spPr>
          <a:xfrm>
            <a:off x="502920" y="777240"/>
            <a:ext cx="10972800" cy="411480"/>
          </a:xfrm>
          <a:prstGeom prst="rect">
            <a:avLst/>
          </a:prstGeom>
          <a:noFill/>
          <a:ln/>
        </p:spPr>
        <p:txBody>
          <a:bodyPr wrap="square" lIns="64008" tIns="36576" rIns="64008" bIns="36576" rtlCol="0" anchor="ct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2400" b="1" i="0" u="none" strike="noStrike" kern="1200" cap="none" spc="0" normalizeH="0" baseline="0" noProof="0" dirty="0">
                <a:ln>
                  <a:noFill/>
                </a:ln>
                <a:solidFill>
                  <a:srgbClr val="0C2C5A"/>
                </a:solidFill>
                <a:effectLst/>
                <a:uLnTx/>
                <a:uFillTx/>
                <a:latin typeface="Arial" pitchFamily="34" charset="0"/>
                <a:ea typeface="Arial" pitchFamily="34" charset="-122"/>
                <a:cs typeface="Arial" pitchFamily="34" charset="-120"/>
              </a:rPr>
              <a:t>Plan D: Medal of Honor Recipient / Child of Recipient</a:t>
            </a:r>
            <a:endParaRPr kumimoji="0" lang="en-US" sz="24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Shape 5"/>
          <p:cNvSpPr/>
          <p:nvPr/>
        </p:nvSpPr>
        <p:spPr>
          <a:xfrm>
            <a:off x="640080" y="1417320"/>
            <a:ext cx="5166360" cy="4389120"/>
          </a:xfrm>
          <a:prstGeom prst="roundRect">
            <a:avLst/>
          </a:prstGeom>
          <a:solidFill>
            <a:srgbClr val="EEF4FC"/>
          </a:solidFill>
          <a:ln w="12700">
            <a:solidFill>
              <a:srgbClr val="BDCAE6"/>
            </a:solidFill>
            <a:prstDash val="solid"/>
          </a:ln>
        </p:spPr>
        <p:txBody>
          <a:bodyPr wrap="square" lIns="64008" tIns="36576" rIns="64008" bIns="36576"/>
          <a:lstStyle/>
          <a:p>
            <a:pPr marL="0" marR="0" lvl="0" indent="0" algn="l"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9" name="Text 6"/>
          <p:cNvSpPr/>
          <p:nvPr/>
        </p:nvSpPr>
        <p:spPr>
          <a:xfrm>
            <a:off x="960120" y="1691640"/>
            <a:ext cx="4480560" cy="274320"/>
          </a:xfrm>
          <a:prstGeom prst="rect">
            <a:avLst/>
          </a:prstGeom>
          <a:noFill/>
          <a:ln/>
        </p:spPr>
        <p:txBody>
          <a:bodyPr wrap="square" lIns="64008" tIns="36576" rIns="64008" bIns="36576" rtlCol="0" anchor="ct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700" b="1" i="0" u="none" strike="noStrike" kern="1200" cap="none" spc="0" normalizeH="0" baseline="0" noProof="0" dirty="0">
                <a:ln>
                  <a:noFill/>
                </a:ln>
                <a:solidFill>
                  <a:srgbClr val="0C2C5A"/>
                </a:solidFill>
                <a:effectLst/>
                <a:uLnTx/>
                <a:uFillTx/>
                <a:latin typeface="Arial"/>
                <a:ea typeface="+mn-ea"/>
                <a:cs typeface="+mn-cs"/>
              </a:rPr>
              <a:t>Eligibility / purpose</a:t>
            </a:r>
            <a:endParaRPr kumimoji="0" lang="en-US" sz="1700" b="0" i="0" u="none" strike="noStrike" kern="1200" cap="none" spc="0" normalizeH="0" baseline="0" noProof="0" dirty="0">
              <a:ln>
                <a:noFill/>
              </a:ln>
              <a:solidFill>
                <a:prstClr val="black"/>
              </a:solidFill>
              <a:effectLst/>
              <a:uLnTx/>
              <a:uFillTx/>
              <a:latin typeface="Arial"/>
              <a:ea typeface="+mn-ea"/>
              <a:cs typeface="+mn-cs"/>
            </a:endParaRPr>
          </a:p>
        </p:txBody>
      </p:sp>
      <p:sp>
        <p:nvSpPr>
          <p:cNvPr id="10" name="Text 7"/>
          <p:cNvSpPr/>
          <p:nvPr/>
        </p:nvSpPr>
        <p:spPr>
          <a:xfrm>
            <a:off x="960120" y="2057400"/>
            <a:ext cx="4480560" cy="3390595"/>
          </a:xfrm>
          <a:prstGeom prst="rect">
            <a:avLst/>
          </a:prstGeom>
          <a:noFill/>
          <a:ln/>
        </p:spPr>
        <p:txBody>
          <a:bodyPr wrap="square" lIns="64008" tIns="36576" rIns="64008" bIns="36576"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sz="1600" b="0" i="0">
                <a:solidFill>
                  <a:srgbClr val="0C2C5A"/>
                </a:solidFill>
                <a:latin typeface="Arial"/>
              </a:rPr>
              <a:t>• For Medal of Honor recipients and eligible children of Medal of Honor recipients</a:t>
            </a:r>
            <a:endParaRPr kumimoji="0" lang="en-US" sz="1600" b="0" i="0" u="none" strike="noStrike" kern="1200" cap="none" spc="0" normalizeH="0" baseline="0" noProof="0" dirty="0">
              <a:ln>
                <a:noFill/>
              </a:ln>
              <a:solidFill>
                <a:prstClr val="black"/>
              </a:solidFill>
              <a:effectLst/>
              <a:uLnTx/>
              <a:uFillTx/>
              <a:latin typeface="Arial"/>
              <a:ea typeface="+mn-ea"/>
              <a:cs typeface="+mn-cs"/>
            </a:endParaRPr>
          </a:p>
          <a:p>
            <a:pPr>
              <a:lnSpc>
                <a:spcPct val="100000"/>
              </a:lnSpc>
              <a:spcBef>
                <a:spcPts val="0"/>
              </a:spcBef>
              <a:spcAft>
                <a:spcPts val="0"/>
              </a:spcAft>
            </a:pPr>
            <a:r>
              <a:rPr sz="1600" b="0" i="0">
                <a:solidFill>
                  <a:srgbClr val="0C2C5A"/>
                </a:solidFill>
                <a:latin typeface="Arial"/>
              </a:rPr>
              <a:t>• Benefits under Plan D are limited to undergraduate studies</a:t>
            </a:r>
          </a:p>
          <a:p>
            <a:pPr>
              <a:lnSpc>
                <a:spcPct val="100000"/>
              </a:lnSpc>
              <a:spcBef>
                <a:spcPts val="0"/>
              </a:spcBef>
              <a:spcAft>
                <a:spcPts val="0"/>
              </a:spcAft>
            </a:pPr>
            <a:r>
              <a:rPr sz="1600" b="0" i="0">
                <a:solidFill>
                  <a:srgbClr val="0C2C5A"/>
                </a:solidFill>
                <a:latin typeface="Arial"/>
              </a:rPr>
              <a:t>• Children must meet the age and income requirements</a:t>
            </a:r>
          </a:p>
          <a:p>
            <a:pPr>
              <a:lnSpc>
                <a:spcPct val="100000"/>
              </a:lnSpc>
              <a:spcBef>
                <a:spcPts val="0"/>
              </a:spcBef>
              <a:spcAft>
                <a:spcPts val="0"/>
              </a:spcAft>
            </a:pPr>
            <a:r>
              <a:rPr sz="1600" b="0" i="0">
                <a:solidFill>
                  <a:srgbClr val="0C2C5A"/>
                </a:solidFill>
                <a:latin typeface="Arial"/>
              </a:rPr>
              <a:t>• Chapter 35 conflict does not apply the same way as Plan A</a:t>
            </a:r>
          </a:p>
        </p:txBody>
      </p:sp>
      <p:sp>
        <p:nvSpPr>
          <p:cNvPr id="11" name="Shape 8"/>
          <p:cNvSpPr/>
          <p:nvPr/>
        </p:nvSpPr>
        <p:spPr>
          <a:xfrm>
            <a:off x="6172200" y="1417320"/>
            <a:ext cx="5349240" cy="4389120"/>
          </a:xfrm>
          <a:prstGeom prst="roundRect">
            <a:avLst/>
          </a:prstGeom>
          <a:solidFill>
            <a:srgbClr val="EEF4FC"/>
          </a:solidFill>
          <a:ln w="12700">
            <a:solidFill>
              <a:srgbClr val="BDCAE6"/>
            </a:solidFill>
            <a:prstDash val="solid"/>
          </a:ln>
        </p:spPr>
        <p:txBody>
          <a:bodyPr wrap="square" lIns="64008" tIns="36576" rIns="64008" bIns="36576"/>
          <a:lstStyle/>
          <a:p>
            <a:pPr marL="0" marR="0" lvl="0" indent="0" algn="l" defTabSz="914400" rtl="0" eaLnBrk="1" fontAlgn="auto" latinLnBrk="0" hangingPunct="1">
              <a:lnSpc>
                <a:spcPct val="100000"/>
              </a:lnSpc>
              <a:spcBef>
                <a:spcPts val="0"/>
              </a:spcBef>
              <a:spcAft>
                <a:spcPts val="20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mn-ea"/>
              <a:cs typeface="+mn-cs"/>
            </a:endParaRPr>
          </a:p>
        </p:txBody>
      </p:sp>
      <p:sp>
        <p:nvSpPr>
          <p:cNvPr id="12" name="Text 9"/>
          <p:cNvSpPr/>
          <p:nvPr/>
        </p:nvSpPr>
        <p:spPr>
          <a:xfrm>
            <a:off x="6492240" y="1691640"/>
            <a:ext cx="4663440" cy="274320"/>
          </a:xfrm>
          <a:prstGeom prst="rect">
            <a:avLst/>
          </a:prstGeom>
          <a:noFill/>
          <a:ln/>
        </p:spPr>
        <p:txBody>
          <a:bodyPr wrap="square" lIns="64008" tIns="36576" rIns="64008" bIns="36576" rtlCol="0" anchor="ct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700" b="1" i="0" u="none" strike="noStrike" kern="1200" cap="none" spc="0" normalizeH="0" baseline="0" noProof="0" dirty="0">
                <a:ln>
                  <a:noFill/>
                </a:ln>
                <a:solidFill>
                  <a:srgbClr val="0C2C5A"/>
                </a:solidFill>
                <a:effectLst/>
                <a:uLnTx/>
                <a:uFillTx/>
                <a:latin typeface="Arial"/>
                <a:ea typeface="+mn-ea"/>
                <a:cs typeface="+mn-cs"/>
              </a:rPr>
              <a:t>What it covers</a:t>
            </a:r>
            <a:endParaRPr kumimoji="0" lang="en-US" sz="1700" b="0" i="0" u="none" strike="noStrike" kern="1200" cap="none" spc="0" normalizeH="0" baseline="0" noProof="0" dirty="0">
              <a:ln>
                <a:noFill/>
              </a:ln>
              <a:solidFill>
                <a:prstClr val="black"/>
              </a:solidFill>
              <a:effectLst/>
              <a:uLnTx/>
              <a:uFillTx/>
              <a:latin typeface="Arial"/>
              <a:ea typeface="+mn-ea"/>
              <a:cs typeface="+mn-cs"/>
            </a:endParaRPr>
          </a:p>
        </p:txBody>
      </p:sp>
      <p:sp>
        <p:nvSpPr>
          <p:cNvPr id="13" name="Text 10"/>
          <p:cNvSpPr/>
          <p:nvPr/>
        </p:nvSpPr>
        <p:spPr>
          <a:xfrm>
            <a:off x="6492240" y="2057400"/>
            <a:ext cx="4617720" cy="3383280"/>
          </a:xfrm>
          <a:prstGeom prst="rect">
            <a:avLst/>
          </a:prstGeom>
          <a:noFill/>
          <a:ln/>
        </p:spPr>
        <p:txBody>
          <a:bodyPr wrap="square" lIns="64008" tIns="36576" rIns="64008" bIns="36576" rtlCol="0" anchor="ctr">
            <a:norm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800" b="0" i="0" u="none" strike="noStrike" kern="1200" cap="none" spc="0" normalizeH="0" baseline="0" noProof="0" dirty="0">
                <a:ln>
                  <a:noFill/>
                </a:ln>
                <a:solidFill>
                  <a:srgbClr val="0C2C5A"/>
                </a:solidFill>
                <a:effectLst/>
                <a:uLnTx/>
                <a:uFillTx/>
                <a:latin typeface="Arial"/>
                <a:ea typeface="+mn-ea"/>
                <a:cs typeface="+mn-cs"/>
              </a:rPr>
              <a:t>Plan D waives mandatory systemwide tuition and fees for qualifying Medal of Honor-related eligibility. The student should verify age, income, and undergraduate-program requirements before applying.</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F4DCB-58A1-6FAB-8F0C-F86A59161D2B}"/>
              </a:ext>
            </a:extLst>
          </p:cNvPr>
          <p:cNvSpPr>
            <a:spLocks noGrp="1"/>
          </p:cNvSpPr>
          <p:nvPr>
            <p:ph type="title"/>
          </p:nvPr>
        </p:nvSpPr>
        <p:spPr/>
        <p:txBody>
          <a:bodyPr/>
          <a:lstStyle/>
          <a:p>
            <a:r>
              <a:rPr lang="en-US" dirty="0">
                <a:latin typeface="Arial"/>
                <a:cs typeface="Arial"/>
              </a:rPr>
              <a:t>How to Apply – Items Needed</a:t>
            </a:r>
            <a:endParaRPr lang="en-US" dirty="0"/>
          </a:p>
        </p:txBody>
      </p:sp>
      <p:sp>
        <p:nvSpPr>
          <p:cNvPr id="3" name="Content Placeholder 2">
            <a:extLst>
              <a:ext uri="{FF2B5EF4-FFF2-40B4-BE49-F238E27FC236}">
                <a16:creationId xmlns:a16="http://schemas.microsoft.com/office/drawing/2014/main" id="{0E159817-AF14-BDC2-0868-73C5FCC52299}"/>
              </a:ext>
            </a:extLst>
          </p:cNvPr>
          <p:cNvSpPr>
            <a:spLocks noGrp="1"/>
          </p:cNvSpPr>
          <p:nvPr>
            <p:ph idx="1"/>
          </p:nvPr>
        </p:nvSpPr>
        <p:spPr/>
        <p:txBody>
          <a:bodyPr vert="horz" lIns="91440" tIns="45720" rIns="91440" bIns="45720" numCol="2" rtlCol="0" anchor="t">
            <a:normAutofit fontScale="70000" lnSpcReduction="20000"/>
          </a:bodyPr>
          <a:lstStyle/>
          <a:p>
            <a:pPr>
              <a:lnSpc>
                <a:spcPct val="160000"/>
              </a:lnSpc>
            </a:pPr>
            <a:r>
              <a:rPr lang="en-US" sz="2400" dirty="0">
                <a:latin typeface="Arial"/>
                <a:cs typeface="Arial"/>
              </a:rPr>
              <a:t>Veterans VA Disability Letter</a:t>
            </a:r>
          </a:p>
          <a:p>
            <a:pPr>
              <a:lnSpc>
                <a:spcPct val="160000"/>
              </a:lnSpc>
            </a:pPr>
            <a:r>
              <a:rPr lang="en-US" sz="2400" dirty="0">
                <a:latin typeface="Arial"/>
                <a:cs typeface="Arial"/>
              </a:rPr>
              <a:t>Photo Identification</a:t>
            </a:r>
          </a:p>
          <a:p>
            <a:pPr>
              <a:lnSpc>
                <a:spcPct val="160000"/>
              </a:lnSpc>
            </a:pPr>
            <a:r>
              <a:rPr lang="en-US" sz="2400" dirty="0">
                <a:latin typeface="Arial"/>
                <a:cs typeface="Arial"/>
              </a:rPr>
              <a:t>School Information </a:t>
            </a:r>
            <a:endParaRPr lang="en-US" sz="2400" dirty="0"/>
          </a:p>
          <a:p>
            <a:pPr>
              <a:lnSpc>
                <a:spcPct val="160000"/>
              </a:lnSpc>
            </a:pPr>
            <a:r>
              <a:rPr lang="en-US" sz="2400" dirty="0">
                <a:latin typeface="Arial"/>
                <a:cs typeface="Arial"/>
              </a:rPr>
              <a:t>Birth Certificate (Child)</a:t>
            </a:r>
            <a:endParaRPr lang="en-US" sz="2400" dirty="0"/>
          </a:p>
          <a:p>
            <a:pPr>
              <a:lnSpc>
                <a:spcPct val="160000"/>
              </a:lnSpc>
            </a:pPr>
            <a:r>
              <a:rPr lang="en-US" sz="2400" dirty="0">
                <a:latin typeface="Arial"/>
                <a:cs typeface="Arial"/>
              </a:rPr>
              <a:t>Marriage Certificate (Spouse or Stepchild)</a:t>
            </a:r>
          </a:p>
          <a:p>
            <a:pPr>
              <a:lnSpc>
                <a:spcPct val="160000"/>
              </a:lnSpc>
            </a:pPr>
            <a:r>
              <a:rPr lang="en-US" sz="2400" dirty="0">
                <a:latin typeface="Arial"/>
                <a:cs typeface="Arial"/>
              </a:rPr>
              <a:t>Adoption Documentation</a:t>
            </a:r>
            <a:endParaRPr lang="en-US" sz="2400" dirty="0"/>
          </a:p>
          <a:p>
            <a:pPr>
              <a:lnSpc>
                <a:spcPct val="160000"/>
              </a:lnSpc>
            </a:pPr>
            <a:r>
              <a:rPr lang="en-US" sz="2400" dirty="0">
                <a:latin typeface="Arial"/>
                <a:cs typeface="Arial"/>
              </a:rPr>
              <a:t>Death Certificate (If Veteran is Deceased)</a:t>
            </a:r>
          </a:p>
          <a:p>
            <a:pPr>
              <a:lnSpc>
                <a:spcPct val="160000"/>
              </a:lnSpc>
            </a:pPr>
            <a:endParaRPr lang="en-US" sz="2400" dirty="0"/>
          </a:p>
          <a:p>
            <a:pPr>
              <a:lnSpc>
                <a:spcPct val="160000"/>
              </a:lnSpc>
            </a:pPr>
            <a:r>
              <a:rPr lang="en-US" sz="2400" dirty="0">
                <a:latin typeface="Arial"/>
                <a:cs typeface="Arial"/>
              </a:rPr>
              <a:t>Copy of student's IRS tax form 1040 (Plan B Applicants)</a:t>
            </a:r>
            <a:endParaRPr lang="en-US" sz="2400" dirty="0"/>
          </a:p>
          <a:p>
            <a:pPr>
              <a:lnSpc>
                <a:spcPct val="160000"/>
              </a:lnSpc>
            </a:pPr>
            <a:r>
              <a:rPr lang="en-US" sz="2400" dirty="0">
                <a:latin typeface="Arial"/>
                <a:cs typeface="Arial"/>
              </a:rPr>
              <a:t>Letter of Non-Filing (Plan B Applicants if student did not file taxes)</a:t>
            </a:r>
            <a:endParaRPr lang="en-US" sz="2400" dirty="0"/>
          </a:p>
          <a:p>
            <a:pPr>
              <a:lnSpc>
                <a:spcPct val="160000"/>
              </a:lnSpc>
            </a:pPr>
            <a:r>
              <a:rPr lang="en-US" sz="2400" dirty="0">
                <a:latin typeface="Arial"/>
                <a:cs typeface="Arial"/>
              </a:rPr>
              <a:t>CalVet College Fee Waiver Application</a:t>
            </a:r>
          </a:p>
          <a:p>
            <a:pPr>
              <a:lnSpc>
                <a:spcPct val="160000"/>
              </a:lnSpc>
            </a:pPr>
            <a:r>
              <a:rPr lang="en-US" sz="2400" dirty="0">
                <a:latin typeface="Arial"/>
                <a:cs typeface="Arial"/>
              </a:rPr>
              <a:t>Additional documents as needed (VSD-020, VSD-021, VSD-024, </a:t>
            </a:r>
            <a:r>
              <a:rPr lang="en-US" sz="2400" dirty="0" err="1">
                <a:latin typeface="Arial"/>
                <a:cs typeface="Arial"/>
              </a:rPr>
              <a:t>etc</a:t>
            </a:r>
            <a:r>
              <a:rPr lang="en-US" sz="2400" dirty="0">
                <a:latin typeface="Arial"/>
                <a:cs typeface="Arial"/>
              </a:rPr>
              <a:t>)</a:t>
            </a:r>
            <a:endParaRPr lang="en-US" sz="2400" dirty="0"/>
          </a:p>
          <a:p>
            <a:pPr lvl="1"/>
            <a:endParaRPr lang="en-US" dirty="0"/>
          </a:p>
          <a:p>
            <a:pPr lvl="1"/>
            <a:endParaRPr lang="en-US" dirty="0"/>
          </a:p>
          <a:p>
            <a:pPr lvl="1"/>
            <a:endParaRPr lang="en-US" dirty="0"/>
          </a:p>
          <a:p>
            <a:pPr lvl="1"/>
            <a:endParaRPr lang="en-US" dirty="0"/>
          </a:p>
          <a:p>
            <a:pPr lvl="1"/>
            <a:endParaRPr lang="en-US" dirty="0"/>
          </a:p>
        </p:txBody>
      </p:sp>
      <p:sp>
        <p:nvSpPr>
          <p:cNvPr id="6" name="TextBox 5">
            <a:extLst>
              <a:ext uri="{FF2B5EF4-FFF2-40B4-BE49-F238E27FC236}">
                <a16:creationId xmlns:a16="http://schemas.microsoft.com/office/drawing/2014/main" id="{752DA5BD-CA32-939C-D42C-111AC9FC9910}"/>
              </a:ext>
            </a:extLst>
          </p:cNvPr>
          <p:cNvSpPr txBox="1"/>
          <p:nvPr/>
        </p:nvSpPr>
        <p:spPr>
          <a:xfrm>
            <a:off x="1385428" y="5973346"/>
            <a:ext cx="3884156"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Arial"/>
              </a:rPr>
              <a:t>Where to apply: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Arial"/>
              </a:rPr>
              <a:t>County Veteran Services Office</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Arial"/>
              </a:rPr>
              <a:t> </a:t>
            </a:r>
          </a:p>
        </p:txBody>
      </p:sp>
      <p:pic>
        <p:nvPicPr>
          <p:cNvPr id="7" name="Picture 6" descr="Qr code&#10;&#10;Description automatically generated">
            <a:extLst>
              <a:ext uri="{FF2B5EF4-FFF2-40B4-BE49-F238E27FC236}">
                <a16:creationId xmlns:a16="http://schemas.microsoft.com/office/drawing/2014/main" id="{68D16704-5DEE-E19D-AA69-FA8397E94818}"/>
              </a:ext>
            </a:extLst>
          </p:cNvPr>
          <p:cNvPicPr>
            <a:picLocks noChangeAspect="1"/>
          </p:cNvPicPr>
          <p:nvPr/>
        </p:nvPicPr>
        <p:blipFill>
          <a:blip r:embed="rId2"/>
          <a:stretch>
            <a:fillRect/>
          </a:stretch>
        </p:blipFill>
        <p:spPr>
          <a:xfrm>
            <a:off x="290971" y="5647859"/>
            <a:ext cx="1094457" cy="1058208"/>
          </a:xfrm>
          <a:prstGeom prst="rect">
            <a:avLst/>
          </a:prstGeom>
        </p:spPr>
      </p:pic>
    </p:spTree>
    <p:extLst>
      <p:ext uri="{BB962C8B-B14F-4D97-AF65-F5344CB8AC3E}">
        <p14:creationId xmlns:p14="http://schemas.microsoft.com/office/powerpoint/2010/main" val="1441523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CFE09F7-B00E-4AE2-B77E-CD0FF8ABAF03}"/>
              </a:ext>
            </a:extLst>
          </p:cNvPr>
          <p:cNvSpPr>
            <a:spLocks noGrp="1"/>
          </p:cNvSpPr>
          <p:nvPr>
            <p:ph type="ctrTitle"/>
          </p:nvPr>
        </p:nvSpPr>
        <p:spPr>
          <a:xfrm>
            <a:off x="1524000" y="3544185"/>
            <a:ext cx="9144000" cy="1451518"/>
          </a:xfrm>
        </p:spPr>
        <p:txBody>
          <a:bodyPr>
            <a:normAutofit fontScale="90000"/>
          </a:bodyPr>
          <a:lstStyle/>
          <a:p>
            <a:r>
              <a:rPr lang="en-US" dirty="0"/>
              <a:t> Letters of Denial</a:t>
            </a:r>
            <a:br>
              <a:rPr lang="en-US" dirty="0"/>
            </a:br>
            <a:r>
              <a:rPr lang="en-US" dirty="0"/>
              <a:t>&amp;</a:t>
            </a:r>
            <a:br>
              <a:rPr lang="en-US" dirty="0"/>
            </a:br>
            <a:r>
              <a:rPr lang="en-US" dirty="0"/>
              <a:t>How to Appeal</a:t>
            </a:r>
            <a:br>
              <a:rPr lang="en-US" dirty="0"/>
            </a:br>
            <a:endParaRPr lang="en-US" dirty="0"/>
          </a:p>
        </p:txBody>
      </p:sp>
      <p:sp>
        <p:nvSpPr>
          <p:cNvPr id="2" name="Slide Number Placeholder 1">
            <a:extLst>
              <a:ext uri="{FF2B5EF4-FFF2-40B4-BE49-F238E27FC236}">
                <a16:creationId xmlns:a16="http://schemas.microsoft.com/office/drawing/2014/main" id="{2D9D8A63-11E3-4187-B72C-8F4748E3A7D6}"/>
              </a:ext>
            </a:extLst>
          </p:cNvPr>
          <p:cNvSpPr>
            <a:spLocks noGrp="1"/>
          </p:cNvSpPr>
          <p:nvPr>
            <p:ph type="sldNum" sz="quarter" idx="4294967295"/>
          </p:nvPr>
        </p:nvSpPr>
        <p:spPr>
          <a:xfrm>
            <a:off x="0" y="6300788"/>
            <a:ext cx="19177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FF4E7B-DCA9-F44E-AACB-DE6F576A2003}" type="slidenum">
              <a:rPr kumimoji="0" lang="en-US" sz="1200" b="1"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564960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B42093-9FF5-9A4E-9418-B727E90B2F5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FF4E7B-DCA9-F44E-AACB-DE6F576A2003}" type="slidenum">
              <a:rPr kumimoji="0" lang="en-US" sz="1200" b="1"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2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D45E39E1-4AFE-D289-CEAA-55A56C5CCAE1}"/>
              </a:ext>
            </a:extLst>
          </p:cNvPr>
          <p:cNvPicPr>
            <a:picLocks noChangeAspect="1"/>
          </p:cNvPicPr>
          <p:nvPr/>
        </p:nvPicPr>
        <p:blipFill>
          <a:blip r:embed="rId2"/>
          <a:stretch>
            <a:fillRect/>
          </a:stretch>
        </p:blipFill>
        <p:spPr>
          <a:xfrm>
            <a:off x="833888" y="192876"/>
            <a:ext cx="9474678" cy="6285343"/>
          </a:xfrm>
          <a:prstGeom prst="rect">
            <a:avLst/>
          </a:prstGeom>
        </p:spPr>
      </p:pic>
    </p:spTree>
    <p:extLst>
      <p:ext uri="{BB962C8B-B14F-4D97-AF65-F5344CB8AC3E}">
        <p14:creationId xmlns:p14="http://schemas.microsoft.com/office/powerpoint/2010/main" val="1960576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20040"/>
            <a:ext cx="10149840" cy="5029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800" b="1">
                <a:solidFill>
                  <a:srgbClr val="00457C"/>
                </a:solidFill>
                <a:latin typeface="Arial"/>
              </a:defRPr>
            </a:pPr>
            <a:r>
              <a:rPr kumimoji="0" sz="1600" b="1" i="0" u="none" strike="noStrike" kern="1200" cap="none" spc="0" normalizeH="0" baseline="0" noProof="0">
                <a:ln>
                  <a:noFill/>
                </a:ln>
                <a:solidFill>
                  <a:srgbClr val="141414"/>
                </a:solidFill>
                <a:effectLst/>
                <a:uLnTx/>
                <a:uFillTx/>
                <a:latin typeface="Arial"/>
                <a:ea typeface="+mn-ea"/>
                <a:cs typeface="+mn-cs"/>
              </a:rPr>
              <a:t>If You Disagree</a:t>
            </a:r>
          </a:p>
        </p:txBody>
      </p:sp>
      <p:sp>
        <p:nvSpPr>
          <p:cNvPr id="3" name="Rounded Rectangle 2"/>
          <p:cNvSpPr/>
          <p:nvPr/>
        </p:nvSpPr>
        <p:spPr>
          <a:xfrm>
            <a:off x="731520" y="1234440"/>
            <a:ext cx="10058400" cy="4343400"/>
          </a:xfrm>
          <a:prstGeom prst="roundRect">
            <a:avLst/>
          </a:prstGeom>
          <a:solidFill>
            <a:srgbClr val="E8EEF8"/>
          </a:solidFill>
          <a:ln w="12700">
            <a:solidFill>
              <a:srgbClr val="C7DE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 name="TextBox 3"/>
          <p:cNvSpPr txBox="1"/>
          <p:nvPr/>
        </p:nvSpPr>
        <p:spPr>
          <a:xfrm>
            <a:off x="896112" y="1371600"/>
            <a:ext cx="9729216" cy="4069080"/>
          </a:xfrm>
          <a:prstGeom prst="rect">
            <a:avLst/>
          </a:prstGeom>
          <a:noFill/>
        </p:spPr>
        <p:txBody>
          <a:bodyPr wrap="square" lIns="54864" tIns="36576" rIns="54864" bIns="36576">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600" b="0">
                <a:solidFill>
                  <a:srgbClr val="141414"/>
                </a:solidFill>
                <a:latin typeface="Arial"/>
              </a:defRPr>
            </a:pPr>
            <a:r>
              <a:rPr sz="1600" b="0" i="0">
                <a:solidFill>
                  <a:srgbClr val="141414"/>
                </a:solidFill>
                <a:latin typeface="Arial"/>
              </a:rPr>
              <a:t>If you disagree with my decision, you may appeal to CalVet: Deputy Secretary, Veterans Services Division, P.O. Box 942895, Sacramento, CA 94295. Your appeal must be in writing, stating the specific reasons why benefits should be granted, and received by CalVet within 90 days of the date of this letter.</a:t>
            </a:r>
          </a:p>
          <a:p>
            <a:pPr>
              <a:lnSpc>
                <a:spcPct val="100000"/>
              </a:lnSpc>
              <a:spcBef>
                <a:spcPts val="0"/>
              </a:spcBef>
              <a:spcAft>
                <a:spcPts val="0"/>
              </a:spcAft>
            </a:pPr>
            <a:r>
              <a:rPr sz="1600" b="0" i="0">
                <a:solidFill>
                  <a:srgbClr val="141414"/>
                </a:solidFill>
                <a:latin typeface="Arial"/>
              </a:rPr>
              <a:t>Your appeal should include evidence, official documents, and/or statements that support your belief that denial of benefits is in error. Be sure to include a copy of this letter and a legible telephone number and email address where you can be reached during normal business hours.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8ea14f7f-18d9-5229-ad7a-945adccc7255.png"/>
          <p:cNvPicPr>
            <a:picLocks noChangeAspect="1"/>
          </p:cNvPicPr>
          <p:nvPr/>
        </p:nvPicPr>
        <p:blipFill>
          <a:blip r:embed="rId2"/>
          <a:stretch>
            <a:fillRect/>
          </a:stretch>
        </p:blipFill>
        <p:spPr>
          <a:xfrm>
            <a:off x="0" y="0"/>
            <a:ext cx="12191695" cy="6858000"/>
          </a:xfrm>
          <a:prstGeom prst="rect">
            <a:avLst/>
          </a:prstGeom>
        </p:spPr>
      </p:pic>
      <p:pic>
        <p:nvPicPr>
          <p:cNvPr id="2" name="Picture 1" descr="1025A17C-D4C3-45AA-9A8D-1E7E994C9AED.png"/>
          <p:cNvPicPr>
            <a:picLocks noChangeAspect="1"/>
          </p:cNvPicPr>
          <p:nvPr/>
        </p:nvPicPr>
        <p:blipFill>
          <a:blip r:embed="rId3"/>
          <a:stretch>
            <a:fillRect/>
          </a:stretch>
        </p:blipFill>
        <p:spPr>
          <a:xfrm>
            <a:off x="305" y="0"/>
            <a:ext cx="12191695" cy="6858000"/>
          </a:xfrm>
          <a:prstGeom prst="rect">
            <a:avLst/>
          </a:prstGeom>
        </p:spPr>
      </p:pic>
      <p:sp>
        <p:nvSpPr>
          <p:cNvPr id="4" name="TextBox 3"/>
          <p:cNvSpPr txBox="1"/>
          <p:nvPr/>
        </p:nvSpPr>
        <p:spPr>
          <a:xfrm>
            <a:off x="658368" y="667512"/>
            <a:ext cx="8869680" cy="502920"/>
          </a:xfrm>
          <a:prstGeom prst="rect">
            <a:avLst/>
          </a:prstGeom>
          <a:noFill/>
        </p:spPr>
        <p:txBody>
          <a:bodyPr wrap="square" lIns="45720" tIns="18288" rIns="45720" bIns="18288"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143764"/>
                </a:solidFill>
                <a:effectLst/>
                <a:uLnTx/>
                <a:uFillTx/>
                <a:latin typeface="Arial"/>
                <a:ea typeface="+mn-ea"/>
                <a:cs typeface="+mn-cs"/>
              </a:rPr>
              <a:t>How to Appeal a Denial</a:t>
            </a:r>
          </a:p>
        </p:txBody>
      </p:sp>
      <p:sp>
        <p:nvSpPr>
          <p:cNvPr id="7" name="Rounded Rectangle 6"/>
          <p:cNvSpPr/>
          <p:nvPr/>
        </p:nvSpPr>
        <p:spPr>
          <a:xfrm>
            <a:off x="713232" y="1417320"/>
            <a:ext cx="10104120" cy="1005840"/>
          </a:xfrm>
          <a:prstGeom prst="roundRect">
            <a:avLst/>
          </a:prstGeom>
          <a:solidFill>
            <a:srgbClr val="E6EFFA"/>
          </a:solidFill>
          <a:ln w="12700">
            <a:solidFill>
              <a:srgbClr val="CADB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TextBox 7"/>
          <p:cNvSpPr txBox="1"/>
          <p:nvPr/>
        </p:nvSpPr>
        <p:spPr>
          <a:xfrm>
            <a:off x="877824" y="1527048"/>
            <a:ext cx="9774936" cy="292608"/>
          </a:xfrm>
          <a:prstGeom prst="rect">
            <a:avLst/>
          </a:prstGeom>
          <a:noFill/>
        </p:spPr>
        <p:txBody>
          <a:bodyPr wrap="square" lIns="45720" tIns="18288" rIns="45720" bIns="18288"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143764"/>
                </a:solidFill>
                <a:effectLst/>
                <a:uLnTx/>
                <a:uFillTx/>
                <a:latin typeface="Arial"/>
                <a:ea typeface="+mn-ea"/>
                <a:cs typeface="+mn-cs"/>
              </a:rPr>
              <a:t>Start with the denial letter</a:t>
            </a:r>
          </a:p>
        </p:txBody>
      </p:sp>
      <p:sp>
        <p:nvSpPr>
          <p:cNvPr id="9" name="TextBox 8"/>
          <p:cNvSpPr txBox="1"/>
          <p:nvPr/>
        </p:nvSpPr>
        <p:spPr>
          <a:xfrm>
            <a:off x="877824" y="1892808"/>
            <a:ext cx="9774936" cy="420624"/>
          </a:xfrm>
          <a:prstGeom prst="rect">
            <a:avLst/>
          </a:prstGeom>
          <a:noFill/>
        </p:spPr>
        <p:txBody>
          <a:bodyPr wrap="square" lIns="27432" tIns="18288" rIns="27432" bIns="18288">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sz="1350">
                <a:solidFill>
                  <a:srgbClr val="222D3C"/>
                </a:solidFill>
                <a:latin typeface="Arial"/>
              </a:defRPr>
            </a:pPr>
            <a:r>
              <a:rPr kumimoji="0" sz="1400" b="0" i="0" u="none" strike="noStrike" kern="1200" cap="none" spc="0" normalizeH="0" baseline="0" noProof="0" dirty="0">
                <a:ln>
                  <a:noFill/>
                </a:ln>
                <a:solidFill>
                  <a:srgbClr val="222D3C"/>
                </a:solidFill>
                <a:effectLst/>
                <a:uLnTx/>
                <a:uFillTx/>
                <a:latin typeface="Arial"/>
                <a:ea typeface="+mn-ea"/>
                <a:cs typeface="+mn-cs"/>
              </a:rPr>
              <a:t>Read the denial reason, deadline, and appeal instructions carefully before submitting anything</a:t>
            </a:r>
            <a:r>
              <a:rPr kumimoji="0" sz="1350" b="0" i="0" u="none" strike="noStrike" kern="1200" cap="none" spc="0" normalizeH="0" baseline="0" noProof="0" dirty="0">
                <a:ln>
                  <a:noFill/>
                </a:ln>
                <a:solidFill>
                  <a:srgbClr val="222D3C"/>
                </a:solidFill>
                <a:effectLst/>
                <a:uLnTx/>
                <a:uFillTx/>
                <a:latin typeface="Arial"/>
                <a:ea typeface="+mn-ea"/>
                <a:cs typeface="+mn-cs"/>
              </a:rPr>
              <a:t>.</a:t>
            </a:r>
          </a:p>
        </p:txBody>
      </p:sp>
      <p:sp>
        <p:nvSpPr>
          <p:cNvPr id="10" name="Rounded Rectangle 9"/>
          <p:cNvSpPr/>
          <p:nvPr/>
        </p:nvSpPr>
        <p:spPr>
          <a:xfrm>
            <a:off x="713232" y="2651760"/>
            <a:ext cx="4892040" cy="2331720"/>
          </a:xfrm>
          <a:prstGeom prst="roundRect">
            <a:avLst/>
          </a:prstGeom>
          <a:solidFill>
            <a:srgbClr val="F2F7FD"/>
          </a:solidFill>
          <a:ln w="12700">
            <a:solidFill>
              <a:srgbClr val="CADB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TextBox 10"/>
          <p:cNvSpPr txBox="1"/>
          <p:nvPr/>
        </p:nvSpPr>
        <p:spPr>
          <a:xfrm>
            <a:off x="877824" y="2761488"/>
            <a:ext cx="4562855" cy="292608"/>
          </a:xfrm>
          <a:prstGeom prst="rect">
            <a:avLst/>
          </a:prstGeom>
          <a:noFill/>
        </p:spPr>
        <p:txBody>
          <a:bodyPr wrap="square" lIns="45720" tIns="18288" rIns="45720" bIns="18288"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143764"/>
                </a:solidFill>
                <a:effectLst/>
                <a:uLnTx/>
                <a:uFillTx/>
                <a:latin typeface="Arial"/>
                <a:ea typeface="+mn-ea"/>
                <a:cs typeface="+mn-cs"/>
              </a:rPr>
              <a:t>Appeal package should include</a:t>
            </a:r>
          </a:p>
        </p:txBody>
      </p:sp>
      <p:sp>
        <p:nvSpPr>
          <p:cNvPr id="12" name="TextBox 11"/>
          <p:cNvSpPr txBox="1"/>
          <p:nvPr/>
        </p:nvSpPr>
        <p:spPr>
          <a:xfrm>
            <a:off x="877824" y="3127248"/>
            <a:ext cx="4562855" cy="1746503"/>
          </a:xfrm>
          <a:prstGeom prst="rect">
            <a:avLst/>
          </a:prstGeom>
          <a:noFill/>
        </p:spPr>
        <p:txBody>
          <a:bodyPr wrap="square" lIns="27432" tIns="18288" rIns="27432" bIns="18288">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sz="1240">
                <a:solidFill>
                  <a:srgbClr val="222D3C"/>
                </a:solidFill>
                <a:latin typeface="Arial"/>
              </a:defRPr>
            </a:pPr>
            <a:r>
              <a:rPr kumimoji="0" sz="1240" b="0" i="0" u="none" strike="noStrike" kern="1200" cap="none" spc="0" normalizeH="0" baseline="0" noProof="0" dirty="0">
                <a:ln>
                  <a:noFill/>
                </a:ln>
                <a:solidFill>
                  <a:srgbClr val="222D3C"/>
                </a:solidFill>
                <a:effectLst/>
                <a:uLnTx/>
                <a:uFillTx/>
                <a:latin typeface="Arial"/>
                <a:ea typeface="+mn-ea"/>
                <a:cs typeface="+mn-cs"/>
              </a:rPr>
              <a:t>• </a:t>
            </a:r>
            <a:r>
              <a:rPr kumimoji="0" sz="1400" b="0" i="0" u="none" strike="noStrike" kern="1200" cap="none" spc="0" normalizeH="0" baseline="0" noProof="0" dirty="0">
                <a:ln>
                  <a:noFill/>
                </a:ln>
                <a:solidFill>
                  <a:srgbClr val="222D3C"/>
                </a:solidFill>
                <a:effectLst/>
                <a:uLnTx/>
                <a:uFillTx/>
                <a:latin typeface="Arial"/>
                <a:ea typeface="+mn-ea"/>
                <a:cs typeface="+mn-cs"/>
              </a:rPr>
              <a:t>Written explanation of why benefits should be granted</a:t>
            </a:r>
          </a:p>
          <a:p>
            <a:pPr marL="0" marR="0" lvl="0" indent="0" algn="l" defTabSz="914400" rtl="0" eaLnBrk="1" fontAlgn="auto" latinLnBrk="0" hangingPunct="1">
              <a:lnSpc>
                <a:spcPct val="100000"/>
              </a:lnSpc>
              <a:spcBef>
                <a:spcPts val="0"/>
              </a:spcBef>
              <a:spcAft>
                <a:spcPts val="400"/>
              </a:spcAft>
              <a:buClrTx/>
              <a:buSzTx/>
              <a:buFontTx/>
              <a:buNone/>
              <a:tabLst/>
              <a:defRPr sz="1240">
                <a:solidFill>
                  <a:srgbClr val="222D3C"/>
                </a:solidFill>
                <a:latin typeface="Arial"/>
              </a:defRPr>
            </a:pPr>
            <a:r>
              <a:rPr kumimoji="0" sz="1400" b="0" i="0" u="none" strike="noStrike" kern="1200" cap="none" spc="0" normalizeH="0" baseline="0" noProof="0" dirty="0">
                <a:ln>
                  <a:noFill/>
                </a:ln>
                <a:solidFill>
                  <a:srgbClr val="222D3C"/>
                </a:solidFill>
                <a:effectLst/>
                <a:uLnTx/>
                <a:uFillTx/>
                <a:latin typeface="Arial"/>
                <a:ea typeface="+mn-ea"/>
                <a:cs typeface="+mn-cs"/>
              </a:rPr>
              <a:t>• Copy of the denial letter</a:t>
            </a:r>
          </a:p>
          <a:p>
            <a:pPr marL="0" marR="0" lvl="0" indent="0" algn="l" defTabSz="914400" rtl="0" eaLnBrk="1" fontAlgn="auto" latinLnBrk="0" hangingPunct="1">
              <a:lnSpc>
                <a:spcPct val="100000"/>
              </a:lnSpc>
              <a:spcBef>
                <a:spcPts val="0"/>
              </a:spcBef>
              <a:spcAft>
                <a:spcPts val="400"/>
              </a:spcAft>
              <a:buClrTx/>
              <a:buSzTx/>
              <a:buFontTx/>
              <a:buNone/>
              <a:tabLst/>
              <a:defRPr sz="1240">
                <a:solidFill>
                  <a:srgbClr val="222D3C"/>
                </a:solidFill>
                <a:latin typeface="Arial"/>
              </a:defRPr>
            </a:pPr>
            <a:r>
              <a:rPr kumimoji="0" sz="1400" b="0" i="0" u="none" strike="noStrike" kern="1200" cap="none" spc="0" normalizeH="0" baseline="0" noProof="0" dirty="0">
                <a:ln>
                  <a:noFill/>
                </a:ln>
                <a:solidFill>
                  <a:srgbClr val="222D3C"/>
                </a:solidFill>
                <a:effectLst/>
                <a:uLnTx/>
                <a:uFillTx/>
                <a:latin typeface="Arial"/>
                <a:ea typeface="+mn-ea"/>
                <a:cs typeface="+mn-cs"/>
              </a:rPr>
              <a:t>• Evidence or statements supporting the appeal</a:t>
            </a:r>
          </a:p>
          <a:p>
            <a:pPr marL="0" marR="0" lvl="0" indent="0" algn="l" defTabSz="914400" rtl="0" eaLnBrk="1" fontAlgn="auto" latinLnBrk="0" hangingPunct="1">
              <a:lnSpc>
                <a:spcPct val="100000"/>
              </a:lnSpc>
              <a:spcBef>
                <a:spcPts val="0"/>
              </a:spcBef>
              <a:spcAft>
                <a:spcPts val="400"/>
              </a:spcAft>
              <a:buClrTx/>
              <a:buSzTx/>
              <a:buFontTx/>
              <a:buNone/>
              <a:tabLst/>
              <a:defRPr sz="1240">
                <a:solidFill>
                  <a:srgbClr val="222D3C"/>
                </a:solidFill>
                <a:latin typeface="Arial"/>
              </a:defRPr>
            </a:pPr>
            <a:r>
              <a:rPr kumimoji="0" sz="1400" b="0" i="0" u="none" strike="noStrike" kern="1200" cap="none" spc="0" normalizeH="0" baseline="0" noProof="0" dirty="0">
                <a:ln>
                  <a:noFill/>
                </a:ln>
                <a:solidFill>
                  <a:srgbClr val="222D3C"/>
                </a:solidFill>
                <a:effectLst/>
                <a:uLnTx/>
                <a:uFillTx/>
                <a:latin typeface="Arial"/>
                <a:ea typeface="+mn-ea"/>
                <a:cs typeface="+mn-cs"/>
              </a:rPr>
              <a:t>• Phone number or email address where the student can be reached</a:t>
            </a:r>
          </a:p>
        </p:txBody>
      </p:sp>
      <p:sp>
        <p:nvSpPr>
          <p:cNvPr id="13" name="Rounded Rectangle 12"/>
          <p:cNvSpPr/>
          <p:nvPr/>
        </p:nvSpPr>
        <p:spPr>
          <a:xfrm>
            <a:off x="5925312" y="2651760"/>
            <a:ext cx="4892040" cy="2331720"/>
          </a:xfrm>
          <a:prstGeom prst="roundRect">
            <a:avLst/>
          </a:prstGeom>
          <a:solidFill>
            <a:srgbClr val="F2F7FD"/>
          </a:solidFill>
          <a:ln w="12700">
            <a:solidFill>
              <a:srgbClr val="CADB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14" name="TextBox 13"/>
          <p:cNvSpPr txBox="1"/>
          <p:nvPr/>
        </p:nvSpPr>
        <p:spPr>
          <a:xfrm>
            <a:off x="6089904" y="2761488"/>
            <a:ext cx="4562855" cy="292608"/>
          </a:xfrm>
          <a:prstGeom prst="rect">
            <a:avLst/>
          </a:prstGeom>
          <a:noFill/>
        </p:spPr>
        <p:txBody>
          <a:bodyPr wrap="square" lIns="45720" tIns="18288" rIns="45720" bIns="18288"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143764"/>
                </a:solidFill>
                <a:effectLst/>
                <a:uLnTx/>
                <a:uFillTx/>
                <a:latin typeface="Arial"/>
                <a:ea typeface="+mn-ea"/>
                <a:cs typeface="+mn-cs"/>
              </a:rPr>
              <a:t>Where appeals are directed</a:t>
            </a:r>
          </a:p>
        </p:txBody>
      </p:sp>
      <p:sp>
        <p:nvSpPr>
          <p:cNvPr id="15" name="TextBox 14"/>
          <p:cNvSpPr txBox="1"/>
          <p:nvPr/>
        </p:nvSpPr>
        <p:spPr>
          <a:xfrm>
            <a:off x="6089904" y="3127248"/>
            <a:ext cx="4562855" cy="1746503"/>
          </a:xfrm>
          <a:prstGeom prst="rect">
            <a:avLst/>
          </a:prstGeom>
          <a:noFill/>
        </p:spPr>
        <p:txBody>
          <a:bodyPr wrap="square" lIns="27432" tIns="18288" rIns="27432" bIns="18288">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40">
                <a:solidFill>
                  <a:srgbClr val="222D3C"/>
                </a:solidFill>
                <a:latin typeface="Arial"/>
              </a:defRPr>
            </a:pPr>
            <a:r>
              <a:rPr sz="1400" b="0" i="0" dirty="0">
                <a:solidFill>
                  <a:srgbClr val="222D3C"/>
                </a:solidFill>
                <a:latin typeface="Arial"/>
              </a:rPr>
              <a:t>CalVet Deputy Secretary, Veterans Services Division</a:t>
            </a:r>
          </a:p>
          <a:p>
            <a:pPr>
              <a:lnSpc>
                <a:spcPct val="100000"/>
              </a:lnSpc>
              <a:spcBef>
                <a:spcPts val="0"/>
              </a:spcBef>
              <a:spcAft>
                <a:spcPts val="0"/>
              </a:spcAft>
            </a:pPr>
            <a:r>
              <a:rPr sz="1400" b="0" i="0" dirty="0">
                <a:solidFill>
                  <a:srgbClr val="222D3C"/>
                </a:solidFill>
                <a:latin typeface="Arial"/>
              </a:rPr>
              <a:t>P.O. Box 942895</a:t>
            </a:r>
          </a:p>
          <a:p>
            <a:pPr>
              <a:lnSpc>
                <a:spcPct val="100000"/>
              </a:lnSpc>
              <a:spcBef>
                <a:spcPts val="0"/>
              </a:spcBef>
              <a:spcAft>
                <a:spcPts val="0"/>
              </a:spcAft>
            </a:pPr>
            <a:r>
              <a:rPr sz="1400" b="0" i="0" dirty="0">
                <a:solidFill>
                  <a:srgbClr val="222D3C"/>
                </a:solidFill>
                <a:latin typeface="Arial"/>
              </a:rPr>
              <a:t>Sacramento, CA 94295</a:t>
            </a:r>
          </a:p>
          <a:p>
            <a:pPr>
              <a:lnSpc>
                <a:spcPct val="100000"/>
              </a:lnSpc>
              <a:spcBef>
                <a:spcPts val="0"/>
              </a:spcBef>
              <a:spcAft>
                <a:spcPts val="0"/>
              </a:spcAft>
            </a:pPr>
            <a:r>
              <a:rPr sz="1400" b="0" i="0" dirty="0">
                <a:solidFill>
                  <a:srgbClr val="222D3C"/>
                </a:solidFill>
                <a:latin typeface="Arial"/>
              </a:rPr>
              <a:t>Appeal must be received within 90 days of the date of the denial letter.</a:t>
            </a:r>
          </a:p>
        </p:txBody>
      </p:sp>
      <p:sp>
        <p:nvSpPr>
          <p:cNvPr id="16" name="TextBox 15"/>
          <p:cNvSpPr txBox="1"/>
          <p:nvPr/>
        </p:nvSpPr>
        <p:spPr>
          <a:xfrm>
            <a:off x="786384" y="5285232"/>
            <a:ext cx="9921240" cy="502920"/>
          </a:xfrm>
          <a:prstGeom prst="rect">
            <a:avLst/>
          </a:prstGeom>
          <a:noFill/>
        </p:spPr>
        <p:txBody>
          <a:bodyPr wrap="square" lIns="45720" tIns="18288" rIns="45720" bIns="18288"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143764"/>
                </a:solidFill>
                <a:effectLst/>
                <a:uLnTx/>
                <a:uFillTx/>
                <a:latin typeface="Arial"/>
                <a:ea typeface="+mn-ea"/>
                <a:cs typeface="+mn-cs"/>
              </a:rPr>
              <a:t>The appeal should clearly explain why the student believes the denial was in error and include any missing or corrected evidence.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685800" y="327464"/>
            <a:ext cx="8961120" cy="54864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dirty="0">
                <a:ln>
                  <a:noFill/>
                </a:ln>
                <a:solidFill>
                  <a:srgbClr val="1F2A37"/>
                </a:solidFill>
                <a:effectLst/>
                <a:uLnTx/>
                <a:uFillTx/>
                <a:latin typeface="Arial"/>
                <a:ea typeface="+mn-ea"/>
                <a:cs typeface="+mn-cs"/>
              </a:rPr>
              <a:t>Frequently Asked Questions</a:t>
            </a:r>
          </a:p>
        </p:txBody>
      </p:sp>
      <p:sp>
        <p:nvSpPr>
          <p:cNvPr id="5" name="Rounded Rectangle 4"/>
          <p:cNvSpPr/>
          <p:nvPr/>
        </p:nvSpPr>
        <p:spPr>
          <a:xfrm>
            <a:off x="685800" y="1013444"/>
            <a:ext cx="5285232" cy="5668013"/>
          </a:xfrm>
          <a:prstGeom prst="roundRect">
            <a:avLst/>
          </a:prstGeom>
          <a:solidFill>
            <a:srgbClr val="EEF4FC"/>
          </a:solidFill>
          <a:ln w="12700">
            <a:solidFill>
              <a:srgbClr val="203A75"/>
            </a:solidFill>
          </a:ln>
        </p:spPr>
        <p:style>
          <a:lnRef idx="1">
            <a:schemeClr val="accent1"/>
          </a:lnRef>
          <a:fillRef idx="3">
            <a:schemeClr val="accent1"/>
          </a:fillRef>
          <a:effectRef idx="2">
            <a:schemeClr val="accent1"/>
          </a:effectRef>
          <a:fontRef idx="minor">
            <a:schemeClr val="lt1"/>
          </a:fontRef>
        </p:style>
        <p:txBody>
          <a:bodyPr wrap="square" lIns="320040" tIns="210312" rIns="228600" bIns="164592" rtlCol="0" anchor="t">
            <a:noAutofit/>
          </a:bodyPr>
          <a:lstStyle/>
          <a:p>
            <a:pPr marL="228600" marR="0" lvl="0" indent="-171450" algn="l" defTabSz="914400" rtl="0" eaLnBrk="1" fontAlgn="auto" latinLnBrk="0" hangingPunct="1">
              <a:lnSpc>
                <a:spcPct val="100000"/>
              </a:lnSpc>
              <a:spcBef>
                <a:spcPts val="0"/>
              </a:spcBef>
              <a:spcAft>
                <a:spcPts val="0"/>
              </a:spcAft>
              <a:buClrTx/>
              <a:buSzTx/>
              <a:buFontTx/>
              <a:buChar char="•"/>
              <a:tabLst/>
              <a:defRPr sz="1220">
                <a:solidFill>
                  <a:srgbClr val="1F2A3B"/>
                </a:solidFill>
                <a:latin typeface="Arial"/>
              </a:defRPr>
            </a:pPr>
            <a:r>
              <a:rPr kumimoji="0" sz="1600" b="0" i="0" u="none" strike="noStrike" kern="1200" cap="none" spc="0" normalizeH="0" baseline="0" noProof="0" dirty="0">
                <a:ln>
                  <a:noFill/>
                </a:ln>
                <a:solidFill>
                  <a:srgbClr val="1F2A37"/>
                </a:solidFill>
                <a:effectLst/>
                <a:uLnTx/>
                <a:uFillTx/>
                <a:latin typeface="Arial"/>
                <a:ea typeface="+mn-ea"/>
                <a:cs typeface="+mn-cs"/>
              </a:rPr>
              <a:t>Is there a particular grade point average required to qualify/apply for </a:t>
            </a:r>
            <a:r>
              <a:rPr kumimoji="0" lang="en-US" sz="1600" b="0" i="0" u="none" strike="noStrike" kern="1200" cap="none" spc="0" normalizeH="0" baseline="0" noProof="0" dirty="0">
                <a:ln>
                  <a:noFill/>
                </a:ln>
                <a:solidFill>
                  <a:srgbClr val="1F2A37"/>
                </a:solidFill>
                <a:effectLst/>
                <a:uLnTx/>
                <a:uFillTx/>
                <a:latin typeface="Arial"/>
                <a:ea typeface="+mn-ea"/>
                <a:cs typeface="+mn-cs"/>
              </a:rPr>
              <a:t>the </a:t>
            </a:r>
            <a:r>
              <a:rPr kumimoji="0" sz="1600" b="0" i="0" u="none" strike="noStrike" kern="1200" cap="none" spc="0" normalizeH="0" baseline="0" noProof="0" dirty="0">
                <a:ln>
                  <a:noFill/>
                </a:ln>
                <a:solidFill>
                  <a:srgbClr val="1F2A37"/>
                </a:solidFill>
                <a:effectLst/>
                <a:uLnTx/>
                <a:uFillTx/>
                <a:latin typeface="Arial"/>
                <a:ea typeface="+mn-ea"/>
                <a:cs typeface="+mn-cs"/>
              </a:rPr>
              <a:t>College Fee Waiver (</a:t>
            </a:r>
            <a:r>
              <a:rPr kumimoji="0" sz="1600" b="0" i="0" u="none" strike="noStrike" kern="1200" cap="none" spc="0" normalizeH="0" baseline="0" noProof="0" dirty="0" err="1">
                <a:ln>
                  <a:noFill/>
                </a:ln>
                <a:solidFill>
                  <a:srgbClr val="1F2A37"/>
                </a:solidFill>
                <a:effectLst/>
                <a:uLnTx/>
                <a:uFillTx/>
                <a:latin typeface="Arial"/>
                <a:ea typeface="+mn-ea"/>
                <a:cs typeface="+mn-cs"/>
              </a:rPr>
              <a:t>CFW</a:t>
            </a:r>
            <a:r>
              <a:rPr kumimoji="0" sz="1600" b="0" i="0" u="none" strike="noStrike" kern="1200" cap="none" spc="0" normalizeH="0" baseline="0" noProof="0" dirty="0">
                <a:ln>
                  <a:noFill/>
                </a:ln>
                <a:solidFill>
                  <a:srgbClr val="1F2A37"/>
                </a:solidFill>
                <a:effectLst/>
                <a:uLnTx/>
                <a:uFillTx/>
                <a:latin typeface="Arial"/>
                <a:ea typeface="+mn-ea"/>
                <a:cs typeface="+mn-cs"/>
              </a:rPr>
              <a:t>)?</a:t>
            </a:r>
            <a:endParaRPr kumimoji="0" lang="en-US"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20">
                <a:solidFill>
                  <a:srgbClr val="1F2A3B"/>
                </a:solidFill>
                <a:latin typeface="Arial"/>
              </a:defRPr>
            </a:pPr>
            <a:endParaRPr kumimoji="0"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20">
                <a:solidFill>
                  <a:srgbClr val="1F2A3B"/>
                </a:solidFill>
                <a:latin typeface="Arial"/>
              </a:defRPr>
            </a:pPr>
            <a:r>
              <a:rPr kumimoji="0" sz="1600" b="0" i="0" u="none" strike="noStrike" kern="1200" cap="none" spc="0" normalizeH="0" baseline="0" noProof="0" dirty="0">
                <a:ln>
                  <a:noFill/>
                </a:ln>
                <a:solidFill>
                  <a:srgbClr val="1F2A37"/>
                </a:solidFill>
                <a:effectLst/>
                <a:uLnTx/>
                <a:uFillTx/>
                <a:latin typeface="Arial"/>
                <a:ea typeface="+mn-ea"/>
                <a:cs typeface="+mn-cs"/>
              </a:rPr>
              <a:t>If a student drops one or multiple classes, does the student have to reimburse CalVet?</a:t>
            </a:r>
            <a:endParaRPr kumimoji="0" lang="en-US"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20">
                <a:solidFill>
                  <a:srgbClr val="1F2A3B"/>
                </a:solidFill>
                <a:latin typeface="Arial"/>
              </a:defRPr>
            </a:pPr>
            <a:endParaRPr kumimoji="0"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20">
                <a:solidFill>
                  <a:srgbClr val="1F2A3B"/>
                </a:solidFill>
                <a:latin typeface="Arial"/>
              </a:defRPr>
            </a:pPr>
            <a:r>
              <a:rPr kumimoji="0" sz="1600" b="0" i="0" u="none" strike="noStrike" kern="1200" cap="none" spc="0" normalizeH="0" baseline="0" noProof="0" dirty="0">
                <a:ln>
                  <a:noFill/>
                </a:ln>
                <a:solidFill>
                  <a:srgbClr val="1F2A37"/>
                </a:solidFill>
                <a:effectLst/>
                <a:uLnTx/>
                <a:uFillTx/>
                <a:latin typeface="Arial"/>
                <a:ea typeface="+mn-ea"/>
                <a:cs typeface="+mn-cs"/>
              </a:rPr>
              <a:t>Do students have to be enrolled in classes first, </a:t>
            </a:r>
            <a:r>
              <a:rPr kumimoji="0" lang="en-US" sz="1600" b="0" i="0" u="none" strike="noStrike" kern="1200" cap="none" spc="0" normalizeH="0" baseline="0" noProof="0" dirty="0">
                <a:ln>
                  <a:noFill/>
                </a:ln>
                <a:solidFill>
                  <a:srgbClr val="1F2A37"/>
                </a:solidFill>
                <a:effectLst/>
                <a:uLnTx/>
                <a:uFillTx/>
                <a:latin typeface="Arial"/>
                <a:ea typeface="+mn-ea"/>
                <a:cs typeface="+mn-cs"/>
              </a:rPr>
              <a:t>to</a:t>
            </a:r>
            <a:r>
              <a:rPr kumimoji="0" sz="1600" b="0" i="0" u="none" strike="noStrike" kern="1200" cap="none" spc="0" normalizeH="0" baseline="0" noProof="0" dirty="0">
                <a:ln>
                  <a:noFill/>
                </a:ln>
                <a:solidFill>
                  <a:srgbClr val="1F2A37"/>
                </a:solidFill>
                <a:effectLst/>
                <a:uLnTx/>
                <a:uFillTx/>
                <a:latin typeface="Arial"/>
                <a:ea typeface="+mn-ea"/>
                <a:cs typeface="+mn-cs"/>
              </a:rPr>
              <a:t> apply/qualify for </a:t>
            </a:r>
            <a:r>
              <a:rPr kumimoji="0" lang="en-US" sz="1600" b="0" i="0" u="none" strike="noStrike" kern="1200" cap="none" spc="0" normalizeH="0" baseline="0" noProof="0" dirty="0">
                <a:ln>
                  <a:noFill/>
                </a:ln>
                <a:solidFill>
                  <a:srgbClr val="1F2A37"/>
                </a:solidFill>
                <a:effectLst/>
                <a:uLnTx/>
                <a:uFillTx/>
                <a:latin typeface="Arial"/>
                <a:ea typeface="+mn-ea"/>
                <a:cs typeface="+mn-cs"/>
              </a:rPr>
              <a:t>the </a:t>
            </a:r>
            <a:r>
              <a:rPr kumimoji="0" sz="1600" b="0" i="0" u="none" strike="noStrike" kern="1200" cap="none" spc="0" normalizeH="0" baseline="0" noProof="0" dirty="0" err="1">
                <a:ln>
                  <a:noFill/>
                </a:ln>
                <a:solidFill>
                  <a:srgbClr val="1F2A37"/>
                </a:solidFill>
                <a:effectLst/>
                <a:uLnTx/>
                <a:uFillTx/>
                <a:latin typeface="Arial"/>
                <a:ea typeface="+mn-ea"/>
                <a:cs typeface="+mn-cs"/>
              </a:rPr>
              <a:t>CFW</a:t>
            </a:r>
            <a:r>
              <a:rPr kumimoji="0" sz="1600" b="0" i="0" u="none" strike="noStrike" kern="1200" cap="none" spc="0" normalizeH="0" baseline="0" noProof="0" dirty="0">
                <a:ln>
                  <a:noFill/>
                </a:ln>
                <a:solidFill>
                  <a:srgbClr val="1F2A37"/>
                </a:solidFill>
                <a:effectLst/>
                <a:uLnTx/>
                <a:uFillTx/>
                <a:latin typeface="Arial"/>
                <a:ea typeface="+mn-ea"/>
                <a:cs typeface="+mn-cs"/>
              </a:rPr>
              <a:t>?</a:t>
            </a:r>
            <a:endParaRPr kumimoji="0" lang="en-US"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20">
                <a:solidFill>
                  <a:srgbClr val="1F2A3B"/>
                </a:solidFill>
                <a:latin typeface="Arial"/>
              </a:defRPr>
            </a:pPr>
            <a:endParaRPr kumimoji="0"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20">
                <a:solidFill>
                  <a:srgbClr val="1F2A3B"/>
                </a:solidFill>
                <a:latin typeface="Arial"/>
              </a:defRPr>
            </a:pPr>
            <a:r>
              <a:rPr kumimoji="0" sz="1600" b="0" i="0" u="none" strike="noStrike" kern="1200" cap="none" spc="0" normalizeH="0" baseline="0" noProof="0" dirty="0">
                <a:ln>
                  <a:noFill/>
                </a:ln>
                <a:solidFill>
                  <a:srgbClr val="1F2A37"/>
                </a:solidFill>
                <a:effectLst/>
                <a:uLnTx/>
                <a:uFillTx/>
                <a:latin typeface="Arial"/>
                <a:ea typeface="+mn-ea"/>
                <a:cs typeface="+mn-cs"/>
              </a:rPr>
              <a:t>If the student is attending multiple schools, can the CVSO issue multiple grant letters?</a:t>
            </a:r>
            <a:endParaRPr kumimoji="0" lang="en-US"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20">
                <a:solidFill>
                  <a:srgbClr val="1F2A3B"/>
                </a:solidFill>
                <a:latin typeface="Arial"/>
              </a:defRPr>
            </a:pPr>
            <a:endParaRPr kumimoji="0"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20">
                <a:solidFill>
                  <a:srgbClr val="1F2A3B"/>
                </a:solidFill>
                <a:latin typeface="Arial"/>
              </a:defRPr>
            </a:pPr>
            <a:r>
              <a:rPr kumimoji="0" sz="1600" b="0" i="0" u="none" strike="noStrike" kern="1200" cap="none" spc="0" normalizeH="0" baseline="0" noProof="0" dirty="0">
                <a:ln>
                  <a:noFill/>
                </a:ln>
                <a:solidFill>
                  <a:srgbClr val="1F2A37"/>
                </a:solidFill>
                <a:effectLst/>
                <a:uLnTx/>
                <a:uFillTx/>
                <a:latin typeface="Arial"/>
                <a:ea typeface="+mn-ea"/>
                <a:cs typeface="+mn-cs"/>
              </a:rPr>
              <a:t>What fees are waived? My local school does not want to waive XX fees.</a:t>
            </a:r>
            <a:endParaRPr kumimoji="0" lang="en-US"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20">
                <a:solidFill>
                  <a:srgbClr val="1F2A3B"/>
                </a:solidFill>
                <a:latin typeface="Arial"/>
              </a:defRPr>
            </a:pPr>
            <a:endParaRPr kumimoji="0"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20">
                <a:solidFill>
                  <a:srgbClr val="1F2A3B"/>
                </a:solidFill>
                <a:latin typeface="Arial"/>
              </a:defRPr>
            </a:pPr>
            <a:r>
              <a:rPr kumimoji="0" sz="1600" b="0" i="0" u="none" strike="noStrike" kern="1200" cap="none" spc="0" normalizeH="0" baseline="0" noProof="0" dirty="0">
                <a:ln>
                  <a:noFill/>
                </a:ln>
                <a:solidFill>
                  <a:srgbClr val="1F2A37"/>
                </a:solidFill>
                <a:effectLst/>
                <a:uLnTx/>
                <a:uFillTx/>
                <a:latin typeface="Arial"/>
                <a:ea typeface="+mn-ea"/>
                <a:cs typeface="+mn-cs"/>
              </a:rPr>
              <a:t>Can I receive grants from public or private entities and the CFW at the same time?</a:t>
            </a:r>
            <a:endParaRPr kumimoji="0" lang="en-US"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20">
                <a:solidFill>
                  <a:srgbClr val="1F2A3B"/>
                </a:solidFill>
                <a:latin typeface="Arial"/>
              </a:defRPr>
            </a:pPr>
            <a:endParaRPr kumimoji="0" lang="en-US" sz="1600" b="0" i="0" u="none" strike="noStrike" kern="1200" cap="none" spc="0" normalizeH="0" baseline="0" noProof="0" dirty="0">
              <a:ln>
                <a:noFill/>
              </a:ln>
              <a:solidFill>
                <a:srgbClr val="1F2A37"/>
              </a:solidFill>
              <a:effectLst/>
              <a:uLnTx/>
              <a:uFillTx/>
              <a:latin typeface="Arial"/>
              <a:ea typeface="+mn-ea"/>
              <a:cs typeface="+mn-cs"/>
            </a:endParaRPr>
          </a:p>
          <a:p>
            <a:pPr marL="228600" indent="-171450">
              <a:buFontTx/>
              <a:buChar char="•"/>
              <a:defRPr sz="1220">
                <a:solidFill>
                  <a:srgbClr val="1F2A3B"/>
                </a:solidFill>
                <a:latin typeface="Arial"/>
              </a:defRPr>
            </a:pPr>
            <a:r>
              <a:rPr lang="en-US" sz="1600" dirty="0">
                <a:solidFill>
                  <a:srgbClr val="1F2A37"/>
                </a:solidFill>
                <a:latin typeface="Arial"/>
              </a:rPr>
              <a:t>Does the veteran have to have been stationed in California?</a:t>
            </a:r>
          </a:p>
          <a:p>
            <a:pPr marL="228600" marR="0" lvl="0" indent="-171450" algn="l" defTabSz="914400" rtl="0" eaLnBrk="1" fontAlgn="auto" latinLnBrk="0" hangingPunct="1">
              <a:lnSpc>
                <a:spcPct val="100000"/>
              </a:lnSpc>
              <a:spcBef>
                <a:spcPts val="0"/>
              </a:spcBef>
              <a:spcAft>
                <a:spcPts val="0"/>
              </a:spcAft>
              <a:buClrTx/>
              <a:buSzTx/>
              <a:buFontTx/>
              <a:buChar char="•"/>
              <a:tabLst/>
              <a:defRPr sz="1220">
                <a:solidFill>
                  <a:srgbClr val="1F2A3B"/>
                </a:solidFill>
                <a:latin typeface="Arial"/>
              </a:defRPr>
            </a:pPr>
            <a:endParaRPr kumimoji="0" sz="1600" b="0" i="0" u="none" strike="noStrike" kern="1200" cap="none" spc="0" normalizeH="0" baseline="0" noProof="0" dirty="0">
              <a:ln>
                <a:noFill/>
              </a:ln>
              <a:solidFill>
                <a:srgbClr val="1F2A37"/>
              </a:solidFill>
              <a:effectLst/>
              <a:uLnTx/>
              <a:uFillTx/>
              <a:latin typeface="Arial"/>
              <a:ea typeface="+mn-ea"/>
              <a:cs typeface="+mn-cs"/>
            </a:endParaRPr>
          </a:p>
        </p:txBody>
      </p:sp>
      <p:sp>
        <p:nvSpPr>
          <p:cNvPr id="6" name="Rounded Rectangle 5"/>
          <p:cNvSpPr/>
          <p:nvPr/>
        </p:nvSpPr>
        <p:spPr>
          <a:xfrm>
            <a:off x="6220968" y="1013444"/>
            <a:ext cx="5285232" cy="5396408"/>
          </a:xfrm>
          <a:prstGeom prst="roundRect">
            <a:avLst/>
          </a:prstGeom>
          <a:solidFill>
            <a:srgbClr val="EEF4FC"/>
          </a:solidFill>
          <a:ln w="12700">
            <a:solidFill>
              <a:srgbClr val="203A75"/>
            </a:solidFill>
          </a:ln>
        </p:spPr>
        <p:style>
          <a:lnRef idx="1">
            <a:schemeClr val="accent1"/>
          </a:lnRef>
          <a:fillRef idx="3">
            <a:schemeClr val="accent1"/>
          </a:fillRef>
          <a:effectRef idx="2">
            <a:schemeClr val="accent1"/>
          </a:effectRef>
          <a:fontRef idx="minor">
            <a:schemeClr val="lt1"/>
          </a:fontRef>
        </p:style>
        <p:txBody>
          <a:bodyPr wrap="square" lIns="320040" tIns="210312" rIns="228600" bIns="164592" rtlCol="0" anchor="t">
            <a:noAutofit/>
          </a:bodyPr>
          <a:lstStyle/>
          <a:p>
            <a:pPr marL="228600" marR="0" lvl="0" indent="-171450" algn="l" defTabSz="914400" rtl="0" eaLnBrk="1" fontAlgn="auto" latinLnBrk="0" hangingPunct="1">
              <a:lnSpc>
                <a:spcPct val="100000"/>
              </a:lnSpc>
              <a:spcBef>
                <a:spcPts val="0"/>
              </a:spcBef>
              <a:spcAft>
                <a:spcPts val="0"/>
              </a:spcAft>
              <a:buClrTx/>
              <a:buSzTx/>
              <a:buFontTx/>
              <a:buChar char="•"/>
              <a:tabLst/>
              <a:defRPr sz="1200">
                <a:solidFill>
                  <a:srgbClr val="1F2A3B"/>
                </a:solidFill>
                <a:latin typeface="Arial"/>
              </a:defRPr>
            </a:pPr>
            <a:endParaRPr kumimoji="0" lang="en-US"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00">
                <a:solidFill>
                  <a:srgbClr val="1F2A3B"/>
                </a:solidFill>
                <a:latin typeface="Arial"/>
              </a:defRPr>
            </a:pPr>
            <a:r>
              <a:rPr kumimoji="0" sz="1600" b="0" i="0" u="none" strike="noStrike" kern="1200" cap="none" spc="0" normalizeH="0" baseline="0" noProof="0" dirty="0">
                <a:ln>
                  <a:noFill/>
                </a:ln>
                <a:solidFill>
                  <a:srgbClr val="1F2A37"/>
                </a:solidFill>
                <a:effectLst/>
                <a:uLnTx/>
                <a:uFillTx/>
                <a:latin typeface="Arial"/>
                <a:ea typeface="+mn-ea"/>
                <a:cs typeface="+mn-cs"/>
              </a:rPr>
              <a:t>Does the veteran have to live in California </a:t>
            </a:r>
            <a:r>
              <a:rPr kumimoji="0" lang="en-US" sz="1600" b="0" i="0" u="none" strike="noStrike" kern="1200" cap="none" spc="0" normalizeH="0" baseline="0" noProof="0" dirty="0">
                <a:ln>
                  <a:noFill/>
                </a:ln>
                <a:solidFill>
                  <a:srgbClr val="1F2A37"/>
                </a:solidFill>
                <a:effectLst/>
                <a:uLnTx/>
                <a:uFillTx/>
                <a:latin typeface="Arial"/>
                <a:ea typeface="+mn-ea"/>
                <a:cs typeface="+mn-cs"/>
              </a:rPr>
              <a:t>for the student </a:t>
            </a:r>
            <a:r>
              <a:rPr kumimoji="0" sz="1600" b="0" i="0" u="none" strike="noStrike" kern="1200" cap="none" spc="0" normalizeH="0" baseline="0" noProof="0" dirty="0">
                <a:ln>
                  <a:noFill/>
                </a:ln>
                <a:solidFill>
                  <a:srgbClr val="1F2A37"/>
                </a:solidFill>
                <a:effectLst/>
                <a:uLnTx/>
                <a:uFillTx/>
                <a:latin typeface="Arial"/>
                <a:ea typeface="+mn-ea"/>
                <a:cs typeface="+mn-cs"/>
              </a:rPr>
              <a:t>to qualify</a:t>
            </a:r>
            <a:r>
              <a:rPr kumimoji="0" lang="en-US" sz="1600" b="0" i="0" u="none" strike="noStrike" kern="1200" cap="none" spc="0" normalizeH="0" baseline="0" noProof="0" dirty="0">
                <a:ln>
                  <a:noFill/>
                </a:ln>
                <a:solidFill>
                  <a:srgbClr val="1F2A37"/>
                </a:solidFill>
                <a:effectLst/>
                <a:uLnTx/>
                <a:uFillTx/>
                <a:latin typeface="Arial"/>
                <a:ea typeface="+mn-ea"/>
                <a:cs typeface="+mn-cs"/>
              </a:rPr>
              <a:t> for the </a:t>
            </a:r>
            <a:r>
              <a:rPr kumimoji="0" lang="en-US" sz="1600" b="0" i="0" u="none" strike="noStrike" kern="1200" cap="none" spc="0" normalizeH="0" baseline="0" noProof="0" dirty="0" err="1">
                <a:ln>
                  <a:noFill/>
                </a:ln>
                <a:solidFill>
                  <a:srgbClr val="1F2A37"/>
                </a:solidFill>
                <a:effectLst/>
                <a:uLnTx/>
                <a:uFillTx/>
                <a:latin typeface="Arial"/>
                <a:ea typeface="+mn-ea"/>
                <a:cs typeface="+mn-cs"/>
              </a:rPr>
              <a:t>CFW</a:t>
            </a:r>
            <a:r>
              <a:rPr kumimoji="0" sz="1600" b="0" i="0" u="none" strike="noStrike" kern="1200" cap="none" spc="0" normalizeH="0" baseline="0" noProof="0" dirty="0">
                <a:ln>
                  <a:noFill/>
                </a:ln>
                <a:solidFill>
                  <a:srgbClr val="1F2A37"/>
                </a:solidFill>
                <a:effectLst/>
                <a:uLnTx/>
                <a:uFillTx/>
                <a:latin typeface="Arial"/>
                <a:ea typeface="+mn-ea"/>
                <a:cs typeface="+mn-cs"/>
              </a:rPr>
              <a:t>?</a:t>
            </a:r>
            <a:endParaRPr kumimoji="0" lang="en-US"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00">
                <a:solidFill>
                  <a:srgbClr val="1F2A3B"/>
                </a:solidFill>
                <a:latin typeface="Arial"/>
              </a:defRPr>
            </a:pPr>
            <a:endParaRPr kumimoji="0"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00">
                <a:solidFill>
                  <a:srgbClr val="1F2A3B"/>
                </a:solidFill>
                <a:latin typeface="Arial"/>
              </a:defRPr>
            </a:pPr>
            <a:r>
              <a:rPr kumimoji="0" sz="1600" b="0" i="0" u="none" strike="noStrike" kern="1200" cap="none" spc="0" normalizeH="0" baseline="0" noProof="0" dirty="0">
                <a:ln>
                  <a:noFill/>
                </a:ln>
                <a:solidFill>
                  <a:srgbClr val="1F2A37"/>
                </a:solidFill>
                <a:effectLst/>
                <a:uLnTx/>
                <a:uFillTx/>
                <a:latin typeface="Arial"/>
                <a:ea typeface="+mn-ea"/>
                <a:cs typeface="+mn-cs"/>
              </a:rPr>
              <a:t>Does the student have to be a California resident?</a:t>
            </a:r>
            <a:endParaRPr kumimoji="0" lang="en-US"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00">
                <a:solidFill>
                  <a:srgbClr val="1F2A3B"/>
                </a:solidFill>
                <a:latin typeface="Arial"/>
              </a:defRPr>
            </a:pPr>
            <a:endParaRPr kumimoji="0"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00">
                <a:solidFill>
                  <a:srgbClr val="1F2A3B"/>
                </a:solidFill>
                <a:latin typeface="Arial"/>
              </a:defRPr>
            </a:pPr>
            <a:r>
              <a:rPr kumimoji="0" sz="1600" b="0" i="0" u="none" strike="noStrike" kern="1200" cap="none" spc="0" normalizeH="0" baseline="0" noProof="0" dirty="0">
                <a:ln>
                  <a:noFill/>
                </a:ln>
                <a:solidFill>
                  <a:srgbClr val="1F2A37"/>
                </a:solidFill>
                <a:effectLst/>
                <a:uLnTx/>
                <a:uFillTx/>
                <a:latin typeface="Arial"/>
                <a:ea typeface="+mn-ea"/>
                <a:cs typeface="+mn-cs"/>
              </a:rPr>
              <a:t>Does the student need to reapply every academic year?</a:t>
            </a:r>
            <a:endParaRPr kumimoji="0" lang="en-US"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00">
                <a:solidFill>
                  <a:srgbClr val="1F2A3B"/>
                </a:solidFill>
                <a:latin typeface="Arial"/>
              </a:defRPr>
            </a:pPr>
            <a:endParaRPr kumimoji="0"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00">
                <a:solidFill>
                  <a:srgbClr val="1F2A3B"/>
                </a:solidFill>
                <a:latin typeface="Arial"/>
              </a:defRPr>
            </a:pPr>
            <a:r>
              <a:rPr kumimoji="0" sz="1600" b="0" i="0" u="none" strike="noStrike" kern="1200" cap="none" spc="0" normalizeH="0" baseline="0" noProof="0" dirty="0">
                <a:ln>
                  <a:noFill/>
                </a:ln>
                <a:solidFill>
                  <a:srgbClr val="1F2A37"/>
                </a:solidFill>
                <a:effectLst/>
                <a:uLnTx/>
                <a:uFillTx/>
                <a:latin typeface="Arial"/>
                <a:ea typeface="+mn-ea"/>
                <a:cs typeface="+mn-cs"/>
              </a:rPr>
              <a:t>What happens if the application is incomplete?</a:t>
            </a:r>
            <a:endParaRPr kumimoji="0" lang="en-US"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00">
                <a:solidFill>
                  <a:srgbClr val="1F2A3B"/>
                </a:solidFill>
                <a:latin typeface="Arial"/>
              </a:defRPr>
            </a:pPr>
            <a:endParaRPr kumimoji="0"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00">
                <a:solidFill>
                  <a:srgbClr val="1F2A3B"/>
                </a:solidFill>
                <a:latin typeface="Arial"/>
              </a:defRPr>
            </a:pPr>
            <a:r>
              <a:rPr kumimoji="0" sz="1600" b="0" i="0" u="none" strike="noStrike" kern="1200" cap="none" spc="0" normalizeH="0" baseline="0" noProof="0" dirty="0">
                <a:ln>
                  <a:noFill/>
                </a:ln>
                <a:solidFill>
                  <a:srgbClr val="1F2A37"/>
                </a:solidFill>
                <a:effectLst/>
                <a:uLnTx/>
                <a:uFillTx/>
                <a:latin typeface="Arial"/>
                <a:ea typeface="+mn-ea"/>
                <a:cs typeface="+mn-cs"/>
              </a:rPr>
              <a:t>Can I attend online classes and use the fee waiver?</a:t>
            </a:r>
            <a:endParaRPr kumimoji="0" lang="en-US"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00">
                <a:solidFill>
                  <a:srgbClr val="1F2A3B"/>
                </a:solidFill>
                <a:latin typeface="Arial"/>
              </a:defRPr>
            </a:pPr>
            <a:endParaRPr kumimoji="0" sz="1600" b="0" i="0" u="none" strike="noStrike" kern="1200" cap="none" spc="0" normalizeH="0" baseline="0" noProof="0" dirty="0">
              <a:ln>
                <a:noFill/>
              </a:ln>
              <a:solidFill>
                <a:srgbClr val="1F2A37"/>
              </a:solidFill>
              <a:effectLst/>
              <a:uLnTx/>
              <a:uFillTx/>
              <a:latin typeface="Arial"/>
              <a:ea typeface="+mn-ea"/>
              <a:cs typeface="+mn-cs"/>
            </a:endParaRPr>
          </a:p>
          <a:p>
            <a:pPr marL="228600" marR="0" lvl="0" indent="-171450" algn="l" defTabSz="914400" rtl="0" eaLnBrk="1" fontAlgn="auto" latinLnBrk="0" hangingPunct="1">
              <a:lnSpc>
                <a:spcPct val="100000"/>
              </a:lnSpc>
              <a:spcBef>
                <a:spcPts val="0"/>
              </a:spcBef>
              <a:spcAft>
                <a:spcPts val="0"/>
              </a:spcAft>
              <a:buClrTx/>
              <a:buSzTx/>
              <a:buFontTx/>
              <a:buChar char="•"/>
              <a:tabLst/>
              <a:defRPr sz="1200">
                <a:solidFill>
                  <a:srgbClr val="1F2A3B"/>
                </a:solidFill>
                <a:latin typeface="Arial"/>
              </a:defRPr>
            </a:pPr>
            <a:r>
              <a:rPr kumimoji="0" sz="1600" b="0" i="0" u="none" strike="noStrike" kern="1200" cap="none" spc="0" normalizeH="0" baseline="0" noProof="0" dirty="0">
                <a:ln>
                  <a:noFill/>
                </a:ln>
                <a:solidFill>
                  <a:srgbClr val="1F2A37"/>
                </a:solidFill>
                <a:effectLst/>
                <a:uLnTx/>
                <a:uFillTx/>
                <a:latin typeface="Arial"/>
                <a:ea typeface="+mn-ea"/>
                <a:cs typeface="+mn-cs"/>
              </a:rPr>
              <a:t>Can Plan A and Chapter 35 benefits be used during the same period?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5F61010-1725-4E65-A2C4-18A1593AB144}"/>
              </a:ext>
            </a:extLst>
          </p:cNvPr>
          <p:cNvSpPr>
            <a:spLocks noGrp="1"/>
          </p:cNvSpPr>
          <p:nvPr>
            <p:ph type="title"/>
          </p:nvPr>
        </p:nvSpPr>
        <p:spPr/>
        <p:txBody>
          <a:bodyPr/>
          <a:lstStyle/>
          <a:p>
            <a:r>
              <a:rPr lang="en-US" dirty="0"/>
              <a:t>Other Fees…</a:t>
            </a:r>
          </a:p>
        </p:txBody>
      </p:sp>
      <p:sp>
        <p:nvSpPr>
          <p:cNvPr id="8" name="Content Placeholder 7">
            <a:extLst>
              <a:ext uri="{FF2B5EF4-FFF2-40B4-BE49-F238E27FC236}">
                <a16:creationId xmlns:a16="http://schemas.microsoft.com/office/drawing/2014/main" id="{8199B5F8-9C6E-4BD8-B4CA-0A58BA0F8675}"/>
              </a:ext>
            </a:extLst>
          </p:cNvPr>
          <p:cNvSpPr>
            <a:spLocks noGrp="1"/>
          </p:cNvSpPr>
          <p:nvPr>
            <p:ph idx="1"/>
          </p:nvPr>
        </p:nvSpPr>
        <p:spPr/>
        <p:txBody>
          <a:bodyPr>
            <a:normAutofit/>
          </a:bodyPr>
          <a:lstStyle/>
          <a:p>
            <a:pPr marL="0" indent="0">
              <a:lnSpc>
                <a:spcPct val="150000"/>
              </a:lnSpc>
              <a:buNone/>
              <a:defRPr/>
            </a:pPr>
            <a:r>
              <a:rPr lang="en-US" sz="2400" dirty="0">
                <a:cs typeface="Times New Roman" panose="02020603050405020304" pitchFamily="18" charset="0"/>
              </a:rPr>
              <a:t>Mandatory system wide tuition and fees vary with each school and are based on each school’s own definitions and written guidelines.  The law does not prohibit schools from charging “Campus-Wide or Campus-Based Fees” Self-Support Programs, Online Classes.</a:t>
            </a:r>
          </a:p>
          <a:p>
            <a:pPr marL="0" indent="0">
              <a:buNone/>
              <a:defRPr/>
            </a:pPr>
            <a:endParaRPr lang="en-US" sz="2400" b="1" dirty="0">
              <a:cs typeface="Times New Roman" panose="02020603050405020304" pitchFamily="18" charset="0"/>
            </a:endParaRPr>
          </a:p>
          <a:p>
            <a:pPr marL="0" indent="0">
              <a:buNone/>
              <a:defRPr/>
            </a:pPr>
            <a:endParaRPr lang="en-US" sz="2400" b="1" dirty="0">
              <a:cs typeface="Times New Roman" panose="02020603050405020304" pitchFamily="18" charset="0"/>
            </a:endParaRPr>
          </a:p>
          <a:p>
            <a:pPr marL="0" indent="0">
              <a:buNone/>
              <a:defRPr/>
            </a:pPr>
            <a:r>
              <a:rPr lang="en-US" sz="2400" b="1" dirty="0">
                <a:cs typeface="Times New Roman" panose="02020603050405020304" pitchFamily="18" charset="0"/>
              </a:rPr>
              <a:t>Encourage applicant to research their classes before enrolling.</a:t>
            </a:r>
          </a:p>
          <a:p>
            <a:endParaRPr lang="en-US" dirty="0"/>
          </a:p>
        </p:txBody>
      </p:sp>
      <p:sp>
        <p:nvSpPr>
          <p:cNvPr id="2" name="Slide Number Placeholder 1">
            <a:extLst>
              <a:ext uri="{FF2B5EF4-FFF2-40B4-BE49-F238E27FC236}">
                <a16:creationId xmlns:a16="http://schemas.microsoft.com/office/drawing/2014/main" id="{04B42093-9FF5-9A4E-9418-B727E90B2F54}"/>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FF4E7B-DCA9-F44E-AACB-DE6F576A2003}" type="slidenum">
              <a:rPr kumimoji="0" lang="en-US" sz="1200" b="1"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2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91274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B42093-9FF5-9A4E-9418-B727E90B2F5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FF4E7B-DCA9-F44E-AACB-DE6F576A2003}" type="slidenum">
              <a:rPr kumimoji="0" lang="en-US" sz="1200" b="1"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2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5" name="Content Placeholder 4" descr="Contact information for California Department of Veterans Affairs​&#10;&#10;1-800-952-5626​&#10;&#10;www.calvet.ca.gov&#10;&#10;caltap@calvet.ca.gov"/>
          <p:cNvSpPr>
            <a:spLocks noGrp="1"/>
          </p:cNvSpPr>
          <p:nvPr>
            <p:ph idx="4294967295"/>
          </p:nvPr>
        </p:nvSpPr>
        <p:spPr>
          <a:xfrm>
            <a:off x="2774156" y="1769269"/>
            <a:ext cx="6643688" cy="3319462"/>
          </a:xfrm>
        </p:spPr>
        <p:txBody>
          <a:bodyPr vert="horz" lIns="91440" tIns="45720" rIns="91440" bIns="45720" rtlCol="0" anchor="t">
            <a:normAutofit/>
          </a:bodyPr>
          <a:lstStyle/>
          <a:p>
            <a:pPr marL="0" indent="0" algn="ctr">
              <a:buNone/>
            </a:pPr>
            <a:r>
              <a:rPr lang="en-US" sz="2400" dirty="0">
                <a:latin typeface="Arial"/>
                <a:cs typeface="Arial"/>
              </a:rPr>
              <a:t>California Department of Veterans Affairs</a:t>
            </a:r>
          </a:p>
          <a:p>
            <a:pPr marL="0" indent="0" algn="ctr">
              <a:buNone/>
            </a:pPr>
            <a:r>
              <a:rPr lang="en-US" sz="2400" dirty="0">
                <a:latin typeface="Arial"/>
                <a:cs typeface="Arial"/>
              </a:rPr>
              <a:t>1-800-952-5626</a:t>
            </a:r>
          </a:p>
          <a:p>
            <a:pPr marL="0" indent="0" algn="ctr">
              <a:buNone/>
            </a:pPr>
            <a:r>
              <a:rPr lang="en-US" sz="2400" dirty="0">
                <a:latin typeface="Arial"/>
                <a:cs typeface="Arial"/>
              </a:rPr>
              <a:t>www.calvet.ca.gov</a:t>
            </a:r>
          </a:p>
          <a:p>
            <a:pPr marL="0" indent="0" algn="ctr">
              <a:buNone/>
            </a:pPr>
            <a:endParaRPr lang="en-US" sz="2400" dirty="0">
              <a:latin typeface="Arial"/>
              <a:cs typeface="Arial"/>
            </a:endParaRPr>
          </a:p>
          <a:p>
            <a:pPr marL="0" indent="0" algn="ctr">
              <a:lnSpc>
                <a:spcPct val="100000"/>
              </a:lnSpc>
              <a:spcBef>
                <a:spcPts val="0"/>
              </a:spcBef>
              <a:buNone/>
            </a:pPr>
            <a:r>
              <a:rPr lang="en-US" sz="2400" b="1" dirty="0">
                <a:latin typeface="Arial"/>
                <a:cs typeface="Arial"/>
              </a:rPr>
              <a:t>Manny Lavalle</a:t>
            </a:r>
          </a:p>
          <a:p>
            <a:pPr marL="0" indent="0" algn="ctr" fontAlgn="base">
              <a:lnSpc>
                <a:spcPct val="100000"/>
              </a:lnSpc>
              <a:spcBef>
                <a:spcPts val="0"/>
              </a:spcBef>
              <a:buNone/>
            </a:pPr>
            <a:r>
              <a:rPr lang="en-US" altLang="en-US" sz="2400" dirty="0">
                <a:latin typeface="+mn-lt"/>
                <a:cs typeface="Times New Roman" panose="02020603050405020304" pitchFamily="18" charset="0"/>
              </a:rPr>
              <a:t>CFW@calvet.ca.gov</a:t>
            </a:r>
          </a:p>
          <a:p>
            <a:pPr marL="0" indent="0" algn="ctr">
              <a:buNone/>
            </a:pPr>
            <a:endParaRPr lang="en-US" sz="1600" dirty="0"/>
          </a:p>
        </p:txBody>
      </p:sp>
    </p:spTree>
    <p:extLst>
      <p:ext uri="{BB962C8B-B14F-4D97-AF65-F5344CB8AC3E}">
        <p14:creationId xmlns:p14="http://schemas.microsoft.com/office/powerpoint/2010/main" val="983205589"/>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7DA6A6156358B49B8E3C299B928DF96" ma:contentTypeVersion="16" ma:contentTypeDescription="Create a new document." ma:contentTypeScope="" ma:versionID="6aceeca0585b742a52ee3c1bcfd0ef68">
  <xsd:schema xmlns:xsd="http://www.w3.org/2001/XMLSchema" xmlns:xs="http://www.w3.org/2001/XMLSchema" xmlns:p="http://schemas.microsoft.com/office/2006/metadata/properties" xmlns:ns3="b0418bb4-b7a9-44f0-b6c6-402a53a8364e" xmlns:ns4="c6b04385-1b22-43a3-bfc4-f1189eda5696" targetNamespace="http://schemas.microsoft.com/office/2006/metadata/properties" ma:root="true" ma:fieldsID="8fbfbbdd8f9ece0f593ff48a3c164266" ns3:_="" ns4:_="">
    <xsd:import namespace="b0418bb4-b7a9-44f0-b6c6-402a53a8364e"/>
    <xsd:import namespace="c6b04385-1b22-43a3-bfc4-f1189eda569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element ref="ns3:_activity" minOccurs="0"/>
                <xsd:element ref="ns3:MediaServiceSearchProperties" minOccurs="0"/>
                <xsd:element ref="ns3:MediaServiceObjectDetectorVersions" minOccurs="0"/>
                <xsd:element ref="ns3:MediaServiceSystemTag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418bb4-b7a9-44f0-b6c6-402a53a836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6b04385-1b22-43a3-bfc4-f1189eda569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b0418bb4-b7a9-44f0-b6c6-402a53a8364e" xsi:nil="true"/>
  </documentManagement>
</p:properties>
</file>

<file path=customXml/itemProps1.xml><?xml version="1.0" encoding="utf-8"?>
<ds:datastoreItem xmlns:ds="http://schemas.openxmlformats.org/officeDocument/2006/customXml" ds:itemID="{3F1072DA-8DD8-4E24-BFC2-9FF56FE3F230}">
  <ds:schemaRefs>
    <ds:schemaRef ds:uri="http://schemas.microsoft.com/sharepoint/v3/contenttype/forms"/>
  </ds:schemaRefs>
</ds:datastoreItem>
</file>

<file path=customXml/itemProps2.xml><?xml version="1.0" encoding="utf-8"?>
<ds:datastoreItem xmlns:ds="http://schemas.openxmlformats.org/officeDocument/2006/customXml" ds:itemID="{708912ED-84C2-497E-86DC-0082CA9BAD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418bb4-b7a9-44f0-b6c6-402a53a8364e"/>
    <ds:schemaRef ds:uri="c6b04385-1b22-43a3-bfc4-f1189eda56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063E672-0944-465A-86E8-5D7067912D24}">
  <ds:schemaRefs>
    <ds:schemaRef ds:uri="http://schemas.microsoft.com/office/2006/metadata/properties"/>
    <ds:schemaRef ds:uri="http://purl.org/dc/dcmitype/"/>
    <ds:schemaRef ds:uri="b0418bb4-b7a9-44f0-b6c6-402a53a8364e"/>
    <ds:schemaRef ds:uri="http://purl.org/dc/term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c6b04385-1b22-43a3-bfc4-f1189eda569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115</TotalTime>
  <Words>1136</Words>
  <Application>Microsoft Office PowerPoint</Application>
  <PresentationFormat>Widescreen</PresentationFormat>
  <Paragraphs>133</Paragraphs>
  <Slides>15</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Arial</vt:lpstr>
      <vt:lpstr>Times New Roman</vt:lpstr>
      <vt:lpstr>2_Office Theme</vt:lpstr>
      <vt:lpstr>CalVet College  Tuition Fee Waiver</vt:lpstr>
      <vt:lpstr>PowerPoint Presentation</vt:lpstr>
      <vt:lpstr>PowerPoint Presentation</vt:lpstr>
      <vt:lpstr>PowerPoint Presentation</vt:lpstr>
      <vt:lpstr>PowerPoint Presentation</vt:lpstr>
      <vt:lpstr>PowerPoint Presentation</vt:lpstr>
      <vt:lpstr>PowerPoint Presentation</vt:lpstr>
      <vt:lpstr>How to Apply – Items Needed</vt:lpstr>
      <vt:lpstr> Letters of Denial &amp; How to Appeal </vt:lpstr>
      <vt:lpstr>PowerPoint Presentation</vt:lpstr>
      <vt:lpstr>PowerPoint Presentation</vt:lpstr>
      <vt:lpstr>PowerPoint Presentation</vt:lpstr>
      <vt:lpstr>PowerPoint Presentation</vt:lpstr>
      <vt:lpstr>Other Fees…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CalVet College  Tuition Fee Waiver</dc:title>
  <dc:creator>Eller, Kirk@Calvet</dc:creator>
  <cp:lastModifiedBy>Lavalle, Manuel@CalVet</cp:lastModifiedBy>
  <cp:revision>6</cp:revision>
  <dcterms:created xsi:type="dcterms:W3CDTF">2025-07-07T17:01:53Z</dcterms:created>
  <dcterms:modified xsi:type="dcterms:W3CDTF">2026-10-05T15:39:11Z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0x010100E7DA6A6156358B49B8E3C299B928DF96</vt:lpwstr>
  </property>
</Properties>
</file>