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9" r:id="rId4"/>
  </p:sldMasterIdLst>
  <p:notesMasterIdLst>
    <p:notesMasterId r:id="rId28"/>
  </p:notesMasterIdLst>
  <p:handoutMasterIdLst>
    <p:handoutMasterId r:id="rId29"/>
  </p:handoutMasterIdLst>
  <p:sldIdLst>
    <p:sldId id="266" r:id="rId5"/>
    <p:sldId id="290" r:id="rId6"/>
    <p:sldId id="442" r:id="rId7"/>
    <p:sldId id="363" r:id="rId8"/>
    <p:sldId id="362" r:id="rId9"/>
    <p:sldId id="436" r:id="rId10"/>
    <p:sldId id="324" r:id="rId11"/>
    <p:sldId id="405" r:id="rId12"/>
    <p:sldId id="402" r:id="rId13"/>
    <p:sldId id="438" r:id="rId14"/>
    <p:sldId id="443" r:id="rId15"/>
    <p:sldId id="265" r:id="rId16"/>
    <p:sldId id="439" r:id="rId17"/>
    <p:sldId id="440" r:id="rId18"/>
    <p:sldId id="382" r:id="rId19"/>
    <p:sldId id="383" r:id="rId20"/>
    <p:sldId id="388" r:id="rId21"/>
    <p:sldId id="441" r:id="rId22"/>
    <p:sldId id="365" r:id="rId23"/>
    <p:sldId id="434" r:id="rId24"/>
    <p:sldId id="376" r:id="rId25"/>
    <p:sldId id="435" r:id="rId26"/>
    <p:sldId id="378" r:id="rId2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939BB71-EE47-4178-B7D1-860597650B55}">
          <p14:sldIdLst>
            <p14:sldId id="266"/>
            <p14:sldId id="290"/>
            <p14:sldId id="442"/>
            <p14:sldId id="363"/>
            <p14:sldId id="362"/>
            <p14:sldId id="436"/>
            <p14:sldId id="324"/>
            <p14:sldId id="405"/>
            <p14:sldId id="402"/>
            <p14:sldId id="438"/>
            <p14:sldId id="443"/>
            <p14:sldId id="265"/>
            <p14:sldId id="439"/>
            <p14:sldId id="440"/>
            <p14:sldId id="382"/>
            <p14:sldId id="383"/>
            <p14:sldId id="388"/>
            <p14:sldId id="441"/>
            <p14:sldId id="365"/>
            <p14:sldId id="434"/>
            <p14:sldId id="376"/>
            <p14:sldId id="435"/>
            <p14:sldId id="37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mundo, Zheriemae@CalVet" initials="RZ" lastIdx="2" clrIdx="0">
    <p:extLst>
      <p:ext uri="{19B8F6BF-5375-455C-9EA6-DF929625EA0E}">
        <p15:presenceInfo xmlns:p15="http://schemas.microsoft.com/office/powerpoint/2012/main" userId="S-1-5-21-1664438929-1569342425-1540833222-129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1"/>
    <p:restoredTop sz="94674"/>
  </p:normalViewPr>
  <p:slideViewPr>
    <p:cSldViewPr snapToGrid="0" snapToObjects="1">
      <p:cViewPr varScale="1">
        <p:scale>
          <a:sx n="78" d="100"/>
          <a:sy n="78" d="100"/>
        </p:scale>
        <p:origin x="102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51" d="100"/>
          <a:sy n="151" d="100"/>
        </p:scale>
        <p:origin x="470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AEEA06-7460-3646-8F46-27528A2942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431B9D-C735-514F-96BF-6F71BB75C57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C3B8C0CE-A3CC-264C-951B-72E0B90C2F9C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21168-04A3-314B-9F48-B01EDFBB0C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376AB3-C27F-A84B-8B6C-00179B4E6D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DB010D81-8AB5-324B-9673-7BB4E4AA7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426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688E0F05-7A2B-D743-8ED8-9B387668E3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88AD52B4-B5DF-B445-9363-1F18C798BA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73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1FEDD-0582-81B9-4312-B6DDFDDD2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5131BF-32A5-3E2A-68FB-3AF50B1E7A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03D603-F17B-E5E8-071E-07983A4EB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FF2D1-F384-17A5-55A7-5EB8DB3D93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D52B4-B5DF-B445-9363-1F18C798BA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54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D52B4-B5DF-B445-9363-1F18C798BA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68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D52B4-B5DF-B445-9363-1F18C798BA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11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72C74-9089-1A7C-4217-558D6F615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AF1066-A043-81D2-F936-D645C7A8F0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F4F96B-67AF-AFCB-2DDA-BD33A96909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507B1-1FB4-CF46-EE06-9373DFE0C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D52B4-B5DF-B445-9363-1F18C798BA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562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Jul 2025 to Jun 2026 – Oakland did not get a 40-hearing month since BVA went into NWQ for assigning hearings based on docket order. Then we got a 50-hearing month in July and 45 for September.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D52B4-B5DF-B445-9363-1F18C798BA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58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D52B4-B5DF-B445-9363-1F18C798BAE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23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FACCB-CB61-CC80-6A86-4F53A6ADE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85B46-F3AC-93A2-3697-5AEBDDC4D8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C864D7-F162-79B3-8F9B-8E251EC82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87CD3-C04C-E868-3702-B853C4E293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CalVet DO-Oakland_ZR.2026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2B2F91-E936-D60E-2235-F667E14EE5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D52B4-B5DF-B445-9363-1F18C798BAE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96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E27D6-8D14-E81E-C803-ABF4113D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35057F-60B1-ACFD-913E-7D5F40A3A3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D0DE62-B85C-1CF8-E374-02AE2AB20C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BB0FF5-1154-1130-EA68-D3E62A6E5B3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CalVet DO-Oakland_ZR.2026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B6F19C-61F2-F98E-F7AA-4796F23723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D52B4-B5DF-B445-9363-1F18C798BAE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64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E4C8D-6E43-9F76-648C-6B8E23AE7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1FDACC-922F-4AD3-3B99-96FE2C882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D1B740-9A64-E751-1A15-EE8BED0F0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0A8325-D68F-2CAC-87FF-5DAB2AB8944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CalVet DO-Oakland_ZR.2026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3F5796-93F8-6DCB-DCB7-0F5FF44094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AD52B4-B5DF-B445-9363-1F18C798BAE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0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9FFDF-2558-45B9-8A3A-E249CD6257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35FC97-3C68-413E-A5D3-DE179A5BA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102305-8670-4495-B67B-DF0FB1CA8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88895-7030-4144-94EF-2F65BF213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4BCF3-5AA0-4366-9876-87E055DDE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C0B853-639D-441D-A5E9-BF1B12107F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E5C4B6-8D3A-4CBD-BD4C-FB0D6241F8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6149" y="979226"/>
            <a:ext cx="2679700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7292C-6009-4C10-B354-D57E01764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29893-290C-4076-B2C4-D597D8D67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96447-ABD7-48F8-938A-D77E6F2B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F805D-6F02-4132-8341-B96ABA547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7B173-90EB-4538-B9E1-A490D714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90301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47577-E177-48AD-94E3-6743A992B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91D1EE-3633-4A2D-B2A7-792A1A5F4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FC1C4-29E3-4B70-BA5D-FE33C5E93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78616-B784-4D32-A602-2C388A0B4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5387E9-3F60-416D-BC78-635C527DB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63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73873-0810-4C6E-9639-130AF437A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E1493-B023-4F06-B1ED-6A908158A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CA6176-D04E-4141-8FEA-1660E9E6C3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0EA5C8-A567-4684-A565-930D50039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9FEC9-6792-43BE-87FA-2F06F0582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4F832-E944-4BFA-A7AF-2EC624D43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13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0B519-40D7-4784-8E85-70DB34A4C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6C688-205D-4580-87F2-AA8C5C38F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F38EFC-E3B7-46AD-AD39-3BF7B14AE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09EE21-C2AD-4020-87A8-D4980461CA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38BF17-6176-4E1B-8DCD-2EE2FB6D15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8E91B3-B968-46BF-97D3-CDE13319E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83ED69-1586-402E-BDA6-9A8E1008C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A96CCB-FBCF-4DD0-8095-7D5670823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640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4DF2C-C9DD-4406-A2FF-7EF5BDB29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58E475-3940-453C-9E57-89A1643A9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1E5F29-2BDC-4C1A-BEB4-A8F2F2212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5A561-1706-4784-8721-609B557B3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44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569F9B-78C6-4BF5-9584-347C1D46C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55E9A1-F243-4100-9644-5D9C34575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2CDF5-B069-48C4-9F1B-6981C1604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51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BB06C-D5A0-45D3-ABBB-077EBF5EA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89209-5B8D-44A9-BC5C-A98A4748D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88B50-878F-4F29-B5B2-F85A7DB95C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E93C5-93B0-48BD-BAA7-696D09431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2B3DBF-9467-4351-8FBC-02C8474AB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A7BE9-2C29-4FCC-81EE-5B96720AB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04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4A41-2A01-46DA-A3F9-67BC3CC09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36395F-F31B-4928-9D7C-253FB603BA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9A888-67B8-4EE6-B805-0F80EBAC4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9CFE48-D3FD-4C62-A00C-F90168FA0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DFEC09-B229-41B5-ACB6-3EE2BBE56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68CBD-FF58-4B77-A251-EB4BDA32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93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95747-FB6F-4648-9A14-D90B6D9AF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25CA90-6696-4E80-ACB6-9F5050B0C4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94408-A7B8-47E3-AAB9-FCEEA7718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3CEC7-ADE7-43A1-8E67-CE09C21E5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E7739-1AD8-42B9-B581-59BE6446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895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9171AB-BD6F-4655-A2D9-E89064B1AF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87EEEA-973D-4500-83B0-9246C1C3D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2C321-007C-46C3-9824-26FF336D5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EBCD4-374B-4447-B808-26F5EF553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408686-F10E-4B5B-BEF3-7FFBECDF4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3465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F4EDA7-4330-3A48-9291-AE2F80EC89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017F0-509B-CE40-90C0-F61E89329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D6C44F-4FB3-794A-A28C-4C00F36F9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16DE96B-1E7B-D644-9EF1-EF31FAE38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89823"/>
            <a:ext cx="3932237" cy="116219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9064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9ADC49-9797-4D5E-B401-7797F486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F39A3-DA8A-440D-BA99-ADB900F64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3FBC2-1FC6-4D35-BAC1-AC96FB9D0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C322A-815D-4636-A5D2-563C648B6C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86F45-9C30-4FB5-9774-63746D4D2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F4E7B-DCA9-F44E-AACB-DE6F576A200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4C6913-BD48-48A8-A3AA-C63360F0B1F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1" y="0"/>
            <a:ext cx="1219347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704231-4099-4721-865E-DC030F3B672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755822" y="6295949"/>
            <a:ext cx="1168273" cy="492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557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65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epartment.va.gov/vba/performance-analysis-integrity/appeals-modernization-act-comprehensive-plan-reporting/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LADO@calvet.ca.gov" TargetMode="External"/><Relationship Id="rId7" Type="http://schemas.openxmlformats.org/officeDocument/2006/relationships/hyperlink" Target="mailto:Oakland.Oakland@calvet.ca.gov" TargetMode="External"/><Relationship Id="rId2" Type="http://schemas.openxmlformats.org/officeDocument/2006/relationships/hyperlink" Target="mailto:Alberto.Alpasan@calvet.ca.gov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Zheriemae.Raymundo@calvet.ca.gov" TargetMode="External"/><Relationship Id="rId5" Type="http://schemas.openxmlformats.org/officeDocument/2006/relationships/hyperlink" Target="mailto:State.VBASDC@va.gov" TargetMode="External"/><Relationship Id="rId4" Type="http://schemas.openxmlformats.org/officeDocument/2006/relationships/hyperlink" Target="mailto:Melaina.Anker@va.gov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Leonora.Sarmiento@calvet.ca.gov" TargetMode="External"/><Relationship Id="rId2" Type="http://schemas.openxmlformats.org/officeDocument/2006/relationships/hyperlink" Target="mailto:Steven.Smith@calvet.ca.gov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Oakland.Oakland@calvet.ca.gov" TargetMode="External"/><Relationship Id="rId5" Type="http://schemas.openxmlformats.org/officeDocument/2006/relationships/hyperlink" Target="mailto:Elizabeth.Hargove-Washington@calvet.ca.gov" TargetMode="External"/><Relationship Id="rId4" Type="http://schemas.openxmlformats.org/officeDocument/2006/relationships/hyperlink" Target="mailto:Diane.Susbilla@calvet.ca.gov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Darlene.Dunlap@calvet.ca.gov" TargetMode="External"/><Relationship Id="rId2" Type="http://schemas.openxmlformats.org/officeDocument/2006/relationships/hyperlink" Target="mailto:CDVALA@va.gov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Esther.Luna@va.gov" TargetMode="External"/><Relationship Id="rId5" Type="http://schemas.openxmlformats.org/officeDocument/2006/relationships/hyperlink" Target="mailto:Esther.Luna@calvet.ca.gov" TargetMode="External"/><Relationship Id="rId4" Type="http://schemas.openxmlformats.org/officeDocument/2006/relationships/hyperlink" Target="mailto:Darlene.Dunlap344@va.gov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Tony.Devore@va.gov" TargetMode="External"/><Relationship Id="rId2" Type="http://schemas.openxmlformats.org/officeDocument/2006/relationships/hyperlink" Target="mailto:state.vbasdc@va.gov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Roberto.Avila@calvet.c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217" y="2289168"/>
            <a:ext cx="11471565" cy="1739347"/>
          </a:xfrm>
        </p:spPr>
        <p:txBody>
          <a:bodyPr>
            <a:normAutofit/>
          </a:bodyPr>
          <a:lstStyle/>
          <a:p>
            <a:r>
              <a:rPr lang="en-US" dirty="0"/>
              <a:t>District Offices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53450"/>
            <a:ext cx="9144000" cy="1309255"/>
          </a:xfrm>
        </p:spPr>
        <p:txBody>
          <a:bodyPr>
            <a:normAutofit/>
          </a:bodyPr>
          <a:lstStyle/>
          <a:p>
            <a:r>
              <a:rPr lang="en-US" dirty="0"/>
              <a:t>October 2026</a:t>
            </a:r>
          </a:p>
          <a:p>
            <a:endParaRPr lang="en-US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4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F029A-17AC-41E1-A57B-8D002AE50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693" y="1009830"/>
            <a:ext cx="6534665" cy="3924890"/>
          </a:xfrm>
        </p:spPr>
        <p:txBody>
          <a:bodyPr>
            <a:normAutofit/>
          </a:bodyPr>
          <a:lstStyle/>
          <a:p>
            <a:pPr marL="365760" indent="-365760">
              <a:buFont typeface="Courier New" panose="02070309020205020404" pitchFamily="49" charset="0"/>
              <a:buChar char="o"/>
            </a:pPr>
            <a:r>
              <a:rPr lang="en-US" sz="3000" dirty="0"/>
              <a:t>CalVet Data</a:t>
            </a:r>
          </a:p>
          <a:p>
            <a:pPr marL="822960" lvl="1" indent="-365760">
              <a:buFont typeface="Courier New" panose="02070309020205020404" pitchFamily="49" charset="0"/>
              <a:buChar char="o"/>
            </a:pPr>
            <a:r>
              <a:rPr lang="en-US" sz="2600" dirty="0"/>
              <a:t>Incarcerated Veterans Program </a:t>
            </a:r>
          </a:p>
          <a:p>
            <a:pPr marL="822960" lvl="1" indent="-365760">
              <a:buFont typeface="Courier New" panose="02070309020205020404" pitchFamily="49" charset="0"/>
              <a:buChar char="o"/>
            </a:pPr>
            <a:r>
              <a:rPr lang="en-US" sz="2600" dirty="0"/>
              <a:t>District Office-Reviewed Claim Activities</a:t>
            </a:r>
          </a:p>
          <a:p>
            <a:pPr marL="822960" lvl="1" indent="-365760">
              <a:buFont typeface="Courier New" panose="02070309020205020404" pitchFamily="49" charset="0"/>
              <a:buChar char="o"/>
            </a:pPr>
            <a:r>
              <a:rPr lang="en-US" sz="2600" dirty="0"/>
              <a:t>Public Contact and Hearings</a:t>
            </a:r>
          </a:p>
          <a:p>
            <a:pPr marL="822960" lvl="1" indent="-365760">
              <a:buFont typeface="Courier New" panose="02070309020205020404" pitchFamily="49" charset="0"/>
              <a:buChar char="o"/>
            </a:pPr>
            <a:r>
              <a:rPr lang="en-US" sz="2600" dirty="0"/>
              <a:t>Board Data for CalVet Appeals</a:t>
            </a:r>
          </a:p>
          <a:p>
            <a:pPr marL="365760" indent="-365760">
              <a:buFont typeface="Courier New" panose="02070309020205020404" pitchFamily="49" charset="0"/>
              <a:buChar char="o"/>
            </a:pPr>
            <a:r>
              <a:rPr lang="en-US" sz="3000" dirty="0"/>
              <a:t>Reminders</a:t>
            </a:r>
          </a:p>
          <a:p>
            <a:pPr marL="822960" lvl="1" indent="-365760">
              <a:buFont typeface="Courier New" panose="02070309020205020404" pitchFamily="49" charset="0"/>
              <a:buChar char="o"/>
            </a:pPr>
            <a:r>
              <a:rPr lang="en-US" sz="2600" dirty="0"/>
              <a:t>Change of Representation</a:t>
            </a:r>
          </a:p>
          <a:p>
            <a:pPr marL="822960" lvl="1" indent="-365760">
              <a:buFont typeface="Courier New" panose="02070309020205020404" pitchFamily="49" charset="0"/>
              <a:buChar char="o"/>
            </a:pPr>
            <a:r>
              <a:rPr lang="en-US" sz="2600" dirty="0"/>
              <a:t>Higher Level Reviews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66F33-BDE0-4E86-B709-B9614A11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90B988F-4FDA-49E9-A67C-D51E7BB5A803}"/>
              </a:ext>
            </a:extLst>
          </p:cNvPr>
          <p:cNvSpPr/>
          <p:nvPr/>
        </p:nvSpPr>
        <p:spPr>
          <a:xfrm>
            <a:off x="3200972" y="4934720"/>
            <a:ext cx="4528109" cy="1111985"/>
          </a:xfrm>
          <a:prstGeom prst="roundRect">
            <a:avLst/>
          </a:prstGeom>
          <a:noFill/>
          <a:ln w="28575" cap="flat" cmpd="sng" algn="ctr">
            <a:solidFill>
              <a:schemeClr val="accent2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Last 6 slides provide current staff list and POC’s for District Offices</a:t>
            </a:r>
          </a:p>
        </p:txBody>
      </p:sp>
    </p:spTree>
    <p:extLst>
      <p:ext uri="{BB962C8B-B14F-4D97-AF65-F5344CB8AC3E}">
        <p14:creationId xmlns:p14="http://schemas.microsoft.com/office/powerpoint/2010/main" val="1189537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3C5CB-CF0E-CDA0-498E-736751111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AD7CD-0C98-B200-EFAE-5C41EA93D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681037"/>
            <a:ext cx="10515600" cy="1325563"/>
          </a:xfr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Incarcerated Veterans Program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510F8-F5FC-458D-306A-FE3AA54CD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7552FD5-1F3B-9320-2498-68A9958936EB}"/>
              </a:ext>
            </a:extLst>
          </p:cNvPr>
          <p:cNvGraphicFramePr>
            <a:graphicFrameLocks noGrp="1"/>
          </p:cNvGraphicFramePr>
          <p:nvPr/>
        </p:nvGraphicFramePr>
        <p:xfrm>
          <a:off x="838198" y="2518270"/>
          <a:ext cx="10515600" cy="2905985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827248">
                  <a:extLst>
                    <a:ext uri="{9D8B030D-6E8A-4147-A177-3AD203B41FA5}">
                      <a16:colId xmlns:a16="http://schemas.microsoft.com/office/drawing/2014/main" val="386215885"/>
                    </a:ext>
                  </a:extLst>
                </a:gridCol>
                <a:gridCol w="907460">
                  <a:extLst>
                    <a:ext uri="{9D8B030D-6E8A-4147-A177-3AD203B41FA5}">
                      <a16:colId xmlns:a16="http://schemas.microsoft.com/office/drawing/2014/main" val="1614208795"/>
                    </a:ext>
                  </a:extLst>
                </a:gridCol>
                <a:gridCol w="749997">
                  <a:extLst>
                    <a:ext uri="{9D8B030D-6E8A-4147-A177-3AD203B41FA5}">
                      <a16:colId xmlns:a16="http://schemas.microsoft.com/office/drawing/2014/main" val="2591656737"/>
                    </a:ext>
                  </a:extLst>
                </a:gridCol>
                <a:gridCol w="1317292">
                  <a:extLst>
                    <a:ext uri="{9D8B030D-6E8A-4147-A177-3AD203B41FA5}">
                      <a16:colId xmlns:a16="http://schemas.microsoft.com/office/drawing/2014/main" val="356797010"/>
                    </a:ext>
                  </a:extLst>
                </a:gridCol>
                <a:gridCol w="1256864">
                  <a:extLst>
                    <a:ext uri="{9D8B030D-6E8A-4147-A177-3AD203B41FA5}">
                      <a16:colId xmlns:a16="http://schemas.microsoft.com/office/drawing/2014/main" val="1689688759"/>
                    </a:ext>
                  </a:extLst>
                </a:gridCol>
                <a:gridCol w="1593798">
                  <a:extLst>
                    <a:ext uri="{9D8B030D-6E8A-4147-A177-3AD203B41FA5}">
                      <a16:colId xmlns:a16="http://schemas.microsoft.com/office/drawing/2014/main" val="576452739"/>
                    </a:ext>
                  </a:extLst>
                </a:gridCol>
                <a:gridCol w="1290422">
                  <a:extLst>
                    <a:ext uri="{9D8B030D-6E8A-4147-A177-3AD203B41FA5}">
                      <a16:colId xmlns:a16="http://schemas.microsoft.com/office/drawing/2014/main" val="3663613357"/>
                    </a:ext>
                  </a:extLst>
                </a:gridCol>
                <a:gridCol w="1572519">
                  <a:extLst>
                    <a:ext uri="{9D8B030D-6E8A-4147-A177-3AD203B41FA5}">
                      <a16:colId xmlns:a16="http://schemas.microsoft.com/office/drawing/2014/main" val="2502325790"/>
                    </a:ext>
                  </a:extLst>
                </a:gridCol>
              </a:tblGrid>
              <a:tr h="725541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Claims Filed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VAEs</a:t>
                      </a:r>
                      <a:r>
                        <a:rPr lang="en-US" sz="2000" baseline="0" dirty="0"/>
                        <a:t> held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In-Person Interviews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Letters to</a:t>
                      </a:r>
                      <a:r>
                        <a:rPr lang="en-US" sz="2000" baseline="0" dirty="0"/>
                        <a:t> veterans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Adjusted Monthly</a:t>
                      </a:r>
                      <a:r>
                        <a:rPr lang="en-US" sz="2000" baseline="0" dirty="0"/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Full</a:t>
                      </a:r>
                      <a:r>
                        <a:rPr lang="en-US" sz="2000" baseline="0" dirty="0"/>
                        <a:t> Monthly Entitlement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674067"/>
                  </a:ext>
                </a:extLst>
              </a:tr>
              <a:tr h="532496">
                <a:tc>
                  <a:txBody>
                    <a:bodyPr/>
                    <a:lstStyle/>
                    <a:p>
                      <a:pPr algn="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State FY 22-23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$ 3,058,513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$110,377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$ 202,116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624616"/>
                  </a:ext>
                </a:extLst>
              </a:tr>
              <a:tr h="532496">
                <a:tc>
                  <a:txBody>
                    <a:bodyPr/>
                    <a:lstStyle/>
                    <a:p>
                      <a:pPr algn="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State FY 23-24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$ 356,044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$ 48,234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$ 146,213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28313"/>
                  </a:ext>
                </a:extLst>
              </a:tr>
              <a:tr h="557726">
                <a:tc>
                  <a:txBody>
                    <a:bodyPr/>
                    <a:lstStyle/>
                    <a:p>
                      <a:pPr algn="r"/>
                      <a:r>
                        <a:rPr lang="en-US" sz="22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State FY </a:t>
                      </a:r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24-25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$ 377,005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$ 59,097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  <a:latin typeface="+mj-lt"/>
                        </a:rPr>
                        <a:t>$ 130,197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734302"/>
                  </a:ext>
                </a:extLst>
              </a:tr>
              <a:tr h="557726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State FY 25-26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/>
                          </a:solidFill>
                          <a:latin typeface="+mj-lt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/>
                          </a:solidFill>
                          <a:latin typeface="+mj-lt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/>
                          </a:solidFill>
                          <a:latin typeface="+mj-lt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/>
                          </a:solidFill>
                          <a:latin typeface="+mj-lt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/>
                          </a:solidFill>
                          <a:latin typeface="+mj-lt"/>
                        </a:rPr>
                        <a:t>$ 771,441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/>
                          </a:solidFill>
                          <a:latin typeface="+mj-lt"/>
                        </a:rPr>
                        <a:t>$ 78,078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/>
                          </a:solidFill>
                          <a:latin typeface="+mj-lt"/>
                        </a:rPr>
                        <a:t>$ 171,522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555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9129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681037"/>
            <a:ext cx="10515600" cy="1325563"/>
          </a:xfr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Incarcerated Veterans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F6C8BC-EC66-5310-057A-F9B347FAE64D}"/>
              </a:ext>
            </a:extLst>
          </p:cNvPr>
          <p:cNvSpPr/>
          <p:nvPr/>
        </p:nvSpPr>
        <p:spPr>
          <a:xfrm>
            <a:off x="969264" y="3000223"/>
            <a:ext cx="2935224" cy="13255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schemeClr val="accent2">
                    <a:lumMod val="75000"/>
                  </a:schemeClr>
                </a:solidFill>
              </a:rPr>
              <a:t>(Oak-1) Sofia Martin Del Campo</a:t>
            </a:r>
          </a:p>
          <a:p>
            <a:pPr algn="ctr"/>
            <a:r>
              <a:rPr lang="en-US" sz="1400" dirty="0"/>
              <a:t>CA State Prison, Sacramento</a:t>
            </a:r>
          </a:p>
          <a:p>
            <a:pPr algn="ctr"/>
            <a:r>
              <a:rPr lang="en-US" sz="1400" dirty="0"/>
              <a:t>Folsom State Prison &amp; Women’s SP</a:t>
            </a:r>
          </a:p>
          <a:p>
            <a:pPr algn="ctr"/>
            <a:r>
              <a:rPr lang="en-US" sz="1400" dirty="0"/>
              <a:t>High Desert State Prison</a:t>
            </a:r>
          </a:p>
          <a:p>
            <a:pPr algn="ctr"/>
            <a:r>
              <a:rPr lang="en-US" sz="1400" dirty="0"/>
              <a:t>Pelican Bay State Prison</a:t>
            </a:r>
          </a:p>
          <a:p>
            <a:pPr algn="ctr"/>
            <a:r>
              <a:rPr lang="en-US" sz="1400" dirty="0"/>
              <a:t>Mule Creek State Prison</a:t>
            </a:r>
            <a:endParaRPr lang="en-US" sz="1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C018BE-F732-3521-0FCD-4465CFB1FFB4}"/>
              </a:ext>
            </a:extLst>
          </p:cNvPr>
          <p:cNvSpPr/>
          <p:nvPr/>
        </p:nvSpPr>
        <p:spPr>
          <a:xfrm>
            <a:off x="3364992" y="4504626"/>
            <a:ext cx="3026664" cy="13255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schemeClr val="accent2">
                    <a:lumMod val="75000"/>
                  </a:schemeClr>
                </a:solidFill>
              </a:rPr>
              <a:t>(Oak-4) Tera Ireland</a:t>
            </a:r>
          </a:p>
          <a:p>
            <a:pPr algn="ctr"/>
            <a:r>
              <a:rPr lang="en-US" sz="1400" dirty="0"/>
              <a:t>CA State Prison, Corcoran</a:t>
            </a:r>
          </a:p>
          <a:p>
            <a:pPr algn="ctr"/>
            <a:r>
              <a:rPr lang="en-US" sz="1400" dirty="0"/>
              <a:t>CA Substance Abuse Treatment Facility</a:t>
            </a:r>
          </a:p>
          <a:p>
            <a:pPr algn="ctr"/>
            <a:r>
              <a:rPr lang="en-US" sz="1400" dirty="0"/>
              <a:t>Central CA Women’s Facility</a:t>
            </a:r>
          </a:p>
          <a:p>
            <a:pPr algn="ctr"/>
            <a:r>
              <a:rPr lang="en-US" sz="1400" dirty="0"/>
              <a:t>Sierra Conservation Center</a:t>
            </a:r>
          </a:p>
          <a:p>
            <a:pPr algn="ctr"/>
            <a:r>
              <a:rPr lang="en-US" sz="1400" dirty="0"/>
              <a:t>Valley State Prison</a:t>
            </a:r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05B80A-1640-9BDE-37C9-78A2D51AD53F}"/>
              </a:ext>
            </a:extLst>
          </p:cNvPr>
          <p:cNvSpPr/>
          <p:nvPr/>
        </p:nvSpPr>
        <p:spPr>
          <a:xfrm>
            <a:off x="969264" y="4501260"/>
            <a:ext cx="2276856" cy="13255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schemeClr val="accent2">
                    <a:lumMod val="75000"/>
                  </a:schemeClr>
                </a:solidFill>
              </a:rPr>
              <a:t>(Oak-3) Daryl Neff</a:t>
            </a:r>
          </a:p>
          <a:p>
            <a:pPr algn="ctr"/>
            <a:r>
              <a:rPr lang="en-US" sz="1400" dirty="0"/>
              <a:t>Avenal State Prison</a:t>
            </a:r>
          </a:p>
          <a:p>
            <a:pPr algn="ctr"/>
            <a:r>
              <a:rPr lang="en-US" sz="1400" dirty="0"/>
              <a:t>CA Health Care Facility</a:t>
            </a:r>
          </a:p>
          <a:p>
            <a:pPr algn="ctr"/>
            <a:r>
              <a:rPr lang="en-US" sz="1400" dirty="0"/>
              <a:t>Correctional Training Facility</a:t>
            </a:r>
          </a:p>
          <a:p>
            <a:pPr algn="ctr"/>
            <a:r>
              <a:rPr lang="en-US" sz="1400" dirty="0"/>
              <a:t>Pleasant Valley State Prison</a:t>
            </a:r>
          </a:p>
          <a:p>
            <a:pPr algn="ctr"/>
            <a:r>
              <a:rPr lang="en-US" sz="1400" dirty="0"/>
              <a:t>Salinas Valley State Prison</a:t>
            </a:r>
            <a:endParaRPr lang="en-US" sz="1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B4C624-0362-5E7A-3D89-A15C54415B64}"/>
              </a:ext>
            </a:extLst>
          </p:cNvPr>
          <p:cNvSpPr/>
          <p:nvPr/>
        </p:nvSpPr>
        <p:spPr>
          <a:xfrm>
            <a:off x="4018787" y="3002224"/>
            <a:ext cx="2368296" cy="13255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schemeClr val="accent2">
                    <a:lumMod val="75000"/>
                  </a:schemeClr>
                </a:solidFill>
              </a:rPr>
              <a:t>(Oak-2) </a:t>
            </a:r>
          </a:p>
          <a:p>
            <a:pPr algn="ctr"/>
            <a:r>
              <a:rPr lang="en-US" sz="1600" u="sng" dirty="0">
                <a:solidFill>
                  <a:schemeClr val="accent2">
                    <a:lumMod val="75000"/>
                  </a:schemeClr>
                </a:solidFill>
              </a:rPr>
              <a:t>Mary Donovan</a:t>
            </a:r>
          </a:p>
          <a:p>
            <a:pPr algn="ctr"/>
            <a:r>
              <a:rPr lang="en-US" sz="1400" dirty="0"/>
              <a:t>CA Medical Facility</a:t>
            </a:r>
          </a:p>
          <a:p>
            <a:pPr algn="ctr"/>
            <a:r>
              <a:rPr lang="en-US" sz="1400" dirty="0"/>
              <a:t>CA State Prison, Solano</a:t>
            </a:r>
          </a:p>
          <a:p>
            <a:pPr algn="ctr"/>
            <a:r>
              <a:rPr lang="en-US" sz="1400" dirty="0"/>
              <a:t>San Quentin State Prison</a:t>
            </a:r>
            <a:endParaRPr lang="en-US" sz="16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2367B8D-5BA5-E8D8-76A0-2FD51AE9CA22}"/>
              </a:ext>
            </a:extLst>
          </p:cNvPr>
          <p:cNvSpPr/>
          <p:nvPr/>
        </p:nvSpPr>
        <p:spPr>
          <a:xfrm>
            <a:off x="6551674" y="3020613"/>
            <a:ext cx="2295144" cy="132556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schemeClr val="accent2">
                    <a:lumMod val="75000"/>
                  </a:schemeClr>
                </a:solidFill>
              </a:rPr>
              <a:t>(LADO-1) Chris Clark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CA Correctional Institute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CA Men’s Colony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Kern Valley State Prison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North Kern State Prison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Wasco State Prison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0F63039-998C-2B2F-2BE8-8B923B84A8E3}"/>
              </a:ext>
            </a:extLst>
          </p:cNvPr>
          <p:cNvSpPr/>
          <p:nvPr/>
        </p:nvSpPr>
        <p:spPr>
          <a:xfrm>
            <a:off x="6583679" y="4462493"/>
            <a:ext cx="2295144" cy="14030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schemeClr val="accent2">
                    <a:lumMod val="75000"/>
                  </a:schemeClr>
                </a:solidFill>
              </a:rPr>
              <a:t>(LADO-2) </a:t>
            </a:r>
          </a:p>
          <a:p>
            <a:pPr algn="ctr"/>
            <a:r>
              <a:rPr lang="en-US" sz="1600" u="sng" dirty="0">
                <a:solidFill>
                  <a:schemeClr val="accent2">
                    <a:lumMod val="75000"/>
                  </a:schemeClr>
                </a:solidFill>
              </a:rPr>
              <a:t>Christopher Young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CA  Institution for Men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CA Institution for Women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CA State Prison, LA County</a:t>
            </a:r>
          </a:p>
        </p:txBody>
      </p:sp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40841199-C1F6-423C-E153-A37BD9BD11B3}"/>
              </a:ext>
            </a:extLst>
          </p:cNvPr>
          <p:cNvSpPr/>
          <p:nvPr/>
        </p:nvSpPr>
        <p:spPr>
          <a:xfrm>
            <a:off x="9070994" y="2986349"/>
            <a:ext cx="2084832" cy="1317488"/>
          </a:xfrm>
          <a:prstGeom prst="round2Same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schemeClr val="accent2">
                    <a:lumMod val="75000"/>
                  </a:schemeClr>
                </a:solidFill>
              </a:rPr>
              <a:t>(SDDO) </a:t>
            </a:r>
          </a:p>
          <a:p>
            <a:pPr algn="ctr"/>
            <a:r>
              <a:rPr lang="en-US" sz="1600" u="sng" dirty="0">
                <a:solidFill>
                  <a:schemeClr val="accent2">
                    <a:lumMod val="75000"/>
                  </a:schemeClr>
                </a:solidFill>
              </a:rPr>
              <a:t>Roberto Avila</a:t>
            </a:r>
          </a:p>
          <a:p>
            <a:pPr algn="ctr"/>
            <a:r>
              <a:rPr lang="en-US" sz="1400" dirty="0"/>
              <a:t>Calipatria State Prison</a:t>
            </a:r>
          </a:p>
          <a:p>
            <a:pPr algn="ctr"/>
            <a:r>
              <a:rPr lang="en-US" sz="1400" dirty="0"/>
              <a:t>Centinela State Prison</a:t>
            </a:r>
          </a:p>
          <a:p>
            <a:pPr algn="ctr"/>
            <a:r>
              <a:rPr lang="en-US" sz="1400" dirty="0"/>
              <a:t>Ironwood State Prison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CC816C-C810-19D4-1383-15F8D6AC283D}"/>
              </a:ext>
            </a:extLst>
          </p:cNvPr>
          <p:cNvSpPr txBox="1"/>
          <p:nvPr/>
        </p:nvSpPr>
        <p:spPr>
          <a:xfrm>
            <a:off x="969264" y="2489560"/>
            <a:ext cx="5422392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Elizabeth (Liz) Hargrove-Washington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591F56B-05EA-769E-7E7F-6298A0ED563F}"/>
              </a:ext>
            </a:extLst>
          </p:cNvPr>
          <p:cNvSpPr/>
          <p:nvPr/>
        </p:nvSpPr>
        <p:spPr>
          <a:xfrm>
            <a:off x="6551674" y="2489560"/>
            <a:ext cx="2295144" cy="36933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Alberto Alpasan</a:t>
            </a:r>
          </a:p>
        </p:txBody>
      </p:sp>
      <p:sp>
        <p:nvSpPr>
          <p:cNvPr id="19" name="Rectangle: Top Corners Rounded 18">
            <a:extLst>
              <a:ext uri="{FF2B5EF4-FFF2-40B4-BE49-F238E27FC236}">
                <a16:creationId xmlns:a16="http://schemas.microsoft.com/office/drawing/2014/main" id="{D1A032A2-3D53-A5E4-B7FC-EE8A618D4FDB}"/>
              </a:ext>
            </a:extLst>
          </p:cNvPr>
          <p:cNvSpPr/>
          <p:nvPr/>
        </p:nvSpPr>
        <p:spPr>
          <a:xfrm>
            <a:off x="8965838" y="2516066"/>
            <a:ext cx="2295144" cy="353840"/>
          </a:xfrm>
          <a:prstGeom prst="round2Same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Melaina Anker-</a:t>
            </a:r>
            <a:r>
              <a:rPr lang="en-US" sz="1600" dirty="0" err="1"/>
              <a:t>Younberg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06181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867" y="709458"/>
            <a:ext cx="10557933" cy="1325563"/>
          </a:xfr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Reviewed Electronic Claim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5867" y="198526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04A9CF1-DF8C-4F0E-BD88-E9A009493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171021"/>
              </p:ext>
            </p:extLst>
          </p:nvPr>
        </p:nvGraphicFramePr>
        <p:xfrm>
          <a:off x="1436511" y="2495596"/>
          <a:ext cx="9318978" cy="2807531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219661">
                  <a:extLst>
                    <a:ext uri="{9D8B030D-6E8A-4147-A177-3AD203B41FA5}">
                      <a16:colId xmlns:a16="http://schemas.microsoft.com/office/drawing/2014/main" val="2640408921"/>
                    </a:ext>
                  </a:extLst>
                </a:gridCol>
                <a:gridCol w="2219661">
                  <a:extLst>
                    <a:ext uri="{9D8B030D-6E8A-4147-A177-3AD203B41FA5}">
                      <a16:colId xmlns:a16="http://schemas.microsoft.com/office/drawing/2014/main" val="1656408780"/>
                    </a:ext>
                  </a:extLst>
                </a:gridCol>
                <a:gridCol w="2608512">
                  <a:extLst>
                    <a:ext uri="{9D8B030D-6E8A-4147-A177-3AD203B41FA5}">
                      <a16:colId xmlns:a16="http://schemas.microsoft.com/office/drawing/2014/main" val="2130985483"/>
                    </a:ext>
                  </a:extLst>
                </a:gridCol>
                <a:gridCol w="2271144">
                  <a:extLst>
                    <a:ext uri="{9D8B030D-6E8A-4147-A177-3AD203B41FA5}">
                      <a16:colId xmlns:a16="http://schemas.microsoft.com/office/drawing/2014/main" val="3611677851"/>
                    </a:ext>
                  </a:extLst>
                </a:gridCol>
              </a:tblGrid>
              <a:tr h="574175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Oakland 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Los Angeles 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San Diego 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20829"/>
                  </a:ext>
                </a:extLst>
              </a:tr>
              <a:tr h="55833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State FY 22-23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14,414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13,212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4,275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602493"/>
                  </a:ext>
                </a:extLst>
              </a:tr>
              <a:tr h="55833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State FY 23-24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17,442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20,065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6,456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156601"/>
                  </a:ext>
                </a:extLst>
              </a:tr>
              <a:tr h="55833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State FY 24-25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23,476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19,662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10,558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9405"/>
                  </a:ext>
                </a:extLst>
              </a:tr>
              <a:tr h="558339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State FY 25-26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29,523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26,730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12,085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2333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4170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9494D-4230-0FA3-96E4-E7D108E0C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2C405-31D8-60DA-4487-4722E5814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867" y="709458"/>
            <a:ext cx="10557933" cy="1325563"/>
          </a:xfr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District Offices Public 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B23FF-7F65-D327-8D7D-E2DB03177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867" y="198526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BF5B7-F130-85BA-9C74-C7C82AC52D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A8C0D66-15BE-531E-FC38-A7740E2AE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301052"/>
              </p:ext>
            </p:extLst>
          </p:nvPr>
        </p:nvGraphicFramePr>
        <p:xfrm>
          <a:off x="2310885" y="3178906"/>
          <a:ext cx="752789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9023">
                  <a:extLst>
                    <a:ext uri="{9D8B030D-6E8A-4147-A177-3AD203B41FA5}">
                      <a16:colId xmlns:a16="http://schemas.microsoft.com/office/drawing/2014/main" val="618285932"/>
                    </a:ext>
                  </a:extLst>
                </a:gridCol>
                <a:gridCol w="1547948">
                  <a:extLst>
                    <a:ext uri="{9D8B030D-6E8A-4147-A177-3AD203B41FA5}">
                      <a16:colId xmlns:a16="http://schemas.microsoft.com/office/drawing/2014/main" val="2759978274"/>
                    </a:ext>
                  </a:extLst>
                </a:gridCol>
                <a:gridCol w="2015961">
                  <a:extLst>
                    <a:ext uri="{9D8B030D-6E8A-4147-A177-3AD203B41FA5}">
                      <a16:colId xmlns:a16="http://schemas.microsoft.com/office/drawing/2014/main" val="962033951"/>
                    </a:ext>
                  </a:extLst>
                </a:gridCol>
                <a:gridCol w="1984964">
                  <a:extLst>
                    <a:ext uri="{9D8B030D-6E8A-4147-A177-3AD203B41FA5}">
                      <a16:colId xmlns:a16="http://schemas.microsoft.com/office/drawing/2014/main" val="3576637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State FY 25-26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In-Person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Phone and 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Claims submitted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86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Oakland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9,134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04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Los Angeles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6,860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0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San Diego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5,203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82197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A344479-196B-43C6-1ACA-14CDD4FEB1C4}"/>
              </a:ext>
            </a:extLst>
          </p:cNvPr>
          <p:cNvSpPr txBox="1"/>
          <p:nvPr/>
        </p:nvSpPr>
        <p:spPr>
          <a:xfrm>
            <a:off x="1443590" y="2522238"/>
            <a:ext cx="92201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 VSOs co-located with VA, the District Offices </a:t>
            </a:r>
            <a:r>
              <a:rPr lang="en-US" sz="2000" dirty="0"/>
              <a:t>also</a:t>
            </a:r>
            <a:r>
              <a:rPr lang="en-US" dirty="0"/>
              <a:t> have direct contact with veterans/claimants.</a:t>
            </a:r>
          </a:p>
        </p:txBody>
      </p:sp>
    </p:spTree>
    <p:extLst>
      <p:ext uri="{BB962C8B-B14F-4D97-AF65-F5344CB8AC3E}">
        <p14:creationId xmlns:p14="http://schemas.microsoft.com/office/powerpoint/2010/main" val="3334162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FF4E7B-DCA9-F44E-AACB-DE6F576A200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86932" y="586260"/>
            <a:ext cx="10066867" cy="95392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>
                <a:solidFill>
                  <a:schemeClr val="tx1"/>
                </a:solidFill>
                <a:latin typeface="+mj-lt"/>
              </a:rPr>
              <a:t>Hearings – BVA and Due Process</a:t>
            </a:r>
          </a:p>
        </p:txBody>
      </p:sp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A68400A9-7012-48C8-ADC3-48E3C8BF9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70438"/>
              </p:ext>
            </p:extLst>
          </p:nvPr>
        </p:nvGraphicFramePr>
        <p:xfrm>
          <a:off x="1491175" y="1907058"/>
          <a:ext cx="9594167" cy="30438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591">
                  <a:extLst>
                    <a:ext uri="{9D8B030D-6E8A-4147-A177-3AD203B41FA5}">
                      <a16:colId xmlns:a16="http://schemas.microsoft.com/office/drawing/2014/main" val="2605614238"/>
                    </a:ext>
                  </a:extLst>
                </a:gridCol>
                <a:gridCol w="2053883">
                  <a:extLst>
                    <a:ext uri="{9D8B030D-6E8A-4147-A177-3AD203B41FA5}">
                      <a16:colId xmlns:a16="http://schemas.microsoft.com/office/drawing/2014/main" val="1565051721"/>
                    </a:ext>
                  </a:extLst>
                </a:gridCol>
                <a:gridCol w="2574388">
                  <a:extLst>
                    <a:ext uri="{9D8B030D-6E8A-4147-A177-3AD203B41FA5}">
                      <a16:colId xmlns:a16="http://schemas.microsoft.com/office/drawing/2014/main" val="825297399"/>
                    </a:ext>
                  </a:extLst>
                </a:gridCol>
                <a:gridCol w="2349305">
                  <a:extLst>
                    <a:ext uri="{9D8B030D-6E8A-4147-A177-3AD203B41FA5}">
                      <a16:colId xmlns:a16="http://schemas.microsoft.com/office/drawing/2014/main" val="692665921"/>
                    </a:ext>
                  </a:extLst>
                </a:gridCol>
              </a:tblGrid>
              <a:tr h="615486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Oakland 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Los Angeles 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San Diego 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64070"/>
                  </a:ext>
                </a:extLst>
              </a:tr>
              <a:tr h="572863"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State FY 22-23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232164"/>
                  </a:ext>
                </a:extLst>
              </a:tr>
              <a:tr h="709808"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State FY 23-24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601874"/>
                  </a:ext>
                </a:extLst>
              </a:tr>
              <a:tr h="572863">
                <a:tc>
                  <a:txBody>
                    <a:bodyPr/>
                    <a:lstStyle/>
                    <a:p>
                      <a:pPr algn="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State FY 24-25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567574"/>
                  </a:ext>
                </a:extLst>
              </a:tr>
              <a:tr h="572863">
                <a:tc>
                  <a:txBody>
                    <a:bodyPr/>
                    <a:lstStyle/>
                    <a:p>
                      <a:pPr algn="r"/>
                      <a:r>
                        <a:rPr lang="en-US" sz="2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State FY 25-26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88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79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17CA922A-B975-2A94-8AC6-0EB70E940614}"/>
              </a:ext>
            </a:extLst>
          </p:cNvPr>
          <p:cNvSpPr/>
          <p:nvPr/>
        </p:nvSpPr>
        <p:spPr>
          <a:xfrm>
            <a:off x="838200" y="1878227"/>
            <a:ext cx="10515600" cy="1099751"/>
          </a:xfrm>
          <a:prstGeom prst="round2Same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4B7076-C336-4243-B11A-57129CF9C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3847"/>
          </a:xfr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/>
              <a:t>Current Docket Dates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1C621-8AF4-4B7F-A918-40569539D143}"/>
              </a:ext>
            </a:extLst>
          </p:cNvPr>
          <p:cNvSpPr txBox="1"/>
          <p:nvPr/>
        </p:nvSpPr>
        <p:spPr>
          <a:xfrm>
            <a:off x="838200" y="1448972"/>
            <a:ext cx="105156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/>
              <a:t>Hearing dockets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(1,383 total)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Oldest docket dates </a:t>
            </a:r>
            <a:r>
              <a:rPr lang="en-US" sz="2200" u="sng" dirty="0"/>
              <a:t>waiting for a BVA Decision</a:t>
            </a:r>
            <a:r>
              <a:rPr lang="en-US" sz="2200" dirty="0"/>
              <a:t> – two (2) from 2020, then it’s 2021 docket dates.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Ahead of those are 105 AOD and CAVC Remand cases</a:t>
            </a:r>
            <a:r>
              <a:rPr lang="en-US" sz="2200" dirty="0"/>
              <a:t>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Hearings scheduled at the 3 district offices this October are for </a:t>
            </a:r>
            <a:r>
              <a:rPr lang="en-US" sz="2200" u="sng" dirty="0"/>
              <a:t>April 2023</a:t>
            </a:r>
            <a:r>
              <a:rPr lang="en-US" sz="2200" dirty="0"/>
              <a:t> docket dates.</a:t>
            </a:r>
          </a:p>
          <a:p>
            <a:pPr algn="ctr">
              <a:spcBef>
                <a:spcPts val="600"/>
              </a:spcBef>
            </a:pPr>
            <a:r>
              <a:rPr lang="en-US" sz="2200" b="1" dirty="0"/>
              <a:t>Evidence Review docket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(255)</a:t>
            </a:r>
            <a:endParaRPr lang="en-US" sz="2200" dirty="0"/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Oldest docket dates from 2021-22 are VHA-related appeals (about 12 cases).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Ahead of those are over 60 AOD and CAVC Remand cases</a:t>
            </a:r>
            <a:endParaRPr lang="en-US" sz="2200" dirty="0"/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u="sng" dirty="0"/>
              <a:t>January 2023</a:t>
            </a:r>
            <a:r>
              <a:rPr lang="en-US" sz="2200" dirty="0"/>
              <a:t> is oldest afterwards</a:t>
            </a:r>
          </a:p>
          <a:p>
            <a:pPr algn="ctr">
              <a:spcBef>
                <a:spcPts val="600"/>
              </a:spcBef>
            </a:pPr>
            <a:r>
              <a:rPr lang="en-US" sz="2200" b="1" dirty="0"/>
              <a:t>Direct Review docket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(480) </a:t>
            </a:r>
            <a:r>
              <a:rPr lang="en-US" sz="2200" dirty="0"/>
              <a:t>–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dirty="0"/>
              <a:t>April 2021 for VHA-related appeals.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Ahead of those are about 40 AOD and CAVC Remand cases</a:t>
            </a:r>
            <a:r>
              <a:rPr lang="en-US" sz="2200" dirty="0"/>
              <a:t>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2200" u="sng" dirty="0"/>
              <a:t>July 2022</a:t>
            </a:r>
            <a:r>
              <a:rPr lang="en-US" sz="2200" dirty="0"/>
              <a:t> for all others</a:t>
            </a: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9370B22C-9508-DCF6-63D7-0DD722D0C197}"/>
              </a:ext>
            </a:extLst>
          </p:cNvPr>
          <p:cNvSpPr/>
          <p:nvPr/>
        </p:nvSpPr>
        <p:spPr>
          <a:xfrm>
            <a:off x="838200" y="3445475"/>
            <a:ext cx="10515600" cy="1099751"/>
          </a:xfrm>
          <a:prstGeom prst="round2Same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046DAEB5-11A2-2AF9-676A-560BAE6F620B}"/>
              </a:ext>
            </a:extLst>
          </p:cNvPr>
          <p:cNvSpPr/>
          <p:nvPr/>
        </p:nvSpPr>
        <p:spPr>
          <a:xfrm>
            <a:off x="838200" y="5012724"/>
            <a:ext cx="10515600" cy="1099751"/>
          </a:xfrm>
          <a:prstGeom prst="round2Same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6FF7A0-49D8-305E-CAB9-AED8832F02AC}"/>
              </a:ext>
            </a:extLst>
          </p:cNvPr>
          <p:cNvSpPr txBox="1"/>
          <p:nvPr/>
        </p:nvSpPr>
        <p:spPr>
          <a:xfrm>
            <a:off x="5257725" y="6157610"/>
            <a:ext cx="1676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* </a:t>
            </a:r>
            <a:r>
              <a:rPr lang="en-US" sz="1200" i="1" dirty="0">
                <a:solidFill>
                  <a:schemeClr val="accent1">
                    <a:lumMod val="75000"/>
                  </a:schemeClr>
                </a:solidFill>
              </a:rPr>
              <a:t>Data pulled 10/01/26.</a:t>
            </a:r>
          </a:p>
        </p:txBody>
      </p:sp>
    </p:spTree>
    <p:extLst>
      <p:ext uri="{BB962C8B-B14F-4D97-AF65-F5344CB8AC3E}">
        <p14:creationId xmlns:p14="http://schemas.microsoft.com/office/powerpoint/2010/main" val="2402527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B7076-C336-4243-B11A-57129CF9C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3847"/>
          </a:xfr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Board Data for CalVet Appeals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5AD7AED-947C-CFC7-BE55-7156EF3B3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165617"/>
              </p:ext>
            </p:extLst>
          </p:nvPr>
        </p:nvGraphicFramePr>
        <p:xfrm>
          <a:off x="1362456" y="2196070"/>
          <a:ext cx="9464040" cy="3561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79111311"/>
                    </a:ext>
                  </a:extLst>
                </a:gridCol>
                <a:gridCol w="1131570">
                  <a:extLst>
                    <a:ext uri="{9D8B030D-6E8A-4147-A177-3AD203B41FA5}">
                      <a16:colId xmlns:a16="http://schemas.microsoft.com/office/drawing/2014/main" val="2555206528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507485840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1751272939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3488479550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3429928924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642078148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4101638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100" dirty="0">
                          <a:highlight>
                            <a:srgbClr val="FFFF00"/>
                          </a:highlight>
                        </a:rPr>
                        <a:t>VA FY is Oct-Sep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Full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Partial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Denied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 Decision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Total Appeals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6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VA FY 25-26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372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58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VA FY 24-25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285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96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VA FY 23-24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13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VA FY 22-23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3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VA FY 21-22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76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VA FY 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908544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 VA FY 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76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737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(283) 48%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F0"/>
                          </a:solidFill>
                        </a:rPr>
                        <a:t>26%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(149) 25%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35725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BF37F38-33A5-5009-9CCD-D28C216A381E}"/>
              </a:ext>
            </a:extLst>
          </p:cNvPr>
          <p:cNvSpPr txBox="1"/>
          <p:nvPr/>
        </p:nvSpPr>
        <p:spPr>
          <a:xfrm>
            <a:off x="1362456" y="1637855"/>
            <a:ext cx="7854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Only appeals under the California dockets (Oakland, Los Angeles and San Diego):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5B080A-A326-8D72-9A63-CD10FBA81996}"/>
              </a:ext>
            </a:extLst>
          </p:cNvPr>
          <p:cNvSpPr txBox="1"/>
          <p:nvPr/>
        </p:nvSpPr>
        <p:spPr>
          <a:xfrm>
            <a:off x="1362456" y="5777222"/>
            <a:ext cx="1676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* </a:t>
            </a:r>
            <a:r>
              <a:rPr lang="en-US" sz="1200" i="1" dirty="0">
                <a:solidFill>
                  <a:schemeClr val="accent1">
                    <a:lumMod val="75000"/>
                  </a:schemeClr>
                </a:solidFill>
              </a:rPr>
              <a:t>Data pulled 10/01/26.</a:t>
            </a:r>
          </a:p>
        </p:txBody>
      </p:sp>
    </p:spTree>
    <p:extLst>
      <p:ext uri="{BB962C8B-B14F-4D97-AF65-F5344CB8AC3E}">
        <p14:creationId xmlns:p14="http://schemas.microsoft.com/office/powerpoint/2010/main" val="981212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9A0FF-102E-792B-74D2-2869815DD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D41C8-F5D8-3FA2-3C68-F3099699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3847"/>
          </a:xfr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Board Data for CalVet Appeals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FD9A261-203F-E50D-CDFD-04D5A1F54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119507"/>
              </p:ext>
            </p:extLst>
          </p:nvPr>
        </p:nvGraphicFramePr>
        <p:xfrm>
          <a:off x="1362456" y="2156905"/>
          <a:ext cx="9464040" cy="21539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79111311"/>
                    </a:ext>
                  </a:extLst>
                </a:gridCol>
                <a:gridCol w="1131570">
                  <a:extLst>
                    <a:ext uri="{9D8B030D-6E8A-4147-A177-3AD203B41FA5}">
                      <a16:colId xmlns:a16="http://schemas.microsoft.com/office/drawing/2014/main" val="2555206528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507485840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1751272939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3488479550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3429928924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642078148"/>
                    </a:ext>
                  </a:extLst>
                </a:gridCol>
                <a:gridCol w="1183005">
                  <a:extLst>
                    <a:ext uri="{9D8B030D-6E8A-4147-A177-3AD203B41FA5}">
                      <a16:colId xmlns:a16="http://schemas.microsoft.com/office/drawing/2014/main" val="4101638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  <a:p>
                      <a:pPr algn="ctr"/>
                      <a:endParaRPr lang="en-US" sz="1100" dirty="0"/>
                    </a:p>
                    <a:p>
                      <a:pPr algn="ctr"/>
                      <a:r>
                        <a:rPr lang="en-US" sz="1600" dirty="0">
                          <a:highlight>
                            <a:srgbClr val="FFFF00"/>
                          </a:highlight>
                        </a:rPr>
                        <a:t>VA FY 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Full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Partial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Remand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Denied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No Decision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Total Appeals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6062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CA dockets </a:t>
                      </a:r>
                      <a:r>
                        <a:rPr lang="en-US" sz="1200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(99.6% hearings)</a:t>
                      </a:r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76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737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(283) </a:t>
                      </a: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48%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F0"/>
                          </a:solidFill>
                        </a:rPr>
                        <a:t>26%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(149) 25%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35725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Non-CA dockets</a:t>
                      </a:r>
                    </a:p>
                    <a:p>
                      <a:pPr algn="ctr"/>
                      <a:r>
                        <a:rPr lang="en-US" sz="1200" b="0" dirty="0"/>
                        <a:t>(93.7% D&amp;E)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61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5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/>
                          </a:solidFill>
                        </a:rPr>
                        <a:t>(248) </a:t>
                      </a:r>
                      <a:r>
                        <a:rPr lang="en-US" b="1" dirty="0">
                          <a:solidFill>
                            <a:schemeClr val="accent4"/>
                          </a:solidFill>
                        </a:rPr>
                        <a:t>36%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/>
                          </a:solidFill>
                        </a:rPr>
                        <a:t>30%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4"/>
                          </a:solidFill>
                        </a:rPr>
                        <a:t>(232) 33%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57921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D9A7A8C-4491-CFA9-706F-5D89D68725A5}"/>
              </a:ext>
            </a:extLst>
          </p:cNvPr>
          <p:cNvSpPr txBox="1"/>
          <p:nvPr/>
        </p:nvSpPr>
        <p:spPr>
          <a:xfrm>
            <a:off x="1320605" y="1677746"/>
            <a:ext cx="4773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Comparison non-California vs California dockets: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969D9A-B980-A659-540E-CE3DBC2A5933}"/>
              </a:ext>
            </a:extLst>
          </p:cNvPr>
          <p:cNvSpPr txBox="1"/>
          <p:nvPr/>
        </p:nvSpPr>
        <p:spPr>
          <a:xfrm>
            <a:off x="1362456" y="4387725"/>
            <a:ext cx="16765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* </a:t>
            </a:r>
            <a:r>
              <a:rPr lang="en-US" sz="1200" i="1" dirty="0">
                <a:solidFill>
                  <a:schemeClr val="accent1">
                    <a:lumMod val="75000"/>
                  </a:schemeClr>
                </a:solidFill>
              </a:rPr>
              <a:t>Data pulled 10/01/26.</a:t>
            </a:r>
          </a:p>
        </p:txBody>
      </p:sp>
    </p:spTree>
    <p:extLst>
      <p:ext uri="{BB962C8B-B14F-4D97-AF65-F5344CB8AC3E}">
        <p14:creationId xmlns:p14="http://schemas.microsoft.com/office/powerpoint/2010/main" val="4050152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5020E-654A-817D-7D5A-5D22EF0B6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EA228-D1EE-50FD-A0AF-797311CBC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83847"/>
          </a:xfr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Board Data for CalVet Appeals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766422F-1B36-D68D-ECC2-2361FE98E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734801"/>
              </p:ext>
            </p:extLst>
          </p:nvPr>
        </p:nvGraphicFramePr>
        <p:xfrm>
          <a:off x="1352612" y="1996440"/>
          <a:ext cx="9486776" cy="28651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379533">
                  <a:extLst>
                    <a:ext uri="{9D8B030D-6E8A-4147-A177-3AD203B41FA5}">
                      <a16:colId xmlns:a16="http://schemas.microsoft.com/office/drawing/2014/main" val="779111311"/>
                    </a:ext>
                  </a:extLst>
                </a:gridCol>
                <a:gridCol w="1264572">
                  <a:extLst>
                    <a:ext uri="{9D8B030D-6E8A-4147-A177-3AD203B41FA5}">
                      <a16:colId xmlns:a16="http://schemas.microsoft.com/office/drawing/2014/main" val="2555206528"/>
                    </a:ext>
                  </a:extLst>
                </a:gridCol>
                <a:gridCol w="1554459">
                  <a:extLst>
                    <a:ext uri="{9D8B030D-6E8A-4147-A177-3AD203B41FA5}">
                      <a16:colId xmlns:a16="http://schemas.microsoft.com/office/drawing/2014/main" val="507485840"/>
                    </a:ext>
                  </a:extLst>
                </a:gridCol>
                <a:gridCol w="1322053">
                  <a:extLst>
                    <a:ext uri="{9D8B030D-6E8A-4147-A177-3AD203B41FA5}">
                      <a16:colId xmlns:a16="http://schemas.microsoft.com/office/drawing/2014/main" val="1751272939"/>
                    </a:ext>
                  </a:extLst>
                </a:gridCol>
                <a:gridCol w="1322053">
                  <a:extLst>
                    <a:ext uri="{9D8B030D-6E8A-4147-A177-3AD203B41FA5}">
                      <a16:colId xmlns:a16="http://schemas.microsoft.com/office/drawing/2014/main" val="3488479550"/>
                    </a:ext>
                  </a:extLst>
                </a:gridCol>
                <a:gridCol w="1322053">
                  <a:extLst>
                    <a:ext uri="{9D8B030D-6E8A-4147-A177-3AD203B41FA5}">
                      <a16:colId xmlns:a16="http://schemas.microsoft.com/office/drawing/2014/main" val="3429928924"/>
                    </a:ext>
                  </a:extLst>
                </a:gridCol>
                <a:gridCol w="1322053">
                  <a:extLst>
                    <a:ext uri="{9D8B030D-6E8A-4147-A177-3AD203B41FA5}">
                      <a16:colId xmlns:a16="http://schemas.microsoft.com/office/drawing/2014/main" val="4101638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Full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Partial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Remand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  <a:p>
                      <a:pPr algn="ctr"/>
                      <a:r>
                        <a:rPr lang="en-US" sz="1800" dirty="0"/>
                        <a:t>Denied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Total Appeals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60626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Direct Review</a:t>
                      </a:r>
                      <a:endParaRPr lang="en-US" sz="1600" b="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2060"/>
                          </a:solidFill>
                        </a:rPr>
                        <a:t>52,028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2060"/>
                          </a:solidFill>
                        </a:rPr>
                        <a:t>16,216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2060"/>
                          </a:solidFill>
                        </a:rPr>
                        <a:t>61,078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2060"/>
                          </a:solidFill>
                        </a:rPr>
                        <a:t>45,656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2060"/>
                          </a:solidFill>
                        </a:rPr>
                        <a:t>21,146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2"/>
                          </a:solidFill>
                        </a:rPr>
                        <a:t>196,124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737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2060"/>
                          </a:solidFill>
                        </a:rPr>
                        <a:t>34.8%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2060"/>
                          </a:solidFill>
                        </a:rPr>
                        <a:t>31.1%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2060"/>
                          </a:solidFill>
                        </a:rPr>
                        <a:t>23.3%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rgbClr val="002060"/>
                          </a:solidFill>
                        </a:rPr>
                        <a:t>10.8%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357250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Evidence Review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22,769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9,611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23,113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13,652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10,004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79,149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16153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5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40.9%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579218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Hearing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32,150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13,214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26,660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13,785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20,518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106,327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65548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sz="12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42.7%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61103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7A43A5D-6AA4-5416-0D93-B7593B6E7047}"/>
              </a:ext>
            </a:extLst>
          </p:cNvPr>
          <p:cNvSpPr txBox="1"/>
          <p:nvPr/>
        </p:nvSpPr>
        <p:spPr>
          <a:xfrm>
            <a:off x="1320605" y="1616845"/>
            <a:ext cx="7708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Appeals granted, remanded and denied by the Board – disaggregated by docket: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5BC03C-0544-14B5-2FCE-D3060E51BE7E}"/>
              </a:ext>
            </a:extLst>
          </p:cNvPr>
          <p:cNvSpPr txBox="1"/>
          <p:nvPr/>
        </p:nvSpPr>
        <p:spPr>
          <a:xfrm>
            <a:off x="1342768" y="4863605"/>
            <a:ext cx="82693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* From 8/31/26 AMA Metrics - </a:t>
            </a:r>
            <a:r>
              <a:rPr lang="en-US" sz="1200" dirty="0">
                <a:hlinkClick r:id="rId2"/>
              </a:rPr>
              <a:t>Appeals Modernization Act Comprehensive Plan and Reporting - Veterans Benefits Administration</a:t>
            </a:r>
            <a:r>
              <a:rPr lang="en-US" sz="1200" i="1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B7E452-3D58-83F6-0F98-9BC81613B7F6}"/>
              </a:ext>
            </a:extLst>
          </p:cNvPr>
          <p:cNvSpPr txBox="1"/>
          <p:nvPr/>
        </p:nvSpPr>
        <p:spPr>
          <a:xfrm>
            <a:off x="2534062" y="5227796"/>
            <a:ext cx="6995860" cy="9233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For California Dockets (which is 99.6% hearings) CalVet has: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48.3% full &amp; partial grants rate for FY 19-20.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46% full &amp; partial grants rate for all decisions rendered (FY 2019-26).</a:t>
            </a:r>
          </a:p>
        </p:txBody>
      </p:sp>
    </p:spTree>
    <p:extLst>
      <p:ext uri="{BB962C8B-B14F-4D97-AF65-F5344CB8AC3E}">
        <p14:creationId xmlns:p14="http://schemas.microsoft.com/office/powerpoint/2010/main" val="1825482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84D2-EC12-8745-42E6-931BAA580E66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Reminders: Change of Representation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153F9C-6B00-A1EF-3332-0C37FE011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FF4E7B-DCA9-F44E-AACB-DE6F576A200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AF6DA0-F679-EE7A-C65F-C65DC34EE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5566"/>
            <a:ext cx="10515600" cy="4575175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9600" b="1" dirty="0"/>
              <a:t>CalVet’s Veteran Representation Policy</a:t>
            </a:r>
            <a:r>
              <a:rPr lang="en-US" sz="9600" dirty="0"/>
              <a:t> (July 2025) states the following on change of representation – </a:t>
            </a:r>
            <a:r>
              <a:rPr lang="en-US" sz="9600" b="1" dirty="0"/>
              <a:t>Section III: </a:t>
            </a:r>
          </a:p>
          <a:p>
            <a:pPr marL="274320" indent="-27432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7200" dirty="0"/>
              <a:t>(f) If a claimant has representation through another service organization, attorney or agent, a change in POA shall </a:t>
            </a:r>
            <a:r>
              <a:rPr lang="en-US" sz="7200" u="sng" dirty="0"/>
              <a:t>not</a:t>
            </a:r>
            <a:r>
              <a:rPr lang="en-US" sz="7200" dirty="0"/>
              <a:t> be accepted by CalVet in an appeal before BVA if the request is made</a:t>
            </a:r>
            <a:r>
              <a:rPr lang="en-US" sz="7200" i="1" dirty="0"/>
              <a:t> after 90 days from the date of docketed appeal</a:t>
            </a:r>
            <a:r>
              <a:rPr lang="en-US" sz="7200" dirty="0"/>
              <a:t>. </a:t>
            </a:r>
          </a:p>
          <a:p>
            <a:pPr marL="914400" lvl="1" indent="-457200">
              <a:lnSpc>
                <a:spcPct val="120000"/>
              </a:lnSpc>
              <a:spcBef>
                <a:spcPts val="600"/>
              </a:spcBef>
              <a:buFont typeface="+mj-lt"/>
              <a:buAutoNum type="romanLcPeriod"/>
            </a:pPr>
            <a:r>
              <a:rPr lang="en-US" sz="6800" dirty="0"/>
              <a:t>A motion may be submitted to the BVA after 90 days of the appeal being docketed if there is a showing of good cause. (</a:t>
            </a:r>
            <a:r>
              <a:rPr lang="en-US" sz="6800" b="1" dirty="0"/>
              <a:t>38 CFR § 20.1304</a:t>
            </a:r>
            <a:r>
              <a:rPr lang="en-US" sz="6800" dirty="0"/>
              <a:t>). </a:t>
            </a:r>
          </a:p>
          <a:p>
            <a:pPr marL="914400" lvl="1" indent="-457200">
              <a:lnSpc>
                <a:spcPct val="120000"/>
              </a:lnSpc>
              <a:spcBef>
                <a:spcPts val="600"/>
              </a:spcBef>
              <a:buFont typeface="+mj-lt"/>
              <a:buAutoNum type="romanLcPeriod"/>
            </a:pPr>
            <a:r>
              <a:rPr lang="en-US" sz="6800" dirty="0"/>
              <a:t>A similar statement of mutually agreed upon </a:t>
            </a:r>
            <a:r>
              <a:rPr lang="en-US" sz="6800" i="1" dirty="0"/>
              <a:t>severance of services by an attorney or agent</a:t>
            </a:r>
            <a:r>
              <a:rPr lang="en-US" sz="6800" dirty="0"/>
              <a:t> needs to be submitted </a:t>
            </a:r>
            <a:r>
              <a:rPr lang="en-US" sz="6800" u="sng" dirty="0"/>
              <a:t>before</a:t>
            </a:r>
            <a:r>
              <a:rPr lang="en-US" sz="6800" dirty="0"/>
              <a:t> CalVet may accept a change in POA. </a:t>
            </a:r>
          </a:p>
          <a:p>
            <a:pPr marL="914400" lvl="1" indent="-457200">
              <a:lnSpc>
                <a:spcPct val="120000"/>
              </a:lnSpc>
              <a:spcBef>
                <a:spcPts val="600"/>
              </a:spcBef>
              <a:buFont typeface="+mj-lt"/>
              <a:buAutoNum type="romanLcPeriod"/>
            </a:pPr>
            <a:r>
              <a:rPr lang="en-US" sz="6800" dirty="0"/>
              <a:t>A change in POA in this instance, may only be allowed once the BVA rules in favor of the claimant to allow such a change. </a:t>
            </a:r>
          </a:p>
          <a:p>
            <a:pPr marL="274320" indent="-45720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sz="7200" dirty="0"/>
              <a:t>(g) A POA should be accepted by CalVet in a claim before the VA, at any point in the claim or appeal process, if the claimant is currently represented by </a:t>
            </a:r>
            <a:r>
              <a:rPr lang="en-US" sz="7200" i="1" dirty="0"/>
              <a:t>another State Veterans Organization </a:t>
            </a:r>
            <a:r>
              <a:rPr lang="en-US" sz="7200" u="sng" dirty="0"/>
              <a:t>or</a:t>
            </a:r>
            <a:r>
              <a:rPr lang="en-US" sz="7200" dirty="0"/>
              <a:t> if the claimant has had </a:t>
            </a:r>
            <a:r>
              <a:rPr lang="en-US" sz="7200" i="1" dirty="0"/>
              <a:t>no</a:t>
            </a:r>
            <a:r>
              <a:rPr lang="en-US" sz="7200" dirty="0"/>
              <a:t> </a:t>
            </a:r>
            <a:r>
              <a:rPr lang="en-US" sz="7200" i="1" dirty="0"/>
              <a:t>representation</a:t>
            </a:r>
            <a:r>
              <a:rPr lang="en-US" sz="7200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62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273DA-E21A-E04D-2C2E-7AC917141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771F7-0F6C-0868-21DB-76ECDFDC4060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Reminders: Change of Representation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E9973-3AE3-2AAC-CE5E-115E0B60E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1"/>
                </a:solidFill>
              </a:rPr>
              <a:t>This is the 38 CFR referenced by CalVet Representation Policy Section III (f):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400" b="1" dirty="0"/>
              <a:t>38 CFR §20.1304 </a:t>
            </a:r>
            <a:endParaRPr lang="en-US" sz="2400" dirty="0"/>
          </a:p>
          <a:p>
            <a:pPr marL="274320" indent="-274320">
              <a:spcBef>
                <a:spcPts val="1200"/>
              </a:spcBef>
              <a:spcAft>
                <a:spcPts val="600"/>
              </a:spcAft>
            </a:pPr>
            <a:r>
              <a:rPr lang="en-US" sz="2200" dirty="0"/>
              <a:t>An appellant and his or her representative has a period of </a:t>
            </a:r>
            <a:r>
              <a:rPr lang="en-US" sz="2200" u="sng" dirty="0"/>
              <a:t>ninety (90) days</a:t>
            </a:r>
            <a:r>
              <a:rPr lang="en-US" sz="2200" dirty="0"/>
              <a:t> following the Board’s receipt of a Notice of Disagreement to file a change of representation.</a:t>
            </a:r>
          </a:p>
          <a:p>
            <a:pPr marL="274320" indent="-274320">
              <a:spcBef>
                <a:spcPts val="1200"/>
              </a:spcBef>
              <a:spcAft>
                <a:spcPts val="600"/>
              </a:spcAft>
            </a:pPr>
            <a:r>
              <a:rPr lang="en-US" sz="2200" i="1" dirty="0"/>
              <a:t>After 90 days</a:t>
            </a:r>
            <a:r>
              <a:rPr lang="en-US" sz="2200" dirty="0"/>
              <a:t>, the Board will </a:t>
            </a:r>
            <a:r>
              <a:rPr lang="en-US" sz="2200" u="sng" dirty="0"/>
              <a:t>not accept</a:t>
            </a:r>
            <a:r>
              <a:rPr lang="en-US" sz="2200" dirty="0"/>
              <a:t> a change in representation </a:t>
            </a:r>
            <a:r>
              <a:rPr lang="en-US" sz="2200" i="1" u="sng" dirty="0"/>
              <a:t>except</a:t>
            </a:r>
            <a:r>
              <a:rPr lang="en-US" sz="2200" dirty="0"/>
              <a:t> when the appellant demonstrates </a:t>
            </a:r>
            <a:r>
              <a:rPr lang="en-US" sz="2200" i="1" u="sng" dirty="0"/>
              <a:t>on motion</a:t>
            </a:r>
            <a:r>
              <a:rPr lang="en-US" sz="2200" dirty="0"/>
              <a:t> that there was good cause for the delay.</a:t>
            </a:r>
          </a:p>
          <a:p>
            <a:pPr lvl="1">
              <a:spcBef>
                <a:spcPts val="1200"/>
              </a:spcBef>
            </a:pPr>
            <a:r>
              <a:rPr lang="en-US" sz="2000" b="1" i="1" dirty="0"/>
              <a:t>If good cause is shown</a:t>
            </a:r>
            <a:r>
              <a:rPr lang="en-US" sz="2000" dirty="0"/>
              <a:t>, the request for a change in representation will be honored.</a:t>
            </a:r>
          </a:p>
          <a:p>
            <a:pPr lvl="1">
              <a:spcBef>
                <a:spcPts val="1200"/>
              </a:spcBef>
            </a:pPr>
            <a:r>
              <a:rPr lang="en-US" sz="2000" b="1" i="1" dirty="0"/>
              <a:t>If good cause is </a:t>
            </a:r>
            <a:r>
              <a:rPr lang="en-US" sz="2000" b="1" i="1" u="sng" dirty="0"/>
              <a:t>not</a:t>
            </a:r>
            <a:r>
              <a:rPr lang="en-US" sz="2000" b="1" i="1" dirty="0"/>
              <a:t> shown</a:t>
            </a:r>
            <a:r>
              <a:rPr lang="en-US" sz="2000" dirty="0"/>
              <a:t>, the request for a change in representation will be referred to the VA for association with the appellant's file </a:t>
            </a:r>
            <a:r>
              <a:rPr lang="en-US" sz="2000" i="1" dirty="0"/>
              <a:t>for any pending or subsequently received claims</a:t>
            </a:r>
            <a:r>
              <a:rPr lang="en-US" sz="2000" dirty="0"/>
              <a:t> upon completion of the Board's action on the pending appeal without action by the Board concerning the request.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B89A8-1F42-5BB2-D446-35B00ED06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FF4E7B-DCA9-F44E-AACB-DE6F576A200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159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7D957-9D7B-5CF2-0C9C-2DDF2765D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73F81-66FF-565A-EDFD-1B576404BC83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Reminders: Change of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5345E-44AD-A5C5-FD03-FFE3F1EA4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3034"/>
            <a:ext cx="3177746" cy="422638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Accredited Attorneys and Agents are </a:t>
            </a:r>
            <a:r>
              <a:rPr lang="en-US" sz="2400" b="1" u="sng" dirty="0"/>
              <a:t>allowed</a:t>
            </a:r>
            <a:r>
              <a:rPr lang="en-US" sz="2400" b="1" dirty="0"/>
              <a:t> to charge fees </a:t>
            </a:r>
            <a:r>
              <a:rPr lang="en-US" sz="2400" dirty="0"/>
              <a:t>for their services when representing veterans/claimants before the VA and BVA.</a:t>
            </a:r>
          </a:p>
          <a:p>
            <a:pPr marL="0" indent="0" algn="r">
              <a:buNone/>
            </a:pPr>
            <a:r>
              <a:rPr lang="en-US" sz="2400" i="1" dirty="0">
                <a:solidFill>
                  <a:srgbClr val="C00000"/>
                </a:solidFill>
              </a:rPr>
              <a:t>Even when POA is switched mid-stream to a State or National Service Organization</a:t>
            </a:r>
            <a:r>
              <a:rPr lang="en-US" sz="2400" dirty="0">
                <a:solidFill>
                  <a:srgbClr val="C00000"/>
                </a:solidFill>
              </a:rPr>
              <a:t>.</a:t>
            </a:r>
            <a:r>
              <a:rPr lang="en-US" sz="24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4CDCA-92AC-E6BB-2DDF-37B459EA96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FF4E7B-DCA9-F44E-AACB-DE6F576A200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222CA3-9074-F629-216C-3A7186656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414" y="1853034"/>
            <a:ext cx="7224386" cy="1981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6D0A61-A4FE-9476-EBFD-F4AABDDB0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9414" y="3996752"/>
            <a:ext cx="7224386" cy="210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38A3-9EAA-467F-8C0E-A07BAB66B22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Reminders: Higher Level Review (HLR)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E21A3-DF1A-4FE2-879B-6759B87E5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600" b="1" dirty="0"/>
              <a:t>38 CFR 3.2601(f) </a:t>
            </a:r>
            <a:r>
              <a:rPr lang="en-US" sz="2400" dirty="0"/>
              <a:t>– The evidentiary record is limited to the evidence of record as of the date the VA issued the notice of their decision.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/>
              <a:t>Paragraph (h) notes the Informal Conference is for the sole purpose of allowing the claimant or representative to identify any errors of law or fact in a prior decision based on the record at the time the decision was issued.</a:t>
            </a:r>
          </a:p>
          <a:p>
            <a:pPr marL="365760" indent="-365760" algn="ctr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600" dirty="0">
                <a:solidFill>
                  <a:srgbClr val="C00000"/>
                </a:solidFill>
              </a:rPr>
              <a:t>Informal Conference (IC) is optional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400" dirty="0"/>
              <a:t>What’s a more efficient alternative? </a:t>
            </a:r>
          </a:p>
          <a:p>
            <a:pPr marL="548640" indent="-54864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000" dirty="0">
                <a:solidFill>
                  <a:srgbClr val="0070C0"/>
                </a:solidFill>
              </a:rPr>
              <a:t>  </a:t>
            </a:r>
            <a:r>
              <a:rPr lang="en-US" sz="2400" dirty="0">
                <a:solidFill>
                  <a:srgbClr val="0070C0"/>
                </a:solidFill>
              </a:rPr>
              <a:t>	</a:t>
            </a: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rgbClr val="0070C0"/>
                </a:solidFill>
              </a:rPr>
              <a:t>Use a VA Form 21-4138 to </a:t>
            </a:r>
            <a:r>
              <a:rPr lang="en-US" sz="2400" i="1" dirty="0">
                <a:solidFill>
                  <a:srgbClr val="0070C0"/>
                </a:solidFill>
              </a:rPr>
              <a:t>identify any errors of law or 	fact in a prior decision    	based on the record at the time the decision was issued</a:t>
            </a:r>
            <a:r>
              <a:rPr lang="en-US" sz="2400" dirty="0">
                <a:solidFill>
                  <a:srgbClr val="0070C0"/>
                </a:solidFill>
              </a:rPr>
              <a:t>.</a:t>
            </a:r>
          </a:p>
          <a:p>
            <a:pPr marL="548640" indent="-54864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2400" dirty="0">
                <a:solidFill>
                  <a:srgbClr val="0070C0"/>
                </a:solidFill>
              </a:rPr>
              <a:t>	</a:t>
            </a: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 On the first line, you can state that the VAF 21-4138 is for the VAF 20-0996 (HLR).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7B600-ACB9-40FB-8242-9D0B0AD08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FF4E7B-DCA9-F44E-AACB-DE6F576A200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199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CDDBF-1EFE-4A39-A133-A79E8B702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FF4E7B-DCA9-F44E-AACB-DE6F576A200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099" name="Picture 8" descr="image001">
            <a:extLst>
              <a:ext uri="{FF2B5EF4-FFF2-40B4-BE49-F238E27FC236}">
                <a16:creationId xmlns:a16="http://schemas.microsoft.com/office/drawing/2014/main" id="{747011BE-764C-4CCD-A32C-5BE55CFA9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64639"/>
            <a:ext cx="9513958" cy="1861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22485BF4-B573-44C0-84A4-4CC696A00311}"/>
              </a:ext>
            </a:extLst>
          </p:cNvPr>
          <p:cNvSpPr/>
          <p:nvPr/>
        </p:nvSpPr>
        <p:spPr>
          <a:xfrm>
            <a:off x="2864471" y="1680113"/>
            <a:ext cx="2473648" cy="1648918"/>
          </a:xfrm>
          <a:prstGeom prst="downArrow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Just to be sure the VA knows this is for the HLR.</a:t>
            </a:r>
          </a:p>
        </p:txBody>
      </p:sp>
      <p:sp>
        <p:nvSpPr>
          <p:cNvPr id="7" name="Minus Sign 6">
            <a:extLst>
              <a:ext uri="{FF2B5EF4-FFF2-40B4-BE49-F238E27FC236}">
                <a16:creationId xmlns:a16="http://schemas.microsoft.com/office/drawing/2014/main" id="{A807C3C9-8235-4BD6-97F0-22E539AED3DD}"/>
              </a:ext>
            </a:extLst>
          </p:cNvPr>
          <p:cNvSpPr/>
          <p:nvPr/>
        </p:nvSpPr>
        <p:spPr>
          <a:xfrm flipV="1">
            <a:off x="1528997" y="3578523"/>
            <a:ext cx="4567003" cy="45719"/>
          </a:xfrm>
          <a:prstGeom prst="mathMin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818716-34AB-4668-8030-F694437D672E}"/>
              </a:ext>
            </a:extLst>
          </p:cNvPr>
          <p:cNvSpPr/>
          <p:nvPr/>
        </p:nvSpPr>
        <p:spPr>
          <a:xfrm>
            <a:off x="258781" y="3746014"/>
            <a:ext cx="10515600" cy="55060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0CBAF2-B5F3-46A9-8413-CB03704892C8}"/>
              </a:ext>
            </a:extLst>
          </p:cNvPr>
          <p:cNvSpPr/>
          <p:nvPr/>
        </p:nvSpPr>
        <p:spPr>
          <a:xfrm>
            <a:off x="1500234" y="4530198"/>
            <a:ext cx="5426441" cy="1770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70C0"/>
                </a:solidFill>
              </a:rPr>
              <a:t>Identify the error of fact or law.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70C0"/>
                </a:solidFill>
              </a:rPr>
              <a:t>No new evidence.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70C0"/>
                </a:solidFill>
              </a:rPr>
              <a:t>No introduction of facts </a:t>
            </a:r>
            <a:r>
              <a:rPr lang="en-US" sz="2200" u="sng" dirty="0">
                <a:solidFill>
                  <a:srgbClr val="0070C0"/>
                </a:solidFill>
              </a:rPr>
              <a:t>not present</a:t>
            </a:r>
            <a:r>
              <a:rPr lang="en-US" sz="2200" dirty="0">
                <a:solidFill>
                  <a:srgbClr val="0070C0"/>
                </a:solidFill>
              </a:rPr>
              <a:t> at the time of the prior decision 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42771AD-4F74-BEF0-5C69-E71B9EFC6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/>
              <a:t>Reminders: Higher Level Review</a:t>
            </a:r>
          </a:p>
        </p:txBody>
      </p:sp>
      <p:sp>
        <p:nvSpPr>
          <p:cNvPr id="9" name="Double Brace 8">
            <a:extLst>
              <a:ext uri="{FF2B5EF4-FFF2-40B4-BE49-F238E27FC236}">
                <a16:creationId xmlns:a16="http://schemas.microsoft.com/office/drawing/2014/main" id="{9C6C7A30-DD0B-E83B-D573-F8B7A08CE68A}"/>
              </a:ext>
            </a:extLst>
          </p:cNvPr>
          <p:cNvSpPr/>
          <p:nvPr/>
        </p:nvSpPr>
        <p:spPr>
          <a:xfrm>
            <a:off x="7051573" y="4438760"/>
            <a:ext cx="2631989" cy="1861981"/>
          </a:xfrm>
          <a:prstGeom prst="bracePair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If your statement on the 4138 is too long or not straight to the point, the VA can mistake it as new evidence.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943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09938-BF6F-455F-BFA5-BE981AD4E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578" y="336188"/>
            <a:ext cx="5069324" cy="977539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800" dirty="0"/>
              <a:t>District Managers</a:t>
            </a:r>
            <a:endParaRPr lang="en-US" sz="4800" dirty="0">
              <a:latin typeface="+mn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8DA596-FFA3-4D31-B58A-64A2CCD39CDF}"/>
              </a:ext>
            </a:extLst>
          </p:cNvPr>
          <p:cNvSpPr/>
          <p:nvPr/>
        </p:nvSpPr>
        <p:spPr>
          <a:xfrm>
            <a:off x="599440" y="1168521"/>
            <a:ext cx="4419600" cy="5324354"/>
          </a:xfrm>
          <a:prstGeom prst="rect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r"/>
            <a:endParaRPr lang="en-US" sz="1400" dirty="0">
              <a:solidFill>
                <a:schemeClr val="tx1"/>
              </a:solidFill>
            </a:endParaRPr>
          </a:p>
          <a:p>
            <a:pPr algn="ctr">
              <a:spcBef>
                <a:spcPts val="300"/>
              </a:spcBef>
            </a:pPr>
            <a:r>
              <a:rPr lang="en-US" sz="2000" b="1" dirty="0">
                <a:solidFill>
                  <a:schemeClr val="tx1"/>
                </a:solidFill>
              </a:rPr>
              <a:t>Alberto </a:t>
            </a:r>
            <a:r>
              <a:rPr lang="en-US" sz="2000" b="1" dirty="0" err="1">
                <a:solidFill>
                  <a:schemeClr val="tx1"/>
                </a:solidFill>
              </a:rPr>
              <a:t>Alpasan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Los Angeles District Manager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hlinkClick r:id="rId2"/>
              </a:rPr>
              <a:t>Alberto.Alpasan@calvet.ca.gov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hlinkClick r:id="rId3"/>
              </a:rPr>
              <a:t>LADO@calvet.ca.gov</a:t>
            </a:r>
            <a:r>
              <a:rPr lang="en-US" sz="2000" dirty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(213) 620-2755</a:t>
            </a:r>
            <a:endParaRPr lang="en-US" sz="1400" b="1" dirty="0">
              <a:solidFill>
                <a:schemeClr val="tx1"/>
              </a:solidFill>
            </a:endParaRPr>
          </a:p>
          <a:p>
            <a:pPr algn="ctr"/>
            <a:endParaRPr lang="en-US" sz="2000" b="1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000" b="1" dirty="0" err="1">
                <a:solidFill>
                  <a:schemeClr val="tx1"/>
                </a:solidFill>
              </a:rPr>
              <a:t>Melaina</a:t>
            </a:r>
            <a:r>
              <a:rPr lang="en-US" sz="2000" b="1" dirty="0">
                <a:solidFill>
                  <a:schemeClr val="tx1"/>
                </a:solidFill>
              </a:rPr>
              <a:t> Anker-Youngberg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San Diego District Manager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  <a:hlinkClick r:id="rId4"/>
              </a:rPr>
              <a:t>Melaina.Anker@va.gov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  <a:hlinkClick r:id="rId5"/>
              </a:rPr>
              <a:t>State.VBASDC@va.gov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u="sng" dirty="0">
                <a:solidFill>
                  <a:schemeClr val="tx1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</a:rPr>
              <a:t>(619) 857-5497</a:t>
            </a:r>
          </a:p>
          <a:p>
            <a:pPr algn="ctr"/>
            <a:endParaRPr lang="en-US" sz="2000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000" b="1" dirty="0" err="1">
                <a:solidFill>
                  <a:schemeClr val="tx1"/>
                </a:solidFill>
              </a:rPr>
              <a:t>Zmae</a:t>
            </a:r>
            <a:r>
              <a:rPr lang="en-US" sz="2000" b="1" dirty="0">
                <a:solidFill>
                  <a:schemeClr val="tx1"/>
                </a:solidFill>
              </a:rPr>
              <a:t> Raymundo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Oakland District Manager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hlinkClick r:id="rId6"/>
              </a:rPr>
              <a:t>Zheriemae.Raymundo@calvet.ca.gov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hlinkClick r:id="rId7"/>
              </a:rPr>
              <a:t>Oakland.Oakland@calvet.ca.gov</a:t>
            </a:r>
            <a:r>
              <a:rPr lang="en-US" sz="2000" dirty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(510) 286-0627</a:t>
            </a:r>
          </a:p>
          <a:p>
            <a:pPr algn="r"/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13C43AC6-2C67-4ED5-BA7B-0E1C6EAE5036}"/>
              </a:ext>
            </a:extLst>
          </p:cNvPr>
          <p:cNvSpPr/>
          <p:nvPr/>
        </p:nvSpPr>
        <p:spPr>
          <a:xfrm>
            <a:off x="5214551" y="1168521"/>
            <a:ext cx="6378009" cy="4409319"/>
          </a:xfrm>
          <a:prstGeom prst="wedgeEllipse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Rage Italic" panose="03070502040507070304" pitchFamily="66" charset="0"/>
              </a:rPr>
              <a:t>Questions?</a:t>
            </a:r>
          </a:p>
          <a:p>
            <a:pPr algn="ctr"/>
            <a:endParaRPr lang="en-US" sz="7300" dirty="0"/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31D5879C-578E-400A-84F0-D369E2EB4DA0}"/>
              </a:ext>
            </a:extLst>
          </p:cNvPr>
          <p:cNvSpPr/>
          <p:nvPr/>
        </p:nvSpPr>
        <p:spPr>
          <a:xfrm>
            <a:off x="6448145" y="3636912"/>
            <a:ext cx="3910819" cy="675249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u="sng" dirty="0">
                <a:solidFill>
                  <a:srgbClr val="FF0000"/>
                </a:solidFill>
              </a:rPr>
              <a:t>Note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>
                <a:solidFill>
                  <a:schemeClr val="accent1"/>
                </a:solidFill>
              </a:rPr>
              <a:t>POCs for each District Office begins on the next pages.</a:t>
            </a:r>
          </a:p>
        </p:txBody>
      </p:sp>
    </p:spTree>
    <p:extLst>
      <p:ext uri="{BB962C8B-B14F-4D97-AF65-F5344CB8AC3E}">
        <p14:creationId xmlns:p14="http://schemas.microsoft.com/office/powerpoint/2010/main" val="1423682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2967C-425F-BE33-7E1A-B7B26EBBD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0973A-7D41-F671-3C72-82A074FF699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Oakland </a:t>
            </a:r>
            <a:r>
              <a:rPr lang="en-US"/>
              <a:t>District Office: </a:t>
            </a:r>
            <a:r>
              <a:rPr lang="en-US" dirty="0"/>
              <a:t>Current Staff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7D0006F-9020-794F-10FF-F50F7D3991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3817352"/>
              </p:ext>
            </p:extLst>
          </p:nvPr>
        </p:nvGraphicFramePr>
        <p:xfrm>
          <a:off x="961813" y="2340202"/>
          <a:ext cx="3369733" cy="3733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369733">
                  <a:extLst>
                    <a:ext uri="{9D8B030D-6E8A-4147-A177-3AD203B41FA5}">
                      <a16:colId xmlns:a16="http://schemas.microsoft.com/office/drawing/2014/main" val="2072681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Appeals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57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Steven Smith</a:t>
                      </a:r>
                      <a:r>
                        <a:rPr lang="en-US" sz="1800" b="1" dirty="0"/>
                        <a:t>, </a:t>
                      </a:r>
                      <a:r>
                        <a:rPr lang="en-US" sz="1900" b="1" dirty="0"/>
                        <a:t>Supervisor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83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Leonora (Cora) Sarmiento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33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Elizabeth Grassetti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55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Connie Santos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43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Janice Suarez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4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Akeesha Barrett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15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Liam Williams </a:t>
                      </a:r>
                      <a:r>
                        <a:rPr lang="en-US" sz="16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(Rancho office)</a:t>
                      </a:r>
                      <a:endParaRPr lang="en-US" i="0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03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Joseph </a:t>
                      </a:r>
                      <a:r>
                        <a:rPr lang="en-US" i="0" dirty="0" err="1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Klabouch</a:t>
                      </a:r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 </a:t>
                      </a:r>
                      <a:r>
                        <a:rPr lang="en-US" sz="16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(Rancho office)</a:t>
                      </a:r>
                      <a:endParaRPr lang="en-US" i="0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73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</a:rPr>
                        <a:t>one vacant 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81621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35469-0261-A107-47D1-F226C01E72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FF4E7B-DCA9-F44E-AACB-DE6F576A200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3962DC-531B-F83B-F714-1A967CAD8FB4}"/>
              </a:ext>
            </a:extLst>
          </p:cNvPr>
          <p:cNvSpPr txBox="1"/>
          <p:nvPr/>
        </p:nvSpPr>
        <p:spPr>
          <a:xfrm>
            <a:off x="3808476" y="1826724"/>
            <a:ext cx="424096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Zmae Raymundo, District Manager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EEBEFE-D4F0-44A3-8FA8-309FE763342F}"/>
              </a:ext>
            </a:extLst>
          </p:cNvPr>
          <p:cNvSpPr txBox="1"/>
          <p:nvPr/>
        </p:nvSpPr>
        <p:spPr>
          <a:xfrm>
            <a:off x="4500219" y="2279970"/>
            <a:ext cx="2554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badi" panose="020B0604020104020204" pitchFamily="34" charset="0"/>
              </a:rPr>
              <a:t>David Pham </a:t>
            </a:r>
            <a:r>
              <a:rPr lang="en-US" sz="1700" dirty="0">
                <a:latin typeface="Abadi" panose="020B0604020104020204" pitchFamily="34" charset="0"/>
              </a:rPr>
              <a:t>(front desk)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E2D7053-CF51-27DF-894C-DEE49D977A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913801"/>
              </p:ext>
            </p:extLst>
          </p:nvPr>
        </p:nvGraphicFramePr>
        <p:xfrm>
          <a:off x="4355253" y="2711042"/>
          <a:ext cx="2844800" cy="3362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44800">
                  <a:extLst>
                    <a:ext uri="{9D8B030D-6E8A-4147-A177-3AD203B41FA5}">
                      <a16:colId xmlns:a16="http://schemas.microsoft.com/office/drawing/2014/main" val="3518802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Review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5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Diane Susbilla</a:t>
                      </a:r>
                      <a:r>
                        <a:rPr lang="en-US" sz="1800" b="1" dirty="0"/>
                        <a:t>, Supervisor</a:t>
                      </a:r>
                      <a:endParaRPr lang="en-US" sz="17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85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Daniel Vilhauer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57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Sangay Dorjee (new)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85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Renee Luis (new)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10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</a:rPr>
                        <a:t>one vacant position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10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24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941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67227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3AE8340-D913-DCD8-FC15-54E49F5A17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874838"/>
              </p:ext>
            </p:extLst>
          </p:nvPr>
        </p:nvGraphicFramePr>
        <p:xfrm>
          <a:off x="7223760" y="2340202"/>
          <a:ext cx="4053841" cy="3733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53841">
                  <a:extLst>
                    <a:ext uri="{9D8B030D-6E8A-4147-A177-3AD203B41FA5}">
                      <a16:colId xmlns:a16="http://schemas.microsoft.com/office/drawing/2014/main" val="3235442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Incarcerated Veterans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59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Liz Hargrove-Washington</a:t>
                      </a:r>
                      <a:r>
                        <a:rPr lang="en-US" sz="1800" b="1" dirty="0"/>
                        <a:t>, Supervisor</a:t>
                      </a:r>
                      <a:endParaRPr lang="en-US" sz="17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17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Mary Donovan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4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Tera Ireland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507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Sofia Martin del Campo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82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Daryl Neff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41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84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03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10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148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402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31C4F-0D35-4D5D-B599-F8F491AFD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70703"/>
            <a:ext cx="3932237" cy="1136822"/>
          </a:xfrm>
        </p:spPr>
        <p:txBody>
          <a:bodyPr/>
          <a:lstStyle/>
          <a:p>
            <a:r>
              <a:rPr lang="en-US" dirty="0">
                <a:latin typeface="+mn-lt"/>
              </a:rPr>
              <a:t>Oakland District Office General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A7478-0A7E-4077-9EB3-46DA294DB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7224" y="642551"/>
            <a:ext cx="5870576" cy="5362833"/>
          </a:xfrm>
          <a:noFill/>
          <a:ln w="38100" cap="flat" cmpd="sng" algn="ctr">
            <a:solidFill>
              <a:schemeClr val="accent4"/>
            </a:solidFill>
            <a:prstDash val="lgDashDot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000" dirty="0">
              <a:latin typeface="+mj-lt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3000" b="1" dirty="0">
                <a:latin typeface="+mj-lt"/>
              </a:rPr>
              <a:t>Oakland DO Point-of-Contact (POCs)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b="1" dirty="0"/>
              <a:t>Appeals team</a:t>
            </a:r>
            <a:r>
              <a:rPr lang="en-US" sz="2400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/>
              <a:t> For decision review guidance, email Steven –</a:t>
            </a:r>
            <a:r>
              <a:rPr lang="en-US" sz="2200" dirty="0">
                <a:hlinkClick r:id="rId2"/>
              </a:rPr>
              <a:t>Steven.Smith@calvet.ca.gov</a:t>
            </a:r>
            <a:r>
              <a:rPr lang="en-US" sz="2200" dirty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/>
              <a:t> For hearing schedule confirmations &amp; inquiries, email Cora – </a:t>
            </a:r>
            <a:r>
              <a:rPr lang="en-US" sz="2200" dirty="0">
                <a:hlinkClick r:id="rId3"/>
              </a:rPr>
              <a:t>Leonora.Sarmiento@calvet.ca.gov</a:t>
            </a:r>
            <a:endParaRPr lang="en-US" sz="2200" dirty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b="1" dirty="0"/>
              <a:t>Review team</a:t>
            </a:r>
            <a:r>
              <a:rPr lang="en-US" sz="2400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/>
              <a:t>The DO Reviewer of your claim activity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>
                <a:hlinkClick r:id="rId4"/>
              </a:rPr>
              <a:t>Diane.Susbilla@calvet.ca.gov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b="1" dirty="0"/>
              <a:t>CDCR team</a:t>
            </a:r>
            <a:r>
              <a:rPr lang="en-US" sz="2400" dirty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200" dirty="0"/>
              <a:t>  </a:t>
            </a:r>
            <a:r>
              <a:rPr lang="en-US" sz="2200" dirty="0">
                <a:hlinkClick r:id="rId5"/>
              </a:rPr>
              <a:t>Elizabeth.Hargove-Washington@calvet.ca.gov</a:t>
            </a:r>
            <a:endParaRPr lang="en-US" sz="22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C56D9-905F-4335-A04D-7A5DBDA0E1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94022"/>
            <a:ext cx="4897436" cy="4893275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Oakland Office </a:t>
            </a:r>
            <a:r>
              <a:rPr lang="en-US" sz="2400" dirty="0"/>
              <a:t>(Main):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                1301 Clay St. Suite 1130N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                Oakland, CA 94612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	</a:t>
            </a:r>
            <a:r>
              <a:rPr lang="en-US" sz="2400" u="sng" dirty="0">
                <a:solidFill>
                  <a:srgbClr val="C00000"/>
                </a:solidFill>
              </a:rPr>
              <a:t>Open</a:t>
            </a:r>
            <a:r>
              <a:rPr lang="en-US" sz="2400" dirty="0"/>
              <a:t>	Tue, Wed &amp; Thurs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		9:00 AM to 3:00 PM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	</a:t>
            </a:r>
            <a:r>
              <a:rPr lang="en-US" sz="2400" u="sng" dirty="0">
                <a:solidFill>
                  <a:srgbClr val="C00000"/>
                </a:solidFill>
              </a:rPr>
              <a:t>Phone</a:t>
            </a:r>
            <a:r>
              <a:rPr lang="en-US" sz="2400" dirty="0">
                <a:solidFill>
                  <a:srgbClr val="C00000"/>
                </a:solidFill>
              </a:rPr>
              <a:t> 	</a:t>
            </a:r>
            <a:r>
              <a:rPr lang="en-US" sz="2400" dirty="0"/>
              <a:t>(510) 286-0627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	</a:t>
            </a:r>
            <a:r>
              <a:rPr lang="en-US" sz="2400" u="sng" dirty="0">
                <a:solidFill>
                  <a:srgbClr val="C00000"/>
                </a:solidFill>
              </a:rPr>
              <a:t>Fax</a:t>
            </a:r>
            <a:r>
              <a:rPr lang="en-US" sz="2400" dirty="0">
                <a:solidFill>
                  <a:srgbClr val="C00000"/>
                </a:solidFill>
              </a:rPr>
              <a:t> 	</a:t>
            </a:r>
            <a:r>
              <a:rPr lang="en-US" sz="2400" dirty="0"/>
              <a:t>(510) 286-0653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400" b="1" dirty="0"/>
              <a:t>Rancho Office</a:t>
            </a:r>
            <a:r>
              <a:rPr lang="en-US" sz="24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                3046 Prospect Drive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                Rancho Cordova, CA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	</a:t>
            </a:r>
            <a:r>
              <a:rPr lang="en-US" sz="2400" u="sng" dirty="0">
                <a:solidFill>
                  <a:srgbClr val="C00000"/>
                </a:solidFill>
              </a:rPr>
              <a:t>Only for hearings &amp; appointments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400" dirty="0"/>
              <a:t>	</a:t>
            </a:r>
            <a:r>
              <a:rPr lang="en-US" sz="2400" u="sng" dirty="0">
                <a:solidFill>
                  <a:srgbClr val="C00000"/>
                </a:solidFill>
              </a:rPr>
              <a:t>Phone</a:t>
            </a:r>
            <a:r>
              <a:rPr lang="en-US" sz="2400" dirty="0"/>
              <a:t> (916) 364-6774</a:t>
            </a:r>
          </a:p>
          <a:p>
            <a:pPr marL="285750" indent="-285750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/>
              <a:t>Corporate inbox </a:t>
            </a:r>
            <a:r>
              <a:rPr lang="en-US" sz="2400" dirty="0"/>
              <a:t>(for inquiries): 	</a:t>
            </a:r>
            <a:r>
              <a:rPr lang="en-US" sz="2400" dirty="0">
                <a:hlinkClick r:id="rId6"/>
              </a:rPr>
              <a:t>Oakland.Oakland@calvet.ca.gov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524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95F2A-0FBE-3155-D588-D366ACD8B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A121E-F36A-E708-E3B3-872CFCABE21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Los Angeles District Office: Current Staff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2DBCDE2-637B-C4CA-211B-475249ABB7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5679639"/>
              </p:ext>
            </p:extLst>
          </p:nvPr>
        </p:nvGraphicFramePr>
        <p:xfrm>
          <a:off x="838203" y="3125184"/>
          <a:ext cx="10515597" cy="2595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07268199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339097980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656567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Appeals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Review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Incarcerated Veterans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57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Maria Alatorre, Lead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Esther Luna, Lead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Christopher Young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83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Babes Navarra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Porcia Andrada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Chris Clark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33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Delores McLemore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Sandra </a:t>
                      </a:r>
                      <a:r>
                        <a:rPr lang="en-US" dirty="0" err="1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Matrecitos</a:t>
                      </a:r>
                      <a:endParaRPr lang="en-US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55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 err="1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Joberde</a:t>
                      </a:r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 Metellus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Eileen Dizon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43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Salvador Escobar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Isabella Alejandrino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4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Jonathan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15930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69703-EA1E-27E3-85B5-6FD942D4B8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FF4E7B-DCA9-F44E-AACB-DE6F576A2003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2E621F-BF0D-7E52-A217-4DDE3E5D5F0F}"/>
              </a:ext>
            </a:extLst>
          </p:cNvPr>
          <p:cNvSpPr txBox="1"/>
          <p:nvPr/>
        </p:nvSpPr>
        <p:spPr>
          <a:xfrm>
            <a:off x="3714865" y="1829347"/>
            <a:ext cx="47622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200" b="1" dirty="0"/>
              <a:t>Alberto Alpasan, District Manager</a:t>
            </a:r>
          </a:p>
          <a:p>
            <a:pPr algn="ctr">
              <a:spcAft>
                <a:spcPts val="600"/>
              </a:spcAft>
            </a:pPr>
            <a:r>
              <a:rPr lang="en-US" sz="2000" b="1" dirty="0"/>
              <a:t>Darlene Dunlap, Assistant District Manager</a:t>
            </a:r>
          </a:p>
          <a:p>
            <a:pPr algn="ctr">
              <a:spcAft>
                <a:spcPts val="600"/>
              </a:spcAft>
            </a:pPr>
            <a:r>
              <a:rPr lang="en-US" sz="2000" dirty="0"/>
              <a:t>Heather Maciel (front desk)</a:t>
            </a:r>
          </a:p>
        </p:txBody>
      </p:sp>
    </p:spTree>
    <p:extLst>
      <p:ext uri="{BB962C8B-B14F-4D97-AF65-F5344CB8AC3E}">
        <p14:creationId xmlns:p14="http://schemas.microsoft.com/office/powerpoint/2010/main" val="4205035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4F499-2C9E-484B-AFD4-BBA4F476A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200" dirty="0"/>
              <a:t>Los Angeles District Office General 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81E279-7CBF-4115-BF29-6D09D796A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1888966"/>
            <a:ext cx="5157787" cy="368458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11000 Wilshire Blvd. Ste. 506</a:t>
            </a:r>
          </a:p>
          <a:p>
            <a:pPr marL="0" indent="0">
              <a:buNone/>
            </a:pPr>
            <a:r>
              <a:rPr lang="en-US" dirty="0"/>
              <a:t>Los Angeles, CA 90024 </a:t>
            </a:r>
          </a:p>
          <a:p>
            <a:pPr marL="0" indent="0">
              <a:buNone/>
            </a:pPr>
            <a:r>
              <a:rPr lang="en-US" sz="2600" b="1" dirty="0"/>
              <a:t>Open to the public: </a:t>
            </a:r>
          </a:p>
          <a:p>
            <a:pPr marL="0" indent="0">
              <a:buNone/>
            </a:pPr>
            <a:r>
              <a:rPr lang="en-US" dirty="0"/>
              <a:t>Mon-Wed </a:t>
            </a:r>
          </a:p>
          <a:p>
            <a:pPr marL="0" indent="0">
              <a:buNone/>
            </a:pPr>
            <a:r>
              <a:rPr lang="en-US" dirty="0"/>
              <a:t>8am to 3pm</a:t>
            </a:r>
          </a:p>
          <a:p>
            <a:pPr marL="0" indent="0">
              <a:buNone/>
            </a:pPr>
            <a:r>
              <a:rPr lang="en-US" dirty="0"/>
              <a:t>(213) 620-2755</a:t>
            </a:r>
          </a:p>
          <a:p>
            <a:pPr marL="0" indent="0">
              <a:buNone/>
            </a:pPr>
            <a:r>
              <a:rPr lang="en-US" sz="2600" b="1" dirty="0"/>
              <a:t>Corporate mail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CDVALA@va.gov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(you can send PII as long as you encrypt)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7BA8AB-FE6F-43B6-9DE8-600E760AF9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69666"/>
            <a:ext cx="5183188" cy="528796"/>
          </a:xfrm>
        </p:spPr>
        <p:txBody>
          <a:bodyPr>
            <a:normAutofit/>
          </a:bodyPr>
          <a:lstStyle/>
          <a:p>
            <a:r>
              <a:rPr lang="en-US" sz="2800" dirty="0"/>
              <a:t>LA District Office POC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25CB20-3267-48C6-992F-AE4EFCA474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77440"/>
            <a:ext cx="5183188" cy="319611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For issues relating to appeals(hearings or to discuss appeals issues), email:</a:t>
            </a:r>
          </a:p>
          <a:p>
            <a:pPr marL="0" indent="0">
              <a:buNone/>
            </a:pPr>
            <a:r>
              <a:rPr lang="en-US" sz="2200" dirty="0">
                <a:hlinkClick r:id="rId3"/>
              </a:rPr>
              <a:t>Darlene.Dunlap@calvet.ca.gov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r>
              <a:rPr lang="en-US" sz="2200" dirty="0">
                <a:hlinkClick r:id="rId4"/>
              </a:rPr>
              <a:t>Darlene.Dunlap344@va.gov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400" dirty="0"/>
              <a:t>For DO Review questions or concerns, email:</a:t>
            </a:r>
          </a:p>
          <a:p>
            <a:pPr marL="0" indent="0">
              <a:buNone/>
            </a:pPr>
            <a:r>
              <a:rPr lang="en-US" sz="2200" dirty="0">
                <a:hlinkClick r:id="rId5"/>
              </a:rPr>
              <a:t>Esther.Luna@calvet.ca.gov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hlinkClick r:id="rId6"/>
              </a:rPr>
              <a:t>Esther.Luna@va.gov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627000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C171B-0778-4D34-AE2B-A85CA18A1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91462-9300-5908-9259-8F5857BD1384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/>
              <a:t>San Diego District Office: Current Staff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DA79725-78F7-3D26-DFC0-74C27C18CD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1374815"/>
              </p:ext>
            </p:extLst>
          </p:nvPr>
        </p:nvGraphicFramePr>
        <p:xfrm>
          <a:off x="1876298" y="2600534"/>
          <a:ext cx="8439404" cy="33629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925955">
                  <a:extLst>
                    <a:ext uri="{9D8B030D-6E8A-4147-A177-3AD203B41FA5}">
                      <a16:colId xmlns:a16="http://schemas.microsoft.com/office/drawing/2014/main" val="2072681995"/>
                    </a:ext>
                  </a:extLst>
                </a:gridCol>
                <a:gridCol w="4513449">
                  <a:extLst>
                    <a:ext uri="{9D8B030D-6E8A-4147-A177-3AD203B41FA5}">
                      <a16:colId xmlns:a16="http://schemas.microsoft.com/office/drawing/2014/main" val="2656567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Bookman Old Style" panose="020506040505050202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man Old Style" panose="02050604050505020204" pitchFamily="18" charset="0"/>
                        </a:rPr>
                        <a:t>Claim Support-Appeals team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7257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</a:rPr>
                        <a:t>Tony Devore</a:t>
                      </a:r>
                      <a:r>
                        <a:rPr lang="en-US" sz="1900" b="1" dirty="0">
                          <a:solidFill>
                            <a:srgbClr val="002060"/>
                          </a:solidFill>
                        </a:rPr>
                        <a:t>, Supervisor</a:t>
                      </a:r>
                      <a:endParaRPr lang="en-US" sz="1900" b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1983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Monica Flores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Angel Bribiesca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7033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(Office Technician)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Judith Roach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2355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i="0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Niki Sada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8443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i="0" dirty="0">
                        <a:solidFill>
                          <a:srgbClr val="002060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Justin Louie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634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Roberto Avila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Eugenia Agis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3015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(Incarcerated Veterans Rep)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i="0" dirty="0">
                          <a:solidFill>
                            <a:srgbClr val="002060"/>
                          </a:solidFill>
                          <a:latin typeface="Abadi" panose="020B0604020104020204" pitchFamily="34" charset="0"/>
                        </a:rPr>
                        <a:t>Aldrin Cordova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4703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rgbClr val="FF0000"/>
                        </a:solidFill>
                        <a:latin typeface="Abadi" panose="020B0604020104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Abadi" panose="020B0604020104020204" pitchFamily="34" charset="0"/>
                        </a:rPr>
                        <a:t>one vacant position</a:t>
                      </a:r>
                    </a:p>
                  </a:txBody>
                  <a:tcPr>
                    <a:lnL w="12700" cmpd="sng">
                      <a:noFill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0073445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C9642-3176-D984-9038-EE820A9152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00741"/>
            <a:ext cx="1917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FF4E7B-DCA9-F44E-AACB-DE6F576A200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B4FC47-4859-CFAD-47E0-EF1D221D96B1}"/>
              </a:ext>
            </a:extLst>
          </p:cNvPr>
          <p:cNvSpPr txBox="1"/>
          <p:nvPr/>
        </p:nvSpPr>
        <p:spPr>
          <a:xfrm>
            <a:off x="2770252" y="1945556"/>
            <a:ext cx="531376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/>
              <a:t>Melaina Anker-Youngberg, District Manager</a:t>
            </a:r>
          </a:p>
        </p:txBody>
      </p:sp>
    </p:spTree>
    <p:extLst>
      <p:ext uri="{BB962C8B-B14F-4D97-AF65-F5344CB8AC3E}">
        <p14:creationId xmlns:p14="http://schemas.microsoft.com/office/powerpoint/2010/main" val="9725872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6AE9E-0315-4C75-944C-17A25BD2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Diego District Office General Information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40BF9-FE74-45E4-8EAF-73C6F55FEA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1670126"/>
            <a:ext cx="5157787" cy="4742603"/>
          </a:xfrm>
        </p:spPr>
        <p:txBody>
          <a:bodyPr>
            <a:normAutofit/>
          </a:bodyPr>
          <a:lstStyle/>
          <a:p>
            <a:r>
              <a:rPr lang="en-US" i="1" dirty="0"/>
              <a:t>San Diego District Office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i="1" dirty="0"/>
              <a:t>8620 Spectrum Blvd. Rm 725 </a:t>
            </a:r>
          </a:p>
          <a:p>
            <a:pPr marL="0" indent="0">
              <a:buNone/>
            </a:pPr>
            <a:r>
              <a:rPr lang="en-US" i="1" dirty="0"/>
              <a:t>	San Diego, CA 92123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70C0"/>
                </a:solidFill>
              </a:rPr>
              <a:t>Open to the Public:</a:t>
            </a:r>
            <a:endParaRPr lang="en-US" sz="2000" dirty="0"/>
          </a:p>
          <a:p>
            <a:pPr marL="0" indent="0">
              <a:buNone/>
            </a:pPr>
            <a:r>
              <a:rPr lang="en-US" dirty="0"/>
              <a:t>    Tue., Wed., Thur. 8am-3:30pm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70C0"/>
                </a:solidFill>
              </a:rPr>
              <a:t>Public Line: </a:t>
            </a:r>
            <a:r>
              <a:rPr lang="en-US" dirty="0"/>
              <a:t>(619) 857-5497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70C0"/>
                </a:solidFill>
              </a:rPr>
              <a:t>Fax Line: </a:t>
            </a:r>
            <a:r>
              <a:rPr lang="en-US" dirty="0"/>
              <a:t>(858) 268-1014</a:t>
            </a:r>
          </a:p>
          <a:p>
            <a:r>
              <a:rPr lang="en-US" dirty="0"/>
              <a:t>San Diego Corporate Email: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>
                <a:hlinkClick r:id="rId2"/>
              </a:rPr>
              <a:t>state.vbasdc@va.gov</a:t>
            </a:r>
            <a:r>
              <a:rPr lang="en-US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2C4FAE-82ED-4719-9FD4-8CE2D36F91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681163"/>
            <a:ext cx="5360989" cy="823912"/>
          </a:xfrm>
        </p:spPr>
        <p:txBody>
          <a:bodyPr>
            <a:normAutofit lnSpcReduction="10000"/>
          </a:bodyPr>
          <a:lstStyle/>
          <a:p>
            <a:r>
              <a:rPr lang="en-US" sz="2800" b="0" i="1" dirty="0"/>
              <a:t>San Diego Office Point of Contacts (POC)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955157-F5BA-48C3-90FC-A11429B7D9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270157" cy="36845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i="1" dirty="0"/>
              <a:t>Claim Guidance, AMA Decisions/Guidance, Board hearings &amp; Board Appeals, email Tony Devore </a:t>
            </a:r>
            <a:r>
              <a:rPr lang="en-US" i="1" dirty="0">
                <a:hlinkClick r:id="rId3"/>
              </a:rPr>
              <a:t>Tony.Devore@va.gov</a:t>
            </a:r>
            <a:r>
              <a:rPr lang="en-US" i="1" dirty="0"/>
              <a:t>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i="1" dirty="0"/>
              <a:t>CDCR (Incarcerated Veterans), email Roberto Avila </a:t>
            </a:r>
            <a:r>
              <a:rPr lang="en-US" i="1" dirty="0">
                <a:hlinkClick r:id="rId4"/>
              </a:rPr>
              <a:t>Roberto.Avila@calvet.ca.gov</a:t>
            </a:r>
            <a:r>
              <a:rPr lang="en-US" i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0424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fee124f-2d6c-4824-a34e-52d8c126132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942EE59952F9449A8160FC0D11567B" ma:contentTypeVersion="15" ma:contentTypeDescription="Create a new document." ma:contentTypeScope="" ma:versionID="61dc7f9bf1a219a79d4602d7ced40d23">
  <xsd:schema xmlns:xsd="http://www.w3.org/2001/XMLSchema" xmlns:xs="http://www.w3.org/2001/XMLSchema" xmlns:p="http://schemas.microsoft.com/office/2006/metadata/properties" xmlns:ns3="d26f3eb2-7010-409a-ae34-6dac2ce3063e" xmlns:ns4="6fee124f-2d6c-4824-a34e-52d8c126132e" targetNamespace="http://schemas.microsoft.com/office/2006/metadata/properties" ma:root="true" ma:fieldsID="d0621155cd11d5f3581da0f672e92491" ns3:_="" ns4:_="">
    <xsd:import namespace="d26f3eb2-7010-409a-ae34-6dac2ce3063e"/>
    <xsd:import namespace="6fee124f-2d6c-4824-a34e-52d8c126132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f3eb2-7010-409a-ae34-6dac2ce3063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ee124f-2d6c-4824-a34e-52d8c12613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E0BCAE-7ADC-4024-A3BB-AAD68D88F973}">
  <ds:schemaRefs>
    <ds:schemaRef ds:uri="http://purl.org/dc/elements/1.1/"/>
    <ds:schemaRef ds:uri="http://www.w3.org/XML/1998/namespace"/>
    <ds:schemaRef ds:uri="http://schemas.openxmlformats.org/package/2006/metadata/core-properties"/>
    <ds:schemaRef ds:uri="d26f3eb2-7010-409a-ae34-6dac2ce3063e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6fee124f-2d6c-4824-a34e-52d8c126132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A3D21F7-7667-4730-A0E2-1061361987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6f3eb2-7010-409a-ae34-6dac2ce3063e"/>
    <ds:schemaRef ds:uri="6fee124f-2d6c-4824-a34e-52d8c12613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F2A6F3-11E6-4F0C-B406-E6F7ECEFAA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16981</TotalTime>
  <Words>2247</Words>
  <Application>Microsoft Office PowerPoint</Application>
  <PresentationFormat>Widescreen</PresentationFormat>
  <Paragraphs>512</Paragraphs>
  <Slides>23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Abadi</vt:lpstr>
      <vt:lpstr>Arial</vt:lpstr>
      <vt:lpstr>Bookman Old Style</vt:lpstr>
      <vt:lpstr>Calibri</vt:lpstr>
      <vt:lpstr>Calibri Light</vt:lpstr>
      <vt:lpstr>Courier New</vt:lpstr>
      <vt:lpstr>Rage Italic</vt:lpstr>
      <vt:lpstr>Wingdings</vt:lpstr>
      <vt:lpstr>Office Theme</vt:lpstr>
      <vt:lpstr>District Offices</vt:lpstr>
      <vt:lpstr>PowerPoint Presentation</vt:lpstr>
      <vt:lpstr>Incarcerated Veterans Program</vt:lpstr>
      <vt:lpstr>Incarcerated Veterans Program</vt:lpstr>
      <vt:lpstr>Reviewed Electronic Claim Activities</vt:lpstr>
      <vt:lpstr>District Offices Public Contact</vt:lpstr>
      <vt:lpstr>PowerPoint Presentation</vt:lpstr>
      <vt:lpstr>Current Docket Dates</vt:lpstr>
      <vt:lpstr>Board Data for CalVet Appeals</vt:lpstr>
      <vt:lpstr>Board Data for CalVet Appeals</vt:lpstr>
      <vt:lpstr>Board Data for CalVet Appeals</vt:lpstr>
      <vt:lpstr>Reminders: Change of Representation </vt:lpstr>
      <vt:lpstr>Reminders: Change of Representation </vt:lpstr>
      <vt:lpstr>Reminders: Change of Representation</vt:lpstr>
      <vt:lpstr>Reminders: Higher Level Review (HLR)</vt:lpstr>
      <vt:lpstr>Reminders: Higher Level Review</vt:lpstr>
      <vt:lpstr>District Managers</vt:lpstr>
      <vt:lpstr>Oakland District Office: Current Staff</vt:lpstr>
      <vt:lpstr>Oakland District Office General Information</vt:lpstr>
      <vt:lpstr>Los Angeles District Office: Current Staff</vt:lpstr>
      <vt:lpstr>Los Angeles District Office General Information</vt:lpstr>
      <vt:lpstr>San Diego District Office: Current Staff</vt:lpstr>
      <vt:lpstr>San Diego District Office General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- Light Background</dc:title>
  <dc:creator>Dr. No</dc:creator>
  <cp:lastModifiedBy>Raymundo, Zheriemae@CalVet</cp:lastModifiedBy>
  <cp:revision>554</cp:revision>
  <cp:lastPrinted>2026-10-02T22:36:04Z</cp:lastPrinted>
  <dcterms:created xsi:type="dcterms:W3CDTF">2020-04-14T18:28:35Z</dcterms:created>
  <dcterms:modified xsi:type="dcterms:W3CDTF">2026-10-05T21:32:47Z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Keyword">
    <vt:lpwstr/>
  </property>
  <property fmtid="{D5CDD505-2E9C-101B-9397-08002B2CF9AE}" pid="3" name="Order">
    <vt:r8>40400</vt:r8>
  </property>
  <property fmtid="{D5CDD505-2E9C-101B-9397-08002B2CF9AE}" pid="4" name="URL">
    <vt:lpwstr/>
  </property>
  <property fmtid="{D5CDD505-2E9C-101B-9397-08002B2CF9AE}" pid="5" name="OpenNewWindow">
    <vt:bool>false</vt:bool>
  </property>
  <property fmtid="{D5CDD505-2E9C-101B-9397-08002B2CF9AE}" pid="6" name="ContentTypeId">
    <vt:lpwstr>0x010100F5942EE59952F9449A8160FC0D11567B</vt:lpwstr>
  </property>
  <property fmtid="{D5CDD505-2E9C-101B-9397-08002B2CF9AE}" pid="7" name="IsRolledUp">
    <vt:bool>false</vt:bool>
  </property>
  <property fmtid="{D5CDD505-2E9C-101B-9397-08002B2CF9AE}" pid="8" name="CDVADocumentType">
    <vt:lpwstr>1;#Other Document|eb9b3622-9309-4b78-a246-cc0e7e22aef0</vt:lpwstr>
  </property>
  <property fmtid="{D5CDD505-2E9C-101B-9397-08002B2CF9AE}" pid="9" name="GroupingCategory">
    <vt:lpwstr>15;#Department|e081aab3-ebde-4797-91ab-e5e81dd3e920</vt:lpwstr>
  </property>
  <property fmtid="{D5CDD505-2E9C-101B-9397-08002B2CF9AE}" pid="10" name="DocumentLastModifed">
    <vt:filetime>2020-05-05T07:00:00Z</vt:filetime>
  </property>
</Properties>
</file>