
<file path=[Content_Types].xml><?xml version="1.0" encoding="utf-8"?>
<Types xmlns="http://schemas.openxmlformats.org/package/2006/content-types">
  <Default Extension="com" ContentType="image/png"/>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slideLayouts/slideLayout8.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notesSlides/notesSlide2.xml" ContentType="application/vnd.openxmlformats-officedocument.presentationml.notesSlide+xml"/>
  <Override PartName="/ppt/tags/tag4.xml" ContentType="application/vnd.openxmlformats-officedocument.presentationml.tags+xml"/>
  <Override PartName="/ppt/notesSlides/notesSlide3.xml" ContentType="application/vnd.openxmlformats-officedocument.presentationml.notesSlide+xml"/>
  <Override PartName="/ppt/tags/tag5.xml" ContentType="application/vnd.openxmlformats-officedocument.presentationml.tags+xml"/>
  <Override PartName="/ppt/notesSlides/notesSlide4.xml" ContentType="application/vnd.openxmlformats-officedocument.presentationml.notesSlide+xml"/>
  <Override PartName="/ppt/tags/tag6.xml" ContentType="application/vnd.openxmlformats-officedocument.presentationml.tags+xml"/>
  <Override PartName="/ppt/notesSlides/notesSlide5.xml" ContentType="application/vnd.openxmlformats-officedocument.presentationml.notesSlide+xml"/>
  <Override PartName="/ppt/tags/tag7.xml" ContentType="application/vnd.openxmlformats-officedocument.presentationml.tags+xml"/>
  <Override PartName="/ppt/notesSlides/notesSlide6.xml" ContentType="application/vnd.openxmlformats-officedocument.presentationml.notesSlide+xml"/>
  <Override PartName="/ppt/tags/tag8.xml" ContentType="application/vnd.openxmlformats-officedocument.presentationml.tags+xml"/>
  <Override PartName="/ppt/notesSlides/notesSlide7.xml" ContentType="application/vnd.openxmlformats-officedocument.presentationml.notesSlide+xml"/>
  <Override PartName="/ppt/tags/tag9.xml" ContentType="application/vnd.openxmlformats-officedocument.presentationml.tags+xml"/>
  <Override PartName="/ppt/notesSlides/notesSlide8.xml" ContentType="application/vnd.openxmlformats-officedocument.presentationml.notesSlide+xml"/>
  <Override PartName="/ppt/tags/tag10.xml" ContentType="application/vnd.openxmlformats-officedocument.presentationml.tags+xml"/>
  <Override PartName="/ppt/notesSlides/notesSlide9.xml" ContentType="application/vnd.openxmlformats-officedocument.presentationml.notesSlide+xml"/>
  <Override PartName="/ppt/tags/tag11.xml" ContentType="application/vnd.openxmlformats-officedocument.presentationml.tags+xml"/>
  <Override PartName="/ppt/notesSlides/notesSlide10.xml" ContentType="application/vnd.openxmlformats-officedocument.presentationml.notesSlide+xml"/>
  <Override PartName="/ppt/tags/tag12.xml" ContentType="application/vnd.openxmlformats-officedocument.presentationml.tags+xml"/>
  <Override PartName="/ppt/notesSlides/notesSlide11.xml" ContentType="application/vnd.openxmlformats-officedocument.presentationml.notesSlide+xml"/>
  <Override PartName="/ppt/tags/tag13.xml" ContentType="application/vnd.openxmlformats-officedocument.presentationml.tags+xml"/>
  <Override PartName="/ppt/notesSlides/notesSlide12.xml" ContentType="application/vnd.openxmlformats-officedocument.presentationml.notesSlide+xml"/>
  <Override PartName="/ppt/tags/tag14.xml" ContentType="application/vnd.openxmlformats-officedocument.presentationml.tags+xml"/>
  <Override PartName="/ppt/notesSlides/notesSlide13.xml" ContentType="application/vnd.openxmlformats-officedocument.presentationml.notesSlide+xml"/>
  <Override PartName="/ppt/tags/tag15.xml" ContentType="application/vnd.openxmlformats-officedocument.presentationml.tags+xml"/>
  <Override PartName="/ppt/notesSlides/notesSlide14.xml" ContentType="application/vnd.openxmlformats-officedocument.presentationml.notesSlide+xml"/>
  <Override PartName="/ppt/tags/tag16.xml" ContentType="application/vnd.openxmlformats-officedocument.presentationml.tags+xml"/>
  <Override PartName="/ppt/notesSlides/notesSlide15.xml" ContentType="application/vnd.openxmlformats-officedocument.presentationml.notesSlide+xml"/>
  <Override PartName="/ppt/tags/tag17.xml" ContentType="application/vnd.openxmlformats-officedocument.presentationml.tags+xml"/>
  <Override PartName="/ppt/notesSlides/notesSlide16.xml" ContentType="application/vnd.openxmlformats-officedocument.presentationml.notesSlide+xml"/>
  <Override PartName="/ppt/tags/tag18.xml" ContentType="application/vnd.openxmlformats-officedocument.presentationml.tags+xml"/>
  <Override PartName="/ppt/notesSlides/notesSlide17.xml" ContentType="application/vnd.openxmlformats-officedocument.presentationml.notesSlide+xml"/>
  <Override PartName="/ppt/tags/tag19.xml" ContentType="application/vnd.openxmlformats-officedocument.presentationml.tags+xml"/>
  <Override PartName="/ppt/notesSlides/notesSlide18.xml" ContentType="application/vnd.openxmlformats-officedocument.presentationml.notesSlide+xml"/>
  <Override PartName="/ppt/tags/tag20.xml" ContentType="application/vnd.openxmlformats-officedocument.presentationml.tags+xml"/>
  <Override PartName="/ppt/notesSlides/notesSlide19.xml" ContentType="application/vnd.openxmlformats-officedocument.presentationml.notesSlide+xml"/>
  <Override PartName="/ppt/tags/tag21.xml" ContentType="application/vnd.openxmlformats-officedocument.presentationml.tags+xml"/>
  <Override PartName="/ppt/notesSlides/notesSlide20.xml" ContentType="application/vnd.openxmlformats-officedocument.presentationml.notesSlide+xml"/>
  <Override PartName="/ppt/tags/tag22.xml" ContentType="application/vnd.openxmlformats-officedocument.presentationml.tags+xml"/>
  <Override PartName="/ppt/notesSlides/notesSlide21.xml" ContentType="application/vnd.openxmlformats-officedocument.presentationml.notesSlide+xml"/>
  <Override PartName="/ppt/tags/tag23.xml" ContentType="application/vnd.openxmlformats-officedocument.presentationml.tags+xml"/>
  <Override PartName="/ppt/notesSlides/notesSlide22.xml" ContentType="application/vnd.openxmlformats-officedocument.presentationml.notesSlide+xml"/>
  <Override PartName="/ppt/tags/tag24.xml" ContentType="application/vnd.openxmlformats-officedocument.presentationml.tags+xml"/>
  <Override PartName="/ppt/notesSlides/notesSlide23.xml" ContentType="application/vnd.openxmlformats-officedocument.presentationml.notesSlide+xml"/>
  <Override PartName="/ppt/tags/tag25.xml" ContentType="application/vnd.openxmlformats-officedocument.presentationml.tags+xml"/>
  <Override PartName="/ppt/notesSlides/notesSlide24.xml" ContentType="application/vnd.openxmlformats-officedocument.presentationml.notesSlide+xml"/>
  <Override PartName="/ppt/tags/tag26.xml" ContentType="application/vnd.openxmlformats-officedocument.presentationml.tags+xml"/>
  <Override PartName="/ppt/notesSlides/notesSlide25.xml" ContentType="application/vnd.openxmlformats-officedocument.presentationml.notesSlide+xml"/>
  <Override PartName="/ppt/tags/tag27.xml" ContentType="application/vnd.openxmlformats-officedocument.presentationml.tags+xml"/>
  <Override PartName="/ppt/notesSlides/notesSlide26.xml" ContentType="application/vnd.openxmlformats-officedocument.presentationml.notesSlide+xml"/>
  <Override PartName="/ppt/tags/tag28.xml" ContentType="application/vnd.openxmlformats-officedocument.presentationml.tags+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63" r:id="rId2"/>
    <p:sldMasterId id="2147483669" r:id="rId3"/>
  </p:sldMasterIdLst>
  <p:notesMasterIdLst>
    <p:notesMasterId r:id="rId39"/>
  </p:notesMasterIdLst>
  <p:sldIdLst>
    <p:sldId id="256" r:id="rId4"/>
    <p:sldId id="623" r:id="rId5"/>
    <p:sldId id="287" r:id="rId6"/>
    <p:sldId id="263" r:id="rId7"/>
    <p:sldId id="614" r:id="rId8"/>
    <p:sldId id="615" r:id="rId9"/>
    <p:sldId id="652" r:id="rId10"/>
    <p:sldId id="616" r:id="rId11"/>
    <p:sldId id="619" r:id="rId12"/>
    <p:sldId id="664" r:id="rId13"/>
    <p:sldId id="643" r:id="rId14"/>
    <p:sldId id="617" r:id="rId15"/>
    <p:sldId id="653" r:id="rId16"/>
    <p:sldId id="620" r:id="rId17"/>
    <p:sldId id="674" r:id="rId18"/>
    <p:sldId id="621" r:id="rId19"/>
    <p:sldId id="654" r:id="rId20"/>
    <p:sldId id="665" r:id="rId21"/>
    <p:sldId id="655" r:id="rId22"/>
    <p:sldId id="656" r:id="rId23"/>
    <p:sldId id="657" r:id="rId24"/>
    <p:sldId id="658" r:id="rId25"/>
    <p:sldId id="627" r:id="rId26"/>
    <p:sldId id="666" r:id="rId27"/>
    <p:sldId id="659" r:id="rId28"/>
    <p:sldId id="633" r:id="rId29"/>
    <p:sldId id="667" r:id="rId30"/>
    <p:sldId id="637" r:id="rId31"/>
    <p:sldId id="638" r:id="rId32"/>
    <p:sldId id="639" r:id="rId33"/>
    <p:sldId id="640" r:id="rId34"/>
    <p:sldId id="668" r:id="rId35"/>
    <p:sldId id="660" r:id="rId36"/>
    <p:sldId id="663" r:id="rId37"/>
    <p:sldId id="675" r:id="rId38"/>
  </p:sldIdLst>
  <p:sldSz cx="12192000" cy="6858000"/>
  <p:notesSz cx="6858000" cy="9144000"/>
  <p:custDataLst>
    <p:tags r:id="rId40"/>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79" autoAdjust="0"/>
    <p:restoredTop sz="82512" autoAdjust="0"/>
  </p:normalViewPr>
  <p:slideViewPr>
    <p:cSldViewPr snapToGrid="0">
      <p:cViewPr>
        <p:scale>
          <a:sx n="77" d="100"/>
          <a:sy n="77" d="100"/>
        </p:scale>
        <p:origin x="912" y="96"/>
      </p:cViewPr>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notesMaster" Target="notesMasters/notesMaster1.xml"/><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viewProps" Target="viewProp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tags" Target="tags/tag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tableStyles" Target="tableStyle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638141-E393-4290-A230-EEDEB819F9D1}" type="datetimeFigureOut">
              <a:rPr lang="en-US" smtClean="0"/>
              <a:t>10/12/2026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E8D2084-C972-4CC4-90F6-299124C75878}" type="slidenum">
              <a:rPr lang="en-US" smtClean="0"/>
              <a:t>‹#›</a:t>
            </a:fld>
            <a:endParaRPr lang="en-US"/>
          </a:p>
        </p:txBody>
      </p:sp>
    </p:spTree>
    <p:extLst>
      <p:ext uri="{BB962C8B-B14F-4D97-AF65-F5344CB8AC3E}">
        <p14:creationId xmlns:p14="http://schemas.microsoft.com/office/powerpoint/2010/main" val="180055711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E8D2084-C972-4CC4-90F6-299124C75878}" type="slidenum">
              <a:rPr lang="en-US" smtClean="0"/>
              <a:t>1</a:t>
            </a:fld>
            <a:endParaRPr lang="en-US" dirty="0"/>
          </a:p>
        </p:txBody>
      </p:sp>
    </p:spTree>
    <p:extLst>
      <p:ext uri="{BB962C8B-B14F-4D97-AF65-F5344CB8AC3E}">
        <p14:creationId xmlns:p14="http://schemas.microsoft.com/office/powerpoint/2010/main" val="294600999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Calibri" panose="020F0502020204030204" pitchFamily="34" charset="0"/>
              <a:buNone/>
              <a:tabLst/>
              <a:defRPr/>
            </a:pPr>
            <a:endParaRPr lang="en-US" sz="1200" b="0" dirty="0">
              <a:solidFill>
                <a:schemeClr val="tx1"/>
              </a:solidFill>
            </a:endParaRPr>
          </a:p>
        </p:txBody>
      </p:sp>
      <p:sp>
        <p:nvSpPr>
          <p:cNvPr id="4" name="Slide Number Placeholder 3"/>
          <p:cNvSpPr>
            <a:spLocks noGrp="1"/>
          </p:cNvSpPr>
          <p:nvPr>
            <p:ph type="sldNum" sz="quarter" idx="5"/>
          </p:nvPr>
        </p:nvSpPr>
        <p:spPr/>
        <p:txBody>
          <a:bodyPr/>
          <a:lstStyle/>
          <a:p>
            <a:fld id="{17055FE4-C66D-4B15-B666-BC04428DE721}" type="slidenum">
              <a:rPr lang="en-US" smtClean="0"/>
              <a:t>3</a:t>
            </a:fld>
            <a:endParaRPr lang="en-US"/>
          </a:p>
        </p:txBody>
      </p:sp>
    </p:spTree>
    <p:extLst>
      <p:ext uri="{BB962C8B-B14F-4D97-AF65-F5344CB8AC3E}">
        <p14:creationId xmlns:p14="http://schemas.microsoft.com/office/powerpoint/2010/main" val="16002179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solidFill>
                <a:srgbClr val="000000"/>
              </a:solidFill>
              <a:latin typeface="Calibri" panose="020F0502020204030204" pitchFamily="34" charset="0"/>
              <a:sym typeface=""/>
            </a:endParaRPr>
          </a:p>
        </p:txBody>
      </p:sp>
      <p:sp>
        <p:nvSpPr>
          <p:cNvPr id="4" name="Slide Number Placeholder 3"/>
          <p:cNvSpPr>
            <a:spLocks noGrp="1"/>
          </p:cNvSpPr>
          <p:nvPr>
            <p:ph type="sldNum" sz="quarter" idx="5"/>
          </p:nvPr>
        </p:nvSpPr>
        <p:spPr/>
        <p:txBody>
          <a:bodyPr/>
          <a:lstStyle/>
          <a:p>
            <a:fld id="{17055FE4-C66D-4B15-B666-BC04428DE721}" type="slidenum">
              <a:rPr lang="en-US" smtClean="0"/>
              <a:t>4</a:t>
            </a:fld>
            <a:endParaRPr lang="en-US" dirty="0"/>
          </a:p>
        </p:txBody>
      </p:sp>
    </p:spTree>
    <p:extLst>
      <p:ext uri="{BB962C8B-B14F-4D97-AF65-F5344CB8AC3E}">
        <p14:creationId xmlns:p14="http://schemas.microsoft.com/office/powerpoint/2010/main" val="392175472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E8D2084-C972-4CC4-90F6-299124C75878}" type="slidenum">
              <a:rPr lang="en-US" smtClean="0"/>
              <a:t>5</a:t>
            </a:fld>
            <a:endParaRPr lang="en-US" dirty="0"/>
          </a:p>
        </p:txBody>
      </p:sp>
    </p:spTree>
    <p:extLst>
      <p:ext uri="{BB962C8B-B14F-4D97-AF65-F5344CB8AC3E}">
        <p14:creationId xmlns:p14="http://schemas.microsoft.com/office/powerpoint/2010/main" val="297639713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Calibri" panose="020F0502020204030204" pitchFamily="34" charset="0"/>
              <a:buNone/>
            </a:pPr>
            <a:endParaRPr lang="en-US" dirty="0"/>
          </a:p>
        </p:txBody>
      </p:sp>
      <p:sp>
        <p:nvSpPr>
          <p:cNvPr id="4" name="Slide Number Placeholder 3"/>
          <p:cNvSpPr>
            <a:spLocks noGrp="1"/>
          </p:cNvSpPr>
          <p:nvPr>
            <p:ph type="sldNum" sz="quarter" idx="5"/>
          </p:nvPr>
        </p:nvSpPr>
        <p:spPr/>
        <p:txBody>
          <a:bodyPr/>
          <a:lstStyle/>
          <a:p>
            <a:fld id="{FE8D2084-C972-4CC4-90F6-299124C75878}" type="slidenum">
              <a:rPr lang="en-US" smtClean="0"/>
              <a:t>6</a:t>
            </a:fld>
            <a:endParaRPr lang="en-US" dirty="0"/>
          </a:p>
        </p:txBody>
      </p:sp>
    </p:spTree>
    <p:extLst>
      <p:ext uri="{BB962C8B-B14F-4D97-AF65-F5344CB8AC3E}">
        <p14:creationId xmlns:p14="http://schemas.microsoft.com/office/powerpoint/2010/main" val="153316743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Calibri" panose="020F0502020204030204" pitchFamily="34" charset="0"/>
              <a:buNone/>
            </a:pPr>
            <a:endParaRPr lang="en-US" dirty="0"/>
          </a:p>
        </p:txBody>
      </p:sp>
      <p:sp>
        <p:nvSpPr>
          <p:cNvPr id="4" name="Slide Number Placeholder 3"/>
          <p:cNvSpPr>
            <a:spLocks noGrp="1"/>
          </p:cNvSpPr>
          <p:nvPr>
            <p:ph type="sldNum" sz="quarter" idx="5"/>
          </p:nvPr>
        </p:nvSpPr>
        <p:spPr/>
        <p:txBody>
          <a:bodyPr/>
          <a:lstStyle/>
          <a:p>
            <a:fld id="{FE8D2084-C972-4CC4-90F6-299124C75878}" type="slidenum">
              <a:rPr lang="en-US" smtClean="0"/>
              <a:t>7</a:t>
            </a:fld>
            <a:endParaRPr lang="en-US" dirty="0"/>
          </a:p>
        </p:txBody>
      </p:sp>
    </p:spTree>
    <p:extLst>
      <p:ext uri="{BB962C8B-B14F-4D97-AF65-F5344CB8AC3E}">
        <p14:creationId xmlns:p14="http://schemas.microsoft.com/office/powerpoint/2010/main" val="391259848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E8D2084-C972-4CC4-90F6-299124C75878}" type="slidenum">
              <a:rPr lang="en-US" smtClean="0"/>
              <a:t>8</a:t>
            </a:fld>
            <a:endParaRPr lang="en-US" dirty="0"/>
          </a:p>
        </p:txBody>
      </p:sp>
    </p:spTree>
    <p:extLst>
      <p:ext uri="{BB962C8B-B14F-4D97-AF65-F5344CB8AC3E}">
        <p14:creationId xmlns:p14="http://schemas.microsoft.com/office/powerpoint/2010/main" val="77572407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E8D2084-C972-4CC4-90F6-299124C75878}" type="slidenum">
              <a:rPr lang="en-US" smtClean="0"/>
              <a:t>9</a:t>
            </a:fld>
            <a:endParaRPr lang="en-US"/>
          </a:p>
        </p:txBody>
      </p:sp>
    </p:spTree>
    <p:extLst>
      <p:ext uri="{BB962C8B-B14F-4D97-AF65-F5344CB8AC3E}">
        <p14:creationId xmlns:p14="http://schemas.microsoft.com/office/powerpoint/2010/main" val="356404120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E8D2084-C972-4CC4-90F6-299124C75878}" type="slidenum">
              <a:rPr lang="en-US" smtClean="0"/>
              <a:t>11</a:t>
            </a:fld>
            <a:endParaRPr lang="en-US"/>
          </a:p>
        </p:txBody>
      </p:sp>
    </p:spTree>
    <p:extLst>
      <p:ext uri="{BB962C8B-B14F-4D97-AF65-F5344CB8AC3E}">
        <p14:creationId xmlns:p14="http://schemas.microsoft.com/office/powerpoint/2010/main" val="121419361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3525" marR="0" lvl="0" indent="-173525" algn="l" defTabSz="914400" rtl="0" eaLnBrk="1" fontAlgn="auto" latinLnBrk="0" hangingPunct="1">
              <a:lnSpc>
                <a:spcPct val="100000"/>
              </a:lnSpc>
              <a:spcBef>
                <a:spcPts val="0"/>
              </a:spcBef>
              <a:spcAft>
                <a:spcPts val="0"/>
              </a:spcAft>
              <a:buClrTx/>
              <a:buSzTx/>
              <a:buFont typeface="Calibri" panose="020F050202020403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Once a denial [click] or a rating becomes final, the effective date is no longer connected to the original claim.</a:t>
            </a:r>
          </a:p>
          <a:p>
            <a:pPr marL="173525" marR="0" lvl="0" indent="-173525" algn="l" defTabSz="914400" rtl="0" eaLnBrk="1" fontAlgn="auto" latinLnBrk="0" hangingPunct="1">
              <a:lnSpc>
                <a:spcPct val="100000"/>
              </a:lnSpc>
              <a:spcBef>
                <a:spcPts val="0"/>
              </a:spcBef>
              <a:spcAft>
                <a:spcPts val="0"/>
              </a:spcAft>
              <a:buClrTx/>
              <a:buSzTx/>
              <a:buFont typeface="Calibri" panose="020F050202020403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The [click] effective date for a reopened claim for service connection generally can be no earlier than the claim to reopen.</a:t>
            </a:r>
          </a:p>
          <a:p>
            <a:pPr marL="173525" marR="0" lvl="0" indent="-173525" algn="l" defTabSz="914400" rtl="0" eaLnBrk="1" fontAlgn="auto" latinLnBrk="0" hangingPunct="1">
              <a:lnSpc>
                <a:spcPct val="100000"/>
              </a:lnSpc>
              <a:spcBef>
                <a:spcPts val="0"/>
              </a:spcBef>
              <a:spcAft>
                <a:spcPts val="0"/>
              </a:spcAft>
              <a:buClrTx/>
              <a:buSzTx/>
              <a:buFont typeface="Calibri" panose="020F050202020403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A claim [click] for in increased rating does not relate back to the original claim.</a:t>
            </a:r>
          </a:p>
          <a:p>
            <a:pPr marL="173525" marR="0" lvl="0" indent="-173525" algn="l" defTabSz="914400" rtl="0" eaLnBrk="1" fontAlgn="auto" latinLnBrk="0" hangingPunct="1">
              <a:lnSpc>
                <a:spcPct val="100000"/>
              </a:lnSpc>
              <a:spcBef>
                <a:spcPts val="0"/>
              </a:spcBef>
              <a:spcAft>
                <a:spcPts val="0"/>
              </a:spcAft>
              <a:buClrTx/>
              <a:buSzTx/>
              <a:buFont typeface="Calibri" panose="020F050202020403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However, [click] the effective date of an award can go back to a prior, final decision if you can show clear and unmistakable error in the decision.</a:t>
            </a:r>
          </a:p>
          <a:p>
            <a:pPr marL="173525" marR="0" lvl="0" indent="-173525" algn="l" defTabSz="914400" rtl="0" eaLnBrk="1" fontAlgn="auto" latinLnBrk="0" hangingPunct="1">
              <a:lnSpc>
                <a:spcPct val="100000"/>
              </a:lnSpc>
              <a:spcBef>
                <a:spcPts val="0"/>
              </a:spcBef>
              <a:spcAft>
                <a:spcPts val="0"/>
              </a:spcAft>
              <a:buClrTx/>
              <a:buSzTx/>
              <a:buFont typeface="Calibri" panose="020F050202020403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But this is [click] very hard to show.  The prior decision must be </a:t>
            </a:r>
            <a:r>
              <a:rPr kumimoji="0" lang="en-US" sz="1200" b="0" i="0" u="none" strike="noStrike" kern="1200" cap="none" spc="0" normalizeH="0" baseline="0" noProof="0" dirty="0" err="1">
                <a:ln>
                  <a:noFill/>
                </a:ln>
                <a:solidFill>
                  <a:prstClr val="black"/>
                </a:solidFill>
                <a:effectLst/>
                <a:uLnTx/>
                <a:uFillTx/>
                <a:latin typeface="Calibri"/>
                <a:ea typeface="+mn-ea"/>
                <a:cs typeface="+mn-cs"/>
              </a:rPr>
              <a:t>undebatably</a:t>
            </a:r>
            <a:r>
              <a:rPr kumimoji="0" lang="en-US" sz="1200" b="0" i="0" u="none" strike="noStrike" kern="1200" cap="none" spc="0" normalizeH="0" baseline="0" noProof="0" dirty="0">
                <a:ln>
                  <a:noFill/>
                </a:ln>
                <a:solidFill>
                  <a:prstClr val="black"/>
                </a:solidFill>
                <a:effectLst/>
                <a:uLnTx/>
                <a:uFillTx/>
                <a:latin typeface="Calibri"/>
                <a:ea typeface="+mn-ea"/>
                <a:cs typeface="+mn-cs"/>
              </a:rPr>
              <a:t> wrong based upon the evidence and law as it existed at the time of the original decision.</a:t>
            </a:r>
          </a:p>
          <a:p>
            <a:pPr marL="0" marR="0" lvl="0" indent="0" algn="l" defTabSz="925407"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      </a:t>
            </a:r>
            <a:endParaRPr kumimoji="0" lang="en-US" sz="1200" b="0" i="0" u="sng" strike="noStrike" kern="1200" cap="none" spc="0" normalizeH="0" baseline="0" noProof="0" dirty="0">
              <a:ln>
                <a:noFill/>
              </a:ln>
              <a:solidFill>
                <a:prstClr val="black"/>
              </a:solidFill>
              <a:effectLst/>
              <a:uLnTx/>
              <a:uFillTx/>
              <a:latin typeface="Calibri"/>
              <a:ea typeface="+mn-ea"/>
              <a:cs typeface="+mn-cs"/>
            </a:endParaRPr>
          </a:p>
          <a:p>
            <a:endParaRPr lang="en-US" dirty="0"/>
          </a:p>
        </p:txBody>
      </p:sp>
      <p:sp>
        <p:nvSpPr>
          <p:cNvPr id="4" name="Slide Number Placeholder 3"/>
          <p:cNvSpPr>
            <a:spLocks noGrp="1"/>
          </p:cNvSpPr>
          <p:nvPr>
            <p:ph type="sldNum" sz="quarter" idx="5"/>
          </p:nvPr>
        </p:nvSpPr>
        <p:spPr/>
        <p:txBody>
          <a:bodyPr/>
          <a:lstStyle/>
          <a:p>
            <a:fld id="{FE8D2084-C972-4CC4-90F6-299124C75878}" type="slidenum">
              <a:rPr lang="en-US" smtClean="0"/>
              <a:t>12</a:t>
            </a:fld>
            <a:endParaRPr lang="en-US"/>
          </a:p>
        </p:txBody>
      </p:sp>
    </p:spTree>
    <p:extLst>
      <p:ext uri="{BB962C8B-B14F-4D97-AF65-F5344CB8AC3E}">
        <p14:creationId xmlns:p14="http://schemas.microsoft.com/office/powerpoint/2010/main" val="299021226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E8D2084-C972-4CC4-90F6-299124C75878}" type="slidenum">
              <a:rPr lang="en-US" smtClean="0"/>
              <a:t>13</a:t>
            </a:fld>
            <a:endParaRPr lang="en-US"/>
          </a:p>
        </p:txBody>
      </p:sp>
    </p:spTree>
    <p:extLst>
      <p:ext uri="{BB962C8B-B14F-4D97-AF65-F5344CB8AC3E}">
        <p14:creationId xmlns:p14="http://schemas.microsoft.com/office/powerpoint/2010/main" val="347747610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E8D2084-C972-4CC4-90F6-299124C75878}" type="slidenum">
              <a:rPr lang="en-US" smtClean="0"/>
              <a:t>14</a:t>
            </a:fld>
            <a:endParaRPr lang="en-US"/>
          </a:p>
        </p:txBody>
      </p:sp>
    </p:spTree>
    <p:extLst>
      <p:ext uri="{BB962C8B-B14F-4D97-AF65-F5344CB8AC3E}">
        <p14:creationId xmlns:p14="http://schemas.microsoft.com/office/powerpoint/2010/main" val="308157102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FE8D2084-C972-4CC4-90F6-299124C75878}" type="slidenum">
              <a:rPr lang="en-US" smtClean="0"/>
              <a:t>16</a:t>
            </a:fld>
            <a:endParaRPr lang="en-US"/>
          </a:p>
        </p:txBody>
      </p:sp>
    </p:spTree>
    <p:extLst>
      <p:ext uri="{BB962C8B-B14F-4D97-AF65-F5344CB8AC3E}">
        <p14:creationId xmlns:p14="http://schemas.microsoft.com/office/powerpoint/2010/main" val="287368354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7055FE4-C66D-4B15-B666-BC04428DE72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4649834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endParaRPr lang="en-US" dirty="0">
              <a:solidFill>
                <a:srgbClr val="000000"/>
              </a:solidFill>
              <a:latin typeface="Calibri" panose="020F0502020204030204" pitchFamily="34" charset="0"/>
              <a:sym typeface=""/>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E8D2084-C972-4CC4-90F6-299124C7587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2477944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we’re going to look closer at the impact of 38 C.F.R. 3.156(b).</a:t>
            </a:r>
          </a:p>
          <a:p>
            <a:r>
              <a:rPr lang="en-US" dirty="0"/>
              <a:t>[click] If Amanda had submitted that new and material evidence within one year of the denial, then the denial does not become final until VA addresses that evidence.</a:t>
            </a:r>
          </a:p>
          <a:p>
            <a:r>
              <a:rPr lang="en-US" dirty="0"/>
              <a:t>[click] If neither VA or Amanda follows up on that new and material, the claim could remain open and pending for many years.</a:t>
            </a:r>
          </a:p>
          <a:p>
            <a:r>
              <a:rPr lang="en-US" dirty="0"/>
              <a:t>If, however, [click] VA decides the claim and addresses that new evidence, the claim no longer remains open and pending.</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E8D2084-C972-4CC4-90F6-299124C7587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4543945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E8D2084-C972-4CC4-90F6-299124C7587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4019796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solidFill>
                <a:srgbClr val="000000"/>
              </a:solidFill>
              <a:latin typeface="Calibri" panose="020F0502020204030204" pitchFamily="34" charset="0"/>
              <a:sym typeface=""/>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7055FE4-C66D-4B15-B666-BC04428DE72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2540331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solidFill>
                <a:srgbClr val="000000"/>
              </a:solidFill>
              <a:latin typeface="Calibri" panose="020F0502020204030204" pitchFamily="34" charset="0"/>
              <a:sym typeface=""/>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7055FE4-C66D-4B15-B666-BC04428DE72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2896688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solidFill>
                <a:srgbClr val="000000"/>
              </a:solidFill>
              <a:latin typeface="Calibri" panose="020F0502020204030204" pitchFamily="34" charset="0"/>
              <a:sym typeface=""/>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7055FE4-C66D-4B15-B666-BC04428DE72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6899651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E8D2084-C972-4CC4-90F6-299124C75878}" type="slidenum">
              <a:rPr lang="en-US" smtClean="0"/>
              <a:t>26</a:t>
            </a:fld>
            <a:endParaRPr lang="en-US"/>
          </a:p>
        </p:txBody>
      </p:sp>
    </p:spTree>
    <p:extLst>
      <p:ext uri="{BB962C8B-B14F-4D97-AF65-F5344CB8AC3E}">
        <p14:creationId xmlns:p14="http://schemas.microsoft.com/office/powerpoint/2010/main" val="140419298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t>
            </a:r>
          </a:p>
        </p:txBody>
      </p:sp>
      <p:sp>
        <p:nvSpPr>
          <p:cNvPr id="4" name="Slide Number Placeholder 3"/>
          <p:cNvSpPr>
            <a:spLocks noGrp="1"/>
          </p:cNvSpPr>
          <p:nvPr>
            <p:ph type="sldNum" sz="quarter" idx="5"/>
          </p:nvPr>
        </p:nvSpPr>
        <p:spPr/>
        <p:txBody>
          <a:bodyPr/>
          <a:lstStyle/>
          <a:p>
            <a:fld id="{FE8D2084-C972-4CC4-90F6-299124C75878}" type="slidenum">
              <a:rPr lang="en-US" smtClean="0"/>
              <a:t>28</a:t>
            </a:fld>
            <a:endParaRPr lang="en-US"/>
          </a:p>
        </p:txBody>
      </p:sp>
    </p:spTree>
    <p:extLst>
      <p:ext uri="{BB962C8B-B14F-4D97-AF65-F5344CB8AC3E}">
        <p14:creationId xmlns:p14="http://schemas.microsoft.com/office/powerpoint/2010/main" val="96903422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E8D2084-C972-4CC4-90F6-299124C75878}" type="slidenum">
              <a:rPr lang="en-US" smtClean="0"/>
              <a:t>29</a:t>
            </a:fld>
            <a:endParaRPr lang="en-US"/>
          </a:p>
        </p:txBody>
      </p:sp>
    </p:spTree>
    <p:extLst>
      <p:ext uri="{BB962C8B-B14F-4D97-AF65-F5344CB8AC3E}">
        <p14:creationId xmlns:p14="http://schemas.microsoft.com/office/powerpoint/2010/main" val="208112929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E8D2084-C972-4CC4-90F6-299124C75878}" type="slidenum">
              <a:rPr lang="en-US" smtClean="0"/>
              <a:t>30</a:t>
            </a:fld>
            <a:endParaRPr lang="en-US"/>
          </a:p>
        </p:txBody>
      </p:sp>
    </p:spTree>
    <p:extLst>
      <p:ext uri="{BB962C8B-B14F-4D97-AF65-F5344CB8AC3E}">
        <p14:creationId xmlns:p14="http://schemas.microsoft.com/office/powerpoint/2010/main" val="160284796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E8D2084-C972-4CC4-90F6-299124C75878}" type="slidenum">
              <a:rPr lang="en-US" smtClean="0"/>
              <a:t>31</a:t>
            </a:fld>
            <a:endParaRPr lang="en-US"/>
          </a:p>
        </p:txBody>
      </p:sp>
    </p:spTree>
    <p:extLst>
      <p:ext uri="{BB962C8B-B14F-4D97-AF65-F5344CB8AC3E}">
        <p14:creationId xmlns:p14="http://schemas.microsoft.com/office/powerpoint/2010/main" val="302834421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E8D2084-C972-4CC4-90F6-299124C75878}" type="slidenum">
              <a:rPr lang="en-US" smtClean="0"/>
              <a:t>33</a:t>
            </a:fld>
            <a:endParaRPr lang="en-US"/>
          </a:p>
        </p:txBody>
      </p:sp>
    </p:spTree>
    <p:extLst>
      <p:ext uri="{BB962C8B-B14F-4D97-AF65-F5344CB8AC3E}">
        <p14:creationId xmlns:p14="http://schemas.microsoft.com/office/powerpoint/2010/main" val="209344237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E8D2084-C972-4CC4-90F6-299124C75878}" type="slidenum">
              <a:rPr lang="en-US" smtClean="0"/>
              <a:t>34</a:t>
            </a:fld>
            <a:endParaRPr lang="en-US"/>
          </a:p>
        </p:txBody>
      </p:sp>
    </p:spTree>
    <p:extLst>
      <p:ext uri="{BB962C8B-B14F-4D97-AF65-F5344CB8AC3E}">
        <p14:creationId xmlns:p14="http://schemas.microsoft.com/office/powerpoint/2010/main" val="269949315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1_Title Slide_one">
    <p:bg>
      <p:bgPr>
        <a:solidFill>
          <a:srgbClr val="104C7D"/>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61ACA905-FA76-425A-939F-5A34A981F1CA}"/>
              </a:ext>
            </a:extLst>
          </p:cNvPr>
          <p:cNvSpPr/>
          <p:nvPr userDrawn="1"/>
        </p:nvSpPr>
        <p:spPr>
          <a:xfrm>
            <a:off x="3804745" y="0"/>
            <a:ext cx="8387255" cy="6858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BA6E151D-FE6F-48E4-97A7-84847DFBFFC3}"/>
              </a:ext>
            </a:extLst>
          </p:cNvPr>
          <p:cNvSpPr>
            <a:spLocks noGrp="1"/>
          </p:cNvSpPr>
          <p:nvPr>
            <p:ph type="ctrTitle" hasCustomPrompt="1"/>
          </p:nvPr>
        </p:nvSpPr>
        <p:spPr>
          <a:xfrm>
            <a:off x="4732283" y="2470641"/>
            <a:ext cx="5665076" cy="1909763"/>
          </a:xfrm>
          <a:prstGeom prst="rect">
            <a:avLst/>
          </a:prstGeom>
        </p:spPr>
        <p:txBody>
          <a:bodyPr anchor="b"/>
          <a:lstStyle>
            <a:lvl1pPr algn="l">
              <a:defRPr sz="6000">
                <a:solidFill>
                  <a:srgbClr val="104C7D"/>
                </a:solidFill>
                <a:latin typeface="Verdana" panose="020B0604030504040204" pitchFamily="34" charset="0"/>
                <a:ea typeface="Verdana" panose="020B0604030504040204" pitchFamily="34" charset="0"/>
              </a:defRPr>
            </a:lvl1pPr>
          </a:lstStyle>
          <a:p>
            <a:r>
              <a:rPr lang="en-US" dirty="0"/>
              <a:t>Lesson </a:t>
            </a:r>
            <a:r>
              <a:rPr lang="en-US" dirty="0" err="1"/>
              <a:t>x.x</a:t>
            </a:r>
            <a:br>
              <a:rPr lang="en-US" dirty="0"/>
            </a:br>
            <a:r>
              <a:rPr lang="en-US" dirty="0"/>
              <a:t>Title: Subtitle</a:t>
            </a:r>
          </a:p>
        </p:txBody>
      </p:sp>
      <p:sp>
        <p:nvSpPr>
          <p:cNvPr id="3" name="Subtitle 2">
            <a:extLst>
              <a:ext uri="{FF2B5EF4-FFF2-40B4-BE49-F238E27FC236}">
                <a16:creationId xmlns:a16="http://schemas.microsoft.com/office/drawing/2014/main" id="{B98EF51B-30A1-42BE-96B9-01E418F50AAC}"/>
              </a:ext>
            </a:extLst>
          </p:cNvPr>
          <p:cNvSpPr>
            <a:spLocks noGrp="1"/>
          </p:cNvSpPr>
          <p:nvPr>
            <p:ph type="subTitle" idx="1"/>
          </p:nvPr>
        </p:nvSpPr>
        <p:spPr>
          <a:xfrm>
            <a:off x="4732283" y="4512660"/>
            <a:ext cx="5935717" cy="1579179"/>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AF9FAD28-F3AF-4E61-A493-82AFDDB5FF1F}"/>
              </a:ext>
            </a:extLst>
          </p:cNvPr>
          <p:cNvSpPr>
            <a:spLocks noGrp="1"/>
          </p:cNvSpPr>
          <p:nvPr>
            <p:ph type="dt" sz="half" idx="10"/>
          </p:nvPr>
        </p:nvSpPr>
        <p:spPr>
          <a:xfrm>
            <a:off x="838200" y="6356350"/>
            <a:ext cx="2743200" cy="365125"/>
          </a:xfrm>
          <a:prstGeom prst="rect">
            <a:avLst/>
          </a:prstGeom>
        </p:spPr>
        <p:txBody>
          <a:bodyPr/>
          <a:lstStyle/>
          <a:p>
            <a:endParaRPr lang="en-US"/>
          </a:p>
        </p:txBody>
      </p:sp>
      <p:sp>
        <p:nvSpPr>
          <p:cNvPr id="5" name="Footer Placeholder 4">
            <a:extLst>
              <a:ext uri="{FF2B5EF4-FFF2-40B4-BE49-F238E27FC236}">
                <a16:creationId xmlns:a16="http://schemas.microsoft.com/office/drawing/2014/main" id="{380D393D-028B-4941-8330-FCBF4EA914C2}"/>
              </a:ext>
            </a:extLst>
          </p:cNvPr>
          <p:cNvSpPr>
            <a:spLocks noGrp="1"/>
          </p:cNvSpPr>
          <p:nvPr>
            <p:ph type="ftr" sz="quarter" idx="11"/>
          </p:nvPr>
        </p:nvSpPr>
        <p:spPr>
          <a:xfrm>
            <a:off x="4038600" y="6356350"/>
            <a:ext cx="4114800" cy="365125"/>
          </a:xfrm>
          <a:prstGeom prst="rect">
            <a:avLst/>
          </a:prstGeom>
        </p:spPr>
        <p:txBody>
          <a:bodyPr/>
          <a:lstStyle/>
          <a:p>
            <a:r>
              <a:rPr lang="en-US" dirty="0"/>
              <a:t>© 2018-2026 Bergmann &amp; Moore LLC</a:t>
            </a:r>
          </a:p>
        </p:txBody>
      </p:sp>
      <p:sp>
        <p:nvSpPr>
          <p:cNvPr id="6" name="Slide Number Placeholder 5">
            <a:extLst>
              <a:ext uri="{FF2B5EF4-FFF2-40B4-BE49-F238E27FC236}">
                <a16:creationId xmlns:a16="http://schemas.microsoft.com/office/drawing/2014/main" id="{F2504389-B93A-4AF2-83C3-A0ECDD1B9607}"/>
              </a:ext>
            </a:extLst>
          </p:cNvPr>
          <p:cNvSpPr>
            <a:spLocks noGrp="1"/>
          </p:cNvSpPr>
          <p:nvPr>
            <p:ph type="sldNum" sz="quarter" idx="12"/>
          </p:nvPr>
        </p:nvSpPr>
        <p:spPr>
          <a:xfrm>
            <a:off x="8610600" y="6356350"/>
            <a:ext cx="2743200" cy="365125"/>
          </a:xfrm>
          <a:prstGeom prst="rect">
            <a:avLst/>
          </a:prstGeom>
        </p:spPr>
        <p:txBody>
          <a:bodyPr/>
          <a:lstStyle/>
          <a:p>
            <a:fld id="{75A3FBCB-B889-4A4C-9DFA-4D5296EE229C}" type="slidenum">
              <a:rPr lang="en-US" smtClean="0"/>
              <a:t>‹#›</a:t>
            </a:fld>
            <a:endParaRPr lang="en-US"/>
          </a:p>
        </p:txBody>
      </p:sp>
    </p:spTree>
    <p:extLst>
      <p:ext uri="{BB962C8B-B14F-4D97-AF65-F5344CB8AC3E}">
        <p14:creationId xmlns:p14="http://schemas.microsoft.com/office/powerpoint/2010/main" val="26165088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Final S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3306205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BBDCFC3-FFE7-FDC1-533A-DF319CB89365}"/>
              </a:ext>
            </a:extLst>
          </p:cNvPr>
          <p:cNvSpPr>
            <a:spLocks noGrp="1"/>
          </p:cNvSpPr>
          <p:nvPr>
            <p:ph type="dt" sz="half" idx="10"/>
          </p:nvPr>
        </p:nvSpPr>
        <p:spPr/>
        <p:txBody>
          <a:bodyPr/>
          <a:lstStyle/>
          <a:p>
            <a:endParaRPr lang="en-US"/>
          </a:p>
        </p:txBody>
      </p:sp>
      <p:sp>
        <p:nvSpPr>
          <p:cNvPr id="3" name="Footer Placeholder 2">
            <a:extLst>
              <a:ext uri="{FF2B5EF4-FFF2-40B4-BE49-F238E27FC236}">
                <a16:creationId xmlns:a16="http://schemas.microsoft.com/office/drawing/2014/main" id="{F6440F0D-AA29-CB7C-BDE5-5B92E8EAF348}"/>
              </a:ext>
            </a:extLst>
          </p:cNvPr>
          <p:cNvSpPr>
            <a:spLocks noGrp="1"/>
          </p:cNvSpPr>
          <p:nvPr>
            <p:ph type="ftr" sz="quarter" idx="11"/>
          </p:nvPr>
        </p:nvSpPr>
        <p:spPr/>
        <p:txBody>
          <a:bodyPr/>
          <a:lstStyle/>
          <a:p>
            <a:r>
              <a:rPr lang="en-US" dirty="0"/>
              <a:t>© 2018-2026 Bergmann &amp; Moore LLC</a:t>
            </a:r>
          </a:p>
        </p:txBody>
      </p:sp>
      <p:sp>
        <p:nvSpPr>
          <p:cNvPr id="4" name="Slide Number Placeholder 3">
            <a:extLst>
              <a:ext uri="{FF2B5EF4-FFF2-40B4-BE49-F238E27FC236}">
                <a16:creationId xmlns:a16="http://schemas.microsoft.com/office/drawing/2014/main" id="{21FCB02A-545A-AAF2-2FDA-661AA63CF862}"/>
              </a:ext>
            </a:extLst>
          </p:cNvPr>
          <p:cNvSpPr>
            <a:spLocks noGrp="1"/>
          </p:cNvSpPr>
          <p:nvPr>
            <p:ph type="sldNum" sz="quarter" idx="12"/>
          </p:nvPr>
        </p:nvSpPr>
        <p:spPr/>
        <p:txBody>
          <a:bodyPr/>
          <a:lstStyle/>
          <a:p>
            <a:fld id="{75A3FBCB-B889-4A4C-9DFA-4D5296EE229C}" type="slidenum">
              <a:rPr lang="en-US" smtClean="0"/>
              <a:t>‹#›</a:t>
            </a:fld>
            <a:endParaRPr lang="en-US"/>
          </a:p>
        </p:txBody>
      </p:sp>
    </p:spTree>
    <p:extLst>
      <p:ext uri="{BB962C8B-B14F-4D97-AF65-F5344CB8AC3E}">
        <p14:creationId xmlns:p14="http://schemas.microsoft.com/office/powerpoint/2010/main" val="41049099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NO_FOOTER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15D7D9-8D3B-4E29-858B-CDC4FE07BD34}"/>
              </a:ext>
            </a:extLst>
          </p:cNvPr>
          <p:cNvSpPr>
            <a:spLocks noGrp="1"/>
          </p:cNvSpPr>
          <p:nvPr>
            <p:ph type="title"/>
          </p:nvPr>
        </p:nvSpPr>
        <p:spPr>
          <a:xfrm>
            <a:off x="169332" y="249594"/>
            <a:ext cx="11836399" cy="918806"/>
          </a:xfrm>
          <a:prstGeom prst="rect">
            <a:avLst/>
          </a:prstGeom>
        </p:spPr>
        <p:txBody>
          <a:bodyPr>
            <a:normAutofit/>
          </a:bodyPr>
          <a:lstStyle>
            <a:lvl1pPr>
              <a:defRPr sz="5400"/>
            </a:lvl1pPr>
          </a:lstStyle>
          <a:p>
            <a:r>
              <a:rPr lang="en-US" dirty="0"/>
              <a:t>Click to edit Master title style</a:t>
            </a:r>
          </a:p>
        </p:txBody>
      </p:sp>
      <p:sp>
        <p:nvSpPr>
          <p:cNvPr id="5" name="Slide Number Placeholder 4">
            <a:extLst>
              <a:ext uri="{FF2B5EF4-FFF2-40B4-BE49-F238E27FC236}">
                <a16:creationId xmlns:a16="http://schemas.microsoft.com/office/drawing/2014/main" id="{1A3C5122-7686-4D3E-88EC-F0B9B11C8F02}"/>
              </a:ext>
            </a:extLst>
          </p:cNvPr>
          <p:cNvSpPr>
            <a:spLocks noGrp="1"/>
          </p:cNvSpPr>
          <p:nvPr>
            <p:ph type="sldNum" sz="quarter" idx="12"/>
          </p:nvPr>
        </p:nvSpPr>
        <p:spPr>
          <a:xfrm>
            <a:off x="9448800" y="6501979"/>
            <a:ext cx="2743200" cy="365125"/>
          </a:xfrm>
        </p:spPr>
        <p:txBody>
          <a:bodyPr/>
          <a:lstStyle>
            <a:lvl1pPr>
              <a:defRPr sz="900"/>
            </a:lvl1pPr>
          </a:lstStyle>
          <a:p>
            <a:fld id="{772AD97A-4EE5-4134-952F-E148AF3C2668}" type="slidenum">
              <a:rPr lang="en-US" smtClean="0"/>
              <a:pPr/>
              <a:t>‹#›</a:t>
            </a:fld>
            <a:endParaRPr lang="en-US" dirty="0"/>
          </a:p>
        </p:txBody>
      </p:sp>
      <p:sp>
        <p:nvSpPr>
          <p:cNvPr id="6" name="Text Placeholder 2">
            <a:extLst>
              <a:ext uri="{FF2B5EF4-FFF2-40B4-BE49-F238E27FC236}">
                <a16:creationId xmlns:a16="http://schemas.microsoft.com/office/drawing/2014/main" id="{F7F4DC1D-4A60-43A1-921F-4D5137E197E2}"/>
              </a:ext>
            </a:extLst>
          </p:cNvPr>
          <p:cNvSpPr>
            <a:spLocks noGrp="1"/>
          </p:cNvSpPr>
          <p:nvPr>
            <p:ph idx="1"/>
          </p:nvPr>
        </p:nvSpPr>
        <p:spPr>
          <a:xfrm>
            <a:off x="169333" y="1456268"/>
            <a:ext cx="11836400" cy="4997586"/>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6941355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FOOTER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15D7D9-8D3B-4E29-858B-CDC4FE07BD34}"/>
              </a:ext>
            </a:extLst>
          </p:cNvPr>
          <p:cNvSpPr>
            <a:spLocks noGrp="1"/>
          </p:cNvSpPr>
          <p:nvPr>
            <p:ph type="title"/>
          </p:nvPr>
        </p:nvSpPr>
        <p:spPr>
          <a:xfrm>
            <a:off x="169332" y="249594"/>
            <a:ext cx="11836399" cy="918806"/>
          </a:xfrm>
          <a:prstGeom prst="rect">
            <a:avLst/>
          </a:prstGeom>
        </p:spPr>
        <p:txBody>
          <a:bodyPr>
            <a:normAutofit/>
          </a:bodyPr>
          <a:lstStyle>
            <a:lvl1pPr>
              <a:defRPr sz="5400"/>
            </a:lvl1pPr>
          </a:lstStyle>
          <a:p>
            <a:r>
              <a:rPr lang="en-US" dirty="0"/>
              <a:t>Click to edit Master title style</a:t>
            </a:r>
          </a:p>
        </p:txBody>
      </p:sp>
      <p:sp>
        <p:nvSpPr>
          <p:cNvPr id="5" name="Slide Number Placeholder 4">
            <a:extLst>
              <a:ext uri="{FF2B5EF4-FFF2-40B4-BE49-F238E27FC236}">
                <a16:creationId xmlns:a16="http://schemas.microsoft.com/office/drawing/2014/main" id="{1A3C5122-7686-4D3E-88EC-F0B9B11C8F02}"/>
              </a:ext>
            </a:extLst>
          </p:cNvPr>
          <p:cNvSpPr>
            <a:spLocks noGrp="1"/>
          </p:cNvSpPr>
          <p:nvPr>
            <p:ph type="sldNum" sz="quarter" idx="12"/>
          </p:nvPr>
        </p:nvSpPr>
        <p:spPr>
          <a:xfrm>
            <a:off x="9448800" y="6501979"/>
            <a:ext cx="2743200" cy="365125"/>
          </a:xfrm>
        </p:spPr>
        <p:txBody>
          <a:bodyPr/>
          <a:lstStyle>
            <a:lvl1pPr>
              <a:defRPr sz="900"/>
            </a:lvl1pPr>
          </a:lstStyle>
          <a:p>
            <a:fld id="{772AD97A-4EE5-4134-952F-E148AF3C2668}" type="slidenum">
              <a:rPr lang="en-US" smtClean="0"/>
              <a:pPr/>
              <a:t>‹#›</a:t>
            </a:fld>
            <a:endParaRPr lang="en-US" dirty="0"/>
          </a:p>
        </p:txBody>
      </p:sp>
      <p:sp>
        <p:nvSpPr>
          <p:cNvPr id="6" name="Text Placeholder 2">
            <a:extLst>
              <a:ext uri="{FF2B5EF4-FFF2-40B4-BE49-F238E27FC236}">
                <a16:creationId xmlns:a16="http://schemas.microsoft.com/office/drawing/2014/main" id="{F7F4DC1D-4A60-43A1-921F-4D5137E197E2}"/>
              </a:ext>
            </a:extLst>
          </p:cNvPr>
          <p:cNvSpPr>
            <a:spLocks noGrp="1"/>
          </p:cNvSpPr>
          <p:nvPr>
            <p:ph idx="1"/>
          </p:nvPr>
        </p:nvSpPr>
        <p:spPr>
          <a:xfrm>
            <a:off x="169333" y="1456268"/>
            <a:ext cx="11836400" cy="4997586"/>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6016166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Footer with Graphic on 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15D7D9-8D3B-4E29-858B-CDC4FE07BD34}"/>
              </a:ext>
            </a:extLst>
          </p:cNvPr>
          <p:cNvSpPr>
            <a:spLocks noGrp="1"/>
          </p:cNvSpPr>
          <p:nvPr>
            <p:ph type="title"/>
          </p:nvPr>
        </p:nvSpPr>
        <p:spPr>
          <a:xfrm>
            <a:off x="169332" y="249594"/>
            <a:ext cx="11836399" cy="918806"/>
          </a:xfrm>
          <a:prstGeom prst="rect">
            <a:avLst/>
          </a:prstGeom>
        </p:spPr>
        <p:txBody>
          <a:bodyPr>
            <a:normAutofit/>
          </a:bodyPr>
          <a:lstStyle>
            <a:lvl1pPr>
              <a:defRPr sz="5400"/>
            </a:lvl1pPr>
          </a:lstStyle>
          <a:p>
            <a:r>
              <a:rPr lang="en-US" dirty="0"/>
              <a:t>Click to edit Master title style</a:t>
            </a:r>
          </a:p>
        </p:txBody>
      </p:sp>
      <p:sp>
        <p:nvSpPr>
          <p:cNvPr id="5" name="Slide Number Placeholder 4">
            <a:extLst>
              <a:ext uri="{FF2B5EF4-FFF2-40B4-BE49-F238E27FC236}">
                <a16:creationId xmlns:a16="http://schemas.microsoft.com/office/drawing/2014/main" id="{1A3C5122-7686-4D3E-88EC-F0B9B11C8F02}"/>
              </a:ext>
            </a:extLst>
          </p:cNvPr>
          <p:cNvSpPr>
            <a:spLocks noGrp="1"/>
          </p:cNvSpPr>
          <p:nvPr>
            <p:ph type="sldNum" sz="quarter" idx="12"/>
          </p:nvPr>
        </p:nvSpPr>
        <p:spPr>
          <a:xfrm>
            <a:off x="9448800" y="6501979"/>
            <a:ext cx="2743200" cy="365125"/>
          </a:xfrm>
        </p:spPr>
        <p:txBody>
          <a:bodyPr/>
          <a:lstStyle>
            <a:lvl1pPr>
              <a:defRPr sz="900"/>
            </a:lvl1pPr>
          </a:lstStyle>
          <a:p>
            <a:fld id="{772AD97A-4EE5-4134-952F-E148AF3C2668}" type="slidenum">
              <a:rPr lang="en-US" smtClean="0"/>
              <a:pPr/>
              <a:t>‹#›</a:t>
            </a:fld>
            <a:endParaRPr lang="en-US" dirty="0"/>
          </a:p>
        </p:txBody>
      </p:sp>
      <p:sp>
        <p:nvSpPr>
          <p:cNvPr id="6" name="Text Placeholder 2">
            <a:extLst>
              <a:ext uri="{FF2B5EF4-FFF2-40B4-BE49-F238E27FC236}">
                <a16:creationId xmlns:a16="http://schemas.microsoft.com/office/drawing/2014/main" id="{F7F4DC1D-4A60-43A1-921F-4D5137E197E2}"/>
              </a:ext>
            </a:extLst>
          </p:cNvPr>
          <p:cNvSpPr>
            <a:spLocks noGrp="1"/>
          </p:cNvSpPr>
          <p:nvPr>
            <p:ph idx="1"/>
          </p:nvPr>
        </p:nvSpPr>
        <p:spPr>
          <a:xfrm>
            <a:off x="169333" y="1456268"/>
            <a:ext cx="6475307" cy="4997586"/>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4369855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Footer with Graphic on Lef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15D7D9-8D3B-4E29-858B-CDC4FE07BD34}"/>
              </a:ext>
            </a:extLst>
          </p:cNvPr>
          <p:cNvSpPr>
            <a:spLocks noGrp="1"/>
          </p:cNvSpPr>
          <p:nvPr>
            <p:ph type="title"/>
          </p:nvPr>
        </p:nvSpPr>
        <p:spPr>
          <a:xfrm>
            <a:off x="169332" y="249594"/>
            <a:ext cx="11836399" cy="918806"/>
          </a:xfrm>
          <a:prstGeom prst="rect">
            <a:avLst/>
          </a:prstGeom>
        </p:spPr>
        <p:txBody>
          <a:bodyPr>
            <a:normAutofit/>
          </a:bodyPr>
          <a:lstStyle>
            <a:lvl1pPr>
              <a:defRPr sz="5400"/>
            </a:lvl1pPr>
          </a:lstStyle>
          <a:p>
            <a:r>
              <a:rPr lang="en-US" dirty="0"/>
              <a:t>Click to edit Master title style</a:t>
            </a:r>
          </a:p>
        </p:txBody>
      </p:sp>
      <p:sp>
        <p:nvSpPr>
          <p:cNvPr id="5" name="Slide Number Placeholder 4">
            <a:extLst>
              <a:ext uri="{FF2B5EF4-FFF2-40B4-BE49-F238E27FC236}">
                <a16:creationId xmlns:a16="http://schemas.microsoft.com/office/drawing/2014/main" id="{1A3C5122-7686-4D3E-88EC-F0B9B11C8F02}"/>
              </a:ext>
            </a:extLst>
          </p:cNvPr>
          <p:cNvSpPr>
            <a:spLocks noGrp="1"/>
          </p:cNvSpPr>
          <p:nvPr>
            <p:ph type="sldNum" sz="quarter" idx="12"/>
          </p:nvPr>
        </p:nvSpPr>
        <p:spPr>
          <a:xfrm>
            <a:off x="9448800" y="6501979"/>
            <a:ext cx="2743200" cy="365125"/>
          </a:xfrm>
        </p:spPr>
        <p:txBody>
          <a:bodyPr/>
          <a:lstStyle>
            <a:lvl1pPr>
              <a:defRPr sz="900"/>
            </a:lvl1pPr>
          </a:lstStyle>
          <a:p>
            <a:fld id="{772AD97A-4EE5-4134-952F-E148AF3C2668}" type="slidenum">
              <a:rPr lang="en-US" smtClean="0"/>
              <a:pPr/>
              <a:t>‹#›</a:t>
            </a:fld>
            <a:endParaRPr lang="en-US" dirty="0"/>
          </a:p>
        </p:txBody>
      </p:sp>
      <p:sp>
        <p:nvSpPr>
          <p:cNvPr id="6" name="Text Placeholder 2">
            <a:extLst>
              <a:ext uri="{FF2B5EF4-FFF2-40B4-BE49-F238E27FC236}">
                <a16:creationId xmlns:a16="http://schemas.microsoft.com/office/drawing/2014/main" id="{F7F4DC1D-4A60-43A1-921F-4D5137E197E2}"/>
              </a:ext>
            </a:extLst>
          </p:cNvPr>
          <p:cNvSpPr>
            <a:spLocks noGrp="1"/>
          </p:cNvSpPr>
          <p:nvPr>
            <p:ph idx="1"/>
          </p:nvPr>
        </p:nvSpPr>
        <p:spPr>
          <a:xfrm>
            <a:off x="4793101" y="1498189"/>
            <a:ext cx="7398899" cy="4997586"/>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0797917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Final S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534954703"/>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2.jpg"/><Relationship Id="rId5" Type="http://schemas.openxmlformats.org/officeDocument/2006/relationships/image" Target="../media/image1.png"/><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slideLayout" Target="../slideLayouts/slideLayout5.xml"/><Relationship Id="rId1" Type="http://schemas.openxmlformats.org/officeDocument/2006/relationships/slideLayout" Target="../slideLayouts/slideLayout4.xml"/><Relationship Id="rId5" Type="http://schemas.openxmlformats.org/officeDocument/2006/relationships/theme" Target="../theme/theme2.xml"/><Relationship Id="rId4" Type="http://schemas.openxmlformats.org/officeDocument/2006/relationships/slideLayout" Target="../slideLayouts/slideLayout7.xml"/></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3.xml"/><Relationship Id="rId1"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104C7D"/>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E50D9E2D-C64A-410E-BD4D-F4805FE74153}"/>
              </a:ext>
            </a:extLst>
          </p:cNvPr>
          <p:cNvSpPr/>
          <p:nvPr userDrawn="1"/>
        </p:nvSpPr>
        <p:spPr>
          <a:xfrm>
            <a:off x="3804745" y="3"/>
            <a:ext cx="8387255" cy="6858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1">
            <a:extLst>
              <a:ext uri="{FF2B5EF4-FFF2-40B4-BE49-F238E27FC236}">
                <a16:creationId xmlns:a16="http://schemas.microsoft.com/office/drawing/2014/main" id="{55FDE16B-E99B-4AC6-82FF-65CB8D39624E}"/>
              </a:ext>
            </a:extLst>
          </p:cNvPr>
          <p:cNvSpPr txBox="1">
            <a:spLocks/>
          </p:cNvSpPr>
          <p:nvPr userDrawn="1"/>
        </p:nvSpPr>
        <p:spPr>
          <a:xfrm>
            <a:off x="4732283" y="2335426"/>
            <a:ext cx="5665076" cy="2322467"/>
          </a:xfrm>
          <a:prstGeom prst="rect">
            <a:avLst/>
          </a:prstGeom>
        </p:spPr>
        <p:txBody>
          <a:bodyPr anchor="b"/>
          <a:lstStyle>
            <a:lvl1pPr algn="l" defTabSz="914400" rtl="0" eaLnBrk="1" latinLnBrk="0" hangingPunct="1">
              <a:lnSpc>
                <a:spcPct val="90000"/>
              </a:lnSpc>
              <a:spcBef>
                <a:spcPct val="0"/>
              </a:spcBef>
              <a:buNone/>
              <a:defRPr sz="6000" kern="1200">
                <a:solidFill>
                  <a:srgbClr val="104C7D"/>
                </a:solidFill>
                <a:latin typeface="Verdana" panose="020B0604030504040204" pitchFamily="34" charset="0"/>
                <a:ea typeface="Verdana" panose="020B0604030504040204" pitchFamily="34" charset="0"/>
                <a:cs typeface="+mj-cs"/>
              </a:defRPr>
            </a:lvl1pPr>
          </a:lstStyle>
          <a:p>
            <a:r>
              <a:rPr lang="en-US" dirty="0"/>
              <a:t>Lesson </a:t>
            </a:r>
            <a:r>
              <a:rPr lang="en-US" dirty="0" err="1"/>
              <a:t>x.x</a:t>
            </a:r>
            <a:br>
              <a:rPr lang="en-US" dirty="0"/>
            </a:br>
            <a:r>
              <a:rPr lang="en-US" dirty="0"/>
              <a:t>Title: Subtitle</a:t>
            </a:r>
          </a:p>
        </p:txBody>
      </p:sp>
      <p:sp>
        <p:nvSpPr>
          <p:cNvPr id="9" name="Subtitle 2">
            <a:extLst>
              <a:ext uri="{FF2B5EF4-FFF2-40B4-BE49-F238E27FC236}">
                <a16:creationId xmlns:a16="http://schemas.microsoft.com/office/drawing/2014/main" id="{67093CBA-1F96-4DEF-8FD3-39B33223A681}"/>
              </a:ext>
            </a:extLst>
          </p:cNvPr>
          <p:cNvSpPr txBox="1">
            <a:spLocks/>
          </p:cNvSpPr>
          <p:nvPr userDrawn="1"/>
        </p:nvSpPr>
        <p:spPr>
          <a:xfrm>
            <a:off x="4732282" y="4794422"/>
            <a:ext cx="5935717" cy="926755"/>
          </a:xfrm>
          <a:prstGeom prst="rect">
            <a:avLst/>
          </a:prstGeom>
        </p:spPr>
        <p:txBody>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dirty="0"/>
              <a:t>Click to edit Master subtitle style</a:t>
            </a:r>
          </a:p>
        </p:txBody>
      </p:sp>
      <p:sp>
        <p:nvSpPr>
          <p:cNvPr id="10" name="Date Placeholder 3">
            <a:extLst>
              <a:ext uri="{FF2B5EF4-FFF2-40B4-BE49-F238E27FC236}">
                <a16:creationId xmlns:a16="http://schemas.microsoft.com/office/drawing/2014/main" id="{6E8B0E78-AD7C-4CC3-9DD3-E4113E368220}"/>
              </a:ext>
            </a:extLst>
          </p:cNvPr>
          <p:cNvSpPr>
            <a:spLocks noGrp="1"/>
          </p:cNvSpPr>
          <p:nvPr>
            <p:ph type="dt" sz="half" idx="2"/>
          </p:nvPr>
        </p:nvSpPr>
        <p:spPr>
          <a:xfrm>
            <a:off x="838200" y="6356350"/>
            <a:ext cx="2743200" cy="365125"/>
          </a:xfrm>
          <a:prstGeom prst="rect">
            <a:avLst/>
          </a:prstGeom>
        </p:spPr>
        <p:txBody>
          <a:bodyPr/>
          <a:lstStyle/>
          <a:p>
            <a:endParaRPr lang="en-US"/>
          </a:p>
        </p:txBody>
      </p:sp>
      <p:sp>
        <p:nvSpPr>
          <p:cNvPr id="11" name="Footer Placeholder 4">
            <a:extLst>
              <a:ext uri="{FF2B5EF4-FFF2-40B4-BE49-F238E27FC236}">
                <a16:creationId xmlns:a16="http://schemas.microsoft.com/office/drawing/2014/main" id="{60B491D6-0456-4CE0-8995-C62E19DD6E82}"/>
              </a:ext>
            </a:extLst>
          </p:cNvPr>
          <p:cNvSpPr>
            <a:spLocks noGrp="1"/>
          </p:cNvSpPr>
          <p:nvPr>
            <p:ph type="ftr" sz="quarter" idx="3"/>
          </p:nvPr>
        </p:nvSpPr>
        <p:spPr>
          <a:xfrm>
            <a:off x="4038600" y="6356350"/>
            <a:ext cx="4114800" cy="365125"/>
          </a:xfrm>
          <a:prstGeom prst="rect">
            <a:avLst/>
          </a:prstGeom>
        </p:spPr>
        <p:txBody>
          <a:bodyPr/>
          <a:lstStyle/>
          <a:p>
            <a:r>
              <a:rPr lang="en-US" dirty="0"/>
              <a:t>© 2018-2023 Bergmann &amp; Moore LLC</a:t>
            </a:r>
          </a:p>
        </p:txBody>
      </p:sp>
      <p:sp>
        <p:nvSpPr>
          <p:cNvPr id="12" name="Slide Number Placeholder 5">
            <a:extLst>
              <a:ext uri="{FF2B5EF4-FFF2-40B4-BE49-F238E27FC236}">
                <a16:creationId xmlns:a16="http://schemas.microsoft.com/office/drawing/2014/main" id="{67E32307-B977-4CD9-A33A-7C53D1190AC1}"/>
              </a:ext>
            </a:extLst>
          </p:cNvPr>
          <p:cNvSpPr>
            <a:spLocks noGrp="1"/>
          </p:cNvSpPr>
          <p:nvPr>
            <p:ph type="sldNum" sz="quarter" idx="4"/>
          </p:nvPr>
        </p:nvSpPr>
        <p:spPr>
          <a:xfrm>
            <a:off x="8610600" y="6356350"/>
            <a:ext cx="2743200" cy="365125"/>
          </a:xfrm>
          <a:prstGeom prst="rect">
            <a:avLst/>
          </a:prstGeom>
        </p:spPr>
        <p:txBody>
          <a:bodyPr/>
          <a:lstStyle/>
          <a:p>
            <a:fld id="{75A3FBCB-B889-4A4C-9DFA-4D5296EE229C}" type="slidenum">
              <a:rPr lang="en-US" smtClean="0"/>
              <a:t>‹#›</a:t>
            </a:fld>
            <a:endParaRPr lang="en-US"/>
          </a:p>
        </p:txBody>
      </p:sp>
      <p:pic>
        <p:nvPicPr>
          <p:cNvPr id="14" name="Picture 13">
            <a:extLst>
              <a:ext uri="{FF2B5EF4-FFF2-40B4-BE49-F238E27FC236}">
                <a16:creationId xmlns:a16="http://schemas.microsoft.com/office/drawing/2014/main" id="{916FC884-8DE5-4A55-B14D-D6E4D16EF679}"/>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983396" y="357718"/>
            <a:ext cx="1905000" cy="1047750"/>
          </a:xfrm>
          <a:prstGeom prst="rect">
            <a:avLst/>
          </a:prstGeom>
        </p:spPr>
      </p:pic>
      <p:pic>
        <p:nvPicPr>
          <p:cNvPr id="3" name="Picture 2" descr="A blue and white logo&#10;&#10;Description automatically generated with low confidence">
            <a:extLst>
              <a:ext uri="{FF2B5EF4-FFF2-40B4-BE49-F238E27FC236}">
                <a16:creationId xmlns:a16="http://schemas.microsoft.com/office/drawing/2014/main" id="{29DCEE7A-1999-8010-F2D9-0607E93E3B90}"/>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8153400" y="457199"/>
            <a:ext cx="3724275" cy="1026207"/>
          </a:xfrm>
          <a:prstGeom prst="rect">
            <a:avLst/>
          </a:prstGeom>
        </p:spPr>
      </p:pic>
    </p:spTree>
    <p:extLst>
      <p:ext uri="{BB962C8B-B14F-4D97-AF65-F5344CB8AC3E}">
        <p14:creationId xmlns:p14="http://schemas.microsoft.com/office/powerpoint/2010/main" val="383654023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8" r:id="rId3"/>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104C7D"/>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49D4154-A4E1-46BB-893C-7831CBD9DF44}"/>
              </a:ext>
            </a:extLst>
          </p:cNvPr>
          <p:cNvSpPr/>
          <p:nvPr userDrawn="1"/>
        </p:nvSpPr>
        <p:spPr>
          <a:xfrm>
            <a:off x="0" y="1366345"/>
            <a:ext cx="12192000" cy="5491655"/>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a:extLst>
              <a:ext uri="{FF2B5EF4-FFF2-40B4-BE49-F238E27FC236}">
                <a16:creationId xmlns:a16="http://schemas.microsoft.com/office/drawing/2014/main" id="{2C7BD2EB-2D0A-46D6-B41D-B21156107293}"/>
              </a:ext>
            </a:extLst>
          </p:cNvPr>
          <p:cNvSpPr>
            <a:spLocks noGrp="1"/>
          </p:cNvSpPr>
          <p:nvPr>
            <p:ph type="sldNum" sz="quarter" idx="4"/>
          </p:nvPr>
        </p:nvSpPr>
        <p:spPr>
          <a:xfrm>
            <a:off x="8965324" y="6285579"/>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72AD97A-4EE5-4134-952F-E148AF3C2668}" type="slidenum">
              <a:rPr lang="en-US" smtClean="0"/>
              <a:t>‹#›</a:t>
            </a:fld>
            <a:endParaRPr lang="en-US" dirty="0"/>
          </a:p>
        </p:txBody>
      </p:sp>
      <p:sp>
        <p:nvSpPr>
          <p:cNvPr id="8" name="Footer Placeholder 7">
            <a:extLst>
              <a:ext uri="{FF2B5EF4-FFF2-40B4-BE49-F238E27FC236}">
                <a16:creationId xmlns:a16="http://schemas.microsoft.com/office/drawing/2014/main" id="{99E5193E-EA91-4534-B1AE-CBBF67E11462}"/>
              </a:ext>
            </a:extLst>
          </p:cNvPr>
          <p:cNvSpPr txBox="1">
            <a:spLocks/>
          </p:cNvSpPr>
          <p:nvPr userDrawn="1"/>
        </p:nvSpPr>
        <p:spPr>
          <a:xfrm>
            <a:off x="0" y="6650704"/>
            <a:ext cx="1990165" cy="210196"/>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900" dirty="0"/>
              <a:t>© 2018-2026 Bergmann &amp; Moore LLC</a:t>
            </a:r>
          </a:p>
        </p:txBody>
      </p:sp>
    </p:spTree>
    <p:extLst>
      <p:ext uri="{BB962C8B-B14F-4D97-AF65-F5344CB8AC3E}">
        <p14:creationId xmlns:p14="http://schemas.microsoft.com/office/powerpoint/2010/main" val="2524019576"/>
      </p:ext>
    </p:extLst>
  </p:cSld>
  <p:clrMap bg1="lt1" tx1="dk1" bg2="lt2" tx2="dk2" accent1="accent1" accent2="accent2" accent3="accent3" accent4="accent4" accent5="accent5" accent6="accent6" hlink="hlink" folHlink="folHlink"/>
  <p:sldLayoutIdLst>
    <p:sldLayoutId id="2147483664" r:id="rId1"/>
    <p:sldLayoutId id="2147483665" r:id="rId2"/>
    <p:sldLayoutId id="2147483666" r:id="rId3"/>
    <p:sldLayoutId id="2147483667" r:id="rId4"/>
  </p:sldLayoutIdLst>
  <p:hf hdr="0" dt="0"/>
  <p:txStyles>
    <p:titleStyle>
      <a:lvl1pPr algn="l" defTabSz="914400" rtl="0" eaLnBrk="1" latinLnBrk="0" hangingPunct="1">
        <a:lnSpc>
          <a:spcPct val="90000"/>
        </a:lnSpc>
        <a:spcBef>
          <a:spcPct val="0"/>
        </a:spcBef>
        <a:buNone/>
        <a:defRPr sz="4400" kern="1200">
          <a:solidFill>
            <a:schemeClr val="bg1"/>
          </a:solidFill>
          <a:latin typeface="Verdana" panose="020B0604030504040204" pitchFamily="34" charset="0"/>
          <a:ea typeface="Verdana" panose="020B0604030504040204" pitchFamily="34" charset="0"/>
          <a:cs typeface="+mj-cs"/>
        </a:defRPr>
      </a:lvl1pPr>
    </p:titleStyle>
    <p:bodyStyle>
      <a:lvl1pPr marL="228600" indent="-228600" algn="l" defTabSz="914400" rtl="0" eaLnBrk="1" latinLnBrk="0" hangingPunct="1">
        <a:lnSpc>
          <a:spcPct val="90000"/>
        </a:lnSpc>
        <a:spcBef>
          <a:spcPts val="1000"/>
        </a:spcBef>
        <a:buClr>
          <a:srgbClr val="C00000"/>
        </a:buClr>
        <a:buFont typeface="Arial" panose="020B0604020202020204" pitchFamily="34" charset="0"/>
        <a:buChar char="•"/>
        <a:defRPr sz="2800" kern="1200">
          <a:solidFill>
            <a:schemeClr val="tx1"/>
          </a:solidFill>
          <a:latin typeface="Verdana" panose="020B0604030504040204" pitchFamily="34" charset="0"/>
          <a:ea typeface="Verdana" panose="020B0604030504040204" pitchFamily="34" charset="0"/>
          <a:cs typeface="+mn-cs"/>
        </a:defRPr>
      </a:lvl1pPr>
      <a:lvl2pPr marL="685800" indent="-228600" algn="l" defTabSz="914400" rtl="0" eaLnBrk="1" latinLnBrk="0" hangingPunct="1">
        <a:lnSpc>
          <a:spcPct val="90000"/>
        </a:lnSpc>
        <a:spcBef>
          <a:spcPts val="500"/>
        </a:spcBef>
        <a:buClr>
          <a:srgbClr val="C00000"/>
        </a:buClr>
        <a:buFont typeface="Arial" panose="020B0604020202020204" pitchFamily="34" charset="0"/>
        <a:buChar char="•"/>
        <a:defRPr sz="2400" kern="1200">
          <a:solidFill>
            <a:schemeClr val="tx1"/>
          </a:solidFill>
          <a:latin typeface="Verdana" panose="020B0604030504040204" pitchFamily="34" charset="0"/>
          <a:ea typeface="Verdana" panose="020B0604030504040204" pitchFamily="34" charset="0"/>
          <a:cs typeface="+mn-cs"/>
        </a:defRPr>
      </a:lvl2pPr>
      <a:lvl3pPr marL="1143000" indent="-228600" algn="l" defTabSz="914400" rtl="0" eaLnBrk="1" latinLnBrk="0" hangingPunct="1">
        <a:lnSpc>
          <a:spcPct val="90000"/>
        </a:lnSpc>
        <a:spcBef>
          <a:spcPts val="500"/>
        </a:spcBef>
        <a:buClr>
          <a:srgbClr val="C00000"/>
        </a:buClr>
        <a:buFont typeface="Arial" panose="020B0604020202020204" pitchFamily="34" charset="0"/>
        <a:buChar char="•"/>
        <a:defRPr sz="2000" kern="1200">
          <a:solidFill>
            <a:schemeClr val="tx1"/>
          </a:solidFill>
          <a:latin typeface="Verdana" panose="020B0604030504040204" pitchFamily="34" charset="0"/>
          <a:ea typeface="Verdana" panose="020B0604030504040204" pitchFamily="34" charset="0"/>
          <a:cs typeface="+mn-cs"/>
        </a:defRPr>
      </a:lvl3pPr>
      <a:lvl4pPr marL="1600200" indent="-228600" algn="l" defTabSz="914400" rtl="0" eaLnBrk="1" latinLnBrk="0" hangingPunct="1">
        <a:lnSpc>
          <a:spcPct val="90000"/>
        </a:lnSpc>
        <a:spcBef>
          <a:spcPts val="500"/>
        </a:spcBef>
        <a:buClr>
          <a:srgbClr val="C00000"/>
        </a:buClr>
        <a:buFont typeface="Arial" panose="020B0604020202020204" pitchFamily="34" charset="0"/>
        <a:buChar char="•"/>
        <a:defRPr sz="1800" kern="1200">
          <a:solidFill>
            <a:schemeClr val="tx1"/>
          </a:solidFill>
          <a:latin typeface="Verdana" panose="020B0604030504040204" pitchFamily="34" charset="0"/>
          <a:ea typeface="Verdana" panose="020B0604030504040204" pitchFamily="34" charset="0"/>
          <a:cs typeface="+mn-cs"/>
        </a:defRPr>
      </a:lvl4pPr>
      <a:lvl5pPr marL="2057400" indent="-228600" algn="l" defTabSz="914400" rtl="0" eaLnBrk="1" latinLnBrk="0" hangingPunct="1">
        <a:lnSpc>
          <a:spcPct val="90000"/>
        </a:lnSpc>
        <a:spcBef>
          <a:spcPts val="500"/>
        </a:spcBef>
        <a:buClr>
          <a:srgbClr val="C00000"/>
        </a:buClr>
        <a:buFont typeface="Arial" panose="020B0604020202020204" pitchFamily="34" charset="0"/>
        <a:buChar char="•"/>
        <a:defRPr sz="1800" kern="1200">
          <a:solidFill>
            <a:schemeClr val="tx1"/>
          </a:solidFill>
          <a:latin typeface="Verdana" panose="020B0604030504040204" pitchFamily="34" charset="0"/>
          <a:ea typeface="Verdana" panose="020B0604030504040204" pitchFamily="34"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104C7D"/>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7415C67D-D745-4368-873E-4F1A99E399CC}"/>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143500" y="2621349"/>
            <a:ext cx="1905000" cy="1047750"/>
          </a:xfrm>
          <a:prstGeom prst="rect">
            <a:avLst/>
          </a:prstGeom>
        </p:spPr>
      </p:pic>
    </p:spTree>
    <p:extLst>
      <p:ext uri="{BB962C8B-B14F-4D97-AF65-F5344CB8AC3E}">
        <p14:creationId xmlns:p14="http://schemas.microsoft.com/office/powerpoint/2010/main" val="4099080823"/>
      </p:ext>
    </p:extLst>
  </p:cSld>
  <p:clrMap bg1="lt1" tx1="dk1" bg2="lt2" tx2="dk2" accent1="accent1" accent2="accent2" accent3="accent3" accent4="accent4" accent5="accent5" accent6="accent6" hlink="hlink" folHlink="folHlink"/>
  <p:sldLayoutIdLst>
    <p:sldLayoutId id="2147483670" r:id="rId1"/>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2.xml"/><Relationship Id="rId5" Type="http://schemas.openxmlformats.org/officeDocument/2006/relationships/hyperlink" Target="https://bergmannmoore.participoll.com/" TargetMode="External"/><Relationship Id="rId4" Type="http://schemas.openxmlformats.org/officeDocument/2006/relationships/image" Target="../media/image3.com"/></Relationships>
</file>

<file path=ppt/slides/_rels/slide2.xml.rels><?xml version="1.0" encoding="UTF-8" standalone="yes"?>
<Relationships xmlns="http://schemas.openxmlformats.org/package/2006/relationships"><Relationship Id="rId3" Type="http://schemas.openxmlformats.org/officeDocument/2006/relationships/hyperlink" Target="https://bergmannmoore.participoll.com/" TargetMode="External"/><Relationship Id="rId2" Type="http://schemas.openxmlformats.org/officeDocument/2006/relationships/image" Target="../media/image3.com"/><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5.xml"/><Relationship Id="rId1" Type="http://schemas.openxmlformats.org/officeDocument/2006/relationships/tags" Target="../tags/tag3.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5.xml"/><Relationship Id="rId1" Type="http://schemas.openxmlformats.org/officeDocument/2006/relationships/tags" Target="../tags/tag4.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5.xml"/><Relationship Id="rId1" Type="http://schemas.openxmlformats.org/officeDocument/2006/relationships/tags" Target="../tags/tag5.xml"/><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5.xml"/><Relationship Id="rId1" Type="http://schemas.openxmlformats.org/officeDocument/2006/relationships/tags" Target="../tags/tag6.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5.xml"/><Relationship Id="rId1" Type="http://schemas.openxmlformats.org/officeDocument/2006/relationships/tags" Target="../tags/tag7.xml"/><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5.xml"/><Relationship Id="rId1" Type="http://schemas.openxmlformats.org/officeDocument/2006/relationships/tags" Target="../tags/tag8.xml"/><Relationship Id="rId4" Type="http://schemas.openxmlformats.org/officeDocument/2006/relationships/image" Target="../media/image7.pn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5.xml"/><Relationship Id="rId1" Type="http://schemas.openxmlformats.org/officeDocument/2006/relationships/tags" Target="../tags/tag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5.xml"/><Relationship Id="rId1" Type="http://schemas.openxmlformats.org/officeDocument/2006/relationships/tags" Target="../tags/tag10.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5.xml"/><Relationship Id="rId1" Type="http://schemas.openxmlformats.org/officeDocument/2006/relationships/tags" Target="../tags/tag11.xml"/><Relationship Id="rId4" Type="http://schemas.openxmlformats.org/officeDocument/2006/relationships/image" Target="../media/image8.pn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5.xml"/><Relationship Id="rId1" Type="http://schemas.openxmlformats.org/officeDocument/2006/relationships/tags" Target="../tags/tag12.xml"/><Relationship Id="rId4" Type="http://schemas.openxmlformats.org/officeDocument/2006/relationships/image" Target="../media/image9.jp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5.xml"/><Relationship Id="rId1" Type="http://schemas.openxmlformats.org/officeDocument/2006/relationships/tags" Target="../tags/tag13.xml"/><Relationship Id="rId4" Type="http://schemas.openxmlformats.org/officeDocument/2006/relationships/image" Target="../media/image10.jpe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5.xml"/><Relationship Id="rId1" Type="http://schemas.openxmlformats.org/officeDocument/2006/relationships/tags" Target="../tags/tag14.xml"/><Relationship Id="rId5" Type="http://schemas.openxmlformats.org/officeDocument/2006/relationships/image" Target="../media/image12.jpg"/><Relationship Id="rId4" Type="http://schemas.openxmlformats.org/officeDocument/2006/relationships/image" Target="../media/image11.pn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5.xml"/><Relationship Id="rId1" Type="http://schemas.openxmlformats.org/officeDocument/2006/relationships/tags" Target="../tags/tag1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5.xml"/><Relationship Id="rId1" Type="http://schemas.openxmlformats.org/officeDocument/2006/relationships/tags" Target="../tags/tag16.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5.xml"/><Relationship Id="rId1" Type="http://schemas.openxmlformats.org/officeDocument/2006/relationships/tags" Target="../tags/tag17.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5.xml"/><Relationship Id="rId1" Type="http://schemas.openxmlformats.org/officeDocument/2006/relationships/tags" Target="../tags/tag18.xml"/><Relationship Id="rId4" Type="http://schemas.openxmlformats.org/officeDocument/2006/relationships/image" Target="../media/image13.jp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5.xml"/><Relationship Id="rId1" Type="http://schemas.openxmlformats.org/officeDocument/2006/relationships/tags" Target="../tags/tag19.xml"/><Relationship Id="rId4" Type="http://schemas.openxmlformats.org/officeDocument/2006/relationships/image" Target="../media/image14.jpg"/></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5.xml"/><Relationship Id="rId1" Type="http://schemas.openxmlformats.org/officeDocument/2006/relationships/tags" Target="../tags/tag20.xml"/><Relationship Id="rId4" Type="http://schemas.openxmlformats.org/officeDocument/2006/relationships/image" Target="../media/image15.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5.xml"/><Relationship Id="rId1" Type="http://schemas.openxmlformats.org/officeDocument/2006/relationships/tags" Target="../tags/tag21.xml"/></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5.xml"/><Relationship Id="rId1" Type="http://schemas.openxmlformats.org/officeDocument/2006/relationships/tags" Target="../tags/tag22.xml"/><Relationship Id="rId4" Type="http://schemas.openxmlformats.org/officeDocument/2006/relationships/image" Target="../media/image16.jp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5.xml"/><Relationship Id="rId1" Type="http://schemas.openxmlformats.org/officeDocument/2006/relationships/tags" Target="../tags/tag23.xml"/></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6.xml"/><Relationship Id="rId1" Type="http://schemas.openxmlformats.org/officeDocument/2006/relationships/tags" Target="../tags/tag24.xml"/><Relationship Id="rId4" Type="http://schemas.openxmlformats.org/officeDocument/2006/relationships/image" Target="../media/image17.png"/></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5.xml"/><Relationship Id="rId1" Type="http://schemas.openxmlformats.org/officeDocument/2006/relationships/tags" Target="../tags/tag25.xml"/><Relationship Id="rId4" Type="http://schemas.openxmlformats.org/officeDocument/2006/relationships/image" Target="../media/image18.png"/></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5.xml"/><Relationship Id="rId1" Type="http://schemas.openxmlformats.org/officeDocument/2006/relationships/tags" Target="../tags/tag26.xml"/><Relationship Id="rId4" Type="http://schemas.openxmlformats.org/officeDocument/2006/relationships/image" Target="../media/image19.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5.xml"/><Relationship Id="rId1" Type="http://schemas.openxmlformats.org/officeDocument/2006/relationships/tags" Target="../tags/tag27.xml"/><Relationship Id="rId4" Type="http://schemas.openxmlformats.org/officeDocument/2006/relationships/image" Target="../media/image20.png"/></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5.xml"/><Relationship Id="rId1" Type="http://schemas.openxmlformats.org/officeDocument/2006/relationships/tags" Target="../tags/tag28.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C0020D-81F1-6008-56B4-F40580861AF3}"/>
              </a:ext>
            </a:extLst>
          </p:cNvPr>
          <p:cNvSpPr>
            <a:spLocks noGrp="1"/>
          </p:cNvSpPr>
          <p:nvPr>
            <p:ph type="ctrTitle"/>
          </p:nvPr>
        </p:nvSpPr>
        <p:spPr>
          <a:xfrm>
            <a:off x="4625280" y="2151640"/>
            <a:ext cx="6956797" cy="1394218"/>
          </a:xfrm>
        </p:spPr>
        <p:txBody>
          <a:bodyPr/>
          <a:lstStyle/>
          <a:p>
            <a:r>
              <a:rPr lang="en-US" sz="4000" b="1" dirty="0">
                <a:solidFill>
                  <a:srgbClr val="C00000"/>
                </a:solidFill>
              </a:rPr>
              <a:t>Earliest Possible Effective Date</a:t>
            </a:r>
          </a:p>
        </p:txBody>
      </p:sp>
      <p:sp>
        <p:nvSpPr>
          <p:cNvPr id="3" name="Subtitle 2">
            <a:extLst>
              <a:ext uri="{FF2B5EF4-FFF2-40B4-BE49-F238E27FC236}">
                <a16:creationId xmlns:a16="http://schemas.microsoft.com/office/drawing/2014/main" id="{8BEB99B3-4A8C-9EFF-66EA-455D6F19A3C3}"/>
              </a:ext>
            </a:extLst>
          </p:cNvPr>
          <p:cNvSpPr>
            <a:spLocks noGrp="1"/>
          </p:cNvSpPr>
          <p:nvPr>
            <p:ph type="subTitle" idx="1"/>
          </p:nvPr>
        </p:nvSpPr>
        <p:spPr>
          <a:xfrm>
            <a:off x="4732284" y="4435813"/>
            <a:ext cx="4567360" cy="1918411"/>
          </a:xfrm>
        </p:spPr>
        <p:txBody>
          <a:bodyPr/>
          <a:lstStyle/>
          <a:p>
            <a:pPr algn="l">
              <a:spcBef>
                <a:spcPts val="0"/>
              </a:spcBef>
            </a:pPr>
            <a:r>
              <a:rPr lang="en-US" b="1" i="1" dirty="0">
                <a:solidFill>
                  <a:schemeClr val="bg1">
                    <a:lumMod val="50000"/>
                  </a:schemeClr>
                </a:solidFill>
              </a:rPr>
              <a:t>California Association of County Veteran Services Officers</a:t>
            </a:r>
          </a:p>
          <a:p>
            <a:pPr algn="l">
              <a:spcBef>
                <a:spcPts val="0"/>
              </a:spcBef>
            </a:pPr>
            <a:r>
              <a:rPr lang="en-US" i="1" dirty="0">
                <a:solidFill>
                  <a:schemeClr val="bg1">
                    <a:lumMod val="50000"/>
                  </a:schemeClr>
                </a:solidFill>
              </a:rPr>
              <a:t>2026 Fall Training Conference</a:t>
            </a:r>
          </a:p>
          <a:p>
            <a:pPr algn="l">
              <a:spcBef>
                <a:spcPts val="0"/>
              </a:spcBef>
            </a:pPr>
            <a:r>
              <a:rPr lang="en-US" i="1" dirty="0">
                <a:solidFill>
                  <a:schemeClr val="bg1">
                    <a:lumMod val="50000"/>
                  </a:schemeClr>
                </a:solidFill>
              </a:rPr>
              <a:t>October 11-16, 2026</a:t>
            </a:r>
          </a:p>
          <a:p>
            <a:pPr algn="l">
              <a:spcBef>
                <a:spcPts val="0"/>
              </a:spcBef>
            </a:pPr>
            <a:endParaRPr lang="en-US" b="1" i="1" dirty="0">
              <a:solidFill>
                <a:schemeClr val="bg1">
                  <a:lumMod val="50000"/>
                </a:schemeClr>
              </a:solidFill>
            </a:endParaRPr>
          </a:p>
          <a:p>
            <a:pPr algn="l">
              <a:spcBef>
                <a:spcPts val="0"/>
              </a:spcBef>
            </a:pPr>
            <a:endParaRPr lang="en-US" dirty="0">
              <a:highlight>
                <a:srgbClr val="FFFF00"/>
              </a:highlight>
            </a:endParaRPr>
          </a:p>
          <a:p>
            <a:pPr algn="l">
              <a:spcBef>
                <a:spcPts val="0"/>
              </a:spcBef>
            </a:pPr>
            <a:endParaRPr lang="en-US" b="1" i="1" dirty="0">
              <a:solidFill>
                <a:schemeClr val="bg1">
                  <a:lumMod val="50000"/>
                </a:schemeClr>
              </a:solidFill>
            </a:endParaRPr>
          </a:p>
        </p:txBody>
      </p:sp>
      <p:pic>
        <p:nvPicPr>
          <p:cNvPr id="5" name="Picture 4">
            <a:extLst>
              <a:ext uri="{FF2B5EF4-FFF2-40B4-BE49-F238E27FC236}">
                <a16:creationId xmlns:a16="http://schemas.microsoft.com/office/drawing/2014/main" id="{D615453D-8FE5-DFEA-7CFD-1C510A49CA3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824936" y="4041573"/>
            <a:ext cx="2170238" cy="2170238"/>
          </a:xfrm>
          <a:prstGeom prst="rect">
            <a:avLst/>
          </a:prstGeom>
        </p:spPr>
      </p:pic>
      <p:sp>
        <p:nvSpPr>
          <p:cNvPr id="6" name="PP_address">
            <a:extLst>
              <a:ext uri="{FF2B5EF4-FFF2-40B4-BE49-F238E27FC236}">
                <a16:creationId xmlns:a16="http://schemas.microsoft.com/office/drawing/2014/main" id="{E7D3019F-F81E-B277-1C73-273639AE697E}"/>
              </a:ext>
            </a:extLst>
          </p:cNvPr>
          <p:cNvSpPr txBox="1"/>
          <p:nvPr/>
        </p:nvSpPr>
        <p:spPr>
          <a:xfrm>
            <a:off x="6096000" y="6073311"/>
            <a:ext cx="3175000" cy="276999"/>
          </a:xfrm>
          <a:prstGeom prst="rect">
            <a:avLst/>
          </a:prstGeom>
          <a:noFill/>
        </p:spPr>
        <p:txBody>
          <a:bodyPr vert="horz" rtlCol="0">
            <a:spAutoFit/>
          </a:bodyPr>
          <a:lstStyle/>
          <a:p>
            <a:pPr algn="r"/>
            <a:r>
              <a:rPr lang="en-US" sz="1200" dirty="0">
                <a:latin typeface="Segoe UI" panose="020B0502040204020203" pitchFamily="34" charset="0"/>
                <a:hlinkClick r:id="rId5"/>
              </a:rPr>
              <a:t>https://bergmannmoore.participoll.com/</a:t>
            </a:r>
            <a:r>
              <a:rPr lang="en-US" sz="1200" dirty="0">
                <a:latin typeface="Segoe UI" panose="020B0502040204020203" pitchFamily="34" charset="0"/>
              </a:rPr>
              <a:t> </a:t>
            </a:r>
          </a:p>
        </p:txBody>
      </p:sp>
    </p:spTree>
    <p:custDataLst>
      <p:tags r:id="rId1"/>
    </p:custDataLst>
    <p:extLst>
      <p:ext uri="{BB962C8B-B14F-4D97-AF65-F5344CB8AC3E}">
        <p14:creationId xmlns:p14="http://schemas.microsoft.com/office/powerpoint/2010/main" val="40515486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F769AB-81EA-FCCF-4402-727BFCEF9AA0}"/>
              </a:ext>
            </a:extLst>
          </p:cNvPr>
          <p:cNvSpPr>
            <a:spLocks noGrp="1"/>
          </p:cNvSpPr>
          <p:nvPr>
            <p:ph type="title"/>
          </p:nvPr>
        </p:nvSpPr>
        <p:spPr/>
        <p:txBody>
          <a:bodyPr/>
          <a:lstStyle/>
          <a:p>
            <a:r>
              <a:rPr lang="en-US" dirty="0"/>
              <a:t>Polling Test Question 1</a:t>
            </a:r>
          </a:p>
        </p:txBody>
      </p:sp>
      <p:sp>
        <p:nvSpPr>
          <p:cNvPr id="3" name="Slide Number Placeholder 2">
            <a:extLst>
              <a:ext uri="{FF2B5EF4-FFF2-40B4-BE49-F238E27FC236}">
                <a16:creationId xmlns:a16="http://schemas.microsoft.com/office/drawing/2014/main" id="{A66866AD-2737-D06E-CC6C-F28866AFB0AB}"/>
              </a:ext>
            </a:extLst>
          </p:cNvPr>
          <p:cNvSpPr>
            <a:spLocks noGrp="1"/>
          </p:cNvSpPr>
          <p:nvPr>
            <p:ph type="sldNum" sz="quarter" idx="12"/>
          </p:nvPr>
        </p:nvSpPr>
        <p:spPr/>
        <p:txBody>
          <a:bodyPr/>
          <a:lstStyle/>
          <a:p>
            <a:fld id="{772AD97A-4EE5-4134-952F-E148AF3C2668}" type="slidenum">
              <a:rPr lang="en-US" smtClean="0"/>
              <a:pPr/>
              <a:t>2</a:t>
            </a:fld>
            <a:endParaRPr lang="en-US" dirty="0"/>
          </a:p>
        </p:txBody>
      </p:sp>
      <p:sp>
        <p:nvSpPr>
          <p:cNvPr id="4" name="Content Placeholder 3">
            <a:extLst>
              <a:ext uri="{FF2B5EF4-FFF2-40B4-BE49-F238E27FC236}">
                <a16:creationId xmlns:a16="http://schemas.microsoft.com/office/drawing/2014/main" id="{CC894CDE-E401-FEEA-1D3A-D7D6ECAF49A9}"/>
              </a:ext>
            </a:extLst>
          </p:cNvPr>
          <p:cNvSpPr>
            <a:spLocks noGrp="1"/>
          </p:cNvSpPr>
          <p:nvPr>
            <p:ph idx="1"/>
          </p:nvPr>
        </p:nvSpPr>
        <p:spPr>
          <a:xfrm>
            <a:off x="228600" y="1574379"/>
            <a:ext cx="11836400" cy="5084232"/>
          </a:xfrm>
        </p:spPr>
        <p:txBody>
          <a:bodyPr>
            <a:normAutofit/>
          </a:bodyPr>
          <a:lstStyle/>
          <a:p>
            <a:pPr marL="0" indent="0">
              <a:buNone/>
            </a:pPr>
            <a:r>
              <a:rPr lang="en-US" dirty="0"/>
              <a:t>Historically, what percentage of issues decided by the Board of Veterans’ Appeals (Board) are appeals for earlier effective dates?</a:t>
            </a:r>
          </a:p>
          <a:p>
            <a:pPr marL="0" indent="0">
              <a:buNone/>
            </a:pPr>
            <a:endParaRPr lang="en-US" dirty="0"/>
          </a:p>
          <a:p>
            <a:pPr marL="514350" lvl="0" indent="-514350">
              <a:buAutoNum type="alphaUcPeriod"/>
            </a:pPr>
            <a:r>
              <a:rPr lang="en-US" b="1" dirty="0">
                <a:solidFill>
                  <a:srgbClr val="0070C0"/>
                </a:solidFill>
              </a:rPr>
              <a:t>2</a:t>
            </a:r>
            <a:r>
              <a:rPr lang="en-US" sz="2800" b="1" dirty="0">
                <a:solidFill>
                  <a:srgbClr val="0070C0"/>
                </a:solidFill>
              </a:rPr>
              <a:t>0 to 30 percent</a:t>
            </a:r>
          </a:p>
          <a:p>
            <a:pPr marL="514350" lvl="0" indent="-514350">
              <a:buAutoNum type="alphaUcPeriod"/>
            </a:pPr>
            <a:r>
              <a:rPr lang="en-US" sz="2800" b="1" dirty="0">
                <a:solidFill>
                  <a:schemeClr val="accent6">
                    <a:lumMod val="75000"/>
                  </a:schemeClr>
                </a:solidFill>
              </a:rPr>
              <a:t>10 to 20 percent</a:t>
            </a:r>
          </a:p>
          <a:p>
            <a:pPr marL="514350" lvl="0" indent="-514350">
              <a:buAutoNum type="alphaUcPeriod"/>
            </a:pPr>
            <a:r>
              <a:rPr lang="en-US" sz="2800" b="1" dirty="0">
                <a:solidFill>
                  <a:srgbClr val="7030A0"/>
                </a:solidFill>
              </a:rPr>
              <a:t>5 to 10 percent</a:t>
            </a:r>
          </a:p>
          <a:p>
            <a:pPr marL="514350" lvl="0" indent="-514350">
              <a:buAutoNum type="alphaUcPeriod"/>
            </a:pPr>
            <a:r>
              <a:rPr lang="en-US" b="1" dirty="0">
                <a:solidFill>
                  <a:schemeClr val="accent2"/>
                </a:solidFill>
              </a:rPr>
              <a:t>Less than 5 percent</a:t>
            </a:r>
          </a:p>
          <a:p>
            <a:pPr marL="0" indent="0">
              <a:buNone/>
            </a:pPr>
            <a:endParaRPr lang="en-US" dirty="0">
              <a:latin typeface="Segoe UI" panose="020B0502040204020203" pitchFamily="34" charset="0"/>
            </a:endParaRPr>
          </a:p>
          <a:p>
            <a:endParaRPr lang="en-US" dirty="0"/>
          </a:p>
        </p:txBody>
      </p:sp>
      <p:sp>
        <p:nvSpPr>
          <p:cNvPr id="21" name="answerA">
            <a:extLst>
              <a:ext uri="{FF2B5EF4-FFF2-40B4-BE49-F238E27FC236}">
                <a16:creationId xmlns:a16="http://schemas.microsoft.com/office/drawing/2014/main" id="{E7452BDC-1F70-EE04-A0F0-CA8424328521}"/>
              </a:ext>
            </a:extLst>
          </p:cNvPr>
          <p:cNvSpPr txBox="1"/>
          <p:nvPr/>
        </p:nvSpPr>
        <p:spPr>
          <a:xfrm>
            <a:off x="9334500" y="6096000"/>
            <a:ext cx="482600" cy="38100"/>
          </a:xfrm>
          <a:prstGeom prst="rect">
            <a:avLst/>
          </a:prstGeom>
          <a:solidFill>
            <a:srgbClr val="1673D2">
              <a:alpha val="50000"/>
            </a:srgbClr>
          </a:solidFill>
        </p:spPr>
        <p:txBody>
          <a:bodyPr vert="horz" wrap="none" tIns="635" rtlCol="0" anchor="t" anchorCtr="1">
            <a:noAutofit/>
          </a:bodyPr>
          <a:lstStyle/>
          <a:p>
            <a:pPr algn="ctr"/>
            <a:endParaRPr lang="en-US" sz="900">
              <a:solidFill>
                <a:srgbClr val="FFFFFF"/>
              </a:solidFill>
              <a:latin typeface="Segoe UI" panose="020B0502040204020203" pitchFamily="34" charset="0"/>
            </a:endParaRPr>
          </a:p>
        </p:txBody>
      </p:sp>
      <p:sp>
        <p:nvSpPr>
          <p:cNvPr id="22" name="letterA">
            <a:extLst>
              <a:ext uri="{FF2B5EF4-FFF2-40B4-BE49-F238E27FC236}">
                <a16:creationId xmlns:a16="http://schemas.microsoft.com/office/drawing/2014/main" id="{FA662678-1FBD-D60F-6CBF-152B3513964E}"/>
              </a:ext>
            </a:extLst>
          </p:cNvPr>
          <p:cNvSpPr txBox="1"/>
          <p:nvPr/>
        </p:nvSpPr>
        <p:spPr>
          <a:xfrm>
            <a:off x="9334500" y="6159500"/>
            <a:ext cx="482600" cy="381000"/>
          </a:xfrm>
          <a:prstGeom prst="rect">
            <a:avLst/>
          </a:prstGeom>
          <a:solidFill>
            <a:srgbClr val="1673D2"/>
          </a:solidFill>
        </p:spPr>
        <p:txBody>
          <a:bodyPr vert="horz" rtlCol="0" anchor="b" anchorCtr="0">
            <a:noAutofit/>
          </a:bodyPr>
          <a:lstStyle/>
          <a:p>
            <a:r>
              <a:rPr lang="en-US" sz="1200">
                <a:solidFill>
                  <a:srgbClr val="FFFFFF"/>
                </a:solidFill>
                <a:latin typeface="Segoe UI" panose="020B0502040204020203" pitchFamily="34" charset="0"/>
              </a:rPr>
              <a:t>A</a:t>
            </a:r>
          </a:p>
        </p:txBody>
      </p:sp>
      <p:sp>
        <p:nvSpPr>
          <p:cNvPr id="23" name="answerB">
            <a:extLst>
              <a:ext uri="{FF2B5EF4-FFF2-40B4-BE49-F238E27FC236}">
                <a16:creationId xmlns:a16="http://schemas.microsoft.com/office/drawing/2014/main" id="{1BF11430-F3ED-1F81-4709-211A990F7758}"/>
              </a:ext>
            </a:extLst>
          </p:cNvPr>
          <p:cNvSpPr txBox="1"/>
          <p:nvPr/>
        </p:nvSpPr>
        <p:spPr>
          <a:xfrm>
            <a:off x="9842500" y="6096000"/>
            <a:ext cx="482600" cy="38100"/>
          </a:xfrm>
          <a:prstGeom prst="rect">
            <a:avLst/>
          </a:prstGeom>
          <a:solidFill>
            <a:srgbClr val="008A00">
              <a:alpha val="50000"/>
            </a:srgbClr>
          </a:solidFill>
        </p:spPr>
        <p:txBody>
          <a:bodyPr vert="horz" wrap="none" tIns="635" rtlCol="0" anchor="t" anchorCtr="1">
            <a:noAutofit/>
          </a:bodyPr>
          <a:lstStyle/>
          <a:p>
            <a:pPr algn="ctr"/>
            <a:endParaRPr lang="en-US" sz="900">
              <a:solidFill>
                <a:srgbClr val="FFFFFF"/>
              </a:solidFill>
              <a:latin typeface="Segoe UI" panose="020B0502040204020203" pitchFamily="34" charset="0"/>
            </a:endParaRPr>
          </a:p>
        </p:txBody>
      </p:sp>
      <p:sp>
        <p:nvSpPr>
          <p:cNvPr id="24" name="letterB">
            <a:extLst>
              <a:ext uri="{FF2B5EF4-FFF2-40B4-BE49-F238E27FC236}">
                <a16:creationId xmlns:a16="http://schemas.microsoft.com/office/drawing/2014/main" id="{7F3F7518-A2EF-57DB-EC11-708D872583D8}"/>
              </a:ext>
            </a:extLst>
          </p:cNvPr>
          <p:cNvSpPr txBox="1"/>
          <p:nvPr/>
        </p:nvSpPr>
        <p:spPr>
          <a:xfrm>
            <a:off x="9842500" y="6159500"/>
            <a:ext cx="482600" cy="381000"/>
          </a:xfrm>
          <a:prstGeom prst="rect">
            <a:avLst/>
          </a:prstGeom>
          <a:solidFill>
            <a:srgbClr val="008A00"/>
          </a:solidFill>
        </p:spPr>
        <p:txBody>
          <a:bodyPr vert="horz" rtlCol="0" anchor="b" anchorCtr="0">
            <a:noAutofit/>
          </a:bodyPr>
          <a:lstStyle/>
          <a:p>
            <a:r>
              <a:rPr lang="en-US" sz="1200">
                <a:solidFill>
                  <a:srgbClr val="FFFFFF"/>
                </a:solidFill>
                <a:latin typeface="Segoe UI" panose="020B0502040204020203" pitchFamily="34" charset="0"/>
              </a:rPr>
              <a:t>B</a:t>
            </a:r>
          </a:p>
        </p:txBody>
      </p:sp>
      <p:sp>
        <p:nvSpPr>
          <p:cNvPr id="25" name="answerC">
            <a:extLst>
              <a:ext uri="{FF2B5EF4-FFF2-40B4-BE49-F238E27FC236}">
                <a16:creationId xmlns:a16="http://schemas.microsoft.com/office/drawing/2014/main" id="{A5B43819-7931-9214-8D56-B769F70650E7}"/>
              </a:ext>
            </a:extLst>
          </p:cNvPr>
          <p:cNvSpPr txBox="1"/>
          <p:nvPr/>
        </p:nvSpPr>
        <p:spPr>
          <a:xfrm>
            <a:off x="10350500" y="6096000"/>
            <a:ext cx="482600" cy="38100"/>
          </a:xfrm>
          <a:prstGeom prst="rect">
            <a:avLst/>
          </a:prstGeom>
          <a:solidFill>
            <a:srgbClr val="8D0196">
              <a:alpha val="50000"/>
            </a:srgbClr>
          </a:solidFill>
        </p:spPr>
        <p:txBody>
          <a:bodyPr vert="horz" wrap="none" tIns="635" rtlCol="0" anchor="t" anchorCtr="1">
            <a:noAutofit/>
          </a:bodyPr>
          <a:lstStyle/>
          <a:p>
            <a:pPr algn="ctr"/>
            <a:endParaRPr lang="en-US" sz="900">
              <a:solidFill>
                <a:srgbClr val="FFFFFF"/>
              </a:solidFill>
              <a:latin typeface="Segoe UI" panose="020B0502040204020203" pitchFamily="34" charset="0"/>
            </a:endParaRPr>
          </a:p>
        </p:txBody>
      </p:sp>
      <p:sp>
        <p:nvSpPr>
          <p:cNvPr id="26" name="letterC">
            <a:extLst>
              <a:ext uri="{FF2B5EF4-FFF2-40B4-BE49-F238E27FC236}">
                <a16:creationId xmlns:a16="http://schemas.microsoft.com/office/drawing/2014/main" id="{32B670D8-55DE-A02C-2BC4-066A844763E7}"/>
              </a:ext>
            </a:extLst>
          </p:cNvPr>
          <p:cNvSpPr txBox="1"/>
          <p:nvPr/>
        </p:nvSpPr>
        <p:spPr>
          <a:xfrm>
            <a:off x="10350500" y="6159500"/>
            <a:ext cx="482600" cy="381000"/>
          </a:xfrm>
          <a:prstGeom prst="rect">
            <a:avLst/>
          </a:prstGeom>
          <a:solidFill>
            <a:srgbClr val="8D0196"/>
          </a:solidFill>
        </p:spPr>
        <p:txBody>
          <a:bodyPr vert="horz" rtlCol="0" anchor="b" anchorCtr="0">
            <a:noAutofit/>
          </a:bodyPr>
          <a:lstStyle/>
          <a:p>
            <a:r>
              <a:rPr lang="en-US" sz="1200">
                <a:solidFill>
                  <a:srgbClr val="FFFFFF"/>
                </a:solidFill>
                <a:latin typeface="Segoe UI" panose="020B0502040204020203" pitchFamily="34" charset="0"/>
              </a:rPr>
              <a:t>C</a:t>
            </a:r>
          </a:p>
        </p:txBody>
      </p:sp>
      <p:sp>
        <p:nvSpPr>
          <p:cNvPr id="27" name="answerD">
            <a:extLst>
              <a:ext uri="{FF2B5EF4-FFF2-40B4-BE49-F238E27FC236}">
                <a16:creationId xmlns:a16="http://schemas.microsoft.com/office/drawing/2014/main" id="{01FE002F-9D67-ECAF-AFB1-4F90FC40B7B9}"/>
              </a:ext>
            </a:extLst>
          </p:cNvPr>
          <p:cNvSpPr txBox="1"/>
          <p:nvPr/>
        </p:nvSpPr>
        <p:spPr>
          <a:xfrm>
            <a:off x="10858500" y="6096000"/>
            <a:ext cx="482600" cy="38100"/>
          </a:xfrm>
          <a:prstGeom prst="rect">
            <a:avLst/>
          </a:prstGeom>
          <a:solidFill>
            <a:srgbClr val="FD5C04">
              <a:alpha val="50000"/>
            </a:srgbClr>
          </a:solidFill>
        </p:spPr>
        <p:txBody>
          <a:bodyPr vert="horz" wrap="none" tIns="635" rtlCol="0" anchor="t" anchorCtr="1">
            <a:noAutofit/>
          </a:bodyPr>
          <a:lstStyle/>
          <a:p>
            <a:pPr algn="ctr"/>
            <a:endParaRPr lang="en-US" sz="900">
              <a:solidFill>
                <a:srgbClr val="FFFFFF"/>
              </a:solidFill>
              <a:latin typeface="Segoe UI" panose="020B0502040204020203" pitchFamily="34" charset="0"/>
            </a:endParaRPr>
          </a:p>
        </p:txBody>
      </p:sp>
      <p:sp>
        <p:nvSpPr>
          <p:cNvPr id="28" name="letterD">
            <a:extLst>
              <a:ext uri="{FF2B5EF4-FFF2-40B4-BE49-F238E27FC236}">
                <a16:creationId xmlns:a16="http://schemas.microsoft.com/office/drawing/2014/main" id="{ED54AE02-7CEB-6B66-73F1-57897808CDC6}"/>
              </a:ext>
            </a:extLst>
          </p:cNvPr>
          <p:cNvSpPr txBox="1"/>
          <p:nvPr/>
        </p:nvSpPr>
        <p:spPr>
          <a:xfrm>
            <a:off x="10858500" y="6159500"/>
            <a:ext cx="482600" cy="381000"/>
          </a:xfrm>
          <a:prstGeom prst="rect">
            <a:avLst/>
          </a:prstGeom>
          <a:solidFill>
            <a:srgbClr val="FD5C04"/>
          </a:solidFill>
        </p:spPr>
        <p:txBody>
          <a:bodyPr vert="horz" rtlCol="0" anchor="b" anchorCtr="0">
            <a:noAutofit/>
          </a:bodyPr>
          <a:lstStyle/>
          <a:p>
            <a:r>
              <a:rPr lang="en-US" sz="1200">
                <a:solidFill>
                  <a:srgbClr val="FFFFFF"/>
                </a:solidFill>
                <a:latin typeface="Segoe UI" panose="020B0502040204020203" pitchFamily="34" charset="0"/>
              </a:rPr>
              <a:t>D</a:t>
            </a:r>
          </a:p>
        </p:txBody>
      </p:sp>
      <p:sp>
        <p:nvSpPr>
          <p:cNvPr id="29" name="counter" descr="Classic ParticiPoll#False#False">
            <a:extLst>
              <a:ext uri="{FF2B5EF4-FFF2-40B4-BE49-F238E27FC236}">
                <a16:creationId xmlns:a16="http://schemas.microsoft.com/office/drawing/2014/main" id="{88EA5127-03F1-2A13-26E8-13C21C6FF58C}"/>
              </a:ext>
            </a:extLst>
          </p:cNvPr>
          <p:cNvSpPr txBox="1"/>
          <p:nvPr/>
        </p:nvSpPr>
        <p:spPr>
          <a:xfrm>
            <a:off x="11366500" y="6096000"/>
            <a:ext cx="482600" cy="444500"/>
          </a:xfrm>
          <a:prstGeom prst="rect">
            <a:avLst/>
          </a:prstGeom>
          <a:solidFill>
            <a:srgbClr val="D2691E"/>
          </a:solidFill>
        </p:spPr>
        <p:txBody>
          <a:bodyPr vert="horz" rtlCol="0" anchor="ctr" anchorCtr="1">
            <a:noAutofit/>
          </a:bodyPr>
          <a:lstStyle/>
          <a:p>
            <a:pPr algn="ctr"/>
            <a:r>
              <a:rPr lang="en-US" sz="1400">
                <a:solidFill>
                  <a:srgbClr val="FFFFFF"/>
                </a:solidFill>
                <a:latin typeface="Segoe UI" panose="020B0502040204020203" pitchFamily="34" charset="0"/>
              </a:rPr>
              <a:t>0</a:t>
            </a:r>
          </a:p>
        </p:txBody>
      </p:sp>
      <p:sp>
        <p:nvSpPr>
          <p:cNvPr id="30" name="participoll" descr="4">
            <a:extLst>
              <a:ext uri="{FF2B5EF4-FFF2-40B4-BE49-F238E27FC236}">
                <a16:creationId xmlns:a16="http://schemas.microsoft.com/office/drawing/2014/main" id="{CDBF9A43-18BD-D2A2-E802-F290BDEB723D}"/>
              </a:ext>
            </a:extLst>
          </p:cNvPr>
          <p:cNvSpPr txBox="1"/>
          <p:nvPr/>
        </p:nvSpPr>
        <p:spPr>
          <a:xfrm>
            <a:off x="11366500" y="6096000"/>
            <a:ext cx="482600" cy="444500"/>
          </a:xfrm>
          <a:prstGeom prst="rect">
            <a:avLst/>
          </a:prstGeom>
          <a:solidFill>
            <a:srgbClr val="FFFFFF">
              <a:alpha val="15000"/>
            </a:srgbClr>
          </a:solidFill>
        </p:spPr>
        <p:txBody>
          <a:bodyPr vert="horz" rtlCol="0">
            <a:noAutofit/>
          </a:bodyPr>
          <a:lstStyle/>
          <a:p>
            <a:endParaRPr lang="en-US"/>
          </a:p>
        </p:txBody>
      </p:sp>
      <p:sp>
        <p:nvSpPr>
          <p:cNvPr id="31" name="pp_status">
            <a:extLst>
              <a:ext uri="{FF2B5EF4-FFF2-40B4-BE49-F238E27FC236}">
                <a16:creationId xmlns:a16="http://schemas.microsoft.com/office/drawing/2014/main" id="{C3A22E44-1448-4438-5C29-8AAB5623F05A}"/>
              </a:ext>
            </a:extLst>
          </p:cNvPr>
          <p:cNvSpPr txBox="1"/>
          <p:nvPr/>
        </p:nvSpPr>
        <p:spPr>
          <a:xfrm>
            <a:off x="8763000" y="6540500"/>
            <a:ext cx="3175000" cy="190500"/>
          </a:xfrm>
          <a:prstGeom prst="rect">
            <a:avLst/>
          </a:prstGeom>
          <a:noFill/>
        </p:spPr>
        <p:txBody>
          <a:bodyPr vert="horz" wrap="none" rtlCol="0" anchor="ctr">
            <a:noAutofit/>
          </a:bodyPr>
          <a:lstStyle/>
          <a:p>
            <a:pPr algn="r"/>
            <a:r>
              <a:rPr lang="en-US" sz="900">
                <a:solidFill>
                  <a:srgbClr val="FF0000"/>
                </a:solidFill>
                <a:latin typeface="Segoe UI" panose="020B0502040204020203" pitchFamily="34" charset="0"/>
              </a:rPr>
              <a:t>vote at bergmannmoore.participoll.com</a:t>
            </a:r>
          </a:p>
        </p:txBody>
      </p:sp>
      <p:pic>
        <p:nvPicPr>
          <p:cNvPr id="6" name="Picture 5">
            <a:extLst>
              <a:ext uri="{FF2B5EF4-FFF2-40B4-BE49-F238E27FC236}">
                <a16:creationId xmlns:a16="http://schemas.microsoft.com/office/drawing/2014/main" id="{3032D2B8-6E4C-CC15-A49F-775EEC16AAA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69991" y="3943751"/>
            <a:ext cx="2152249" cy="2152249"/>
          </a:xfrm>
          <a:prstGeom prst="rect">
            <a:avLst/>
          </a:prstGeom>
        </p:spPr>
      </p:pic>
      <p:sp>
        <p:nvSpPr>
          <p:cNvPr id="8" name="PP_address">
            <a:extLst>
              <a:ext uri="{FF2B5EF4-FFF2-40B4-BE49-F238E27FC236}">
                <a16:creationId xmlns:a16="http://schemas.microsoft.com/office/drawing/2014/main" id="{897FD528-9DEE-5293-F387-8E4D723F1D15}"/>
              </a:ext>
            </a:extLst>
          </p:cNvPr>
          <p:cNvSpPr txBox="1"/>
          <p:nvPr/>
        </p:nvSpPr>
        <p:spPr>
          <a:xfrm>
            <a:off x="2502981" y="6096000"/>
            <a:ext cx="3175000" cy="276999"/>
          </a:xfrm>
          <a:prstGeom prst="rect">
            <a:avLst/>
          </a:prstGeom>
          <a:noFill/>
        </p:spPr>
        <p:txBody>
          <a:bodyPr vert="horz" rtlCol="0">
            <a:spAutoFit/>
          </a:bodyPr>
          <a:lstStyle/>
          <a:p>
            <a:pPr algn="r"/>
            <a:r>
              <a:rPr lang="en-US" sz="1200" dirty="0">
                <a:latin typeface="Segoe UI" panose="020B0502040204020203" pitchFamily="34" charset="0"/>
                <a:hlinkClick r:id="rId3"/>
              </a:rPr>
              <a:t>https://bergmannmoore.participoll.com/</a:t>
            </a:r>
            <a:r>
              <a:rPr lang="en-US" sz="1200" dirty="0">
                <a:latin typeface="Segoe UI" panose="020B0502040204020203" pitchFamily="34" charset="0"/>
              </a:rPr>
              <a:t> </a:t>
            </a:r>
          </a:p>
        </p:txBody>
      </p:sp>
    </p:spTree>
    <p:extLst>
      <p:ext uri="{BB962C8B-B14F-4D97-AF65-F5344CB8AC3E}">
        <p14:creationId xmlns:p14="http://schemas.microsoft.com/office/powerpoint/2010/main" val="36791770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wipe(down)">
                                      <p:cBhvr>
                                        <p:cTn id="7" dur="3">
                                          <p:stCondLst>
                                            <p:cond delay="0"/>
                                          </p:stCondLst>
                                        </p:cTn>
                                        <p:tgtEl>
                                          <p:spTgt spid="30"/>
                                        </p:tgtEl>
                                      </p:cBhvr>
                                    </p:animEffect>
                                    <p:anim calcmode="lin" valueType="num">
                                      <p:cBhvr>
                                        <p:cTn id="8" dur="9" tmFilter="0,0; 0.14,0.36; 0.43,0.73; 0.71,0.91; 1.0,1.0">
                                          <p:stCondLst>
                                            <p:cond delay="0"/>
                                          </p:stCondLst>
                                        </p:cTn>
                                        <p:tgtEl>
                                          <p:spTgt spid="30"/>
                                        </p:tgtEl>
                                        <p:attrNameLst>
                                          <p:attrName>ppt_x</p:attrName>
                                        </p:attrNameLst>
                                      </p:cBhvr>
                                      <p:tavLst>
                                        <p:tav tm="0">
                                          <p:val>
                                            <p:strVal val="#ppt_x-0.25"/>
                                          </p:val>
                                        </p:tav>
                                        <p:tav tm="100000">
                                          <p:val>
                                            <p:strVal val="#ppt_x"/>
                                          </p:val>
                                        </p:tav>
                                      </p:tavLst>
                                    </p:anim>
                                    <p:anim calcmode="lin" valueType="num">
                                      <p:cBhvr>
                                        <p:cTn id="9" dur="3" tmFilter="0.0,0.0; 0.25,0.07; 0.50,0.2; 0.75,0.467; 1.0,1.0">
                                          <p:stCondLst>
                                            <p:cond delay="0"/>
                                          </p:stCondLst>
                                        </p:cTn>
                                        <p:tgtEl>
                                          <p:spTgt spid="30"/>
                                        </p:tgtEl>
                                        <p:attrNameLst>
                                          <p:attrName>ppt_y</p:attrName>
                                        </p:attrNameLst>
                                      </p:cBhvr>
                                      <p:tavLst>
                                        <p:tav tm="0" fmla="#ppt_y-sin(pi*$)/3">
                                          <p:val>
                                            <p:fltVal val="0.5"/>
                                          </p:val>
                                        </p:tav>
                                        <p:tav tm="100000">
                                          <p:val>
                                            <p:fltVal val="1"/>
                                          </p:val>
                                        </p:tav>
                                      </p:tavLst>
                                    </p:anim>
                                    <p:anim calcmode="lin" valueType="num">
                                      <p:cBhvr>
                                        <p:cTn id="10" dur="3" tmFilter="0, 0; 0.125,0.2665; 0.25,0.4; 0.375,0.465; 0.5,0.5;  0.625,0.535; 0.75,0.6; 0.875,0.7335; 1,1">
                                          <p:stCondLst>
                                            <p:cond delay="3"/>
                                          </p:stCondLst>
                                        </p:cTn>
                                        <p:tgtEl>
                                          <p:spTgt spid="30"/>
                                        </p:tgtEl>
                                        <p:attrNameLst>
                                          <p:attrName>ppt_y</p:attrName>
                                        </p:attrNameLst>
                                      </p:cBhvr>
                                      <p:tavLst>
                                        <p:tav tm="0" fmla="#ppt_y-sin(pi*$)/9">
                                          <p:val>
                                            <p:fltVal val="0"/>
                                          </p:val>
                                        </p:tav>
                                        <p:tav tm="100000">
                                          <p:val>
                                            <p:fltVal val="1"/>
                                          </p:val>
                                        </p:tav>
                                      </p:tavLst>
                                    </p:anim>
                                    <p:anim calcmode="lin" valueType="num">
                                      <p:cBhvr>
                                        <p:cTn id="11" dur="2" tmFilter="0, 0; 0.125,0.2665; 0.25,0.4; 0.375,0.465; 0.5,0.5;  0.625,0.535; 0.75,0.6; 0.875,0.7335; 1,1">
                                          <p:stCondLst>
                                            <p:cond delay="7"/>
                                          </p:stCondLst>
                                        </p:cTn>
                                        <p:tgtEl>
                                          <p:spTgt spid="30"/>
                                        </p:tgtEl>
                                        <p:attrNameLst>
                                          <p:attrName>ppt_y</p:attrName>
                                        </p:attrNameLst>
                                      </p:cBhvr>
                                      <p:tavLst>
                                        <p:tav tm="0" fmla="#ppt_y-sin(pi*$)/27">
                                          <p:val>
                                            <p:fltVal val="0"/>
                                          </p:val>
                                        </p:tav>
                                        <p:tav tm="100000">
                                          <p:val>
                                            <p:fltVal val="1"/>
                                          </p:val>
                                        </p:tav>
                                      </p:tavLst>
                                    </p:anim>
                                    <p:anim calcmode="lin" valueType="num">
                                      <p:cBhvr>
                                        <p:cTn id="12" dur="1" tmFilter="0, 0; 0.125,0.2665; 0.25,0.4; 0.375,0.465; 0.5,0.5;  0.625,0.535; 0.75,0.6; 0.875,0.7335; 1,1">
                                          <p:stCondLst>
                                            <p:cond delay="8"/>
                                          </p:stCondLst>
                                        </p:cTn>
                                        <p:tgtEl>
                                          <p:spTgt spid="30"/>
                                        </p:tgtEl>
                                        <p:attrNameLst>
                                          <p:attrName>ppt_y</p:attrName>
                                        </p:attrNameLst>
                                      </p:cBhvr>
                                      <p:tavLst>
                                        <p:tav tm="0" fmla="#ppt_y-sin(pi*$)/81">
                                          <p:val>
                                            <p:fltVal val="0"/>
                                          </p:val>
                                        </p:tav>
                                        <p:tav tm="100000">
                                          <p:val>
                                            <p:fltVal val="1"/>
                                          </p:val>
                                        </p:tav>
                                      </p:tavLst>
                                    </p:anim>
                                    <p:animScale>
                                      <p:cBhvr>
                                        <p:cTn id="13" dur="1">
                                          <p:stCondLst>
                                            <p:cond delay="3"/>
                                          </p:stCondLst>
                                        </p:cTn>
                                        <p:tgtEl>
                                          <p:spTgt spid="30"/>
                                        </p:tgtEl>
                                      </p:cBhvr>
                                      <p:to x="100000" y="60000"/>
                                    </p:animScale>
                                    <p:animScale>
                                      <p:cBhvr>
                                        <p:cTn id="14" dur="1" decel="50000">
                                          <p:stCondLst>
                                            <p:cond delay="3"/>
                                          </p:stCondLst>
                                        </p:cTn>
                                        <p:tgtEl>
                                          <p:spTgt spid="30"/>
                                        </p:tgtEl>
                                      </p:cBhvr>
                                      <p:to x="100000" y="100000"/>
                                    </p:animScale>
                                    <p:animScale>
                                      <p:cBhvr>
                                        <p:cTn id="15" dur="1">
                                          <p:stCondLst>
                                            <p:cond delay="7"/>
                                          </p:stCondLst>
                                        </p:cTn>
                                        <p:tgtEl>
                                          <p:spTgt spid="30"/>
                                        </p:tgtEl>
                                      </p:cBhvr>
                                      <p:to x="100000" y="80000"/>
                                    </p:animScale>
                                    <p:animScale>
                                      <p:cBhvr>
                                        <p:cTn id="16" dur="1" decel="50000">
                                          <p:stCondLst>
                                            <p:cond delay="7"/>
                                          </p:stCondLst>
                                        </p:cTn>
                                        <p:tgtEl>
                                          <p:spTgt spid="30"/>
                                        </p:tgtEl>
                                      </p:cBhvr>
                                      <p:to x="100000" y="100000"/>
                                    </p:animScale>
                                    <p:animScale>
                                      <p:cBhvr>
                                        <p:cTn id="17" dur="1">
                                          <p:stCondLst>
                                            <p:cond delay="8"/>
                                          </p:stCondLst>
                                        </p:cTn>
                                        <p:tgtEl>
                                          <p:spTgt spid="30"/>
                                        </p:tgtEl>
                                      </p:cBhvr>
                                      <p:to x="100000" y="90000"/>
                                    </p:animScale>
                                    <p:animScale>
                                      <p:cBhvr>
                                        <p:cTn id="18" dur="1" decel="50000">
                                          <p:stCondLst>
                                            <p:cond delay="8"/>
                                          </p:stCondLst>
                                        </p:cTn>
                                        <p:tgtEl>
                                          <p:spTgt spid="30"/>
                                        </p:tgtEl>
                                      </p:cBhvr>
                                      <p:to x="100000" y="100000"/>
                                    </p:animScale>
                                    <p:animScale>
                                      <p:cBhvr>
                                        <p:cTn id="19" dur="1">
                                          <p:stCondLst>
                                            <p:cond delay="9"/>
                                          </p:stCondLst>
                                        </p:cTn>
                                        <p:tgtEl>
                                          <p:spTgt spid="30"/>
                                        </p:tgtEl>
                                      </p:cBhvr>
                                      <p:to x="100000" y="95000"/>
                                    </p:animScale>
                                    <p:animScale>
                                      <p:cBhvr>
                                        <p:cTn id="20" dur="1" decel="50000">
                                          <p:stCondLst>
                                            <p:cond delay="9"/>
                                          </p:stCondLst>
                                        </p:cTn>
                                        <p:tgtEl>
                                          <p:spTgt spid="30"/>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63FAD0-7F51-4C00-BFBC-D968677A9040}"/>
              </a:ext>
            </a:extLst>
          </p:cNvPr>
          <p:cNvSpPr>
            <a:spLocks noGrp="1"/>
          </p:cNvSpPr>
          <p:nvPr>
            <p:ph type="title"/>
          </p:nvPr>
        </p:nvSpPr>
        <p:spPr/>
        <p:txBody>
          <a:bodyPr/>
          <a:lstStyle/>
          <a:p>
            <a:r>
              <a:rPr lang="en-US" dirty="0"/>
              <a:t>Polling Test Answer 1</a:t>
            </a:r>
            <a:endParaRPr lang="en-US" dirty="0">
              <a:highlight>
                <a:srgbClr val="FFFF00"/>
              </a:highlight>
            </a:endParaRPr>
          </a:p>
        </p:txBody>
      </p:sp>
      <p:sp>
        <p:nvSpPr>
          <p:cNvPr id="4" name="Slide Number Placeholder 3">
            <a:extLst>
              <a:ext uri="{FF2B5EF4-FFF2-40B4-BE49-F238E27FC236}">
                <a16:creationId xmlns:a16="http://schemas.microsoft.com/office/drawing/2014/main" id="{ECD3B8FD-77B7-4C9A-A8CF-302BF8CFA1BE}"/>
              </a:ext>
            </a:extLst>
          </p:cNvPr>
          <p:cNvSpPr>
            <a:spLocks noGrp="1"/>
          </p:cNvSpPr>
          <p:nvPr>
            <p:ph type="sldNum" sz="quarter" idx="12"/>
          </p:nvPr>
        </p:nvSpPr>
        <p:spPr/>
        <p:txBody>
          <a:bodyPr/>
          <a:lstStyle/>
          <a:p>
            <a:fld id="{772AD97A-4EE5-4134-952F-E148AF3C2668}" type="slidenum">
              <a:rPr lang="en-US" smtClean="0"/>
              <a:pPr/>
              <a:t>3</a:t>
            </a:fld>
            <a:endParaRPr lang="en-US" dirty="0"/>
          </a:p>
        </p:txBody>
      </p:sp>
      <p:sp>
        <p:nvSpPr>
          <p:cNvPr id="5" name="Content Placeholder 4">
            <a:extLst>
              <a:ext uri="{FF2B5EF4-FFF2-40B4-BE49-F238E27FC236}">
                <a16:creationId xmlns:a16="http://schemas.microsoft.com/office/drawing/2014/main" id="{1D6A7CAE-D42F-4718-9D30-7FD8B58FBA57}"/>
              </a:ext>
            </a:extLst>
          </p:cNvPr>
          <p:cNvSpPr>
            <a:spLocks noGrp="1"/>
          </p:cNvSpPr>
          <p:nvPr>
            <p:ph idx="1"/>
          </p:nvPr>
        </p:nvSpPr>
        <p:spPr>
          <a:xfrm>
            <a:off x="349439" y="1494503"/>
            <a:ext cx="6294429" cy="5190038"/>
          </a:xfrm>
        </p:spPr>
        <p:txBody>
          <a:bodyPr anchor="ctr">
            <a:normAutofit fontScale="62500" lnSpcReduction="20000"/>
          </a:bodyPr>
          <a:lstStyle/>
          <a:p>
            <a:pPr marL="0" lvl="0" indent="0">
              <a:lnSpc>
                <a:spcPct val="120000"/>
              </a:lnSpc>
              <a:buNone/>
            </a:pPr>
            <a:r>
              <a:rPr lang="en-US" sz="4500" b="1" dirty="0">
                <a:solidFill>
                  <a:srgbClr val="C00000"/>
                </a:solidFill>
              </a:rPr>
              <a:t>D. </a:t>
            </a:r>
            <a:r>
              <a:rPr lang="en-US" sz="4800" b="1" dirty="0">
                <a:solidFill>
                  <a:schemeClr val="accent2"/>
                </a:solidFill>
              </a:rPr>
              <a:t>Less than 5 percent</a:t>
            </a:r>
            <a:endParaRPr lang="en-US" sz="4500" dirty="0"/>
          </a:p>
          <a:p>
            <a:pPr marL="0" indent="0">
              <a:lnSpc>
                <a:spcPct val="120000"/>
              </a:lnSpc>
              <a:buNone/>
            </a:pPr>
            <a:r>
              <a:rPr lang="en-US" sz="3600" dirty="0"/>
              <a:t>Historically, 55-60% of the issues adjudicated by the Board are service connection issues. </a:t>
            </a:r>
          </a:p>
          <a:p>
            <a:pPr>
              <a:lnSpc>
                <a:spcPct val="120000"/>
              </a:lnSpc>
            </a:pPr>
            <a:r>
              <a:rPr lang="en-US" sz="3600" dirty="0"/>
              <a:t>Increased ratings (including TDIU) account for 35% of the issues.</a:t>
            </a:r>
          </a:p>
          <a:p>
            <a:pPr>
              <a:lnSpc>
                <a:spcPct val="120000"/>
              </a:lnSpc>
            </a:pPr>
            <a:r>
              <a:rPr lang="en-US" sz="3600" b="1" dirty="0"/>
              <a:t>Approximately 2-3% of the issues are earlier effective dates</a:t>
            </a:r>
            <a:r>
              <a:rPr lang="en-US" sz="3600" dirty="0"/>
              <a:t>, and 1-2% are Dependency and Indemnity Compensation.</a:t>
            </a:r>
          </a:p>
          <a:p>
            <a:pPr>
              <a:lnSpc>
                <a:spcPct val="120000"/>
              </a:lnSpc>
            </a:pPr>
            <a:r>
              <a:rPr lang="en-US" sz="3600" dirty="0"/>
              <a:t>All other issues account for less than 1% of issues adjudicated by the Board.</a:t>
            </a:r>
          </a:p>
        </p:txBody>
      </p:sp>
      <p:pic>
        <p:nvPicPr>
          <p:cNvPr id="7" name="Content Placeholder 7" descr="A screen shot of a graph&#10;&#10;Description automatically generated">
            <a:extLst>
              <a:ext uri="{FF2B5EF4-FFF2-40B4-BE49-F238E27FC236}">
                <a16:creationId xmlns:a16="http://schemas.microsoft.com/office/drawing/2014/main" id="{6150E8E5-D266-C504-ED27-A65E6D99B7BD}"/>
              </a:ext>
            </a:extLst>
          </p:cNvPr>
          <p:cNvPicPr>
            <a:picLocks noGrp="1" noChangeAspect="1"/>
          </p:cNvPicPr>
          <p:nvPr/>
        </p:nvPicPr>
        <p:blipFill>
          <a:blip r:embed="rId4">
            <a:extLst>
              <a:ext uri="{28A0092B-C50C-407E-A947-70E740481C1C}">
                <a14:useLocalDpi xmlns:a14="http://schemas.microsoft.com/office/drawing/2010/main" val="0"/>
              </a:ext>
            </a:extLst>
          </a:blip>
          <a:stretch>
            <a:fillRect/>
          </a:stretch>
        </p:blipFill>
        <p:spPr>
          <a:xfrm>
            <a:off x="6387625" y="1563329"/>
            <a:ext cx="5730929" cy="2907323"/>
          </a:xfrm>
          <a:prstGeom prst="rect">
            <a:avLst/>
          </a:prstGeom>
        </p:spPr>
      </p:pic>
      <p:sp>
        <p:nvSpPr>
          <p:cNvPr id="8" name="TextBox 7">
            <a:extLst>
              <a:ext uri="{FF2B5EF4-FFF2-40B4-BE49-F238E27FC236}">
                <a16:creationId xmlns:a16="http://schemas.microsoft.com/office/drawing/2014/main" id="{43866740-0835-C85E-6DD9-0EF37D1606CB}"/>
              </a:ext>
            </a:extLst>
          </p:cNvPr>
          <p:cNvSpPr txBox="1"/>
          <p:nvPr/>
        </p:nvSpPr>
        <p:spPr>
          <a:xfrm>
            <a:off x="6927790" y="4653216"/>
            <a:ext cx="4906841" cy="2031325"/>
          </a:xfrm>
          <a:prstGeom prst="rect">
            <a:avLst/>
          </a:prstGeom>
          <a:noFill/>
        </p:spPr>
        <p:txBody>
          <a:bodyPr wrap="square" numCol="2" rtlCol="0">
            <a:spAutoFit/>
          </a:bodyPr>
          <a:lstStyle/>
          <a:p>
            <a:r>
              <a:rPr lang="en-US" b="1" dirty="0">
                <a:solidFill>
                  <a:schemeClr val="accent4"/>
                </a:solidFill>
              </a:rPr>
              <a:t>Service connection</a:t>
            </a:r>
          </a:p>
          <a:p>
            <a:r>
              <a:rPr lang="en-US" b="1" dirty="0">
                <a:solidFill>
                  <a:schemeClr val="accent6">
                    <a:lumMod val="60000"/>
                    <a:lumOff val="40000"/>
                  </a:schemeClr>
                </a:solidFill>
              </a:rPr>
              <a:t>Increased rating</a:t>
            </a:r>
          </a:p>
          <a:p>
            <a:r>
              <a:rPr lang="en-US" b="1" dirty="0">
                <a:solidFill>
                  <a:srgbClr val="CC66FF"/>
                </a:solidFill>
              </a:rPr>
              <a:t>TDIU</a:t>
            </a:r>
          </a:p>
          <a:p>
            <a:r>
              <a:rPr lang="en-US" b="1" dirty="0">
                <a:solidFill>
                  <a:srgbClr val="FFCCFF"/>
                </a:solidFill>
              </a:rPr>
              <a:t>Effective date</a:t>
            </a:r>
          </a:p>
          <a:p>
            <a:r>
              <a:rPr lang="en-US" b="1" dirty="0">
                <a:solidFill>
                  <a:srgbClr val="FF9999"/>
                </a:solidFill>
              </a:rPr>
              <a:t>DIC</a:t>
            </a:r>
          </a:p>
          <a:p>
            <a:r>
              <a:rPr lang="en-US" b="1" dirty="0">
                <a:solidFill>
                  <a:srgbClr val="6666FF"/>
                </a:solidFill>
              </a:rPr>
              <a:t>1151</a:t>
            </a:r>
          </a:p>
          <a:p>
            <a:r>
              <a:rPr lang="en-US" b="1" dirty="0">
                <a:solidFill>
                  <a:schemeClr val="accent2">
                    <a:lumMod val="60000"/>
                    <a:lumOff val="40000"/>
                  </a:schemeClr>
                </a:solidFill>
              </a:rPr>
              <a:t>All others</a:t>
            </a:r>
          </a:p>
        </p:txBody>
      </p:sp>
    </p:spTree>
    <p:custDataLst>
      <p:tags r:id="rId1"/>
    </p:custDataLst>
    <p:extLst>
      <p:ext uri="{BB962C8B-B14F-4D97-AF65-F5344CB8AC3E}">
        <p14:creationId xmlns:p14="http://schemas.microsoft.com/office/powerpoint/2010/main" val="37291852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1530FD-6B9C-42E3-BFF1-C9F4CF77E705}"/>
              </a:ext>
            </a:extLst>
          </p:cNvPr>
          <p:cNvSpPr>
            <a:spLocks noGrp="1"/>
          </p:cNvSpPr>
          <p:nvPr>
            <p:ph type="title"/>
          </p:nvPr>
        </p:nvSpPr>
        <p:spPr/>
        <p:txBody>
          <a:bodyPr/>
          <a:lstStyle/>
          <a:p>
            <a:r>
              <a:rPr lang="en-US" dirty="0"/>
              <a:t>Learning Objectives</a:t>
            </a:r>
          </a:p>
        </p:txBody>
      </p:sp>
      <p:sp>
        <p:nvSpPr>
          <p:cNvPr id="5" name="Content Placeholder 4">
            <a:extLst>
              <a:ext uri="{FF2B5EF4-FFF2-40B4-BE49-F238E27FC236}">
                <a16:creationId xmlns:a16="http://schemas.microsoft.com/office/drawing/2014/main" id="{3B300DB1-8928-4C46-8419-4BFEA1D2752A}"/>
              </a:ext>
            </a:extLst>
          </p:cNvPr>
          <p:cNvSpPr>
            <a:spLocks noGrp="1"/>
          </p:cNvSpPr>
          <p:nvPr>
            <p:ph idx="4294967295"/>
          </p:nvPr>
        </p:nvSpPr>
        <p:spPr>
          <a:xfrm>
            <a:off x="177800" y="1686955"/>
            <a:ext cx="11836400" cy="4997586"/>
          </a:xfrm>
          <a:prstGeom prst="rect">
            <a:avLst/>
          </a:prstGeom>
        </p:spPr>
        <p:txBody>
          <a:bodyPr anchor="ctr">
            <a:normAutofit/>
          </a:bodyPr>
          <a:lstStyle/>
          <a:p>
            <a:pPr marL="0" indent="0">
              <a:spcBef>
                <a:spcPts val="0"/>
              </a:spcBef>
              <a:spcAft>
                <a:spcPts val="1800"/>
              </a:spcAft>
              <a:buNone/>
            </a:pPr>
            <a:r>
              <a:rPr lang="en-US" sz="3300" dirty="0"/>
              <a:t>Learn how to obtain the </a:t>
            </a:r>
            <a:r>
              <a:rPr lang="en-US" sz="3300" b="1" dirty="0"/>
              <a:t>earliest possible effective date </a:t>
            </a:r>
            <a:r>
              <a:rPr lang="en-US" sz="3300" dirty="0"/>
              <a:t>for a VA disability benefits claim.</a:t>
            </a:r>
          </a:p>
          <a:p>
            <a:pPr lvl="1">
              <a:spcBef>
                <a:spcPts val="0"/>
              </a:spcBef>
              <a:spcAft>
                <a:spcPts val="1800"/>
              </a:spcAft>
            </a:pPr>
            <a:r>
              <a:rPr lang="en-US" sz="3300" dirty="0"/>
              <a:t>Learn the general rules for effective dates and the many exceptions.</a:t>
            </a:r>
          </a:p>
          <a:p>
            <a:pPr lvl="1">
              <a:spcBef>
                <a:spcPts val="0"/>
              </a:spcBef>
              <a:spcAft>
                <a:spcPts val="1800"/>
              </a:spcAft>
            </a:pPr>
            <a:r>
              <a:rPr lang="en-US" sz="3300" dirty="0"/>
              <a:t>Learn how effective dates are impacted by the scope of the claim.</a:t>
            </a:r>
          </a:p>
          <a:p>
            <a:pPr lvl="1">
              <a:spcBef>
                <a:spcPts val="0"/>
              </a:spcBef>
              <a:spcAft>
                <a:spcPts val="1800"/>
              </a:spcAft>
            </a:pPr>
            <a:r>
              <a:rPr lang="en-US" sz="3300" dirty="0"/>
              <a:t>Learn how the effective dates are impacted by earlier claims and appeals.</a:t>
            </a:r>
          </a:p>
          <a:p>
            <a:endParaRPr lang="en-US" dirty="0"/>
          </a:p>
        </p:txBody>
      </p:sp>
      <p:sp>
        <p:nvSpPr>
          <p:cNvPr id="9" name="Slide Number Placeholder 8">
            <a:extLst>
              <a:ext uri="{FF2B5EF4-FFF2-40B4-BE49-F238E27FC236}">
                <a16:creationId xmlns:a16="http://schemas.microsoft.com/office/drawing/2014/main" id="{7D4F1DBE-7122-420C-804E-E375B2AFE180}"/>
              </a:ext>
            </a:extLst>
          </p:cNvPr>
          <p:cNvSpPr>
            <a:spLocks noGrp="1"/>
          </p:cNvSpPr>
          <p:nvPr>
            <p:ph type="sldNum" sz="quarter" idx="12"/>
          </p:nvPr>
        </p:nvSpPr>
        <p:spPr/>
        <p:txBody>
          <a:bodyPr/>
          <a:lstStyle/>
          <a:p>
            <a:fld id="{772AD97A-4EE5-4134-952F-E148AF3C2668}" type="slidenum">
              <a:rPr lang="en-US" smtClean="0"/>
              <a:pPr/>
              <a:t>4</a:t>
            </a:fld>
            <a:endParaRPr lang="en-US" dirty="0"/>
          </a:p>
        </p:txBody>
      </p:sp>
    </p:spTree>
    <p:custDataLst>
      <p:tags r:id="rId1"/>
    </p:custDataLst>
    <p:extLst>
      <p:ext uri="{BB962C8B-B14F-4D97-AF65-F5344CB8AC3E}">
        <p14:creationId xmlns:p14="http://schemas.microsoft.com/office/powerpoint/2010/main" val="10830074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9FE8AF-17D6-8685-A04B-2BFCE4F3EF87}"/>
              </a:ext>
            </a:extLst>
          </p:cNvPr>
          <p:cNvSpPr>
            <a:spLocks noGrp="1"/>
          </p:cNvSpPr>
          <p:nvPr>
            <p:ph type="title"/>
          </p:nvPr>
        </p:nvSpPr>
        <p:spPr/>
        <p:txBody>
          <a:bodyPr/>
          <a:lstStyle/>
          <a:p>
            <a:r>
              <a:rPr lang="en-US" dirty="0"/>
              <a:t>Effective Date Relevance</a:t>
            </a:r>
          </a:p>
        </p:txBody>
      </p:sp>
      <p:sp>
        <p:nvSpPr>
          <p:cNvPr id="3" name="Slide Number Placeholder 2">
            <a:extLst>
              <a:ext uri="{FF2B5EF4-FFF2-40B4-BE49-F238E27FC236}">
                <a16:creationId xmlns:a16="http://schemas.microsoft.com/office/drawing/2014/main" id="{1973F3D5-1CAB-260A-68D8-19075B4B60E8}"/>
              </a:ext>
            </a:extLst>
          </p:cNvPr>
          <p:cNvSpPr>
            <a:spLocks noGrp="1"/>
          </p:cNvSpPr>
          <p:nvPr>
            <p:ph type="sldNum" sz="quarter" idx="12"/>
          </p:nvPr>
        </p:nvSpPr>
        <p:spPr/>
        <p:txBody>
          <a:bodyPr/>
          <a:lstStyle/>
          <a:p>
            <a:fld id="{772AD97A-4EE5-4134-952F-E148AF3C2668}" type="slidenum">
              <a:rPr lang="en-US" smtClean="0"/>
              <a:pPr/>
              <a:t>5</a:t>
            </a:fld>
            <a:endParaRPr lang="en-US" dirty="0"/>
          </a:p>
        </p:txBody>
      </p:sp>
      <p:sp>
        <p:nvSpPr>
          <p:cNvPr id="4" name="Content Placeholder 3">
            <a:extLst>
              <a:ext uri="{FF2B5EF4-FFF2-40B4-BE49-F238E27FC236}">
                <a16:creationId xmlns:a16="http://schemas.microsoft.com/office/drawing/2014/main" id="{6AEDF6D2-8CB7-4FC8-D07B-1F0CDC0DED76}"/>
              </a:ext>
            </a:extLst>
          </p:cNvPr>
          <p:cNvSpPr>
            <a:spLocks noGrp="1"/>
          </p:cNvSpPr>
          <p:nvPr>
            <p:ph idx="1"/>
          </p:nvPr>
        </p:nvSpPr>
        <p:spPr>
          <a:xfrm>
            <a:off x="4625216" y="1610820"/>
            <a:ext cx="7380515" cy="4997586"/>
          </a:xfrm>
        </p:spPr>
        <p:txBody>
          <a:bodyPr>
            <a:normAutofit lnSpcReduction="10000"/>
          </a:bodyPr>
          <a:lstStyle/>
          <a:p>
            <a:pPr marL="0" indent="0">
              <a:buNone/>
            </a:pPr>
            <a:r>
              <a:rPr lang="en-US" b="1" dirty="0"/>
              <a:t>Effective date issues:</a:t>
            </a:r>
          </a:p>
          <a:p>
            <a:endParaRPr lang="en-US" dirty="0"/>
          </a:p>
          <a:p>
            <a:r>
              <a:rPr lang="en-US" dirty="0"/>
              <a:t>Historically make up 2 to 3 percent of appeals to the Board of Veterans’ Appeals (Board).</a:t>
            </a:r>
          </a:p>
          <a:p>
            <a:r>
              <a:rPr lang="en-US" dirty="0"/>
              <a:t>Earlier effective date appeals have a </a:t>
            </a:r>
            <a:r>
              <a:rPr lang="en-US" b="1" dirty="0"/>
              <a:t>higher rate of success at the Board </a:t>
            </a:r>
            <a:r>
              <a:rPr lang="en-US" dirty="0"/>
              <a:t>than service connection or increased rating appeals!</a:t>
            </a:r>
          </a:p>
          <a:p>
            <a:r>
              <a:rPr lang="en-US" dirty="0"/>
              <a:t>Success often results in months, years, and even decades of retroactive benefits.</a:t>
            </a:r>
          </a:p>
        </p:txBody>
      </p:sp>
      <p:pic>
        <p:nvPicPr>
          <p:cNvPr id="9" name="Picture 8">
            <a:extLst>
              <a:ext uri="{FF2B5EF4-FFF2-40B4-BE49-F238E27FC236}">
                <a16:creationId xmlns:a16="http://schemas.microsoft.com/office/drawing/2014/main" id="{2A9BD0CE-7E1D-B202-FFC1-511E8597E080}"/>
              </a:ext>
            </a:extLst>
          </p:cNvPr>
          <p:cNvPicPr>
            <a:picLocks noChangeAspect="1"/>
          </p:cNvPicPr>
          <p:nvPr/>
        </p:nvPicPr>
        <p:blipFill>
          <a:blip r:embed="rId4"/>
          <a:stretch>
            <a:fillRect/>
          </a:stretch>
        </p:blipFill>
        <p:spPr>
          <a:xfrm>
            <a:off x="535934" y="2568102"/>
            <a:ext cx="3699186" cy="2782516"/>
          </a:xfrm>
          <a:prstGeom prst="rect">
            <a:avLst/>
          </a:prstGeom>
        </p:spPr>
      </p:pic>
    </p:spTree>
    <p:custDataLst>
      <p:tags r:id="rId1"/>
    </p:custDataLst>
    <p:extLst>
      <p:ext uri="{BB962C8B-B14F-4D97-AF65-F5344CB8AC3E}">
        <p14:creationId xmlns:p14="http://schemas.microsoft.com/office/powerpoint/2010/main" val="13308940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3B694E-32CF-D1CA-0DCA-1F8F1BB4549E}"/>
              </a:ext>
            </a:extLst>
          </p:cNvPr>
          <p:cNvSpPr>
            <a:spLocks noGrp="1"/>
          </p:cNvSpPr>
          <p:nvPr>
            <p:ph type="title"/>
          </p:nvPr>
        </p:nvSpPr>
        <p:spPr/>
        <p:txBody>
          <a:bodyPr/>
          <a:lstStyle/>
          <a:p>
            <a:r>
              <a:rPr lang="en-US" dirty="0"/>
              <a:t>Disputing Effective Dates</a:t>
            </a:r>
          </a:p>
        </p:txBody>
      </p:sp>
      <p:sp>
        <p:nvSpPr>
          <p:cNvPr id="3" name="Slide Number Placeholder 2">
            <a:extLst>
              <a:ext uri="{FF2B5EF4-FFF2-40B4-BE49-F238E27FC236}">
                <a16:creationId xmlns:a16="http://schemas.microsoft.com/office/drawing/2014/main" id="{09518E43-348C-CDDE-0B1B-1A5BD4AED2C3}"/>
              </a:ext>
            </a:extLst>
          </p:cNvPr>
          <p:cNvSpPr>
            <a:spLocks noGrp="1"/>
          </p:cNvSpPr>
          <p:nvPr>
            <p:ph type="sldNum" sz="quarter" idx="12"/>
          </p:nvPr>
        </p:nvSpPr>
        <p:spPr/>
        <p:txBody>
          <a:bodyPr/>
          <a:lstStyle/>
          <a:p>
            <a:fld id="{772AD97A-4EE5-4134-952F-E148AF3C2668}" type="slidenum">
              <a:rPr lang="en-US" smtClean="0"/>
              <a:pPr/>
              <a:t>6</a:t>
            </a:fld>
            <a:endParaRPr lang="en-US" dirty="0"/>
          </a:p>
        </p:txBody>
      </p:sp>
      <p:sp>
        <p:nvSpPr>
          <p:cNvPr id="4" name="Content Placeholder 3">
            <a:extLst>
              <a:ext uri="{FF2B5EF4-FFF2-40B4-BE49-F238E27FC236}">
                <a16:creationId xmlns:a16="http://schemas.microsoft.com/office/drawing/2014/main" id="{56CEF127-44DB-C10A-BB0A-1EE59490C691}"/>
              </a:ext>
            </a:extLst>
          </p:cNvPr>
          <p:cNvSpPr>
            <a:spLocks noGrp="1"/>
          </p:cNvSpPr>
          <p:nvPr>
            <p:ph idx="1"/>
          </p:nvPr>
        </p:nvSpPr>
        <p:spPr>
          <a:xfrm>
            <a:off x="380999" y="1763486"/>
            <a:ext cx="11624731" cy="4456927"/>
          </a:xfrm>
        </p:spPr>
        <p:txBody>
          <a:bodyPr>
            <a:normAutofit/>
          </a:bodyPr>
          <a:lstStyle/>
          <a:p>
            <a:r>
              <a:rPr lang="en-US" dirty="0"/>
              <a:t>VA’s effective date for establishing payment </a:t>
            </a:r>
            <a:r>
              <a:rPr lang="en-US" b="1" dirty="0"/>
              <a:t>must</a:t>
            </a:r>
            <a:r>
              <a:rPr lang="en-US" dirty="0"/>
              <a:t> be disputed through:</a:t>
            </a:r>
          </a:p>
          <a:p>
            <a:pPr lvl="1"/>
            <a:r>
              <a:rPr lang="en-US" sz="2800" dirty="0"/>
              <a:t>A review at a Regional Office (Higher-Level Review or Supplemental Claim), or </a:t>
            </a:r>
          </a:p>
          <a:p>
            <a:pPr lvl="1"/>
            <a:r>
              <a:rPr lang="en-US" sz="2800" dirty="0"/>
              <a:t>An appeal to the Board (Notice of Disagreement).</a:t>
            </a:r>
          </a:p>
          <a:p>
            <a:r>
              <a:rPr lang="en-US" sz="2800" dirty="0"/>
              <a:t>There is no such thing as a claim for an earlier effective date.</a:t>
            </a:r>
            <a:r>
              <a:rPr lang="en-US" sz="2800" baseline="30000" dirty="0"/>
              <a:t>1</a:t>
            </a:r>
          </a:p>
          <a:p>
            <a:r>
              <a:rPr lang="en-US" sz="2800" dirty="0"/>
              <a:t>Effective dates become final when the deadline to file a</a:t>
            </a:r>
            <a:r>
              <a:rPr lang="en-US" dirty="0"/>
              <a:t> review or</a:t>
            </a:r>
            <a:r>
              <a:rPr lang="en-US" sz="2800" dirty="0"/>
              <a:t> appeal has expired.  After that, VA’s effective date may only be challenged through a motion for clear and unmistakable error (CUE).</a:t>
            </a:r>
          </a:p>
          <a:p>
            <a:pPr marL="457200" lvl="1" indent="0">
              <a:buNone/>
            </a:pPr>
            <a:endParaRPr lang="en-US" dirty="0"/>
          </a:p>
        </p:txBody>
      </p:sp>
      <p:sp>
        <p:nvSpPr>
          <p:cNvPr id="15" name="TextBox 14">
            <a:extLst>
              <a:ext uri="{FF2B5EF4-FFF2-40B4-BE49-F238E27FC236}">
                <a16:creationId xmlns:a16="http://schemas.microsoft.com/office/drawing/2014/main" id="{A420F3AA-2A85-FFF9-5152-A87EBF9A9558}"/>
              </a:ext>
            </a:extLst>
          </p:cNvPr>
          <p:cNvSpPr txBox="1"/>
          <p:nvPr/>
        </p:nvSpPr>
        <p:spPr>
          <a:xfrm>
            <a:off x="5827122" y="6220413"/>
            <a:ext cx="6178608" cy="369332"/>
          </a:xfrm>
          <a:prstGeom prst="rect">
            <a:avLst/>
          </a:prstGeom>
          <a:noFill/>
        </p:spPr>
        <p:txBody>
          <a:bodyPr wrap="square">
            <a:spAutoFit/>
          </a:bodyPr>
          <a:lstStyle/>
          <a:p>
            <a:r>
              <a:rPr lang="en-US" sz="1800" i="1" baseline="30000" dirty="0">
                <a:latin typeface="Verdana" panose="020B0604030504040204" pitchFamily="34" charset="0"/>
                <a:ea typeface="Verdana" panose="020B0604030504040204" pitchFamily="34" charset="0"/>
              </a:rPr>
              <a:t>1</a:t>
            </a:r>
            <a:r>
              <a:rPr lang="nb-NO" sz="1800" i="1" dirty="0">
                <a:latin typeface="Verdana" panose="020B0604030504040204" pitchFamily="34" charset="0"/>
                <a:ea typeface="Verdana" panose="020B0604030504040204" pitchFamily="34" charset="0"/>
              </a:rPr>
              <a:t>Rudd v. Nicholson</a:t>
            </a:r>
            <a:r>
              <a:rPr lang="nb-NO" sz="1800" dirty="0">
                <a:latin typeface="Verdana" panose="020B0604030504040204" pitchFamily="34" charset="0"/>
                <a:ea typeface="Verdana" panose="020B0604030504040204" pitchFamily="34" charset="0"/>
              </a:rPr>
              <a:t>, 20 Vet.App. 296 (2006)</a:t>
            </a:r>
            <a:endParaRPr lang="en-US" sz="1800" dirty="0">
              <a:latin typeface="Verdana" panose="020B0604030504040204" pitchFamily="34" charset="0"/>
              <a:ea typeface="Verdana" panose="020B0604030504040204" pitchFamily="34" charset="0"/>
            </a:endParaRPr>
          </a:p>
        </p:txBody>
      </p:sp>
    </p:spTree>
    <p:custDataLst>
      <p:tags r:id="rId1"/>
    </p:custDataLst>
    <p:extLst>
      <p:ext uri="{BB962C8B-B14F-4D97-AF65-F5344CB8AC3E}">
        <p14:creationId xmlns:p14="http://schemas.microsoft.com/office/powerpoint/2010/main" val="37319047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573E5B-B166-A1BB-9489-33E639D89BCD}"/>
              </a:ext>
            </a:extLst>
          </p:cNvPr>
          <p:cNvSpPr>
            <a:spLocks noGrp="1"/>
          </p:cNvSpPr>
          <p:nvPr>
            <p:ph type="title"/>
          </p:nvPr>
        </p:nvSpPr>
        <p:spPr/>
        <p:txBody>
          <a:bodyPr/>
          <a:lstStyle/>
          <a:p>
            <a:r>
              <a:rPr lang="en-US" dirty="0"/>
              <a:t>Staged Ratings</a:t>
            </a:r>
          </a:p>
        </p:txBody>
      </p:sp>
      <p:sp>
        <p:nvSpPr>
          <p:cNvPr id="3" name="Slide Number Placeholder 2">
            <a:extLst>
              <a:ext uri="{FF2B5EF4-FFF2-40B4-BE49-F238E27FC236}">
                <a16:creationId xmlns:a16="http://schemas.microsoft.com/office/drawing/2014/main" id="{B97DDF9C-3861-6BD4-35D8-0F096DB8CCEA}"/>
              </a:ext>
            </a:extLst>
          </p:cNvPr>
          <p:cNvSpPr>
            <a:spLocks noGrp="1"/>
          </p:cNvSpPr>
          <p:nvPr>
            <p:ph type="sldNum" sz="quarter" idx="12"/>
          </p:nvPr>
        </p:nvSpPr>
        <p:spPr/>
        <p:txBody>
          <a:bodyPr/>
          <a:lstStyle/>
          <a:p>
            <a:fld id="{772AD97A-4EE5-4134-952F-E148AF3C2668}" type="slidenum">
              <a:rPr lang="en-US" smtClean="0"/>
              <a:pPr/>
              <a:t>7</a:t>
            </a:fld>
            <a:endParaRPr lang="en-US" dirty="0"/>
          </a:p>
        </p:txBody>
      </p:sp>
      <p:sp>
        <p:nvSpPr>
          <p:cNvPr id="4" name="Content Placeholder 3">
            <a:extLst>
              <a:ext uri="{FF2B5EF4-FFF2-40B4-BE49-F238E27FC236}">
                <a16:creationId xmlns:a16="http://schemas.microsoft.com/office/drawing/2014/main" id="{1DDF2823-CADF-2285-BEED-7E24CC4E62AC}"/>
              </a:ext>
            </a:extLst>
          </p:cNvPr>
          <p:cNvSpPr>
            <a:spLocks noGrp="1"/>
          </p:cNvSpPr>
          <p:nvPr>
            <p:ph idx="1"/>
          </p:nvPr>
        </p:nvSpPr>
        <p:spPr>
          <a:xfrm>
            <a:off x="480832" y="1645907"/>
            <a:ext cx="6409826" cy="5212093"/>
          </a:xfrm>
        </p:spPr>
        <p:txBody>
          <a:bodyPr/>
          <a:lstStyle/>
          <a:p>
            <a:r>
              <a:rPr lang="en-US" sz="2800" dirty="0">
                <a:solidFill>
                  <a:prstClr val="black"/>
                </a:solidFill>
                <a:latin typeface="Verdana" panose="020B0604030504040204" pitchFamily="34" charset="0"/>
                <a:ea typeface="Verdana" panose="020B0604030504040204" pitchFamily="34" charset="0"/>
              </a:rPr>
              <a:t>When filing a review or appeal, </a:t>
            </a:r>
            <a:r>
              <a:rPr lang="en-US" sz="2800" b="1" dirty="0">
                <a:solidFill>
                  <a:prstClr val="black"/>
                </a:solidFill>
                <a:latin typeface="Verdana" panose="020B0604030504040204" pitchFamily="34" charset="0"/>
                <a:ea typeface="Verdana" panose="020B0604030504040204" pitchFamily="34" charset="0"/>
              </a:rPr>
              <a:t>challenge the stages of a staged rating by disputing the rating</a:t>
            </a:r>
            <a:r>
              <a:rPr lang="en-US" sz="2800" dirty="0">
                <a:solidFill>
                  <a:prstClr val="black"/>
                </a:solidFill>
                <a:latin typeface="Verdana" panose="020B0604030504040204" pitchFamily="34" charset="0"/>
                <a:ea typeface="Verdana" panose="020B0604030504040204" pitchFamily="34" charset="0"/>
              </a:rPr>
              <a:t>, not the effective date!</a:t>
            </a:r>
          </a:p>
          <a:p>
            <a:r>
              <a:rPr lang="en-US" dirty="0"/>
              <a:t>When staged ratings are assigned throughout an appeal period, there is no need to challenge each individual effective date assigned.</a:t>
            </a:r>
          </a:p>
          <a:p>
            <a:r>
              <a:rPr lang="en-US" dirty="0"/>
              <a:t>Only argue the higher rating for each staged period.</a:t>
            </a:r>
          </a:p>
        </p:txBody>
      </p:sp>
      <p:pic>
        <p:nvPicPr>
          <p:cNvPr id="5" name="Picture 4">
            <a:extLst>
              <a:ext uri="{FF2B5EF4-FFF2-40B4-BE49-F238E27FC236}">
                <a16:creationId xmlns:a16="http://schemas.microsoft.com/office/drawing/2014/main" id="{F7F63058-59C9-3638-3468-AC0D88E667F3}"/>
              </a:ext>
            </a:extLst>
          </p:cNvPr>
          <p:cNvPicPr>
            <a:picLocks noChangeAspect="1"/>
          </p:cNvPicPr>
          <p:nvPr/>
        </p:nvPicPr>
        <p:blipFill rotWithShape="1">
          <a:blip r:embed="rId4"/>
          <a:srcRect l="42164" r="8174"/>
          <a:stretch/>
        </p:blipFill>
        <p:spPr>
          <a:xfrm>
            <a:off x="7572655" y="1645907"/>
            <a:ext cx="3752289" cy="4844143"/>
          </a:xfrm>
          <a:prstGeom prst="rect">
            <a:avLst/>
          </a:prstGeom>
        </p:spPr>
      </p:pic>
    </p:spTree>
    <p:custDataLst>
      <p:tags r:id="rId1"/>
    </p:custDataLst>
    <p:extLst>
      <p:ext uri="{BB962C8B-B14F-4D97-AF65-F5344CB8AC3E}">
        <p14:creationId xmlns:p14="http://schemas.microsoft.com/office/powerpoint/2010/main" val="24910406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A76735-6D8E-1168-10B7-54180713CFAA}"/>
              </a:ext>
            </a:extLst>
          </p:cNvPr>
          <p:cNvSpPr>
            <a:spLocks noGrp="1"/>
          </p:cNvSpPr>
          <p:nvPr>
            <p:ph type="title"/>
          </p:nvPr>
        </p:nvSpPr>
        <p:spPr/>
        <p:txBody>
          <a:bodyPr/>
          <a:lstStyle/>
          <a:p>
            <a:r>
              <a:rPr lang="en-US" dirty="0"/>
              <a:t>General Effective Date Rule</a:t>
            </a:r>
          </a:p>
        </p:txBody>
      </p:sp>
      <p:sp>
        <p:nvSpPr>
          <p:cNvPr id="3" name="Slide Number Placeholder 2">
            <a:extLst>
              <a:ext uri="{FF2B5EF4-FFF2-40B4-BE49-F238E27FC236}">
                <a16:creationId xmlns:a16="http://schemas.microsoft.com/office/drawing/2014/main" id="{748F9E51-B882-8936-5378-9777839203B3}"/>
              </a:ext>
            </a:extLst>
          </p:cNvPr>
          <p:cNvSpPr>
            <a:spLocks noGrp="1"/>
          </p:cNvSpPr>
          <p:nvPr>
            <p:ph type="sldNum" sz="quarter" idx="12"/>
          </p:nvPr>
        </p:nvSpPr>
        <p:spPr/>
        <p:txBody>
          <a:bodyPr/>
          <a:lstStyle/>
          <a:p>
            <a:fld id="{772AD97A-4EE5-4134-952F-E148AF3C2668}" type="slidenum">
              <a:rPr lang="en-US" smtClean="0"/>
              <a:pPr/>
              <a:t>8</a:t>
            </a:fld>
            <a:endParaRPr lang="en-US" dirty="0"/>
          </a:p>
        </p:txBody>
      </p:sp>
      <p:sp>
        <p:nvSpPr>
          <p:cNvPr id="4" name="Content Placeholder 3">
            <a:extLst>
              <a:ext uri="{FF2B5EF4-FFF2-40B4-BE49-F238E27FC236}">
                <a16:creationId xmlns:a16="http://schemas.microsoft.com/office/drawing/2014/main" id="{0FC1EB5A-50EF-E7DB-E0C7-E32E3172B8C7}"/>
              </a:ext>
            </a:extLst>
          </p:cNvPr>
          <p:cNvSpPr>
            <a:spLocks noGrp="1"/>
          </p:cNvSpPr>
          <p:nvPr>
            <p:ph idx="1"/>
          </p:nvPr>
        </p:nvSpPr>
        <p:spPr>
          <a:xfrm>
            <a:off x="4531836" y="1474364"/>
            <a:ext cx="7379302" cy="3003043"/>
          </a:xfrm>
        </p:spPr>
        <p:txBody>
          <a:bodyPr>
            <a:noAutofit/>
          </a:bodyPr>
          <a:lstStyle/>
          <a:p>
            <a:r>
              <a:rPr lang="en-US" dirty="0"/>
              <a:t>The effective date is the later of:</a:t>
            </a:r>
          </a:p>
          <a:p>
            <a:pPr lvl="1"/>
            <a:r>
              <a:rPr lang="en-US" sz="2800" dirty="0"/>
              <a:t>The date the claim that resulted in the grant of benefits was submitted, or</a:t>
            </a:r>
          </a:p>
          <a:p>
            <a:pPr lvl="1"/>
            <a:r>
              <a:rPr lang="en-US" sz="2800" dirty="0"/>
              <a:t>The date entitlement arose.</a:t>
            </a:r>
          </a:p>
          <a:p>
            <a:r>
              <a:rPr lang="en-US" dirty="0"/>
              <a:t>That is, the claim establishes the effective date.</a:t>
            </a:r>
          </a:p>
        </p:txBody>
      </p:sp>
      <p:sp>
        <p:nvSpPr>
          <p:cNvPr id="5" name="Rectangle: Rounded Corners 4">
            <a:extLst>
              <a:ext uri="{FF2B5EF4-FFF2-40B4-BE49-F238E27FC236}">
                <a16:creationId xmlns:a16="http://schemas.microsoft.com/office/drawing/2014/main" id="{100B933B-56A7-D042-EF3E-588E63080798}"/>
              </a:ext>
            </a:extLst>
          </p:cNvPr>
          <p:cNvSpPr/>
          <p:nvPr/>
        </p:nvSpPr>
        <p:spPr>
          <a:xfrm>
            <a:off x="4892523" y="4607996"/>
            <a:ext cx="6847114" cy="1954295"/>
          </a:xfrm>
          <a:prstGeom prst="roundRect">
            <a:avLst/>
          </a:prstGeom>
          <a:solidFill>
            <a:schemeClr val="accent1">
              <a:lumMod val="20000"/>
              <a:lumOff val="80000"/>
            </a:schemeClr>
          </a:solidFill>
          <a:ln>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rPr>
              <a:t>The effective date is usually, </a:t>
            </a:r>
            <a:r>
              <a:rPr kumimoji="0" lang="en-US" sz="2800" b="1" i="0"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rPr>
              <a:t>but not always</a:t>
            </a:r>
            <a:r>
              <a:rPr kumimoji="0" lang="en-US" sz="2800" b="0" i="0"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rPr>
              <a:t>,</a:t>
            </a:r>
            <a:r>
              <a:rPr kumimoji="0" lang="en-US" sz="28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rPr>
              <a:t> the date that the claim was filed.  The next slide discusses </a:t>
            </a:r>
            <a:r>
              <a:rPr kumimoji="0" lang="en-US" sz="2800" b="1"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rPr>
              <a:t>exceptions.</a:t>
            </a:r>
            <a:r>
              <a:rPr kumimoji="0" lang="en-US" sz="32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rPr>
              <a:t> </a:t>
            </a:r>
          </a:p>
        </p:txBody>
      </p:sp>
      <p:pic>
        <p:nvPicPr>
          <p:cNvPr id="8" name="Picture 7">
            <a:extLst>
              <a:ext uri="{FF2B5EF4-FFF2-40B4-BE49-F238E27FC236}">
                <a16:creationId xmlns:a16="http://schemas.microsoft.com/office/drawing/2014/main" id="{D03F6751-BD16-5E43-AFE3-42105BA14ACC}"/>
              </a:ext>
            </a:extLst>
          </p:cNvPr>
          <p:cNvPicPr>
            <a:picLocks noChangeAspect="1"/>
          </p:cNvPicPr>
          <p:nvPr/>
        </p:nvPicPr>
        <p:blipFill>
          <a:blip r:embed="rId4"/>
          <a:stretch>
            <a:fillRect/>
          </a:stretch>
        </p:blipFill>
        <p:spPr>
          <a:xfrm>
            <a:off x="280862" y="1404987"/>
            <a:ext cx="4042630" cy="5279554"/>
          </a:xfrm>
          <a:prstGeom prst="rect">
            <a:avLst/>
          </a:prstGeom>
        </p:spPr>
      </p:pic>
    </p:spTree>
    <p:custDataLst>
      <p:tags r:id="rId1"/>
    </p:custDataLst>
    <p:extLst>
      <p:ext uri="{BB962C8B-B14F-4D97-AF65-F5344CB8AC3E}">
        <p14:creationId xmlns:p14="http://schemas.microsoft.com/office/powerpoint/2010/main" val="10441439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1C2151-6985-4F4C-1F20-4EE72CF547FA}"/>
              </a:ext>
            </a:extLst>
          </p:cNvPr>
          <p:cNvSpPr>
            <a:spLocks noGrp="1"/>
          </p:cNvSpPr>
          <p:nvPr>
            <p:ph type="title"/>
          </p:nvPr>
        </p:nvSpPr>
        <p:spPr/>
        <p:txBody>
          <a:bodyPr/>
          <a:lstStyle/>
          <a:p>
            <a:r>
              <a:rPr lang="en-US" dirty="0"/>
              <a:t>Exceptions – Look Back Rules</a:t>
            </a:r>
          </a:p>
        </p:txBody>
      </p:sp>
      <p:sp>
        <p:nvSpPr>
          <p:cNvPr id="3" name="Slide Number Placeholder 2">
            <a:extLst>
              <a:ext uri="{FF2B5EF4-FFF2-40B4-BE49-F238E27FC236}">
                <a16:creationId xmlns:a16="http://schemas.microsoft.com/office/drawing/2014/main" id="{6F5765A4-C38B-024F-A0E9-95C08498DD77}"/>
              </a:ext>
            </a:extLst>
          </p:cNvPr>
          <p:cNvSpPr>
            <a:spLocks noGrp="1"/>
          </p:cNvSpPr>
          <p:nvPr>
            <p:ph type="sldNum" sz="quarter" idx="12"/>
          </p:nvPr>
        </p:nvSpPr>
        <p:spPr/>
        <p:txBody>
          <a:bodyPr/>
          <a:lstStyle/>
          <a:p>
            <a:fld id="{772AD97A-4EE5-4134-952F-E148AF3C2668}" type="slidenum">
              <a:rPr lang="en-US" smtClean="0"/>
              <a:pPr/>
              <a:t>9</a:t>
            </a:fld>
            <a:endParaRPr lang="en-US" dirty="0"/>
          </a:p>
        </p:txBody>
      </p:sp>
      <p:sp>
        <p:nvSpPr>
          <p:cNvPr id="4" name="Content Placeholder 3">
            <a:extLst>
              <a:ext uri="{FF2B5EF4-FFF2-40B4-BE49-F238E27FC236}">
                <a16:creationId xmlns:a16="http://schemas.microsoft.com/office/drawing/2014/main" id="{9DB0F772-1432-ABB4-2C5B-BD0877318253}"/>
              </a:ext>
            </a:extLst>
          </p:cNvPr>
          <p:cNvSpPr>
            <a:spLocks noGrp="1"/>
          </p:cNvSpPr>
          <p:nvPr>
            <p:ph idx="1"/>
          </p:nvPr>
        </p:nvSpPr>
        <p:spPr>
          <a:xfrm>
            <a:off x="169333" y="1739296"/>
            <a:ext cx="11836398" cy="4008361"/>
          </a:xfrm>
        </p:spPr>
        <p:txBody>
          <a:bodyPr>
            <a:normAutofit/>
          </a:bodyPr>
          <a:lstStyle/>
          <a:p>
            <a:r>
              <a:rPr lang="en-US" sz="3000" b="1" dirty="0"/>
              <a:t>Exceptions often allow for an earlier effective date:</a:t>
            </a:r>
          </a:p>
          <a:p>
            <a:pPr lvl="1"/>
            <a:r>
              <a:rPr lang="en-US" sz="2800" dirty="0"/>
              <a:t>Date of Intent to File (VA Form 21-0966) – Preserves effective date if formal claim filed within one year.</a:t>
            </a:r>
          </a:p>
          <a:p>
            <a:pPr lvl="1"/>
            <a:r>
              <a:rPr lang="en-US" sz="2800" dirty="0"/>
              <a:t>One day after date of discharge from active duty for service connection</a:t>
            </a:r>
            <a:r>
              <a:rPr kumimoji="0" lang="en-US" sz="2800" b="0" i="0" u="none" strike="noStrike" kern="1200" cap="none" spc="0" normalizeH="0" baseline="30000" noProof="0" dirty="0">
                <a:ln>
                  <a:noFill/>
                </a:ln>
                <a:solidFill>
                  <a:prstClr val="black"/>
                </a:solidFill>
                <a:effectLst/>
                <a:uLnTx/>
                <a:uFillTx/>
              </a:rPr>
              <a:t>1</a:t>
            </a:r>
            <a:r>
              <a:rPr lang="en-US" sz="2800" dirty="0"/>
              <a:t> – If claim filed within one year of </a:t>
            </a:r>
            <a:r>
              <a:rPr kumimoji="0" lang="en-US" sz="2800" b="0" i="1" u="none" strike="noStrike" kern="1200" cap="none" spc="0" normalizeH="0" baseline="0" noProof="0" dirty="0">
                <a:ln>
                  <a:noFill/>
                </a:ln>
                <a:solidFill>
                  <a:prstClr val="black"/>
                </a:solidFill>
                <a:effectLst/>
                <a:uLnTx/>
                <a:uFillTx/>
              </a:rPr>
              <a:t>discharge</a:t>
            </a:r>
            <a:r>
              <a:rPr kumimoji="0" lang="en-US" sz="2800" b="0" i="0" u="none" strike="noStrike" kern="1200" cap="none" spc="0" normalizeH="0" baseline="0" noProof="0" dirty="0">
                <a:ln>
                  <a:noFill/>
                </a:ln>
                <a:solidFill>
                  <a:prstClr val="black"/>
                </a:solidFill>
                <a:effectLst/>
                <a:uLnTx/>
                <a:uFillTx/>
              </a:rPr>
              <a:t>.</a:t>
            </a:r>
            <a:endParaRPr lang="en-US" sz="2800" dirty="0"/>
          </a:p>
          <a:p>
            <a:pPr lvl="1"/>
            <a:r>
              <a:rPr lang="en-US" sz="2800" dirty="0"/>
              <a:t>Date of death for Dependency and Indemnity Compensation (DIC)</a:t>
            </a:r>
            <a:r>
              <a:rPr kumimoji="0" lang="en-US" sz="2800" b="0" i="0" u="none" strike="noStrike" kern="1200" cap="none" spc="0" normalizeH="0" baseline="30000" noProof="0" dirty="0">
                <a:ln>
                  <a:noFill/>
                </a:ln>
                <a:solidFill>
                  <a:prstClr val="black"/>
                </a:solidFill>
                <a:effectLst/>
                <a:uLnTx/>
                <a:uFillTx/>
              </a:rPr>
              <a:t>2</a:t>
            </a:r>
            <a:r>
              <a:rPr lang="en-US" sz="2800" dirty="0"/>
              <a:t> – If filed within one year of </a:t>
            </a:r>
            <a:r>
              <a:rPr lang="en-US" sz="2800" i="1" dirty="0"/>
              <a:t>death</a:t>
            </a:r>
            <a:r>
              <a:rPr lang="en-US" sz="2800" dirty="0"/>
              <a:t>.</a:t>
            </a:r>
          </a:p>
          <a:p>
            <a:pPr lvl="1"/>
            <a:r>
              <a:rPr lang="en-US" sz="2800" dirty="0"/>
              <a:t>Date of worsening for increased rating</a:t>
            </a:r>
            <a:r>
              <a:rPr kumimoji="0" lang="en-US" sz="2800" b="0" i="0" u="none" strike="noStrike" kern="1200" cap="none" spc="0" normalizeH="0" baseline="30000" noProof="0" dirty="0">
                <a:ln>
                  <a:noFill/>
                </a:ln>
                <a:solidFill>
                  <a:prstClr val="black"/>
                </a:solidFill>
                <a:effectLst/>
                <a:uLnTx/>
                <a:uFillTx/>
              </a:rPr>
              <a:t>3</a:t>
            </a:r>
            <a:r>
              <a:rPr lang="en-US" sz="2800" dirty="0"/>
              <a:t> – If filed within one year of </a:t>
            </a:r>
            <a:r>
              <a:rPr lang="en-US" sz="2800" i="1" dirty="0"/>
              <a:t>worsening</a:t>
            </a:r>
            <a:r>
              <a:rPr lang="en-US" sz="2800" dirty="0"/>
              <a:t>.</a:t>
            </a:r>
            <a:endParaRPr lang="en-US" dirty="0"/>
          </a:p>
        </p:txBody>
      </p:sp>
      <p:sp>
        <p:nvSpPr>
          <p:cNvPr id="6" name="TextBox 5">
            <a:extLst>
              <a:ext uri="{FF2B5EF4-FFF2-40B4-BE49-F238E27FC236}">
                <a16:creationId xmlns:a16="http://schemas.microsoft.com/office/drawing/2014/main" id="{5B9B5BD0-F336-CF41-EAD7-D3DF6AE8D4D3}"/>
              </a:ext>
            </a:extLst>
          </p:cNvPr>
          <p:cNvSpPr txBox="1"/>
          <p:nvPr/>
        </p:nvSpPr>
        <p:spPr>
          <a:xfrm>
            <a:off x="921149" y="5934375"/>
            <a:ext cx="2743200" cy="674031"/>
          </a:xfrm>
          <a:prstGeom prst="rect">
            <a:avLst/>
          </a:prstGeom>
          <a:noFill/>
        </p:spPr>
        <p:txBody>
          <a:bodyPr wrap="square">
            <a:sp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400" b="0" i="0" u="none" strike="noStrike" kern="1200" cap="none" spc="0" normalizeH="0" baseline="30000" noProof="0" dirty="0">
                <a:ln>
                  <a:noFill/>
                </a:ln>
                <a:solidFill>
                  <a:prstClr val="black"/>
                </a:solidFill>
                <a:effectLst/>
                <a:uLnTx/>
                <a:uFillTx/>
                <a:latin typeface="Verdana" panose="020B0604030504040204" pitchFamily="34" charset="0"/>
                <a:ea typeface="Verdana" panose="020B0604030504040204" pitchFamily="34" charset="0"/>
              </a:rPr>
              <a:t>1  </a:t>
            </a:r>
            <a:r>
              <a:rPr kumimoji="0" lang="en-US" sz="14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rPr>
              <a:t>38 C.F.R. § 3.400(b)(2)(</a:t>
            </a:r>
            <a:r>
              <a:rPr kumimoji="0" lang="en-US" sz="1400" b="0" i="0" u="none" strike="noStrike" kern="1200" cap="none" spc="0" normalizeH="0" baseline="0" noProof="0" dirty="0" err="1">
                <a:ln>
                  <a:noFill/>
                </a:ln>
                <a:solidFill>
                  <a:prstClr val="black"/>
                </a:solidFill>
                <a:effectLst/>
                <a:uLnTx/>
                <a:uFillTx/>
                <a:latin typeface="Verdana" panose="020B0604030504040204" pitchFamily="34" charset="0"/>
                <a:ea typeface="Verdana" panose="020B0604030504040204" pitchFamily="34" charset="0"/>
              </a:rPr>
              <a:t>i</a:t>
            </a:r>
            <a:r>
              <a:rPr kumimoji="0" lang="en-US" sz="14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rPr>
              <a:t>); </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400" b="0" i="0" u="none" strike="noStrike" kern="1200" cap="none" spc="0" normalizeH="0" baseline="30000" noProof="0" dirty="0">
                <a:ln>
                  <a:noFill/>
                </a:ln>
                <a:solidFill>
                  <a:prstClr val="black"/>
                </a:solidFill>
                <a:effectLst/>
                <a:uLnTx/>
                <a:uFillTx/>
                <a:latin typeface="Verdana" panose="020B0604030504040204" pitchFamily="34" charset="0"/>
                <a:ea typeface="Verdana" panose="020B0604030504040204" pitchFamily="34" charset="0"/>
              </a:rPr>
              <a:t>2</a:t>
            </a:r>
            <a:r>
              <a:rPr kumimoji="0" lang="en-US" sz="14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rPr>
              <a:t> 38 C.F.R. § 3.400(c)(2);  </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400" b="0" i="0" u="none" strike="noStrike" kern="1200" cap="none" spc="0" normalizeH="0" baseline="30000" noProof="0" dirty="0">
                <a:ln>
                  <a:noFill/>
                </a:ln>
                <a:solidFill>
                  <a:prstClr val="black"/>
                </a:solidFill>
                <a:effectLst/>
                <a:uLnTx/>
                <a:uFillTx/>
                <a:latin typeface="Verdana" panose="020B0604030504040204" pitchFamily="34" charset="0"/>
                <a:ea typeface="Verdana" panose="020B0604030504040204" pitchFamily="34" charset="0"/>
              </a:rPr>
              <a:t>3 </a:t>
            </a:r>
            <a:r>
              <a:rPr kumimoji="0" lang="en-US" sz="14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rPr>
              <a:t>38 C.F.R. § 3.400(o)(2).</a:t>
            </a:r>
            <a:endParaRPr lang="en-US" sz="1400" dirty="0">
              <a:latin typeface="Verdana" panose="020B0604030504040204" pitchFamily="34" charset="0"/>
              <a:ea typeface="Verdana" panose="020B0604030504040204" pitchFamily="34" charset="0"/>
            </a:endParaRPr>
          </a:p>
        </p:txBody>
      </p:sp>
    </p:spTree>
    <p:custDataLst>
      <p:tags r:id="rId1"/>
    </p:custDataLst>
    <p:extLst>
      <p:ext uri="{BB962C8B-B14F-4D97-AF65-F5344CB8AC3E}">
        <p14:creationId xmlns:p14="http://schemas.microsoft.com/office/powerpoint/2010/main" val="12165544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28373D-55E7-2C19-04DD-7DE7FCBED0E8}"/>
              </a:ext>
            </a:extLst>
          </p:cNvPr>
          <p:cNvSpPr>
            <a:spLocks noGrp="1"/>
          </p:cNvSpPr>
          <p:nvPr>
            <p:ph type="title"/>
          </p:nvPr>
        </p:nvSpPr>
        <p:spPr/>
        <p:txBody>
          <a:bodyPr/>
          <a:lstStyle/>
          <a:p>
            <a:r>
              <a:rPr lang="en-US" dirty="0"/>
              <a:t>Question 2</a:t>
            </a:r>
          </a:p>
        </p:txBody>
      </p:sp>
      <p:sp>
        <p:nvSpPr>
          <p:cNvPr id="3" name="Slide Number Placeholder 2">
            <a:extLst>
              <a:ext uri="{FF2B5EF4-FFF2-40B4-BE49-F238E27FC236}">
                <a16:creationId xmlns:a16="http://schemas.microsoft.com/office/drawing/2014/main" id="{E6F4B02C-1410-EEAA-D412-3198C0C2AEF2}"/>
              </a:ext>
            </a:extLst>
          </p:cNvPr>
          <p:cNvSpPr>
            <a:spLocks noGrp="1"/>
          </p:cNvSpPr>
          <p:nvPr>
            <p:ph type="sldNum" sz="quarter" idx="12"/>
          </p:nvPr>
        </p:nvSpPr>
        <p:spPr/>
        <p:txBody>
          <a:bodyPr/>
          <a:lstStyle/>
          <a:p>
            <a:fld id="{772AD97A-4EE5-4134-952F-E148AF3C2668}" type="slidenum">
              <a:rPr lang="en-US" smtClean="0"/>
              <a:pPr/>
              <a:t>10</a:t>
            </a:fld>
            <a:endParaRPr lang="en-US" dirty="0"/>
          </a:p>
        </p:txBody>
      </p:sp>
      <p:sp>
        <p:nvSpPr>
          <p:cNvPr id="4" name="Content Placeholder 3">
            <a:extLst>
              <a:ext uri="{FF2B5EF4-FFF2-40B4-BE49-F238E27FC236}">
                <a16:creationId xmlns:a16="http://schemas.microsoft.com/office/drawing/2014/main" id="{BB504D3D-C23A-F9B2-9095-A64AD0C1569B}"/>
              </a:ext>
            </a:extLst>
          </p:cNvPr>
          <p:cNvSpPr>
            <a:spLocks noGrp="1"/>
          </p:cNvSpPr>
          <p:nvPr>
            <p:ph idx="1"/>
          </p:nvPr>
        </p:nvSpPr>
        <p:spPr/>
        <p:txBody>
          <a:bodyPr>
            <a:normAutofit lnSpcReduction="10000"/>
          </a:bodyPr>
          <a:lstStyle/>
          <a:p>
            <a:pPr marL="0" indent="0">
              <a:buNone/>
            </a:pPr>
            <a:r>
              <a:rPr lang="en-US" sz="2400" dirty="0"/>
              <a:t>Roxanne served in the U.S. Air Force from May 1, 2016 to April 28, 2020.  On March 2, 2021, she submits a claim of service connection for arthritis of the lumbar spine which service treatment records show was diagnosed on April 5, 2020.  A March 15, 2021 VA x-ray study shows lumbar spine arthritis.  VA granted service connection for Roxanne’s lumbar spine arthritis.  What is the correct effective date?</a:t>
            </a:r>
          </a:p>
          <a:p>
            <a:pPr marL="457200" indent="-457200">
              <a:buAutoNum type="alphaUcPeriod"/>
            </a:pPr>
            <a:r>
              <a:rPr lang="en-US" sz="2400" b="1" dirty="0">
                <a:solidFill>
                  <a:schemeClr val="accent1"/>
                </a:solidFill>
              </a:rPr>
              <a:t>March 15, 2021, because arthritis is first shown after service on that date.</a:t>
            </a:r>
          </a:p>
          <a:p>
            <a:pPr marL="457200" indent="-457200">
              <a:buAutoNum type="alphaUcPeriod"/>
            </a:pPr>
            <a:r>
              <a:rPr lang="en-US" sz="2400" b="1" dirty="0">
                <a:solidFill>
                  <a:srgbClr val="00B050"/>
                </a:solidFill>
              </a:rPr>
              <a:t>March 2, 2021, because the effective date can never be prior to the date of claim.</a:t>
            </a:r>
          </a:p>
          <a:p>
            <a:pPr marL="457200" indent="-457200">
              <a:buAutoNum type="alphaUcPeriod"/>
            </a:pPr>
            <a:r>
              <a:rPr lang="en-US" sz="2400" b="1" dirty="0">
                <a:solidFill>
                  <a:srgbClr val="7030A0"/>
                </a:solidFill>
              </a:rPr>
              <a:t>April 5, 2020, because arthritis is first shown on that date.</a:t>
            </a:r>
          </a:p>
          <a:p>
            <a:pPr marL="457200" indent="-457200">
              <a:buAutoNum type="alphaUcPeriod"/>
            </a:pPr>
            <a:r>
              <a:rPr lang="en-US" sz="2400" b="1" dirty="0">
                <a:solidFill>
                  <a:schemeClr val="accent2"/>
                </a:solidFill>
              </a:rPr>
              <a:t>April 29, 2020, because Roxanne filed her claim within one year of her separation from service, so the correct effective date is the day after separation.</a:t>
            </a:r>
            <a:r>
              <a:rPr lang="en-US" sz="2400" dirty="0">
                <a:solidFill>
                  <a:schemeClr val="accent2"/>
                </a:solidFill>
              </a:rPr>
              <a:t> </a:t>
            </a:r>
          </a:p>
          <a:p>
            <a:pPr marL="0" indent="0">
              <a:buNone/>
            </a:pPr>
            <a:endParaRPr lang="en-US" dirty="0"/>
          </a:p>
        </p:txBody>
      </p:sp>
      <p:sp>
        <p:nvSpPr>
          <p:cNvPr id="5" name="answerA">
            <a:extLst>
              <a:ext uri="{FF2B5EF4-FFF2-40B4-BE49-F238E27FC236}">
                <a16:creationId xmlns:a16="http://schemas.microsoft.com/office/drawing/2014/main" id="{6C22F765-59D6-32B7-B649-B3F60C63272C}"/>
              </a:ext>
            </a:extLst>
          </p:cNvPr>
          <p:cNvSpPr txBox="1"/>
          <p:nvPr/>
        </p:nvSpPr>
        <p:spPr>
          <a:xfrm>
            <a:off x="9334500" y="6096000"/>
            <a:ext cx="482600" cy="38100"/>
          </a:xfrm>
          <a:prstGeom prst="rect">
            <a:avLst/>
          </a:prstGeom>
          <a:solidFill>
            <a:srgbClr val="1673D2">
              <a:alpha val="50000"/>
            </a:srgbClr>
          </a:solidFill>
        </p:spPr>
        <p:txBody>
          <a:bodyPr vert="horz" wrap="none" tIns="635" rtlCol="0" anchor="t" anchorCtr="1">
            <a:noAutofit/>
          </a:bodyPr>
          <a:lstStyle/>
          <a:p>
            <a:pPr algn="ctr"/>
            <a:endParaRPr lang="en-US" sz="900">
              <a:solidFill>
                <a:srgbClr val="FFFFFF"/>
              </a:solidFill>
              <a:latin typeface="Segoe UI" panose="020B0502040204020203" pitchFamily="34" charset="0"/>
            </a:endParaRPr>
          </a:p>
        </p:txBody>
      </p:sp>
      <p:sp>
        <p:nvSpPr>
          <p:cNvPr id="6" name="letterA">
            <a:extLst>
              <a:ext uri="{FF2B5EF4-FFF2-40B4-BE49-F238E27FC236}">
                <a16:creationId xmlns:a16="http://schemas.microsoft.com/office/drawing/2014/main" id="{8FCF4D54-42A5-3716-BFB4-846BEBB9162C}"/>
              </a:ext>
            </a:extLst>
          </p:cNvPr>
          <p:cNvSpPr txBox="1"/>
          <p:nvPr/>
        </p:nvSpPr>
        <p:spPr>
          <a:xfrm>
            <a:off x="9334500" y="6159500"/>
            <a:ext cx="482600" cy="381000"/>
          </a:xfrm>
          <a:prstGeom prst="rect">
            <a:avLst/>
          </a:prstGeom>
          <a:solidFill>
            <a:srgbClr val="1673D2"/>
          </a:solidFill>
        </p:spPr>
        <p:txBody>
          <a:bodyPr vert="horz" rtlCol="0" anchor="b" anchorCtr="0">
            <a:noAutofit/>
          </a:bodyPr>
          <a:lstStyle/>
          <a:p>
            <a:r>
              <a:rPr lang="en-US" sz="1200">
                <a:solidFill>
                  <a:srgbClr val="FFFFFF"/>
                </a:solidFill>
                <a:latin typeface="Segoe UI" panose="020B0502040204020203" pitchFamily="34" charset="0"/>
              </a:rPr>
              <a:t>A</a:t>
            </a:r>
          </a:p>
        </p:txBody>
      </p:sp>
      <p:sp>
        <p:nvSpPr>
          <p:cNvPr id="7" name="answerB">
            <a:extLst>
              <a:ext uri="{FF2B5EF4-FFF2-40B4-BE49-F238E27FC236}">
                <a16:creationId xmlns:a16="http://schemas.microsoft.com/office/drawing/2014/main" id="{FAB098EE-8E8B-350C-4258-A0BE8A0BE0E0}"/>
              </a:ext>
            </a:extLst>
          </p:cNvPr>
          <p:cNvSpPr txBox="1"/>
          <p:nvPr/>
        </p:nvSpPr>
        <p:spPr>
          <a:xfrm>
            <a:off x="9842500" y="6096000"/>
            <a:ext cx="482600" cy="38100"/>
          </a:xfrm>
          <a:prstGeom prst="rect">
            <a:avLst/>
          </a:prstGeom>
          <a:solidFill>
            <a:srgbClr val="008A00">
              <a:alpha val="50000"/>
            </a:srgbClr>
          </a:solidFill>
        </p:spPr>
        <p:txBody>
          <a:bodyPr vert="horz" wrap="none" tIns="635" rtlCol="0" anchor="t" anchorCtr="1">
            <a:noAutofit/>
          </a:bodyPr>
          <a:lstStyle/>
          <a:p>
            <a:pPr algn="ctr"/>
            <a:endParaRPr lang="en-US" sz="900">
              <a:solidFill>
                <a:srgbClr val="FFFFFF"/>
              </a:solidFill>
              <a:latin typeface="Segoe UI" panose="020B0502040204020203" pitchFamily="34" charset="0"/>
            </a:endParaRPr>
          </a:p>
        </p:txBody>
      </p:sp>
      <p:sp>
        <p:nvSpPr>
          <p:cNvPr id="8" name="letterB">
            <a:extLst>
              <a:ext uri="{FF2B5EF4-FFF2-40B4-BE49-F238E27FC236}">
                <a16:creationId xmlns:a16="http://schemas.microsoft.com/office/drawing/2014/main" id="{D8920DCD-3557-FCA4-DD92-C7FE9EC9B2D2}"/>
              </a:ext>
            </a:extLst>
          </p:cNvPr>
          <p:cNvSpPr txBox="1"/>
          <p:nvPr/>
        </p:nvSpPr>
        <p:spPr>
          <a:xfrm>
            <a:off x="9842500" y="6159500"/>
            <a:ext cx="482600" cy="381000"/>
          </a:xfrm>
          <a:prstGeom prst="rect">
            <a:avLst/>
          </a:prstGeom>
          <a:solidFill>
            <a:srgbClr val="008A00"/>
          </a:solidFill>
        </p:spPr>
        <p:txBody>
          <a:bodyPr vert="horz" rtlCol="0" anchor="b" anchorCtr="0">
            <a:noAutofit/>
          </a:bodyPr>
          <a:lstStyle/>
          <a:p>
            <a:r>
              <a:rPr lang="en-US" sz="1200">
                <a:solidFill>
                  <a:srgbClr val="FFFFFF"/>
                </a:solidFill>
                <a:latin typeface="Segoe UI" panose="020B0502040204020203" pitchFamily="34" charset="0"/>
              </a:rPr>
              <a:t>B</a:t>
            </a:r>
          </a:p>
        </p:txBody>
      </p:sp>
      <p:sp>
        <p:nvSpPr>
          <p:cNvPr id="9" name="answerC">
            <a:extLst>
              <a:ext uri="{FF2B5EF4-FFF2-40B4-BE49-F238E27FC236}">
                <a16:creationId xmlns:a16="http://schemas.microsoft.com/office/drawing/2014/main" id="{355C509E-29F2-1ACA-7F87-A2CBFBF2F0D0}"/>
              </a:ext>
            </a:extLst>
          </p:cNvPr>
          <p:cNvSpPr txBox="1"/>
          <p:nvPr/>
        </p:nvSpPr>
        <p:spPr>
          <a:xfrm>
            <a:off x="10350500" y="6096000"/>
            <a:ext cx="482600" cy="38100"/>
          </a:xfrm>
          <a:prstGeom prst="rect">
            <a:avLst/>
          </a:prstGeom>
          <a:solidFill>
            <a:srgbClr val="8D0196">
              <a:alpha val="50000"/>
            </a:srgbClr>
          </a:solidFill>
        </p:spPr>
        <p:txBody>
          <a:bodyPr vert="horz" wrap="none" tIns="635" rtlCol="0" anchor="t" anchorCtr="1">
            <a:noAutofit/>
          </a:bodyPr>
          <a:lstStyle/>
          <a:p>
            <a:pPr algn="ctr"/>
            <a:endParaRPr lang="en-US" sz="900">
              <a:solidFill>
                <a:srgbClr val="FFFFFF"/>
              </a:solidFill>
              <a:latin typeface="Segoe UI" panose="020B0502040204020203" pitchFamily="34" charset="0"/>
            </a:endParaRPr>
          </a:p>
        </p:txBody>
      </p:sp>
      <p:sp>
        <p:nvSpPr>
          <p:cNvPr id="10" name="letterC">
            <a:extLst>
              <a:ext uri="{FF2B5EF4-FFF2-40B4-BE49-F238E27FC236}">
                <a16:creationId xmlns:a16="http://schemas.microsoft.com/office/drawing/2014/main" id="{5F9D8F2B-92FC-0221-FA0A-30DDADD8CCEA}"/>
              </a:ext>
            </a:extLst>
          </p:cNvPr>
          <p:cNvSpPr txBox="1"/>
          <p:nvPr/>
        </p:nvSpPr>
        <p:spPr>
          <a:xfrm>
            <a:off x="10350500" y="6159500"/>
            <a:ext cx="482600" cy="381000"/>
          </a:xfrm>
          <a:prstGeom prst="rect">
            <a:avLst/>
          </a:prstGeom>
          <a:solidFill>
            <a:srgbClr val="8D0196"/>
          </a:solidFill>
        </p:spPr>
        <p:txBody>
          <a:bodyPr vert="horz" rtlCol="0" anchor="b" anchorCtr="0">
            <a:noAutofit/>
          </a:bodyPr>
          <a:lstStyle/>
          <a:p>
            <a:r>
              <a:rPr lang="en-US" sz="1200">
                <a:solidFill>
                  <a:srgbClr val="FFFFFF"/>
                </a:solidFill>
                <a:latin typeface="Segoe UI" panose="020B0502040204020203" pitchFamily="34" charset="0"/>
              </a:rPr>
              <a:t>C</a:t>
            </a:r>
          </a:p>
        </p:txBody>
      </p:sp>
      <p:sp>
        <p:nvSpPr>
          <p:cNvPr id="11" name="answerD">
            <a:extLst>
              <a:ext uri="{FF2B5EF4-FFF2-40B4-BE49-F238E27FC236}">
                <a16:creationId xmlns:a16="http://schemas.microsoft.com/office/drawing/2014/main" id="{0E40DB41-AE92-6000-DC71-91364C8AB1A7}"/>
              </a:ext>
            </a:extLst>
          </p:cNvPr>
          <p:cNvSpPr txBox="1"/>
          <p:nvPr/>
        </p:nvSpPr>
        <p:spPr>
          <a:xfrm>
            <a:off x="10858500" y="6096000"/>
            <a:ext cx="482600" cy="38100"/>
          </a:xfrm>
          <a:prstGeom prst="rect">
            <a:avLst/>
          </a:prstGeom>
          <a:solidFill>
            <a:srgbClr val="FD5C04">
              <a:alpha val="50000"/>
            </a:srgbClr>
          </a:solidFill>
        </p:spPr>
        <p:txBody>
          <a:bodyPr vert="horz" wrap="none" tIns="635" rtlCol="0" anchor="t" anchorCtr="1">
            <a:noAutofit/>
          </a:bodyPr>
          <a:lstStyle/>
          <a:p>
            <a:pPr algn="ctr"/>
            <a:endParaRPr lang="en-US" sz="900">
              <a:solidFill>
                <a:srgbClr val="FFFFFF"/>
              </a:solidFill>
              <a:latin typeface="Segoe UI" panose="020B0502040204020203" pitchFamily="34" charset="0"/>
            </a:endParaRPr>
          </a:p>
        </p:txBody>
      </p:sp>
      <p:sp>
        <p:nvSpPr>
          <p:cNvPr id="12" name="letterD">
            <a:extLst>
              <a:ext uri="{FF2B5EF4-FFF2-40B4-BE49-F238E27FC236}">
                <a16:creationId xmlns:a16="http://schemas.microsoft.com/office/drawing/2014/main" id="{B3AA2622-6709-74E3-5C92-F1AE5AB892A2}"/>
              </a:ext>
            </a:extLst>
          </p:cNvPr>
          <p:cNvSpPr txBox="1"/>
          <p:nvPr/>
        </p:nvSpPr>
        <p:spPr>
          <a:xfrm>
            <a:off x="10858500" y="6159500"/>
            <a:ext cx="482600" cy="381000"/>
          </a:xfrm>
          <a:prstGeom prst="rect">
            <a:avLst/>
          </a:prstGeom>
          <a:solidFill>
            <a:srgbClr val="FD5C04"/>
          </a:solidFill>
        </p:spPr>
        <p:txBody>
          <a:bodyPr vert="horz" rtlCol="0" anchor="b" anchorCtr="0">
            <a:noAutofit/>
          </a:bodyPr>
          <a:lstStyle/>
          <a:p>
            <a:r>
              <a:rPr lang="en-US" sz="1200">
                <a:solidFill>
                  <a:srgbClr val="FFFFFF"/>
                </a:solidFill>
                <a:latin typeface="Segoe UI" panose="020B0502040204020203" pitchFamily="34" charset="0"/>
              </a:rPr>
              <a:t>D</a:t>
            </a:r>
          </a:p>
        </p:txBody>
      </p:sp>
      <p:sp>
        <p:nvSpPr>
          <p:cNvPr id="13" name="counter" descr="Classic ParticiPoll#False#False">
            <a:extLst>
              <a:ext uri="{FF2B5EF4-FFF2-40B4-BE49-F238E27FC236}">
                <a16:creationId xmlns:a16="http://schemas.microsoft.com/office/drawing/2014/main" id="{CD9160FB-4235-528B-3FC7-9BBD47510B74}"/>
              </a:ext>
            </a:extLst>
          </p:cNvPr>
          <p:cNvSpPr txBox="1"/>
          <p:nvPr/>
        </p:nvSpPr>
        <p:spPr>
          <a:xfrm>
            <a:off x="11366500" y="6096000"/>
            <a:ext cx="482600" cy="444500"/>
          </a:xfrm>
          <a:prstGeom prst="rect">
            <a:avLst/>
          </a:prstGeom>
          <a:solidFill>
            <a:srgbClr val="D2691E"/>
          </a:solidFill>
        </p:spPr>
        <p:txBody>
          <a:bodyPr vert="horz" rtlCol="0" anchor="ctr" anchorCtr="1">
            <a:noAutofit/>
          </a:bodyPr>
          <a:lstStyle/>
          <a:p>
            <a:pPr algn="ctr"/>
            <a:r>
              <a:rPr lang="en-US" sz="1400">
                <a:solidFill>
                  <a:srgbClr val="FFFFFF"/>
                </a:solidFill>
                <a:latin typeface="Segoe UI" panose="020B0502040204020203" pitchFamily="34" charset="0"/>
              </a:rPr>
              <a:t>0</a:t>
            </a:r>
          </a:p>
        </p:txBody>
      </p:sp>
      <p:sp>
        <p:nvSpPr>
          <p:cNvPr id="14" name="participoll" descr="4">
            <a:extLst>
              <a:ext uri="{FF2B5EF4-FFF2-40B4-BE49-F238E27FC236}">
                <a16:creationId xmlns:a16="http://schemas.microsoft.com/office/drawing/2014/main" id="{93D3A2AE-5293-D121-D579-7603480362C1}"/>
              </a:ext>
            </a:extLst>
          </p:cNvPr>
          <p:cNvSpPr txBox="1"/>
          <p:nvPr/>
        </p:nvSpPr>
        <p:spPr>
          <a:xfrm>
            <a:off x="11366500" y="6096000"/>
            <a:ext cx="482600" cy="444500"/>
          </a:xfrm>
          <a:prstGeom prst="rect">
            <a:avLst/>
          </a:prstGeom>
          <a:solidFill>
            <a:srgbClr val="FFFFFF">
              <a:alpha val="15000"/>
            </a:srgbClr>
          </a:solidFill>
        </p:spPr>
        <p:txBody>
          <a:bodyPr vert="horz" rtlCol="0">
            <a:noAutofit/>
          </a:bodyPr>
          <a:lstStyle/>
          <a:p>
            <a:endParaRPr lang="en-US"/>
          </a:p>
        </p:txBody>
      </p:sp>
      <p:sp>
        <p:nvSpPr>
          <p:cNvPr id="15" name="pp_status">
            <a:extLst>
              <a:ext uri="{FF2B5EF4-FFF2-40B4-BE49-F238E27FC236}">
                <a16:creationId xmlns:a16="http://schemas.microsoft.com/office/drawing/2014/main" id="{D0CDCBEF-6BFF-4D76-1A6D-6A56F8DBC17F}"/>
              </a:ext>
            </a:extLst>
          </p:cNvPr>
          <p:cNvSpPr txBox="1"/>
          <p:nvPr/>
        </p:nvSpPr>
        <p:spPr>
          <a:xfrm>
            <a:off x="8763000" y="6540500"/>
            <a:ext cx="3175000" cy="190500"/>
          </a:xfrm>
          <a:prstGeom prst="rect">
            <a:avLst/>
          </a:prstGeom>
          <a:noFill/>
        </p:spPr>
        <p:txBody>
          <a:bodyPr vert="horz" wrap="none" rtlCol="0" anchor="ctr">
            <a:noAutofit/>
          </a:bodyPr>
          <a:lstStyle/>
          <a:p>
            <a:pPr algn="r"/>
            <a:endParaRPr lang="en-US" sz="900">
              <a:solidFill>
                <a:srgbClr val="FF0000"/>
              </a:solidFill>
              <a:latin typeface="Segoe UI" panose="020B0502040204020203" pitchFamily="34" charset="0"/>
            </a:endParaRPr>
          </a:p>
        </p:txBody>
      </p:sp>
    </p:spTree>
    <p:extLst>
      <p:ext uri="{BB962C8B-B14F-4D97-AF65-F5344CB8AC3E}">
        <p14:creationId xmlns:p14="http://schemas.microsoft.com/office/powerpoint/2010/main" val="32000026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down)">
                                      <p:cBhvr>
                                        <p:cTn id="7" dur="3">
                                          <p:stCondLst>
                                            <p:cond delay="0"/>
                                          </p:stCondLst>
                                        </p:cTn>
                                        <p:tgtEl>
                                          <p:spTgt spid="14"/>
                                        </p:tgtEl>
                                      </p:cBhvr>
                                    </p:animEffect>
                                    <p:anim calcmode="lin" valueType="num">
                                      <p:cBhvr>
                                        <p:cTn id="8" dur="9" tmFilter="0,0; 0.14,0.36; 0.43,0.73; 0.71,0.91; 1.0,1.0">
                                          <p:stCondLst>
                                            <p:cond delay="0"/>
                                          </p:stCondLst>
                                        </p:cTn>
                                        <p:tgtEl>
                                          <p:spTgt spid="14"/>
                                        </p:tgtEl>
                                        <p:attrNameLst>
                                          <p:attrName>ppt_x</p:attrName>
                                        </p:attrNameLst>
                                      </p:cBhvr>
                                      <p:tavLst>
                                        <p:tav tm="0">
                                          <p:val>
                                            <p:strVal val="#ppt_x-0.25"/>
                                          </p:val>
                                        </p:tav>
                                        <p:tav tm="100000">
                                          <p:val>
                                            <p:strVal val="#ppt_x"/>
                                          </p:val>
                                        </p:tav>
                                      </p:tavLst>
                                    </p:anim>
                                    <p:anim calcmode="lin" valueType="num">
                                      <p:cBhvr>
                                        <p:cTn id="9" dur="3" tmFilter="0.0,0.0; 0.25,0.07; 0.50,0.2; 0.75,0.467; 1.0,1.0">
                                          <p:stCondLst>
                                            <p:cond delay="0"/>
                                          </p:stCondLst>
                                        </p:cTn>
                                        <p:tgtEl>
                                          <p:spTgt spid="14"/>
                                        </p:tgtEl>
                                        <p:attrNameLst>
                                          <p:attrName>ppt_y</p:attrName>
                                        </p:attrNameLst>
                                      </p:cBhvr>
                                      <p:tavLst>
                                        <p:tav tm="0" fmla="#ppt_y-sin(pi*$)/3">
                                          <p:val>
                                            <p:fltVal val="0.5"/>
                                          </p:val>
                                        </p:tav>
                                        <p:tav tm="100000">
                                          <p:val>
                                            <p:fltVal val="1"/>
                                          </p:val>
                                        </p:tav>
                                      </p:tavLst>
                                    </p:anim>
                                    <p:anim calcmode="lin" valueType="num">
                                      <p:cBhvr>
                                        <p:cTn id="10" dur="3" tmFilter="0, 0; 0.125,0.2665; 0.25,0.4; 0.375,0.465; 0.5,0.5;  0.625,0.535; 0.75,0.6; 0.875,0.7335; 1,1">
                                          <p:stCondLst>
                                            <p:cond delay="3"/>
                                          </p:stCondLst>
                                        </p:cTn>
                                        <p:tgtEl>
                                          <p:spTgt spid="14"/>
                                        </p:tgtEl>
                                        <p:attrNameLst>
                                          <p:attrName>ppt_y</p:attrName>
                                        </p:attrNameLst>
                                      </p:cBhvr>
                                      <p:tavLst>
                                        <p:tav tm="0" fmla="#ppt_y-sin(pi*$)/9">
                                          <p:val>
                                            <p:fltVal val="0"/>
                                          </p:val>
                                        </p:tav>
                                        <p:tav tm="100000">
                                          <p:val>
                                            <p:fltVal val="1"/>
                                          </p:val>
                                        </p:tav>
                                      </p:tavLst>
                                    </p:anim>
                                    <p:anim calcmode="lin" valueType="num">
                                      <p:cBhvr>
                                        <p:cTn id="11" dur="2" tmFilter="0, 0; 0.125,0.2665; 0.25,0.4; 0.375,0.465; 0.5,0.5;  0.625,0.535; 0.75,0.6; 0.875,0.7335; 1,1">
                                          <p:stCondLst>
                                            <p:cond delay="7"/>
                                          </p:stCondLst>
                                        </p:cTn>
                                        <p:tgtEl>
                                          <p:spTgt spid="14"/>
                                        </p:tgtEl>
                                        <p:attrNameLst>
                                          <p:attrName>ppt_y</p:attrName>
                                        </p:attrNameLst>
                                      </p:cBhvr>
                                      <p:tavLst>
                                        <p:tav tm="0" fmla="#ppt_y-sin(pi*$)/27">
                                          <p:val>
                                            <p:fltVal val="0"/>
                                          </p:val>
                                        </p:tav>
                                        <p:tav tm="100000">
                                          <p:val>
                                            <p:fltVal val="1"/>
                                          </p:val>
                                        </p:tav>
                                      </p:tavLst>
                                    </p:anim>
                                    <p:anim calcmode="lin" valueType="num">
                                      <p:cBhvr>
                                        <p:cTn id="12" dur="1" tmFilter="0, 0; 0.125,0.2665; 0.25,0.4; 0.375,0.465; 0.5,0.5;  0.625,0.535; 0.75,0.6; 0.875,0.7335; 1,1">
                                          <p:stCondLst>
                                            <p:cond delay="8"/>
                                          </p:stCondLst>
                                        </p:cTn>
                                        <p:tgtEl>
                                          <p:spTgt spid="14"/>
                                        </p:tgtEl>
                                        <p:attrNameLst>
                                          <p:attrName>ppt_y</p:attrName>
                                        </p:attrNameLst>
                                      </p:cBhvr>
                                      <p:tavLst>
                                        <p:tav tm="0" fmla="#ppt_y-sin(pi*$)/81">
                                          <p:val>
                                            <p:fltVal val="0"/>
                                          </p:val>
                                        </p:tav>
                                        <p:tav tm="100000">
                                          <p:val>
                                            <p:fltVal val="1"/>
                                          </p:val>
                                        </p:tav>
                                      </p:tavLst>
                                    </p:anim>
                                    <p:animScale>
                                      <p:cBhvr>
                                        <p:cTn id="13" dur="1">
                                          <p:stCondLst>
                                            <p:cond delay="3"/>
                                          </p:stCondLst>
                                        </p:cTn>
                                        <p:tgtEl>
                                          <p:spTgt spid="14"/>
                                        </p:tgtEl>
                                      </p:cBhvr>
                                      <p:to x="100000" y="60000"/>
                                    </p:animScale>
                                    <p:animScale>
                                      <p:cBhvr>
                                        <p:cTn id="14" dur="1" decel="50000">
                                          <p:stCondLst>
                                            <p:cond delay="3"/>
                                          </p:stCondLst>
                                        </p:cTn>
                                        <p:tgtEl>
                                          <p:spTgt spid="14"/>
                                        </p:tgtEl>
                                      </p:cBhvr>
                                      <p:to x="100000" y="100000"/>
                                    </p:animScale>
                                    <p:animScale>
                                      <p:cBhvr>
                                        <p:cTn id="15" dur="1">
                                          <p:stCondLst>
                                            <p:cond delay="7"/>
                                          </p:stCondLst>
                                        </p:cTn>
                                        <p:tgtEl>
                                          <p:spTgt spid="14"/>
                                        </p:tgtEl>
                                      </p:cBhvr>
                                      <p:to x="100000" y="80000"/>
                                    </p:animScale>
                                    <p:animScale>
                                      <p:cBhvr>
                                        <p:cTn id="16" dur="1" decel="50000">
                                          <p:stCondLst>
                                            <p:cond delay="7"/>
                                          </p:stCondLst>
                                        </p:cTn>
                                        <p:tgtEl>
                                          <p:spTgt spid="14"/>
                                        </p:tgtEl>
                                      </p:cBhvr>
                                      <p:to x="100000" y="100000"/>
                                    </p:animScale>
                                    <p:animScale>
                                      <p:cBhvr>
                                        <p:cTn id="17" dur="1">
                                          <p:stCondLst>
                                            <p:cond delay="8"/>
                                          </p:stCondLst>
                                        </p:cTn>
                                        <p:tgtEl>
                                          <p:spTgt spid="14"/>
                                        </p:tgtEl>
                                      </p:cBhvr>
                                      <p:to x="100000" y="90000"/>
                                    </p:animScale>
                                    <p:animScale>
                                      <p:cBhvr>
                                        <p:cTn id="18" dur="1" decel="50000">
                                          <p:stCondLst>
                                            <p:cond delay="8"/>
                                          </p:stCondLst>
                                        </p:cTn>
                                        <p:tgtEl>
                                          <p:spTgt spid="14"/>
                                        </p:tgtEl>
                                      </p:cBhvr>
                                      <p:to x="100000" y="100000"/>
                                    </p:animScale>
                                    <p:animScale>
                                      <p:cBhvr>
                                        <p:cTn id="19" dur="1">
                                          <p:stCondLst>
                                            <p:cond delay="9"/>
                                          </p:stCondLst>
                                        </p:cTn>
                                        <p:tgtEl>
                                          <p:spTgt spid="14"/>
                                        </p:tgtEl>
                                      </p:cBhvr>
                                      <p:to x="100000" y="95000"/>
                                    </p:animScale>
                                    <p:animScale>
                                      <p:cBhvr>
                                        <p:cTn id="20" dur="1" decel="50000">
                                          <p:stCondLst>
                                            <p:cond delay="9"/>
                                          </p:stCondLst>
                                        </p:cTn>
                                        <p:tgtEl>
                                          <p:spTgt spid="14"/>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179FAB-01E6-8E0F-7E70-4A4BD16ADE7B}"/>
              </a:ext>
            </a:extLst>
          </p:cNvPr>
          <p:cNvSpPr>
            <a:spLocks noGrp="1"/>
          </p:cNvSpPr>
          <p:nvPr>
            <p:ph type="title"/>
          </p:nvPr>
        </p:nvSpPr>
        <p:spPr/>
        <p:txBody>
          <a:bodyPr/>
          <a:lstStyle/>
          <a:p>
            <a:r>
              <a:rPr lang="en-US" dirty="0"/>
              <a:t>Answer 2</a:t>
            </a:r>
          </a:p>
        </p:txBody>
      </p:sp>
      <p:sp>
        <p:nvSpPr>
          <p:cNvPr id="3" name="Slide Number Placeholder 2">
            <a:extLst>
              <a:ext uri="{FF2B5EF4-FFF2-40B4-BE49-F238E27FC236}">
                <a16:creationId xmlns:a16="http://schemas.microsoft.com/office/drawing/2014/main" id="{2D51FD0C-DA0E-0C65-A2B5-8430840E2741}"/>
              </a:ext>
            </a:extLst>
          </p:cNvPr>
          <p:cNvSpPr>
            <a:spLocks noGrp="1"/>
          </p:cNvSpPr>
          <p:nvPr>
            <p:ph type="sldNum" sz="quarter" idx="12"/>
          </p:nvPr>
        </p:nvSpPr>
        <p:spPr/>
        <p:txBody>
          <a:bodyPr/>
          <a:lstStyle/>
          <a:p>
            <a:fld id="{772AD97A-4EE5-4134-952F-E148AF3C2668}" type="slidenum">
              <a:rPr lang="en-US" smtClean="0"/>
              <a:pPr/>
              <a:t>11</a:t>
            </a:fld>
            <a:endParaRPr lang="en-US" dirty="0"/>
          </a:p>
        </p:txBody>
      </p:sp>
      <p:sp>
        <p:nvSpPr>
          <p:cNvPr id="4" name="Content Placeholder 3">
            <a:extLst>
              <a:ext uri="{FF2B5EF4-FFF2-40B4-BE49-F238E27FC236}">
                <a16:creationId xmlns:a16="http://schemas.microsoft.com/office/drawing/2014/main" id="{4DC0FC33-052D-20FB-E171-476E9945D548}"/>
              </a:ext>
            </a:extLst>
          </p:cNvPr>
          <p:cNvSpPr>
            <a:spLocks noGrp="1"/>
          </p:cNvSpPr>
          <p:nvPr>
            <p:ph idx="1"/>
          </p:nvPr>
        </p:nvSpPr>
        <p:spPr>
          <a:xfrm>
            <a:off x="169332" y="1506979"/>
            <a:ext cx="11836398" cy="3467218"/>
          </a:xfrm>
        </p:spPr>
        <p:txBody>
          <a:bodyPr>
            <a:noAutofit/>
          </a:bodyPr>
          <a:lstStyle/>
          <a:p>
            <a:pPr marL="0" indent="0">
              <a:buNone/>
            </a:pPr>
            <a:r>
              <a:rPr lang="en-US" sz="2400" b="1" dirty="0">
                <a:solidFill>
                  <a:srgbClr val="C00000"/>
                </a:solidFill>
              </a:rPr>
              <a:t>D.  </a:t>
            </a:r>
            <a:r>
              <a:rPr lang="en-US" sz="2400" b="1" dirty="0">
                <a:solidFill>
                  <a:schemeClr val="accent2"/>
                </a:solidFill>
              </a:rPr>
              <a:t>April 29, 2020, because Roxanne filed her claim within one year of her separation from service, so the correct effective date is the day after separation. </a:t>
            </a:r>
          </a:p>
          <a:p>
            <a:pPr lvl="1"/>
            <a:r>
              <a:rPr lang="en-US" sz="2300" dirty="0"/>
              <a:t>April 5, 2020, is incorrect because Roxanne was still in service on that date.</a:t>
            </a:r>
          </a:p>
          <a:p>
            <a:pPr lvl="1"/>
            <a:r>
              <a:rPr lang="en-US" sz="2300" dirty="0"/>
              <a:t>March 2, 2021, is incorrect because 38 C.F.R. § 3.400(b)(2)(</a:t>
            </a:r>
            <a:r>
              <a:rPr lang="en-US" sz="2300" dirty="0" err="1"/>
              <a:t>i</a:t>
            </a:r>
            <a:r>
              <a:rPr lang="en-US" sz="2300" dirty="0"/>
              <a:t>) specifically provides an exception to the general “date of claim” rule if a claim is filed within one year of separation from service.</a:t>
            </a:r>
          </a:p>
          <a:p>
            <a:pPr lvl="1"/>
            <a:r>
              <a:rPr lang="en-US" sz="2300" dirty="0"/>
              <a:t>March 15, 2021, is incorrect because arthritis of the lumbar spine (a chronic disease) was first shown during service.</a:t>
            </a:r>
          </a:p>
        </p:txBody>
      </p:sp>
      <p:sp>
        <p:nvSpPr>
          <p:cNvPr id="6" name="Rectangle: Rounded Corners 5">
            <a:extLst>
              <a:ext uri="{FF2B5EF4-FFF2-40B4-BE49-F238E27FC236}">
                <a16:creationId xmlns:a16="http://schemas.microsoft.com/office/drawing/2014/main" id="{83CF3DF3-3D13-75C6-301B-E5B421197E33}"/>
              </a:ext>
            </a:extLst>
          </p:cNvPr>
          <p:cNvSpPr/>
          <p:nvPr/>
        </p:nvSpPr>
        <p:spPr>
          <a:xfrm>
            <a:off x="524136" y="5126468"/>
            <a:ext cx="10689772" cy="1375511"/>
          </a:xfrm>
          <a:prstGeom prst="roundRect">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ctr"/>
            <a:r>
              <a:rPr lang="en-US" sz="2200" b="1" dirty="0">
                <a:solidFill>
                  <a:schemeClr val="tx1"/>
                </a:solidFill>
                <a:latin typeface="Verdana" panose="020B0604030504040204" pitchFamily="34" charset="0"/>
                <a:ea typeface="Verdana" panose="020B0604030504040204" pitchFamily="34" charset="0"/>
              </a:rPr>
              <a:t>Advocacy Tip: </a:t>
            </a:r>
            <a:r>
              <a:rPr lang="en-US" sz="2200" dirty="0">
                <a:solidFill>
                  <a:schemeClr val="tx1"/>
                </a:solidFill>
                <a:latin typeface="Verdana" panose="020B0604030504040204" pitchFamily="34" charset="0"/>
                <a:ea typeface="Verdana" panose="020B0604030504040204" pitchFamily="34" charset="0"/>
              </a:rPr>
              <a:t>When reviewing VA’s effective date of a grant of benefits, always start with the date the Veteran filed the claim. From there, look to see if any of the exceptions apply.</a:t>
            </a:r>
          </a:p>
        </p:txBody>
      </p:sp>
    </p:spTree>
    <p:custDataLst>
      <p:tags r:id="rId1"/>
    </p:custDataLst>
    <p:extLst>
      <p:ext uri="{BB962C8B-B14F-4D97-AF65-F5344CB8AC3E}">
        <p14:creationId xmlns:p14="http://schemas.microsoft.com/office/powerpoint/2010/main" val="145421065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17777E-8BBA-D35E-A581-F564C8C2C6A7}"/>
              </a:ext>
            </a:extLst>
          </p:cNvPr>
          <p:cNvSpPr>
            <a:spLocks noGrp="1"/>
          </p:cNvSpPr>
          <p:nvPr>
            <p:ph type="title"/>
          </p:nvPr>
        </p:nvSpPr>
        <p:spPr/>
        <p:txBody>
          <a:bodyPr/>
          <a:lstStyle/>
          <a:p>
            <a:r>
              <a:rPr lang="en-US" dirty="0"/>
              <a:t>Finality of VA Decisions </a:t>
            </a:r>
          </a:p>
        </p:txBody>
      </p:sp>
      <p:sp>
        <p:nvSpPr>
          <p:cNvPr id="3" name="Slide Number Placeholder 2">
            <a:extLst>
              <a:ext uri="{FF2B5EF4-FFF2-40B4-BE49-F238E27FC236}">
                <a16:creationId xmlns:a16="http://schemas.microsoft.com/office/drawing/2014/main" id="{2BB04ECB-C132-B7C8-C839-38D6B2FA4CCF}"/>
              </a:ext>
            </a:extLst>
          </p:cNvPr>
          <p:cNvSpPr>
            <a:spLocks noGrp="1"/>
          </p:cNvSpPr>
          <p:nvPr>
            <p:ph type="sldNum" sz="quarter" idx="12"/>
          </p:nvPr>
        </p:nvSpPr>
        <p:spPr/>
        <p:txBody>
          <a:bodyPr/>
          <a:lstStyle/>
          <a:p>
            <a:fld id="{772AD97A-4EE5-4134-952F-E148AF3C2668}" type="slidenum">
              <a:rPr lang="en-US" smtClean="0"/>
              <a:pPr/>
              <a:t>12</a:t>
            </a:fld>
            <a:endParaRPr lang="en-US" dirty="0"/>
          </a:p>
        </p:txBody>
      </p:sp>
      <p:sp>
        <p:nvSpPr>
          <p:cNvPr id="4" name="Content Placeholder 3">
            <a:extLst>
              <a:ext uri="{FF2B5EF4-FFF2-40B4-BE49-F238E27FC236}">
                <a16:creationId xmlns:a16="http://schemas.microsoft.com/office/drawing/2014/main" id="{25BE53E2-D0A9-E5AD-1FBF-7FC14F382286}"/>
              </a:ext>
            </a:extLst>
          </p:cNvPr>
          <p:cNvSpPr>
            <a:spLocks noGrp="1"/>
          </p:cNvSpPr>
          <p:nvPr>
            <p:ph idx="1"/>
          </p:nvPr>
        </p:nvSpPr>
        <p:spPr>
          <a:xfrm>
            <a:off x="3548745" y="1708890"/>
            <a:ext cx="8296638" cy="4899516"/>
          </a:xfrm>
        </p:spPr>
        <p:txBody>
          <a:bodyPr>
            <a:normAutofit/>
          </a:bodyPr>
          <a:lstStyle/>
          <a:p>
            <a:r>
              <a:rPr lang="en-US" sz="2600" dirty="0"/>
              <a:t>If VA’s denial or rating becomes </a:t>
            </a:r>
            <a:r>
              <a:rPr lang="en-US" sz="2600" b="1" dirty="0"/>
              <a:t>final</a:t>
            </a:r>
            <a:r>
              <a:rPr lang="en-US" sz="2600" dirty="0"/>
              <a:t>, then the effective date for future claims is usually limited.</a:t>
            </a:r>
          </a:p>
          <a:p>
            <a:pPr lvl="1"/>
            <a:r>
              <a:rPr lang="en-US" sz="2600" dirty="0"/>
              <a:t>Reopened claims for service connection are </a:t>
            </a:r>
            <a:r>
              <a:rPr lang="en-US" sz="2600" i="1" u="sng" dirty="0"/>
              <a:t>generally</a:t>
            </a:r>
            <a:r>
              <a:rPr lang="en-US" sz="2600" dirty="0"/>
              <a:t> limited to the date of reopening.</a:t>
            </a:r>
          </a:p>
          <a:p>
            <a:pPr lvl="1"/>
            <a:r>
              <a:rPr lang="en-US" sz="2600" dirty="0"/>
              <a:t>Claims for a rating increase are </a:t>
            </a:r>
            <a:r>
              <a:rPr lang="en-US" sz="2600" i="1" u="sng" dirty="0"/>
              <a:t>generally</a:t>
            </a:r>
            <a:r>
              <a:rPr lang="en-US" sz="2600" dirty="0"/>
              <a:t> limited to the date of claim for an increase.</a:t>
            </a:r>
          </a:p>
          <a:p>
            <a:r>
              <a:rPr lang="en-US" sz="2600" dirty="0"/>
              <a:t>A </a:t>
            </a:r>
            <a:r>
              <a:rPr lang="en-US" sz="2600" b="1" dirty="0"/>
              <a:t>final decision</a:t>
            </a:r>
            <a:r>
              <a:rPr lang="en-US" sz="2600" dirty="0"/>
              <a:t> can be revised upon a showing of “clear and unmistakable error,” or CUE.</a:t>
            </a:r>
          </a:p>
          <a:p>
            <a:pPr lvl="1"/>
            <a:r>
              <a:rPr lang="en-US" sz="2600" dirty="0"/>
              <a:t>The effective date can be awarded back to date of original claim.</a:t>
            </a:r>
          </a:p>
          <a:p>
            <a:pPr lvl="1"/>
            <a:endParaRPr lang="en-US" dirty="0"/>
          </a:p>
          <a:p>
            <a:endParaRPr lang="en-US" dirty="0"/>
          </a:p>
          <a:p>
            <a:pPr lvl="1"/>
            <a:endParaRPr lang="en-US" sz="2400" dirty="0"/>
          </a:p>
        </p:txBody>
      </p:sp>
      <p:pic>
        <p:nvPicPr>
          <p:cNvPr id="6" name="Picture 5" descr="Finality | Mumbai">
            <a:extLst>
              <a:ext uri="{FF2B5EF4-FFF2-40B4-BE49-F238E27FC236}">
                <a16:creationId xmlns:a16="http://schemas.microsoft.com/office/drawing/2014/main" id="{D8C53500-CB77-32DE-E43B-7512DC0EE88B}"/>
              </a:ext>
            </a:extLst>
          </p:cNvPr>
          <p:cNvPicPr>
            <a:picLocks noChangeAspect="1"/>
          </p:cNvPicPr>
          <p:nvPr/>
        </p:nvPicPr>
        <p:blipFill>
          <a:blip r:embed="rId4"/>
          <a:stretch>
            <a:fillRect/>
          </a:stretch>
        </p:blipFill>
        <p:spPr>
          <a:xfrm>
            <a:off x="708153" y="2583880"/>
            <a:ext cx="2769250" cy="2769250"/>
          </a:xfrm>
          <a:prstGeom prst="rect">
            <a:avLst/>
          </a:prstGeom>
        </p:spPr>
      </p:pic>
    </p:spTree>
    <p:custDataLst>
      <p:tags r:id="rId1"/>
    </p:custDataLst>
    <p:extLst>
      <p:ext uri="{BB962C8B-B14F-4D97-AF65-F5344CB8AC3E}">
        <p14:creationId xmlns:p14="http://schemas.microsoft.com/office/powerpoint/2010/main" val="61338617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E092EE-75E3-944F-A57B-16C67422F785}"/>
              </a:ext>
            </a:extLst>
          </p:cNvPr>
          <p:cNvSpPr>
            <a:spLocks noGrp="1"/>
          </p:cNvSpPr>
          <p:nvPr>
            <p:ph type="title"/>
          </p:nvPr>
        </p:nvSpPr>
        <p:spPr/>
        <p:txBody>
          <a:bodyPr/>
          <a:lstStyle/>
          <a:p>
            <a:r>
              <a:rPr lang="en-US" dirty="0"/>
              <a:t>Exceptions to Finality</a:t>
            </a:r>
          </a:p>
        </p:txBody>
      </p:sp>
      <p:sp>
        <p:nvSpPr>
          <p:cNvPr id="3" name="Slide Number Placeholder 2">
            <a:extLst>
              <a:ext uri="{FF2B5EF4-FFF2-40B4-BE49-F238E27FC236}">
                <a16:creationId xmlns:a16="http://schemas.microsoft.com/office/drawing/2014/main" id="{5752CD91-CB64-13F5-F2B0-DA045E6416B3}"/>
              </a:ext>
            </a:extLst>
          </p:cNvPr>
          <p:cNvSpPr>
            <a:spLocks noGrp="1"/>
          </p:cNvSpPr>
          <p:nvPr>
            <p:ph type="sldNum" sz="quarter" idx="12"/>
          </p:nvPr>
        </p:nvSpPr>
        <p:spPr/>
        <p:txBody>
          <a:bodyPr/>
          <a:lstStyle/>
          <a:p>
            <a:fld id="{772AD97A-4EE5-4134-952F-E148AF3C2668}" type="slidenum">
              <a:rPr lang="en-US" smtClean="0"/>
              <a:pPr/>
              <a:t>13</a:t>
            </a:fld>
            <a:endParaRPr lang="en-US" dirty="0"/>
          </a:p>
        </p:txBody>
      </p:sp>
      <p:sp>
        <p:nvSpPr>
          <p:cNvPr id="4" name="Content Placeholder 3">
            <a:extLst>
              <a:ext uri="{FF2B5EF4-FFF2-40B4-BE49-F238E27FC236}">
                <a16:creationId xmlns:a16="http://schemas.microsoft.com/office/drawing/2014/main" id="{1D812516-3D06-25A4-2C35-B41BC5BD2342}"/>
              </a:ext>
            </a:extLst>
          </p:cNvPr>
          <p:cNvSpPr>
            <a:spLocks noGrp="1"/>
          </p:cNvSpPr>
          <p:nvPr>
            <p:ph idx="1"/>
          </p:nvPr>
        </p:nvSpPr>
        <p:spPr>
          <a:xfrm>
            <a:off x="305519" y="1705862"/>
            <a:ext cx="6906382" cy="4796117"/>
          </a:xfrm>
        </p:spPr>
        <p:txBody>
          <a:bodyPr/>
          <a:lstStyle/>
          <a:p>
            <a:r>
              <a:rPr lang="en-US" dirty="0"/>
              <a:t>If a Veteran receives a grant of benefits from the date of the claim, then </a:t>
            </a:r>
            <a:r>
              <a:rPr lang="en-US" b="1" dirty="0"/>
              <a:t>review the claims file for prior VA rating decisions</a:t>
            </a:r>
            <a:r>
              <a:rPr lang="en-US" dirty="0"/>
              <a:t> and ask yourself the following:</a:t>
            </a:r>
          </a:p>
          <a:p>
            <a:pPr lvl="1"/>
            <a:r>
              <a:rPr lang="en-US" sz="2800" dirty="0"/>
              <a:t>Was there a previously denied claim for these same benefits?</a:t>
            </a:r>
          </a:p>
          <a:p>
            <a:pPr lvl="1"/>
            <a:r>
              <a:rPr lang="en-US" sz="2800" dirty="0"/>
              <a:t>Why was the claim granted now but not in the prior decision?</a:t>
            </a:r>
          </a:p>
          <a:p>
            <a:pPr lvl="1"/>
            <a:r>
              <a:rPr lang="en-US" sz="2800" dirty="0"/>
              <a:t>Was the grant based on new evidence?</a:t>
            </a:r>
          </a:p>
          <a:p>
            <a:pPr lvl="1"/>
            <a:endParaRPr lang="en-US" dirty="0"/>
          </a:p>
        </p:txBody>
      </p:sp>
      <p:pic>
        <p:nvPicPr>
          <p:cNvPr id="10" name="Picture 9" descr="Approved Stock Illustrations – 119,149 Approved Stock Illustrations,  Vectors &amp; Clipart - Dreamstime">
            <a:extLst>
              <a:ext uri="{FF2B5EF4-FFF2-40B4-BE49-F238E27FC236}">
                <a16:creationId xmlns:a16="http://schemas.microsoft.com/office/drawing/2014/main" id="{F3DEF2CF-9979-06C7-4DE2-65361027C4F0}"/>
              </a:ext>
            </a:extLst>
          </p:cNvPr>
          <p:cNvPicPr>
            <a:picLocks noChangeAspect="1"/>
          </p:cNvPicPr>
          <p:nvPr/>
        </p:nvPicPr>
        <p:blipFill>
          <a:blip r:embed="rId4"/>
          <a:stretch>
            <a:fillRect/>
          </a:stretch>
        </p:blipFill>
        <p:spPr>
          <a:xfrm>
            <a:off x="7403441" y="2042807"/>
            <a:ext cx="4090717" cy="3410635"/>
          </a:xfrm>
          <a:prstGeom prst="rect">
            <a:avLst/>
          </a:prstGeom>
        </p:spPr>
      </p:pic>
    </p:spTree>
    <p:custDataLst>
      <p:tags r:id="rId1"/>
    </p:custDataLst>
    <p:extLst>
      <p:ext uri="{BB962C8B-B14F-4D97-AF65-F5344CB8AC3E}">
        <p14:creationId xmlns:p14="http://schemas.microsoft.com/office/powerpoint/2010/main" val="334001380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CE463D-8055-84BF-7921-42F4E15EDADC}"/>
              </a:ext>
            </a:extLst>
          </p:cNvPr>
          <p:cNvSpPr>
            <a:spLocks noGrp="1"/>
          </p:cNvSpPr>
          <p:nvPr>
            <p:ph type="title"/>
          </p:nvPr>
        </p:nvSpPr>
        <p:spPr/>
        <p:txBody>
          <a:bodyPr>
            <a:normAutofit fontScale="90000"/>
          </a:bodyPr>
          <a:lstStyle/>
          <a:p>
            <a:r>
              <a:rPr lang="en-US" dirty="0"/>
              <a:t>Exceptions – New Service Records</a:t>
            </a:r>
          </a:p>
        </p:txBody>
      </p:sp>
      <p:sp>
        <p:nvSpPr>
          <p:cNvPr id="3" name="Slide Number Placeholder 2">
            <a:extLst>
              <a:ext uri="{FF2B5EF4-FFF2-40B4-BE49-F238E27FC236}">
                <a16:creationId xmlns:a16="http://schemas.microsoft.com/office/drawing/2014/main" id="{6F48FF44-E3B4-40BE-3B79-BC84EC11BCC9}"/>
              </a:ext>
            </a:extLst>
          </p:cNvPr>
          <p:cNvSpPr>
            <a:spLocks noGrp="1"/>
          </p:cNvSpPr>
          <p:nvPr>
            <p:ph type="sldNum" sz="quarter" idx="12"/>
          </p:nvPr>
        </p:nvSpPr>
        <p:spPr/>
        <p:txBody>
          <a:bodyPr/>
          <a:lstStyle/>
          <a:p>
            <a:fld id="{772AD97A-4EE5-4134-952F-E148AF3C2668}" type="slidenum">
              <a:rPr lang="en-US" smtClean="0"/>
              <a:pPr/>
              <a:t>14</a:t>
            </a:fld>
            <a:endParaRPr lang="en-US" dirty="0"/>
          </a:p>
        </p:txBody>
      </p:sp>
      <p:sp>
        <p:nvSpPr>
          <p:cNvPr id="4" name="Content Placeholder 3">
            <a:extLst>
              <a:ext uri="{FF2B5EF4-FFF2-40B4-BE49-F238E27FC236}">
                <a16:creationId xmlns:a16="http://schemas.microsoft.com/office/drawing/2014/main" id="{05BF4956-94EA-42E8-E681-37AC27463437}"/>
              </a:ext>
            </a:extLst>
          </p:cNvPr>
          <p:cNvSpPr>
            <a:spLocks noGrp="1"/>
          </p:cNvSpPr>
          <p:nvPr>
            <p:ph idx="1"/>
          </p:nvPr>
        </p:nvSpPr>
        <p:spPr>
          <a:xfrm>
            <a:off x="1909840" y="1691087"/>
            <a:ext cx="10112828" cy="3867885"/>
          </a:xfrm>
        </p:spPr>
        <p:txBody>
          <a:bodyPr>
            <a:normAutofit/>
          </a:bodyPr>
          <a:lstStyle/>
          <a:p>
            <a:r>
              <a:rPr lang="en-US" sz="2600" dirty="0"/>
              <a:t>If VA lacked relevant service department records at the time of a prior final denial of benefits, but those records are subsequently obtained and result in a VA grant, then:</a:t>
            </a:r>
          </a:p>
          <a:p>
            <a:pPr lvl="1"/>
            <a:r>
              <a:rPr lang="en-US" sz="2600" dirty="0"/>
              <a:t>The effective date will be based on the date of the original claim.</a:t>
            </a:r>
          </a:p>
          <a:p>
            <a:pPr lvl="1"/>
            <a:r>
              <a:rPr lang="en-US" sz="2600" dirty="0"/>
              <a:t>The newly obtained service records must be “relevant.”</a:t>
            </a:r>
          </a:p>
          <a:p>
            <a:pPr lvl="1"/>
            <a:r>
              <a:rPr lang="en-US" sz="2600" dirty="0"/>
              <a:t>The newly obtained service records must have existed at the time of the original decision.</a:t>
            </a:r>
          </a:p>
          <a:p>
            <a:endParaRPr lang="en-US" dirty="0"/>
          </a:p>
        </p:txBody>
      </p:sp>
      <p:pic>
        <p:nvPicPr>
          <p:cNvPr id="5" name="Picture 4">
            <a:extLst>
              <a:ext uri="{FF2B5EF4-FFF2-40B4-BE49-F238E27FC236}">
                <a16:creationId xmlns:a16="http://schemas.microsoft.com/office/drawing/2014/main" id="{529CE7A1-04BE-9583-971C-93D2AB6D2DC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69332" y="1589315"/>
            <a:ext cx="1822754" cy="3548742"/>
          </a:xfrm>
          <a:prstGeom prst="rect">
            <a:avLst/>
          </a:prstGeom>
        </p:spPr>
      </p:pic>
      <p:sp>
        <p:nvSpPr>
          <p:cNvPr id="6" name="Rectangle: Rounded Corners 5">
            <a:extLst>
              <a:ext uri="{FF2B5EF4-FFF2-40B4-BE49-F238E27FC236}">
                <a16:creationId xmlns:a16="http://schemas.microsoft.com/office/drawing/2014/main" id="{CBC129EB-10F5-9164-68CB-A0E04FBDA440}"/>
              </a:ext>
            </a:extLst>
          </p:cNvPr>
          <p:cNvSpPr/>
          <p:nvPr/>
        </p:nvSpPr>
        <p:spPr>
          <a:xfrm>
            <a:off x="489857" y="5691363"/>
            <a:ext cx="11081656" cy="918806"/>
          </a:xfrm>
          <a:prstGeom prst="roundRect">
            <a:avLst/>
          </a:prstGeom>
          <a:solidFill>
            <a:schemeClr val="accent1">
              <a:lumMod val="20000"/>
              <a:lumOff val="80000"/>
            </a:schemeClr>
          </a:solidFill>
          <a:ln>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ctr"/>
            <a:r>
              <a:rPr lang="en-US" sz="2600" dirty="0">
                <a:solidFill>
                  <a:schemeClr val="tx1"/>
                </a:solidFill>
              </a:rPr>
              <a:t> </a:t>
            </a:r>
            <a:r>
              <a:rPr lang="en-US" sz="2400" dirty="0">
                <a:solidFill>
                  <a:schemeClr val="tx1"/>
                </a:solidFill>
                <a:latin typeface="Verdana" panose="020B0604030504040204" pitchFamily="34" charset="0"/>
                <a:ea typeface="Verdana" panose="020B0604030504040204" pitchFamily="34" charset="0"/>
              </a:rPr>
              <a:t>This scenario often happens in PTSD claims where records corroborating a Veteran’s stressor were not originally obtained by VA.</a:t>
            </a:r>
          </a:p>
        </p:txBody>
      </p:sp>
      <p:sp>
        <p:nvSpPr>
          <p:cNvPr id="8" name="TextBox 7">
            <a:extLst>
              <a:ext uri="{FF2B5EF4-FFF2-40B4-BE49-F238E27FC236}">
                <a16:creationId xmlns:a16="http://schemas.microsoft.com/office/drawing/2014/main" id="{A3C9D8F3-F9BB-A8C9-3412-CA754F883165}"/>
              </a:ext>
            </a:extLst>
          </p:cNvPr>
          <p:cNvSpPr txBox="1"/>
          <p:nvPr/>
        </p:nvSpPr>
        <p:spPr>
          <a:xfrm>
            <a:off x="2536372" y="4938002"/>
            <a:ext cx="2199505" cy="40011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38 C.F.R. § 3.156(c)</a:t>
            </a:r>
          </a:p>
        </p:txBody>
      </p:sp>
    </p:spTree>
    <p:custDataLst>
      <p:tags r:id="rId1"/>
    </p:custDataLst>
    <p:extLst>
      <p:ext uri="{BB962C8B-B14F-4D97-AF65-F5344CB8AC3E}">
        <p14:creationId xmlns:p14="http://schemas.microsoft.com/office/powerpoint/2010/main" val="19873810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43EC39-E578-04A6-0F6E-0B92D67B2B6F}"/>
              </a:ext>
            </a:extLst>
          </p:cNvPr>
          <p:cNvSpPr>
            <a:spLocks noGrp="1"/>
          </p:cNvSpPr>
          <p:nvPr>
            <p:ph type="title"/>
          </p:nvPr>
        </p:nvSpPr>
        <p:spPr/>
        <p:txBody>
          <a:bodyPr>
            <a:normAutofit fontScale="90000"/>
          </a:bodyPr>
          <a:lstStyle/>
          <a:p>
            <a:r>
              <a:rPr lang="en-US" dirty="0"/>
              <a:t>Exceptions – New Service Records</a:t>
            </a:r>
          </a:p>
        </p:txBody>
      </p:sp>
      <p:sp>
        <p:nvSpPr>
          <p:cNvPr id="3" name="Slide Number Placeholder 2">
            <a:extLst>
              <a:ext uri="{FF2B5EF4-FFF2-40B4-BE49-F238E27FC236}">
                <a16:creationId xmlns:a16="http://schemas.microsoft.com/office/drawing/2014/main" id="{5416D413-6204-7422-D3CF-2330AE840DB6}"/>
              </a:ext>
            </a:extLst>
          </p:cNvPr>
          <p:cNvSpPr>
            <a:spLocks noGrp="1"/>
          </p:cNvSpPr>
          <p:nvPr>
            <p:ph type="sldNum" sz="quarter" idx="12"/>
          </p:nvPr>
        </p:nvSpPr>
        <p:spPr/>
        <p:txBody>
          <a:bodyPr/>
          <a:lstStyle/>
          <a:p>
            <a:fld id="{772AD97A-4EE5-4134-952F-E148AF3C2668}" type="slidenum">
              <a:rPr lang="en-US" smtClean="0"/>
              <a:pPr/>
              <a:t>15</a:t>
            </a:fld>
            <a:endParaRPr lang="en-US" dirty="0"/>
          </a:p>
        </p:txBody>
      </p:sp>
      <p:sp>
        <p:nvSpPr>
          <p:cNvPr id="4" name="Content Placeholder 3">
            <a:extLst>
              <a:ext uri="{FF2B5EF4-FFF2-40B4-BE49-F238E27FC236}">
                <a16:creationId xmlns:a16="http://schemas.microsoft.com/office/drawing/2014/main" id="{1D613CA6-7EF8-C7A8-D5A5-40D60D9D4F96}"/>
              </a:ext>
            </a:extLst>
          </p:cNvPr>
          <p:cNvSpPr>
            <a:spLocks noGrp="1"/>
          </p:cNvSpPr>
          <p:nvPr>
            <p:ph idx="1"/>
          </p:nvPr>
        </p:nvSpPr>
        <p:spPr/>
        <p:txBody>
          <a:bodyPr/>
          <a:lstStyle/>
          <a:p>
            <a:r>
              <a:rPr lang="en-US" sz="3200" dirty="0"/>
              <a:t>In 2006, 3.156(c) was amended to include a restriction that the Veteran had to have made VA aware of the existence of such service records in order for this exception to apply.</a:t>
            </a:r>
          </a:p>
          <a:p>
            <a:r>
              <a:rPr lang="en-US" sz="3200" dirty="0"/>
              <a:t>Very recently, the Court of Appeals for the Federal Circuit clarified that this amendment only applies if the “new” service records were received after the October 2006 effective date of the amendment.  </a:t>
            </a:r>
            <a:r>
              <a:rPr lang="en-US" sz="3200" i="1" dirty="0"/>
              <a:t>See Miller v. Collins</a:t>
            </a:r>
            <a:r>
              <a:rPr lang="en-US" sz="3200" dirty="0"/>
              <a:t>, __ F.4</a:t>
            </a:r>
            <a:r>
              <a:rPr lang="en-US" sz="3200" baseline="30000" dirty="0"/>
              <a:t>th</a:t>
            </a:r>
            <a:r>
              <a:rPr lang="en-US" sz="3200" dirty="0"/>
              <a:t> __ No. 24-1790 (Aug. 21, 2026).</a:t>
            </a:r>
          </a:p>
          <a:p>
            <a:endParaRPr lang="en-US" dirty="0"/>
          </a:p>
        </p:txBody>
      </p:sp>
    </p:spTree>
    <p:extLst>
      <p:ext uri="{BB962C8B-B14F-4D97-AF65-F5344CB8AC3E}">
        <p14:creationId xmlns:p14="http://schemas.microsoft.com/office/powerpoint/2010/main" val="370820755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BF78C6-13F6-BC3D-EACC-F42DD049B005}"/>
              </a:ext>
            </a:extLst>
          </p:cNvPr>
          <p:cNvSpPr>
            <a:spLocks noGrp="1"/>
          </p:cNvSpPr>
          <p:nvPr>
            <p:ph type="title"/>
          </p:nvPr>
        </p:nvSpPr>
        <p:spPr/>
        <p:txBody>
          <a:bodyPr>
            <a:normAutofit/>
          </a:bodyPr>
          <a:lstStyle/>
          <a:p>
            <a:r>
              <a:rPr lang="en-US" sz="4400" dirty="0"/>
              <a:t>Exceptions – New and Material Evidence  </a:t>
            </a:r>
          </a:p>
        </p:txBody>
      </p:sp>
      <p:sp>
        <p:nvSpPr>
          <p:cNvPr id="3" name="Slide Number Placeholder 2">
            <a:extLst>
              <a:ext uri="{FF2B5EF4-FFF2-40B4-BE49-F238E27FC236}">
                <a16:creationId xmlns:a16="http://schemas.microsoft.com/office/drawing/2014/main" id="{8CB2E1C4-474B-E5B7-7DBF-FA67CFE486D8}"/>
              </a:ext>
            </a:extLst>
          </p:cNvPr>
          <p:cNvSpPr>
            <a:spLocks noGrp="1"/>
          </p:cNvSpPr>
          <p:nvPr>
            <p:ph type="sldNum" sz="quarter" idx="12"/>
          </p:nvPr>
        </p:nvSpPr>
        <p:spPr/>
        <p:txBody>
          <a:bodyPr/>
          <a:lstStyle/>
          <a:p>
            <a:fld id="{772AD97A-4EE5-4134-952F-E148AF3C2668}" type="slidenum">
              <a:rPr lang="en-US" smtClean="0"/>
              <a:pPr/>
              <a:t>16</a:t>
            </a:fld>
            <a:endParaRPr lang="en-US" dirty="0"/>
          </a:p>
        </p:txBody>
      </p:sp>
      <p:sp>
        <p:nvSpPr>
          <p:cNvPr id="4" name="Content Placeholder 3">
            <a:extLst>
              <a:ext uri="{FF2B5EF4-FFF2-40B4-BE49-F238E27FC236}">
                <a16:creationId xmlns:a16="http://schemas.microsoft.com/office/drawing/2014/main" id="{20201DFE-8C24-45BF-88F3-CEBF8C0D5E67}"/>
              </a:ext>
            </a:extLst>
          </p:cNvPr>
          <p:cNvSpPr>
            <a:spLocks noGrp="1"/>
          </p:cNvSpPr>
          <p:nvPr>
            <p:ph idx="1"/>
          </p:nvPr>
        </p:nvSpPr>
        <p:spPr>
          <a:xfrm>
            <a:off x="313019" y="1751239"/>
            <a:ext cx="7100153" cy="5143646"/>
          </a:xfrm>
        </p:spPr>
        <p:txBody>
          <a:bodyPr>
            <a:normAutofit/>
          </a:bodyPr>
          <a:lstStyle/>
          <a:p>
            <a:r>
              <a:rPr lang="en-US" sz="2600" dirty="0"/>
              <a:t>For VA decisions made prior to the Appeals Modernization Act (February 19, 2019), if “new and material” evidence was received prior to the expiration of the prior appeal period, the evidence will be considered as part of the prior claim.</a:t>
            </a:r>
          </a:p>
          <a:p>
            <a:pPr lvl="1"/>
            <a:r>
              <a:rPr kumimoji="0" lang="en-US" sz="26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In other words, if VA receives </a:t>
            </a:r>
            <a:r>
              <a:rPr kumimoji="0" lang="en-US" sz="2600" b="1"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new and material </a:t>
            </a:r>
            <a:r>
              <a:rPr kumimoji="0" lang="en-US" sz="26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evidence within one year of a rating decision, then that VA decision does not become final until VA addresses the evidence.</a:t>
            </a:r>
            <a:endParaRPr lang="en-US" sz="2600" dirty="0"/>
          </a:p>
        </p:txBody>
      </p:sp>
      <p:pic>
        <p:nvPicPr>
          <p:cNvPr id="6" name="Picture 5">
            <a:extLst>
              <a:ext uri="{FF2B5EF4-FFF2-40B4-BE49-F238E27FC236}">
                <a16:creationId xmlns:a16="http://schemas.microsoft.com/office/drawing/2014/main" id="{C5613325-B98D-2D12-9DB3-CAB9109F49EA}"/>
              </a:ext>
            </a:extLst>
          </p:cNvPr>
          <p:cNvPicPr>
            <a:picLocks noChangeAspect="1"/>
          </p:cNvPicPr>
          <p:nvPr/>
        </p:nvPicPr>
        <p:blipFill>
          <a:blip r:embed="rId4"/>
          <a:stretch>
            <a:fillRect/>
          </a:stretch>
        </p:blipFill>
        <p:spPr>
          <a:xfrm>
            <a:off x="8058573" y="3721526"/>
            <a:ext cx="3947158" cy="2265618"/>
          </a:xfrm>
          <a:prstGeom prst="rect">
            <a:avLst/>
          </a:prstGeom>
        </p:spPr>
      </p:pic>
      <p:sp>
        <p:nvSpPr>
          <p:cNvPr id="8" name="TextBox 7">
            <a:extLst>
              <a:ext uri="{FF2B5EF4-FFF2-40B4-BE49-F238E27FC236}">
                <a16:creationId xmlns:a16="http://schemas.microsoft.com/office/drawing/2014/main" id="{DA4910F5-BB40-66D9-CE2B-7EA4BF518C76}"/>
              </a:ext>
            </a:extLst>
          </p:cNvPr>
          <p:cNvSpPr txBox="1"/>
          <p:nvPr/>
        </p:nvSpPr>
        <p:spPr>
          <a:xfrm>
            <a:off x="410991" y="6315209"/>
            <a:ext cx="1986168"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38 C.F.R. § 3.156(b)</a:t>
            </a:r>
          </a:p>
        </p:txBody>
      </p:sp>
      <p:pic>
        <p:nvPicPr>
          <p:cNvPr id="7" name="Picture 6" descr="Re-Opening a Trial Based on New Evidence | Disinherited">
            <a:extLst>
              <a:ext uri="{FF2B5EF4-FFF2-40B4-BE49-F238E27FC236}">
                <a16:creationId xmlns:a16="http://schemas.microsoft.com/office/drawing/2014/main" id="{3A50BD32-BC9A-23B7-3695-1B0088BC05DF}"/>
              </a:ext>
            </a:extLst>
          </p:cNvPr>
          <p:cNvPicPr>
            <a:picLocks noChangeAspect="1"/>
          </p:cNvPicPr>
          <p:nvPr/>
        </p:nvPicPr>
        <p:blipFill>
          <a:blip r:embed="rId5"/>
          <a:stretch>
            <a:fillRect/>
          </a:stretch>
        </p:blipFill>
        <p:spPr>
          <a:xfrm>
            <a:off x="8445500" y="1921059"/>
            <a:ext cx="2374900" cy="1028700"/>
          </a:xfrm>
          <a:prstGeom prst="rect">
            <a:avLst/>
          </a:prstGeom>
        </p:spPr>
      </p:pic>
    </p:spTree>
    <p:custDataLst>
      <p:tags r:id="rId1"/>
    </p:custDataLst>
    <p:extLst>
      <p:ext uri="{BB962C8B-B14F-4D97-AF65-F5344CB8AC3E}">
        <p14:creationId xmlns:p14="http://schemas.microsoft.com/office/powerpoint/2010/main" val="146392257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13234E-7F61-466E-842C-A424D1307215}"/>
              </a:ext>
            </a:extLst>
          </p:cNvPr>
          <p:cNvSpPr>
            <a:spLocks noGrp="1"/>
          </p:cNvSpPr>
          <p:nvPr>
            <p:ph type="title"/>
          </p:nvPr>
        </p:nvSpPr>
        <p:spPr/>
        <p:txBody>
          <a:bodyPr>
            <a:noAutofit/>
          </a:bodyPr>
          <a:lstStyle/>
          <a:p>
            <a:r>
              <a:rPr lang="en-US" sz="4800" dirty="0"/>
              <a:t>What is New and Material Evidence?</a:t>
            </a:r>
          </a:p>
        </p:txBody>
      </p:sp>
      <p:sp>
        <p:nvSpPr>
          <p:cNvPr id="3" name="Slide Number Placeholder 2">
            <a:extLst>
              <a:ext uri="{FF2B5EF4-FFF2-40B4-BE49-F238E27FC236}">
                <a16:creationId xmlns:a16="http://schemas.microsoft.com/office/drawing/2014/main" id="{07F8AC22-C380-449C-B6B7-CC55064DF047}"/>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72AD97A-4EE5-4134-952F-E148AF3C2668}" type="slidenum">
              <a:rPr kumimoji="0" lang="en-US" sz="9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9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4" name="Content Placeholder 3">
            <a:extLst>
              <a:ext uri="{FF2B5EF4-FFF2-40B4-BE49-F238E27FC236}">
                <a16:creationId xmlns:a16="http://schemas.microsoft.com/office/drawing/2014/main" id="{049A951E-C715-4186-A5A8-3109875A1863}"/>
              </a:ext>
            </a:extLst>
          </p:cNvPr>
          <p:cNvSpPr>
            <a:spLocks noGrp="1"/>
          </p:cNvSpPr>
          <p:nvPr>
            <p:ph idx="1"/>
          </p:nvPr>
        </p:nvSpPr>
        <p:spPr>
          <a:xfrm>
            <a:off x="231421" y="1682877"/>
            <a:ext cx="11729157" cy="4925529"/>
          </a:xfrm>
        </p:spPr>
        <p:txBody>
          <a:bodyPr>
            <a:normAutofit/>
          </a:bodyPr>
          <a:lstStyle/>
          <a:p>
            <a:pPr>
              <a:spcAft>
                <a:spcPts val="1800"/>
              </a:spcAft>
            </a:pPr>
            <a:r>
              <a:rPr lang="en-US" dirty="0"/>
              <a:t>“New evidence is evidence not previously part of </a:t>
            </a:r>
            <a:r>
              <a:rPr lang="en-US" dirty="0">
                <a:solidFill>
                  <a:prstClr val="black"/>
                </a:solidFill>
              </a:rPr>
              <a:t>the actual record before agency adjudicators. Material evidence means existing evidence that, by itself or when considered with previous evidence of record, relates to an unestablished fact necessary to substantiate the claim.”  38 C.F.R. § 3.156(b).</a:t>
            </a:r>
            <a:r>
              <a:rPr lang="en-US" dirty="0"/>
              <a:t> </a:t>
            </a:r>
          </a:p>
          <a:p>
            <a:r>
              <a:rPr lang="en-US" dirty="0">
                <a:solidFill>
                  <a:prstClr val="black"/>
                </a:solidFill>
              </a:rPr>
              <a:t>New and material evidence must be related to some reason why the claim was denied in the previous rating decision.  For example:</a:t>
            </a:r>
            <a:endParaRPr lang="en-US" dirty="0"/>
          </a:p>
          <a:p>
            <a:pPr lvl="1"/>
            <a:r>
              <a:rPr lang="en-US" sz="2800" dirty="0">
                <a:solidFill>
                  <a:prstClr val="black"/>
                </a:solidFill>
              </a:rPr>
              <a:t>What element of service connection was missing?</a:t>
            </a:r>
            <a:endParaRPr lang="en-US" sz="2800" dirty="0"/>
          </a:p>
          <a:p>
            <a:pPr lvl="1"/>
            <a:r>
              <a:rPr lang="en-US" sz="2800" dirty="0">
                <a:solidFill>
                  <a:prstClr val="black"/>
                </a:solidFill>
              </a:rPr>
              <a:t>What diagnostic code element was not satisfied?</a:t>
            </a:r>
            <a:endParaRPr lang="en-US" sz="2800" dirty="0"/>
          </a:p>
        </p:txBody>
      </p:sp>
    </p:spTree>
    <p:custDataLst>
      <p:tags r:id="rId1"/>
    </p:custDataLst>
    <p:extLst>
      <p:ext uri="{BB962C8B-B14F-4D97-AF65-F5344CB8AC3E}">
        <p14:creationId xmlns:p14="http://schemas.microsoft.com/office/powerpoint/2010/main" val="189542827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C28C96-C0D8-DEC1-6858-4BFDC1A1747E}"/>
              </a:ext>
            </a:extLst>
          </p:cNvPr>
          <p:cNvSpPr>
            <a:spLocks noGrp="1"/>
          </p:cNvSpPr>
          <p:nvPr>
            <p:ph type="title"/>
          </p:nvPr>
        </p:nvSpPr>
        <p:spPr/>
        <p:txBody>
          <a:bodyPr/>
          <a:lstStyle/>
          <a:p>
            <a:r>
              <a:rPr lang="en-US" dirty="0"/>
              <a:t>Question 3</a:t>
            </a:r>
          </a:p>
        </p:txBody>
      </p:sp>
      <p:sp>
        <p:nvSpPr>
          <p:cNvPr id="3" name="Slide Number Placeholder 2">
            <a:extLst>
              <a:ext uri="{FF2B5EF4-FFF2-40B4-BE49-F238E27FC236}">
                <a16:creationId xmlns:a16="http://schemas.microsoft.com/office/drawing/2014/main" id="{BC268DFC-6D45-B4F3-6713-19717CD6BBB5}"/>
              </a:ext>
            </a:extLst>
          </p:cNvPr>
          <p:cNvSpPr>
            <a:spLocks noGrp="1"/>
          </p:cNvSpPr>
          <p:nvPr>
            <p:ph type="sldNum" sz="quarter" idx="12"/>
          </p:nvPr>
        </p:nvSpPr>
        <p:spPr/>
        <p:txBody>
          <a:bodyPr/>
          <a:lstStyle/>
          <a:p>
            <a:fld id="{772AD97A-4EE5-4134-952F-E148AF3C2668}" type="slidenum">
              <a:rPr lang="en-US" smtClean="0"/>
              <a:pPr/>
              <a:t>18</a:t>
            </a:fld>
            <a:endParaRPr lang="en-US" dirty="0"/>
          </a:p>
        </p:txBody>
      </p:sp>
      <p:sp>
        <p:nvSpPr>
          <p:cNvPr id="4" name="Content Placeholder 3">
            <a:extLst>
              <a:ext uri="{FF2B5EF4-FFF2-40B4-BE49-F238E27FC236}">
                <a16:creationId xmlns:a16="http://schemas.microsoft.com/office/drawing/2014/main" id="{38E97381-4A0F-CED4-29EC-6ADD99712A8D}"/>
              </a:ext>
            </a:extLst>
          </p:cNvPr>
          <p:cNvSpPr>
            <a:spLocks noGrp="1"/>
          </p:cNvSpPr>
          <p:nvPr>
            <p:ph idx="1"/>
          </p:nvPr>
        </p:nvSpPr>
        <p:spPr/>
        <p:txBody>
          <a:bodyPr>
            <a:normAutofit lnSpcReduction="10000"/>
          </a:bodyPr>
          <a:lstStyle/>
          <a:p>
            <a:pPr marL="0" indent="0">
              <a:buNone/>
            </a:pPr>
            <a:r>
              <a:rPr lang="en-US" sz="2400" dirty="0"/>
              <a:t>Veteran Orlando served in Vietnam and filed a claim for service connection for diabetes mellitus.  The RO denied the claim and stated, “While you have confirmed service in Vietnam and exposure to Agent Orange is presumed, we do not have evidence of a diagnosis of diabetes.”  What type of evidence would be “new and material” following the RO decision?</a:t>
            </a:r>
          </a:p>
          <a:p>
            <a:pPr marL="0" indent="0">
              <a:buNone/>
            </a:pPr>
            <a:endParaRPr lang="en-US" sz="2400" dirty="0"/>
          </a:p>
          <a:p>
            <a:pPr marL="514350" indent="-514350">
              <a:buAutoNum type="alphaUcPeriod"/>
            </a:pPr>
            <a:r>
              <a:rPr lang="en-US" sz="2400" b="1" dirty="0">
                <a:solidFill>
                  <a:schemeClr val="accent1"/>
                </a:solidFill>
              </a:rPr>
              <a:t>A letter from Orlando’s wife describing his problems with obesity.</a:t>
            </a:r>
          </a:p>
          <a:p>
            <a:pPr marL="514350" indent="-514350">
              <a:buAutoNum type="alphaUcPeriod"/>
            </a:pPr>
            <a:r>
              <a:rPr lang="en-US" sz="2400" b="1" dirty="0">
                <a:solidFill>
                  <a:srgbClr val="00B050"/>
                </a:solidFill>
              </a:rPr>
              <a:t>A copy of the regulation listing the presumptive conditions (including diabetes) for Agent Orange exposure.</a:t>
            </a:r>
          </a:p>
          <a:p>
            <a:pPr marL="514350" indent="-514350">
              <a:buAutoNum type="alphaUcPeriod"/>
            </a:pPr>
            <a:r>
              <a:rPr lang="en-US" sz="2400" b="1" dirty="0">
                <a:solidFill>
                  <a:srgbClr val="7030A0"/>
                </a:solidFill>
              </a:rPr>
              <a:t>A copy of medical records from the hospital where Orlando’s diabetes is treated and his insulin is prescribed.</a:t>
            </a:r>
          </a:p>
          <a:p>
            <a:pPr marL="514350" indent="-514350">
              <a:buAutoNum type="alphaUcPeriod"/>
            </a:pPr>
            <a:r>
              <a:rPr lang="en-US" sz="2400" b="1" dirty="0">
                <a:solidFill>
                  <a:schemeClr val="accent2"/>
                </a:solidFill>
              </a:rPr>
              <a:t>A letter from Orlando describing his activities in Vietnam.</a:t>
            </a:r>
          </a:p>
          <a:p>
            <a:pPr marL="514350" indent="-514350">
              <a:buAutoNum type="alphaUcPeriod"/>
            </a:pPr>
            <a:endParaRPr lang="en-US" dirty="0"/>
          </a:p>
        </p:txBody>
      </p:sp>
      <p:sp>
        <p:nvSpPr>
          <p:cNvPr id="5" name="answerA">
            <a:extLst>
              <a:ext uri="{FF2B5EF4-FFF2-40B4-BE49-F238E27FC236}">
                <a16:creationId xmlns:a16="http://schemas.microsoft.com/office/drawing/2014/main" id="{D39A939E-60C4-2FEC-D821-DF72E32B5991}"/>
              </a:ext>
            </a:extLst>
          </p:cNvPr>
          <p:cNvSpPr txBox="1"/>
          <p:nvPr/>
        </p:nvSpPr>
        <p:spPr>
          <a:xfrm>
            <a:off x="9334500" y="6096000"/>
            <a:ext cx="482600" cy="38100"/>
          </a:xfrm>
          <a:prstGeom prst="rect">
            <a:avLst/>
          </a:prstGeom>
          <a:solidFill>
            <a:srgbClr val="1673D2">
              <a:alpha val="50000"/>
            </a:srgbClr>
          </a:solidFill>
        </p:spPr>
        <p:txBody>
          <a:bodyPr vert="horz" wrap="none" tIns="635" rtlCol="0" anchor="t" anchorCtr="1">
            <a:noAutofit/>
          </a:bodyPr>
          <a:lstStyle/>
          <a:p>
            <a:pPr algn="ctr"/>
            <a:endParaRPr lang="en-US" sz="900">
              <a:solidFill>
                <a:srgbClr val="FFFFFF"/>
              </a:solidFill>
              <a:latin typeface="Segoe UI" panose="020B0502040204020203" pitchFamily="34" charset="0"/>
            </a:endParaRPr>
          </a:p>
        </p:txBody>
      </p:sp>
      <p:sp>
        <p:nvSpPr>
          <p:cNvPr id="6" name="letterA">
            <a:extLst>
              <a:ext uri="{FF2B5EF4-FFF2-40B4-BE49-F238E27FC236}">
                <a16:creationId xmlns:a16="http://schemas.microsoft.com/office/drawing/2014/main" id="{B760DA94-DAF6-F2B1-BFE4-20E05D72C04C}"/>
              </a:ext>
            </a:extLst>
          </p:cNvPr>
          <p:cNvSpPr txBox="1"/>
          <p:nvPr/>
        </p:nvSpPr>
        <p:spPr>
          <a:xfrm>
            <a:off x="9334500" y="6159500"/>
            <a:ext cx="482600" cy="381000"/>
          </a:xfrm>
          <a:prstGeom prst="rect">
            <a:avLst/>
          </a:prstGeom>
          <a:solidFill>
            <a:srgbClr val="1673D2"/>
          </a:solidFill>
        </p:spPr>
        <p:txBody>
          <a:bodyPr vert="horz" rtlCol="0" anchor="b" anchorCtr="0">
            <a:noAutofit/>
          </a:bodyPr>
          <a:lstStyle/>
          <a:p>
            <a:r>
              <a:rPr lang="en-US" sz="1200">
                <a:solidFill>
                  <a:srgbClr val="FFFFFF"/>
                </a:solidFill>
                <a:latin typeface="Segoe UI" panose="020B0502040204020203" pitchFamily="34" charset="0"/>
              </a:rPr>
              <a:t>A</a:t>
            </a:r>
          </a:p>
        </p:txBody>
      </p:sp>
      <p:sp>
        <p:nvSpPr>
          <p:cNvPr id="7" name="answerB">
            <a:extLst>
              <a:ext uri="{FF2B5EF4-FFF2-40B4-BE49-F238E27FC236}">
                <a16:creationId xmlns:a16="http://schemas.microsoft.com/office/drawing/2014/main" id="{6BF0FE19-9ACD-6654-4170-9B5CC9E942E7}"/>
              </a:ext>
            </a:extLst>
          </p:cNvPr>
          <p:cNvSpPr txBox="1"/>
          <p:nvPr/>
        </p:nvSpPr>
        <p:spPr>
          <a:xfrm>
            <a:off x="9842500" y="6096000"/>
            <a:ext cx="482600" cy="38100"/>
          </a:xfrm>
          <a:prstGeom prst="rect">
            <a:avLst/>
          </a:prstGeom>
          <a:solidFill>
            <a:srgbClr val="008A00">
              <a:alpha val="50000"/>
            </a:srgbClr>
          </a:solidFill>
        </p:spPr>
        <p:txBody>
          <a:bodyPr vert="horz" wrap="none" tIns="635" rtlCol="0" anchor="t" anchorCtr="1">
            <a:noAutofit/>
          </a:bodyPr>
          <a:lstStyle/>
          <a:p>
            <a:pPr algn="ctr"/>
            <a:endParaRPr lang="en-US" sz="900">
              <a:solidFill>
                <a:srgbClr val="FFFFFF"/>
              </a:solidFill>
              <a:latin typeface="Segoe UI" panose="020B0502040204020203" pitchFamily="34" charset="0"/>
            </a:endParaRPr>
          </a:p>
        </p:txBody>
      </p:sp>
      <p:sp>
        <p:nvSpPr>
          <p:cNvPr id="8" name="letterB">
            <a:extLst>
              <a:ext uri="{FF2B5EF4-FFF2-40B4-BE49-F238E27FC236}">
                <a16:creationId xmlns:a16="http://schemas.microsoft.com/office/drawing/2014/main" id="{2E6EACBD-A704-95DD-64CC-032A2F4E588E}"/>
              </a:ext>
            </a:extLst>
          </p:cNvPr>
          <p:cNvSpPr txBox="1"/>
          <p:nvPr/>
        </p:nvSpPr>
        <p:spPr>
          <a:xfrm>
            <a:off x="9842500" y="6159500"/>
            <a:ext cx="482600" cy="381000"/>
          </a:xfrm>
          <a:prstGeom prst="rect">
            <a:avLst/>
          </a:prstGeom>
          <a:solidFill>
            <a:srgbClr val="008A00"/>
          </a:solidFill>
        </p:spPr>
        <p:txBody>
          <a:bodyPr vert="horz" rtlCol="0" anchor="b" anchorCtr="0">
            <a:noAutofit/>
          </a:bodyPr>
          <a:lstStyle/>
          <a:p>
            <a:r>
              <a:rPr lang="en-US" sz="1200">
                <a:solidFill>
                  <a:srgbClr val="FFFFFF"/>
                </a:solidFill>
                <a:latin typeface="Segoe UI" panose="020B0502040204020203" pitchFamily="34" charset="0"/>
              </a:rPr>
              <a:t>B</a:t>
            </a:r>
          </a:p>
        </p:txBody>
      </p:sp>
      <p:sp>
        <p:nvSpPr>
          <p:cNvPr id="9" name="answerC">
            <a:extLst>
              <a:ext uri="{FF2B5EF4-FFF2-40B4-BE49-F238E27FC236}">
                <a16:creationId xmlns:a16="http://schemas.microsoft.com/office/drawing/2014/main" id="{061BABAD-4E98-6E87-0345-BC045AAB8AEC}"/>
              </a:ext>
            </a:extLst>
          </p:cNvPr>
          <p:cNvSpPr txBox="1"/>
          <p:nvPr/>
        </p:nvSpPr>
        <p:spPr>
          <a:xfrm>
            <a:off x="10350500" y="6096000"/>
            <a:ext cx="482600" cy="38100"/>
          </a:xfrm>
          <a:prstGeom prst="rect">
            <a:avLst/>
          </a:prstGeom>
          <a:solidFill>
            <a:srgbClr val="8D0196">
              <a:alpha val="50000"/>
            </a:srgbClr>
          </a:solidFill>
        </p:spPr>
        <p:txBody>
          <a:bodyPr vert="horz" wrap="none" tIns="635" rtlCol="0" anchor="t" anchorCtr="1">
            <a:noAutofit/>
          </a:bodyPr>
          <a:lstStyle/>
          <a:p>
            <a:pPr algn="ctr"/>
            <a:endParaRPr lang="en-US" sz="900">
              <a:solidFill>
                <a:srgbClr val="FFFFFF"/>
              </a:solidFill>
              <a:latin typeface="Segoe UI" panose="020B0502040204020203" pitchFamily="34" charset="0"/>
            </a:endParaRPr>
          </a:p>
        </p:txBody>
      </p:sp>
      <p:sp>
        <p:nvSpPr>
          <p:cNvPr id="10" name="letterC">
            <a:extLst>
              <a:ext uri="{FF2B5EF4-FFF2-40B4-BE49-F238E27FC236}">
                <a16:creationId xmlns:a16="http://schemas.microsoft.com/office/drawing/2014/main" id="{E2E01409-A248-6CC6-B3F5-E02259FAAEF4}"/>
              </a:ext>
            </a:extLst>
          </p:cNvPr>
          <p:cNvSpPr txBox="1"/>
          <p:nvPr/>
        </p:nvSpPr>
        <p:spPr>
          <a:xfrm>
            <a:off x="10350500" y="6159500"/>
            <a:ext cx="482600" cy="381000"/>
          </a:xfrm>
          <a:prstGeom prst="rect">
            <a:avLst/>
          </a:prstGeom>
          <a:solidFill>
            <a:srgbClr val="8D0196"/>
          </a:solidFill>
        </p:spPr>
        <p:txBody>
          <a:bodyPr vert="horz" rtlCol="0" anchor="b" anchorCtr="0">
            <a:noAutofit/>
          </a:bodyPr>
          <a:lstStyle/>
          <a:p>
            <a:r>
              <a:rPr lang="en-US" sz="1200">
                <a:solidFill>
                  <a:srgbClr val="FFFFFF"/>
                </a:solidFill>
                <a:latin typeface="Segoe UI" panose="020B0502040204020203" pitchFamily="34" charset="0"/>
              </a:rPr>
              <a:t>C</a:t>
            </a:r>
          </a:p>
        </p:txBody>
      </p:sp>
      <p:sp>
        <p:nvSpPr>
          <p:cNvPr id="11" name="answerD">
            <a:extLst>
              <a:ext uri="{FF2B5EF4-FFF2-40B4-BE49-F238E27FC236}">
                <a16:creationId xmlns:a16="http://schemas.microsoft.com/office/drawing/2014/main" id="{4AAAE82E-7632-EEBE-06E8-C0B965E965D6}"/>
              </a:ext>
            </a:extLst>
          </p:cNvPr>
          <p:cNvSpPr txBox="1"/>
          <p:nvPr/>
        </p:nvSpPr>
        <p:spPr>
          <a:xfrm>
            <a:off x="10858500" y="6096000"/>
            <a:ext cx="482600" cy="38100"/>
          </a:xfrm>
          <a:prstGeom prst="rect">
            <a:avLst/>
          </a:prstGeom>
          <a:solidFill>
            <a:srgbClr val="FD5C04">
              <a:alpha val="50000"/>
            </a:srgbClr>
          </a:solidFill>
        </p:spPr>
        <p:txBody>
          <a:bodyPr vert="horz" wrap="none" tIns="635" rtlCol="0" anchor="t" anchorCtr="1">
            <a:noAutofit/>
          </a:bodyPr>
          <a:lstStyle/>
          <a:p>
            <a:pPr algn="ctr"/>
            <a:endParaRPr lang="en-US" sz="900">
              <a:solidFill>
                <a:srgbClr val="FFFFFF"/>
              </a:solidFill>
              <a:latin typeface="Segoe UI" panose="020B0502040204020203" pitchFamily="34" charset="0"/>
            </a:endParaRPr>
          </a:p>
        </p:txBody>
      </p:sp>
      <p:sp>
        <p:nvSpPr>
          <p:cNvPr id="12" name="letterD">
            <a:extLst>
              <a:ext uri="{FF2B5EF4-FFF2-40B4-BE49-F238E27FC236}">
                <a16:creationId xmlns:a16="http://schemas.microsoft.com/office/drawing/2014/main" id="{06DFBB2A-5DB7-1C58-4D48-F9D749FB1E0F}"/>
              </a:ext>
            </a:extLst>
          </p:cNvPr>
          <p:cNvSpPr txBox="1"/>
          <p:nvPr/>
        </p:nvSpPr>
        <p:spPr>
          <a:xfrm>
            <a:off x="10858500" y="6159500"/>
            <a:ext cx="482600" cy="381000"/>
          </a:xfrm>
          <a:prstGeom prst="rect">
            <a:avLst/>
          </a:prstGeom>
          <a:solidFill>
            <a:srgbClr val="FD5C04"/>
          </a:solidFill>
        </p:spPr>
        <p:txBody>
          <a:bodyPr vert="horz" rtlCol="0" anchor="b" anchorCtr="0">
            <a:noAutofit/>
          </a:bodyPr>
          <a:lstStyle/>
          <a:p>
            <a:r>
              <a:rPr lang="en-US" sz="1200">
                <a:solidFill>
                  <a:srgbClr val="FFFFFF"/>
                </a:solidFill>
                <a:latin typeface="Segoe UI" panose="020B0502040204020203" pitchFamily="34" charset="0"/>
              </a:rPr>
              <a:t>D</a:t>
            </a:r>
          </a:p>
        </p:txBody>
      </p:sp>
      <p:sp>
        <p:nvSpPr>
          <p:cNvPr id="13" name="counter" descr="Classic ParticiPoll#False#False">
            <a:extLst>
              <a:ext uri="{FF2B5EF4-FFF2-40B4-BE49-F238E27FC236}">
                <a16:creationId xmlns:a16="http://schemas.microsoft.com/office/drawing/2014/main" id="{F8851E8E-E491-BBC5-94EE-7B555A086B1A}"/>
              </a:ext>
            </a:extLst>
          </p:cNvPr>
          <p:cNvSpPr txBox="1"/>
          <p:nvPr/>
        </p:nvSpPr>
        <p:spPr>
          <a:xfrm>
            <a:off x="11366500" y="6096000"/>
            <a:ext cx="482600" cy="444500"/>
          </a:xfrm>
          <a:prstGeom prst="rect">
            <a:avLst/>
          </a:prstGeom>
          <a:solidFill>
            <a:srgbClr val="D2691E"/>
          </a:solidFill>
        </p:spPr>
        <p:txBody>
          <a:bodyPr vert="horz" rtlCol="0" anchor="ctr" anchorCtr="1">
            <a:noAutofit/>
          </a:bodyPr>
          <a:lstStyle/>
          <a:p>
            <a:pPr algn="ctr"/>
            <a:r>
              <a:rPr lang="en-US" sz="1400">
                <a:solidFill>
                  <a:srgbClr val="FFFFFF"/>
                </a:solidFill>
                <a:latin typeface="Segoe UI" panose="020B0502040204020203" pitchFamily="34" charset="0"/>
              </a:rPr>
              <a:t>0</a:t>
            </a:r>
          </a:p>
        </p:txBody>
      </p:sp>
      <p:sp>
        <p:nvSpPr>
          <p:cNvPr id="14" name="participoll" descr="4">
            <a:extLst>
              <a:ext uri="{FF2B5EF4-FFF2-40B4-BE49-F238E27FC236}">
                <a16:creationId xmlns:a16="http://schemas.microsoft.com/office/drawing/2014/main" id="{C9B73214-B20E-884D-EBE2-9306093E696E}"/>
              </a:ext>
            </a:extLst>
          </p:cNvPr>
          <p:cNvSpPr txBox="1"/>
          <p:nvPr/>
        </p:nvSpPr>
        <p:spPr>
          <a:xfrm>
            <a:off x="11366500" y="6096000"/>
            <a:ext cx="482600" cy="444500"/>
          </a:xfrm>
          <a:prstGeom prst="rect">
            <a:avLst/>
          </a:prstGeom>
          <a:solidFill>
            <a:srgbClr val="FFFFFF">
              <a:alpha val="15000"/>
            </a:srgbClr>
          </a:solidFill>
        </p:spPr>
        <p:txBody>
          <a:bodyPr vert="horz" rtlCol="0">
            <a:noAutofit/>
          </a:bodyPr>
          <a:lstStyle/>
          <a:p>
            <a:endParaRPr lang="en-US"/>
          </a:p>
        </p:txBody>
      </p:sp>
      <p:sp>
        <p:nvSpPr>
          <p:cNvPr id="15" name="pp_status">
            <a:extLst>
              <a:ext uri="{FF2B5EF4-FFF2-40B4-BE49-F238E27FC236}">
                <a16:creationId xmlns:a16="http://schemas.microsoft.com/office/drawing/2014/main" id="{62C4233C-A2C8-B102-4555-CFC32C0E880B}"/>
              </a:ext>
            </a:extLst>
          </p:cNvPr>
          <p:cNvSpPr txBox="1"/>
          <p:nvPr/>
        </p:nvSpPr>
        <p:spPr>
          <a:xfrm>
            <a:off x="8763000" y="6540500"/>
            <a:ext cx="3175000" cy="190500"/>
          </a:xfrm>
          <a:prstGeom prst="rect">
            <a:avLst/>
          </a:prstGeom>
          <a:noFill/>
        </p:spPr>
        <p:txBody>
          <a:bodyPr vert="horz" wrap="none" rtlCol="0" anchor="ctr">
            <a:noAutofit/>
          </a:bodyPr>
          <a:lstStyle/>
          <a:p>
            <a:pPr algn="r"/>
            <a:endParaRPr lang="en-US" sz="900">
              <a:solidFill>
                <a:srgbClr val="FF0000"/>
              </a:solidFill>
              <a:latin typeface="Segoe UI" panose="020B0502040204020203" pitchFamily="34" charset="0"/>
            </a:endParaRPr>
          </a:p>
        </p:txBody>
      </p:sp>
    </p:spTree>
    <p:extLst>
      <p:ext uri="{BB962C8B-B14F-4D97-AF65-F5344CB8AC3E}">
        <p14:creationId xmlns:p14="http://schemas.microsoft.com/office/powerpoint/2010/main" val="18786619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down)">
                                      <p:cBhvr>
                                        <p:cTn id="7" dur="3">
                                          <p:stCondLst>
                                            <p:cond delay="0"/>
                                          </p:stCondLst>
                                        </p:cTn>
                                        <p:tgtEl>
                                          <p:spTgt spid="14"/>
                                        </p:tgtEl>
                                      </p:cBhvr>
                                    </p:animEffect>
                                    <p:anim calcmode="lin" valueType="num">
                                      <p:cBhvr>
                                        <p:cTn id="8" dur="9" tmFilter="0,0; 0.14,0.36; 0.43,0.73; 0.71,0.91; 1.0,1.0">
                                          <p:stCondLst>
                                            <p:cond delay="0"/>
                                          </p:stCondLst>
                                        </p:cTn>
                                        <p:tgtEl>
                                          <p:spTgt spid="14"/>
                                        </p:tgtEl>
                                        <p:attrNameLst>
                                          <p:attrName>ppt_x</p:attrName>
                                        </p:attrNameLst>
                                      </p:cBhvr>
                                      <p:tavLst>
                                        <p:tav tm="0">
                                          <p:val>
                                            <p:strVal val="#ppt_x-0.25"/>
                                          </p:val>
                                        </p:tav>
                                        <p:tav tm="100000">
                                          <p:val>
                                            <p:strVal val="#ppt_x"/>
                                          </p:val>
                                        </p:tav>
                                      </p:tavLst>
                                    </p:anim>
                                    <p:anim calcmode="lin" valueType="num">
                                      <p:cBhvr>
                                        <p:cTn id="9" dur="3" tmFilter="0.0,0.0; 0.25,0.07; 0.50,0.2; 0.75,0.467; 1.0,1.0">
                                          <p:stCondLst>
                                            <p:cond delay="0"/>
                                          </p:stCondLst>
                                        </p:cTn>
                                        <p:tgtEl>
                                          <p:spTgt spid="14"/>
                                        </p:tgtEl>
                                        <p:attrNameLst>
                                          <p:attrName>ppt_y</p:attrName>
                                        </p:attrNameLst>
                                      </p:cBhvr>
                                      <p:tavLst>
                                        <p:tav tm="0" fmla="#ppt_y-sin(pi*$)/3">
                                          <p:val>
                                            <p:fltVal val="0.5"/>
                                          </p:val>
                                        </p:tav>
                                        <p:tav tm="100000">
                                          <p:val>
                                            <p:fltVal val="1"/>
                                          </p:val>
                                        </p:tav>
                                      </p:tavLst>
                                    </p:anim>
                                    <p:anim calcmode="lin" valueType="num">
                                      <p:cBhvr>
                                        <p:cTn id="10" dur="3" tmFilter="0, 0; 0.125,0.2665; 0.25,0.4; 0.375,0.465; 0.5,0.5;  0.625,0.535; 0.75,0.6; 0.875,0.7335; 1,1">
                                          <p:stCondLst>
                                            <p:cond delay="3"/>
                                          </p:stCondLst>
                                        </p:cTn>
                                        <p:tgtEl>
                                          <p:spTgt spid="14"/>
                                        </p:tgtEl>
                                        <p:attrNameLst>
                                          <p:attrName>ppt_y</p:attrName>
                                        </p:attrNameLst>
                                      </p:cBhvr>
                                      <p:tavLst>
                                        <p:tav tm="0" fmla="#ppt_y-sin(pi*$)/9">
                                          <p:val>
                                            <p:fltVal val="0"/>
                                          </p:val>
                                        </p:tav>
                                        <p:tav tm="100000">
                                          <p:val>
                                            <p:fltVal val="1"/>
                                          </p:val>
                                        </p:tav>
                                      </p:tavLst>
                                    </p:anim>
                                    <p:anim calcmode="lin" valueType="num">
                                      <p:cBhvr>
                                        <p:cTn id="11" dur="2" tmFilter="0, 0; 0.125,0.2665; 0.25,0.4; 0.375,0.465; 0.5,0.5;  0.625,0.535; 0.75,0.6; 0.875,0.7335; 1,1">
                                          <p:stCondLst>
                                            <p:cond delay="7"/>
                                          </p:stCondLst>
                                        </p:cTn>
                                        <p:tgtEl>
                                          <p:spTgt spid="14"/>
                                        </p:tgtEl>
                                        <p:attrNameLst>
                                          <p:attrName>ppt_y</p:attrName>
                                        </p:attrNameLst>
                                      </p:cBhvr>
                                      <p:tavLst>
                                        <p:tav tm="0" fmla="#ppt_y-sin(pi*$)/27">
                                          <p:val>
                                            <p:fltVal val="0"/>
                                          </p:val>
                                        </p:tav>
                                        <p:tav tm="100000">
                                          <p:val>
                                            <p:fltVal val="1"/>
                                          </p:val>
                                        </p:tav>
                                      </p:tavLst>
                                    </p:anim>
                                    <p:anim calcmode="lin" valueType="num">
                                      <p:cBhvr>
                                        <p:cTn id="12" dur="1" tmFilter="0, 0; 0.125,0.2665; 0.25,0.4; 0.375,0.465; 0.5,0.5;  0.625,0.535; 0.75,0.6; 0.875,0.7335; 1,1">
                                          <p:stCondLst>
                                            <p:cond delay="8"/>
                                          </p:stCondLst>
                                        </p:cTn>
                                        <p:tgtEl>
                                          <p:spTgt spid="14"/>
                                        </p:tgtEl>
                                        <p:attrNameLst>
                                          <p:attrName>ppt_y</p:attrName>
                                        </p:attrNameLst>
                                      </p:cBhvr>
                                      <p:tavLst>
                                        <p:tav tm="0" fmla="#ppt_y-sin(pi*$)/81">
                                          <p:val>
                                            <p:fltVal val="0"/>
                                          </p:val>
                                        </p:tav>
                                        <p:tav tm="100000">
                                          <p:val>
                                            <p:fltVal val="1"/>
                                          </p:val>
                                        </p:tav>
                                      </p:tavLst>
                                    </p:anim>
                                    <p:animScale>
                                      <p:cBhvr>
                                        <p:cTn id="13" dur="1">
                                          <p:stCondLst>
                                            <p:cond delay="3"/>
                                          </p:stCondLst>
                                        </p:cTn>
                                        <p:tgtEl>
                                          <p:spTgt spid="14"/>
                                        </p:tgtEl>
                                      </p:cBhvr>
                                      <p:to x="100000" y="60000"/>
                                    </p:animScale>
                                    <p:animScale>
                                      <p:cBhvr>
                                        <p:cTn id="14" dur="1" decel="50000">
                                          <p:stCondLst>
                                            <p:cond delay="3"/>
                                          </p:stCondLst>
                                        </p:cTn>
                                        <p:tgtEl>
                                          <p:spTgt spid="14"/>
                                        </p:tgtEl>
                                      </p:cBhvr>
                                      <p:to x="100000" y="100000"/>
                                    </p:animScale>
                                    <p:animScale>
                                      <p:cBhvr>
                                        <p:cTn id="15" dur="1">
                                          <p:stCondLst>
                                            <p:cond delay="7"/>
                                          </p:stCondLst>
                                        </p:cTn>
                                        <p:tgtEl>
                                          <p:spTgt spid="14"/>
                                        </p:tgtEl>
                                      </p:cBhvr>
                                      <p:to x="100000" y="80000"/>
                                    </p:animScale>
                                    <p:animScale>
                                      <p:cBhvr>
                                        <p:cTn id="16" dur="1" decel="50000">
                                          <p:stCondLst>
                                            <p:cond delay="7"/>
                                          </p:stCondLst>
                                        </p:cTn>
                                        <p:tgtEl>
                                          <p:spTgt spid="14"/>
                                        </p:tgtEl>
                                      </p:cBhvr>
                                      <p:to x="100000" y="100000"/>
                                    </p:animScale>
                                    <p:animScale>
                                      <p:cBhvr>
                                        <p:cTn id="17" dur="1">
                                          <p:stCondLst>
                                            <p:cond delay="8"/>
                                          </p:stCondLst>
                                        </p:cTn>
                                        <p:tgtEl>
                                          <p:spTgt spid="14"/>
                                        </p:tgtEl>
                                      </p:cBhvr>
                                      <p:to x="100000" y="90000"/>
                                    </p:animScale>
                                    <p:animScale>
                                      <p:cBhvr>
                                        <p:cTn id="18" dur="1" decel="50000">
                                          <p:stCondLst>
                                            <p:cond delay="8"/>
                                          </p:stCondLst>
                                        </p:cTn>
                                        <p:tgtEl>
                                          <p:spTgt spid="14"/>
                                        </p:tgtEl>
                                      </p:cBhvr>
                                      <p:to x="100000" y="100000"/>
                                    </p:animScale>
                                    <p:animScale>
                                      <p:cBhvr>
                                        <p:cTn id="19" dur="1">
                                          <p:stCondLst>
                                            <p:cond delay="9"/>
                                          </p:stCondLst>
                                        </p:cTn>
                                        <p:tgtEl>
                                          <p:spTgt spid="14"/>
                                        </p:tgtEl>
                                      </p:cBhvr>
                                      <p:to x="100000" y="95000"/>
                                    </p:animScale>
                                    <p:animScale>
                                      <p:cBhvr>
                                        <p:cTn id="20" dur="1" decel="50000">
                                          <p:stCondLst>
                                            <p:cond delay="9"/>
                                          </p:stCondLst>
                                        </p:cTn>
                                        <p:tgtEl>
                                          <p:spTgt spid="14"/>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D1A64B-0ABB-E697-8C9B-06782B86619E}"/>
              </a:ext>
            </a:extLst>
          </p:cNvPr>
          <p:cNvSpPr>
            <a:spLocks noGrp="1"/>
          </p:cNvSpPr>
          <p:nvPr>
            <p:ph type="title"/>
          </p:nvPr>
        </p:nvSpPr>
        <p:spPr/>
        <p:txBody>
          <a:bodyPr/>
          <a:lstStyle/>
          <a:p>
            <a:r>
              <a:rPr lang="en-US" dirty="0"/>
              <a:t>Answer 3</a:t>
            </a:r>
          </a:p>
        </p:txBody>
      </p:sp>
      <p:sp>
        <p:nvSpPr>
          <p:cNvPr id="3" name="Slide Number Placeholder 2">
            <a:extLst>
              <a:ext uri="{FF2B5EF4-FFF2-40B4-BE49-F238E27FC236}">
                <a16:creationId xmlns:a16="http://schemas.microsoft.com/office/drawing/2014/main" id="{FB05A6E0-55D9-31F5-AAE5-D141F539466F}"/>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72AD97A-4EE5-4134-952F-E148AF3C2668}" type="slidenum">
              <a:rPr kumimoji="0" lang="en-US" sz="9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9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4" name="Content Placeholder 3">
            <a:extLst>
              <a:ext uri="{FF2B5EF4-FFF2-40B4-BE49-F238E27FC236}">
                <a16:creationId xmlns:a16="http://schemas.microsoft.com/office/drawing/2014/main" id="{336DF43A-E155-F5C4-55C6-B68E026B5895}"/>
              </a:ext>
            </a:extLst>
          </p:cNvPr>
          <p:cNvSpPr>
            <a:spLocks noGrp="1"/>
          </p:cNvSpPr>
          <p:nvPr>
            <p:ph idx="1"/>
          </p:nvPr>
        </p:nvSpPr>
        <p:spPr/>
        <p:txBody>
          <a:bodyPr>
            <a:normAutofit fontScale="85000" lnSpcReduction="20000"/>
          </a:bodyPr>
          <a:lstStyle/>
          <a:p>
            <a:pPr marL="228600" marR="0" lvl="0" indent="-228600" algn="l" defTabSz="914400" rtl="0" eaLnBrk="1" fontAlgn="auto" latinLnBrk="0" hangingPunct="1">
              <a:lnSpc>
                <a:spcPct val="110000"/>
              </a:lnSpc>
              <a:spcBef>
                <a:spcPts val="1000"/>
              </a:spcBef>
              <a:spcAft>
                <a:spcPts val="0"/>
              </a:spcAft>
              <a:buClr>
                <a:srgbClr val="C00000"/>
              </a:buClr>
              <a:buSzTx/>
              <a:buFont typeface="Arial" panose="020B0604020202020204" pitchFamily="34" charset="0"/>
              <a:buChar char="•"/>
              <a:tabLst/>
              <a:defRPr/>
            </a:pPr>
            <a:r>
              <a:rPr kumimoji="0" lang="en-US" sz="26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The claim was denied because </a:t>
            </a:r>
            <a:r>
              <a:rPr kumimoji="0" lang="en-US" sz="2600" b="1"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VA did not have a confirmed diagnosis of diabetes</a:t>
            </a:r>
            <a:r>
              <a:rPr kumimoji="0" lang="en-US" sz="26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  Which item of evidence is relevant to this point?</a:t>
            </a:r>
          </a:p>
          <a:p>
            <a:pPr lvl="1">
              <a:lnSpc>
                <a:spcPct val="110000"/>
              </a:lnSpc>
              <a:spcBef>
                <a:spcPts val="1000"/>
              </a:spcBef>
              <a:defRPr/>
            </a:pPr>
            <a:r>
              <a:rPr lang="en-US" sz="2800" b="1" dirty="0">
                <a:solidFill>
                  <a:srgbClr val="C00000"/>
                </a:solidFill>
              </a:rPr>
              <a:t>C.  </a:t>
            </a:r>
            <a:r>
              <a:rPr lang="en-US" sz="2800" b="1" dirty="0">
                <a:solidFill>
                  <a:srgbClr val="7030A0"/>
                </a:solidFill>
              </a:rPr>
              <a:t>A copy of medical records from the hospital where Orlando’s diabetes is treated and his insulin is prescribed</a:t>
            </a:r>
            <a:r>
              <a:rPr lang="en-US" sz="2600" dirty="0">
                <a:solidFill>
                  <a:prstClr val="black"/>
                </a:solidFill>
              </a:rPr>
              <a:t>– </a:t>
            </a:r>
            <a:r>
              <a:rPr lang="en-US" sz="2600" b="1" i="1" dirty="0">
                <a:solidFill>
                  <a:prstClr val="black"/>
                </a:solidFill>
              </a:rPr>
              <a:t>Yes</a:t>
            </a:r>
            <a:r>
              <a:rPr lang="en-US" sz="2600" dirty="0">
                <a:solidFill>
                  <a:prstClr val="black"/>
                </a:solidFill>
              </a:rPr>
              <a:t>, this is medical evidence that confirms Orlando was diagnosed with diabetes. </a:t>
            </a:r>
          </a:p>
          <a:p>
            <a:pPr lvl="1">
              <a:lnSpc>
                <a:spcPct val="110000"/>
              </a:lnSpc>
              <a:spcBef>
                <a:spcPts val="1000"/>
              </a:spcBef>
              <a:defRPr/>
            </a:pPr>
            <a:r>
              <a:rPr kumimoji="0" lang="en-US" sz="2600" b="0" i="0" u="none" strike="noStrike" kern="1200" cap="none" spc="0" normalizeH="0" baseline="0" noProof="0" dirty="0">
                <a:ln>
                  <a:noFill/>
                </a:ln>
                <a:solidFill>
                  <a:srgbClr val="FF0000"/>
                </a:solidFill>
                <a:effectLst/>
                <a:uLnTx/>
                <a:uFillTx/>
              </a:rPr>
              <a:t>A letter from Orlando describing his activities in Vietnam </a:t>
            </a:r>
            <a:r>
              <a:rPr kumimoji="0" lang="en-US" sz="2600" b="0" i="0" u="none" strike="noStrike" kern="1200" cap="none" spc="0" normalizeH="0" baseline="0" noProof="0" dirty="0">
                <a:ln>
                  <a:noFill/>
                </a:ln>
                <a:solidFill>
                  <a:prstClr val="black"/>
                </a:solidFill>
                <a:effectLst/>
                <a:uLnTx/>
                <a:uFillTx/>
              </a:rPr>
              <a:t>– </a:t>
            </a:r>
            <a:r>
              <a:rPr kumimoji="0" lang="en-US" sz="2600" b="1" i="1" u="none" strike="noStrike" kern="1200" cap="none" spc="0" normalizeH="0" baseline="0" noProof="0" dirty="0">
                <a:ln>
                  <a:noFill/>
                </a:ln>
                <a:solidFill>
                  <a:prstClr val="black"/>
                </a:solidFill>
                <a:effectLst/>
                <a:uLnTx/>
                <a:uFillTx/>
              </a:rPr>
              <a:t>No</a:t>
            </a:r>
            <a:r>
              <a:rPr kumimoji="0" lang="en-US" sz="2600" b="0" i="0" u="none" strike="noStrike" kern="1200" cap="none" spc="0" normalizeH="0" baseline="0" noProof="0" dirty="0">
                <a:ln>
                  <a:noFill/>
                </a:ln>
                <a:solidFill>
                  <a:prstClr val="black"/>
                </a:solidFill>
                <a:effectLst/>
                <a:uLnTx/>
                <a:uFillTx/>
              </a:rPr>
              <a:t>, we already know Orlando deployed to Vietnam during the war.</a:t>
            </a:r>
          </a:p>
          <a:p>
            <a:pPr lvl="1">
              <a:lnSpc>
                <a:spcPct val="110000"/>
              </a:lnSpc>
              <a:spcBef>
                <a:spcPts val="1000"/>
              </a:spcBef>
              <a:defRPr/>
            </a:pPr>
            <a:r>
              <a:rPr kumimoji="0" lang="en-US" sz="2600" b="0" i="0" u="none" strike="noStrike" kern="1200" cap="none" spc="0" normalizeH="0" baseline="0" noProof="0" dirty="0">
                <a:ln>
                  <a:noFill/>
                </a:ln>
                <a:solidFill>
                  <a:srgbClr val="FF0000"/>
                </a:solidFill>
                <a:effectLst/>
                <a:uLnTx/>
                <a:uFillTx/>
              </a:rPr>
              <a:t>A letter from Orlando’s wife describing his problems with obesity</a:t>
            </a:r>
            <a:r>
              <a:rPr kumimoji="0" lang="en-US" sz="2600" b="0" i="0" u="none" strike="noStrike" kern="1200" cap="none" spc="0" normalizeH="0" baseline="0" noProof="0" dirty="0">
                <a:ln>
                  <a:noFill/>
                </a:ln>
                <a:solidFill>
                  <a:prstClr val="black"/>
                </a:solidFill>
                <a:effectLst/>
                <a:uLnTx/>
                <a:uFillTx/>
              </a:rPr>
              <a:t> – </a:t>
            </a:r>
            <a:r>
              <a:rPr kumimoji="0" lang="en-US" sz="2600" b="1" i="1" u="none" strike="noStrike" kern="1200" cap="none" spc="0" normalizeH="0" baseline="0" noProof="0" dirty="0">
                <a:ln>
                  <a:noFill/>
                </a:ln>
                <a:solidFill>
                  <a:prstClr val="black"/>
                </a:solidFill>
                <a:effectLst/>
                <a:uLnTx/>
                <a:uFillTx/>
              </a:rPr>
              <a:t>No</a:t>
            </a:r>
            <a:r>
              <a:rPr kumimoji="0" lang="en-US" sz="2600" b="0" i="0" u="none" strike="noStrike" kern="1200" cap="none" spc="0" normalizeH="0" baseline="0" noProof="0" dirty="0">
                <a:ln>
                  <a:noFill/>
                </a:ln>
                <a:solidFill>
                  <a:prstClr val="black"/>
                </a:solidFill>
                <a:effectLst/>
                <a:uLnTx/>
                <a:uFillTx/>
              </a:rPr>
              <a:t>, this is about </a:t>
            </a:r>
            <a:r>
              <a:rPr lang="en-US" sz="2600" dirty="0">
                <a:solidFill>
                  <a:prstClr val="black"/>
                </a:solidFill>
              </a:rPr>
              <a:t>his</a:t>
            </a:r>
            <a:r>
              <a:rPr kumimoji="0" lang="en-US" sz="2600" b="0" i="0" u="none" strike="noStrike" kern="1200" cap="none" spc="0" normalizeH="0" baseline="0" noProof="0" dirty="0">
                <a:ln>
                  <a:noFill/>
                </a:ln>
                <a:solidFill>
                  <a:prstClr val="black"/>
                </a:solidFill>
                <a:effectLst/>
                <a:uLnTx/>
                <a:uFillTx/>
              </a:rPr>
              <a:t> symptoms (and may</a:t>
            </a:r>
            <a:r>
              <a:rPr kumimoji="0" lang="en-US" sz="2600" b="0" i="0" u="none" strike="noStrike" kern="1200" cap="none" spc="0" normalizeH="0" noProof="0" dirty="0">
                <a:ln>
                  <a:noFill/>
                </a:ln>
                <a:solidFill>
                  <a:prstClr val="black"/>
                </a:solidFill>
                <a:effectLst/>
                <a:uLnTx/>
                <a:uFillTx/>
              </a:rPr>
              <a:t> or may not have anything to do with diabetes)</a:t>
            </a:r>
            <a:r>
              <a:rPr kumimoji="0" lang="en-US" sz="2600" b="0" i="0" u="none" strike="noStrike" kern="1200" cap="none" spc="0" normalizeH="0" baseline="0" noProof="0" dirty="0">
                <a:ln>
                  <a:noFill/>
                </a:ln>
                <a:solidFill>
                  <a:prstClr val="black"/>
                </a:solidFill>
                <a:effectLst/>
                <a:uLnTx/>
                <a:uFillTx/>
              </a:rPr>
              <a:t>.  Orlando’s wife is not a doctor and cannot confirm a diagnosis.</a:t>
            </a:r>
          </a:p>
          <a:p>
            <a:pPr lvl="1">
              <a:lnSpc>
                <a:spcPct val="110000"/>
              </a:lnSpc>
              <a:spcBef>
                <a:spcPts val="1000"/>
              </a:spcBef>
              <a:defRPr/>
            </a:pPr>
            <a:r>
              <a:rPr kumimoji="0" lang="en-US" sz="2600" b="0" i="0" u="none" strike="noStrike" kern="1200" cap="none" spc="0" normalizeH="0" baseline="0" noProof="0" dirty="0">
                <a:ln>
                  <a:noFill/>
                </a:ln>
                <a:solidFill>
                  <a:srgbClr val="FF0000"/>
                </a:solidFill>
                <a:effectLst/>
                <a:uLnTx/>
                <a:uFillTx/>
              </a:rPr>
              <a:t>A copy of the regulation listing the presumptive conditions (including diabetes) for Agent Orange exposure</a:t>
            </a:r>
            <a:r>
              <a:rPr kumimoji="0" lang="en-US" sz="2600" b="0" i="0" u="none" strike="noStrike" kern="1200" cap="none" spc="0" normalizeH="0" baseline="0" noProof="0" dirty="0">
                <a:ln>
                  <a:noFill/>
                </a:ln>
                <a:solidFill>
                  <a:prstClr val="black"/>
                </a:solidFill>
                <a:effectLst/>
                <a:uLnTx/>
                <a:uFillTx/>
              </a:rPr>
              <a:t> – </a:t>
            </a:r>
            <a:r>
              <a:rPr kumimoji="0" lang="en-US" sz="2600" b="1" i="1" u="none" strike="noStrike" kern="1200" cap="none" spc="0" normalizeH="0" baseline="0" noProof="0" dirty="0">
                <a:ln>
                  <a:noFill/>
                </a:ln>
                <a:solidFill>
                  <a:prstClr val="black"/>
                </a:solidFill>
                <a:effectLst/>
                <a:uLnTx/>
                <a:uFillTx/>
              </a:rPr>
              <a:t>No</a:t>
            </a:r>
            <a:r>
              <a:rPr kumimoji="0" lang="en-US" sz="2600" b="0" i="0" u="none" strike="noStrike" kern="1200" cap="none" spc="0" normalizeH="0" baseline="0" noProof="0" dirty="0">
                <a:ln>
                  <a:noFill/>
                </a:ln>
                <a:solidFill>
                  <a:prstClr val="black"/>
                </a:solidFill>
                <a:effectLst/>
                <a:uLnTx/>
                <a:uFillTx/>
              </a:rPr>
              <a:t>, copies of laws and regulations are never items of evidence.</a:t>
            </a:r>
          </a:p>
          <a:p>
            <a:pPr lvl="1">
              <a:lnSpc>
                <a:spcPct val="110000"/>
              </a:lnSpc>
              <a:spcBef>
                <a:spcPts val="1000"/>
              </a:spcBef>
              <a:defRPr/>
            </a:pPr>
            <a:endParaRPr kumimoji="0" lang="en-US" sz="22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endParaRPr>
          </a:p>
          <a:p>
            <a:pPr marL="0" indent="0">
              <a:buNone/>
            </a:pPr>
            <a:endParaRPr lang="en-US" dirty="0"/>
          </a:p>
        </p:txBody>
      </p:sp>
    </p:spTree>
    <p:custDataLst>
      <p:tags r:id="rId1"/>
    </p:custDataLst>
    <p:extLst>
      <p:ext uri="{BB962C8B-B14F-4D97-AF65-F5344CB8AC3E}">
        <p14:creationId xmlns:p14="http://schemas.microsoft.com/office/powerpoint/2010/main" val="24294559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837E12-07B9-E157-867B-B87C7839F0EE}"/>
              </a:ext>
            </a:extLst>
          </p:cNvPr>
          <p:cNvSpPr>
            <a:spLocks noGrp="1"/>
          </p:cNvSpPr>
          <p:nvPr>
            <p:ph type="title"/>
          </p:nvPr>
        </p:nvSpPr>
        <p:spPr/>
        <p:txBody>
          <a:bodyPr/>
          <a:lstStyle/>
          <a:p>
            <a:r>
              <a:rPr lang="en-US" dirty="0"/>
              <a:t>The Effects of § 3.156(b)</a:t>
            </a:r>
          </a:p>
        </p:txBody>
      </p:sp>
      <p:sp>
        <p:nvSpPr>
          <p:cNvPr id="3" name="Slide Number Placeholder 2">
            <a:extLst>
              <a:ext uri="{FF2B5EF4-FFF2-40B4-BE49-F238E27FC236}">
                <a16:creationId xmlns:a16="http://schemas.microsoft.com/office/drawing/2014/main" id="{1B41F5F2-9A0A-6A17-BA21-38E7A6566189}"/>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72AD97A-4EE5-4134-952F-E148AF3C2668}" type="slidenum">
              <a:rPr kumimoji="0" lang="en-US" sz="9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9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4" name="Content Placeholder 3">
            <a:extLst>
              <a:ext uri="{FF2B5EF4-FFF2-40B4-BE49-F238E27FC236}">
                <a16:creationId xmlns:a16="http://schemas.microsoft.com/office/drawing/2014/main" id="{47FBA3B7-B9FB-C981-56B4-0D7850D64173}"/>
              </a:ext>
            </a:extLst>
          </p:cNvPr>
          <p:cNvSpPr>
            <a:spLocks noGrp="1"/>
          </p:cNvSpPr>
          <p:nvPr>
            <p:ph idx="1"/>
          </p:nvPr>
        </p:nvSpPr>
        <p:spPr>
          <a:xfrm>
            <a:off x="378881" y="1860414"/>
            <a:ext cx="11256859" cy="4450934"/>
          </a:xfrm>
        </p:spPr>
        <p:txBody>
          <a:bodyPr/>
          <a:lstStyle/>
          <a:p>
            <a:pPr>
              <a:spcBef>
                <a:spcPts val="1200"/>
              </a:spcBef>
              <a:spcAft>
                <a:spcPts val="1200"/>
              </a:spcAft>
            </a:pPr>
            <a:r>
              <a:rPr lang="en-US" dirty="0"/>
              <a:t>If Orlando submitted that new and material evidence within one year of the denial, then the denial does not become final until VA addresses that evidence.</a:t>
            </a:r>
          </a:p>
          <a:p>
            <a:pPr>
              <a:spcBef>
                <a:spcPts val="1200"/>
              </a:spcBef>
              <a:spcAft>
                <a:spcPts val="1200"/>
              </a:spcAft>
            </a:pPr>
            <a:r>
              <a:rPr lang="en-US" dirty="0"/>
              <a:t>If neither VA nor Orlando follow up on the new and material evidence, then the claim could remain pending – </a:t>
            </a:r>
            <a:r>
              <a:rPr lang="en-US" b="1" i="1" dirty="0"/>
              <a:t>even for several years or decades</a:t>
            </a:r>
            <a:r>
              <a:rPr lang="en-US" dirty="0"/>
              <a:t>.</a:t>
            </a:r>
          </a:p>
          <a:p>
            <a:pPr>
              <a:spcBef>
                <a:spcPts val="1200"/>
              </a:spcBef>
              <a:spcAft>
                <a:spcPts val="1200"/>
              </a:spcAft>
            </a:pPr>
            <a:r>
              <a:rPr lang="en-US" dirty="0"/>
              <a:t>If, however, there is an intervening decision on the same claim that addressed the evidence, then the claim does not remain pending.  </a:t>
            </a:r>
          </a:p>
          <a:p>
            <a:pPr marL="0" indent="0">
              <a:buNone/>
            </a:pPr>
            <a:endParaRPr lang="en-US" dirty="0"/>
          </a:p>
        </p:txBody>
      </p:sp>
    </p:spTree>
    <p:custDataLst>
      <p:tags r:id="rId1"/>
    </p:custDataLst>
    <p:extLst>
      <p:ext uri="{BB962C8B-B14F-4D97-AF65-F5344CB8AC3E}">
        <p14:creationId xmlns:p14="http://schemas.microsoft.com/office/powerpoint/2010/main" val="420465501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EE46F1-6504-699B-B544-2A3389A35621}"/>
              </a:ext>
            </a:extLst>
          </p:cNvPr>
          <p:cNvSpPr>
            <a:spLocks noGrp="1"/>
          </p:cNvSpPr>
          <p:nvPr>
            <p:ph type="title"/>
          </p:nvPr>
        </p:nvSpPr>
        <p:spPr/>
        <p:txBody>
          <a:bodyPr/>
          <a:lstStyle/>
          <a:p>
            <a:r>
              <a:rPr lang="en-US" dirty="0"/>
              <a:t>Constructive Possession</a:t>
            </a:r>
          </a:p>
        </p:txBody>
      </p:sp>
      <p:sp>
        <p:nvSpPr>
          <p:cNvPr id="3" name="Slide Number Placeholder 2">
            <a:extLst>
              <a:ext uri="{FF2B5EF4-FFF2-40B4-BE49-F238E27FC236}">
                <a16:creationId xmlns:a16="http://schemas.microsoft.com/office/drawing/2014/main" id="{AD094B6B-B2F9-3534-4171-898356AD41F1}"/>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72AD97A-4EE5-4134-952F-E148AF3C2668}" type="slidenum">
              <a:rPr kumimoji="0" lang="en-US" sz="9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9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4" name="Content Placeholder 3">
            <a:extLst>
              <a:ext uri="{FF2B5EF4-FFF2-40B4-BE49-F238E27FC236}">
                <a16:creationId xmlns:a16="http://schemas.microsoft.com/office/drawing/2014/main" id="{A2AEB703-7663-98C4-DF29-C1B7C30DFE45}"/>
              </a:ext>
            </a:extLst>
          </p:cNvPr>
          <p:cNvSpPr>
            <a:spLocks noGrp="1"/>
          </p:cNvSpPr>
          <p:nvPr>
            <p:ph idx="1"/>
          </p:nvPr>
        </p:nvSpPr>
        <p:spPr>
          <a:xfrm>
            <a:off x="169332" y="1707635"/>
            <a:ext cx="9127068" cy="5011217"/>
          </a:xfrm>
        </p:spPr>
        <p:txBody>
          <a:bodyPr>
            <a:normAutofit lnSpcReduction="10000"/>
          </a:bodyPr>
          <a:lstStyle/>
          <a:p>
            <a:pPr>
              <a:spcBef>
                <a:spcPts val="1200"/>
              </a:spcBef>
              <a:spcAft>
                <a:spcPts val="1200"/>
              </a:spcAft>
            </a:pPr>
            <a:r>
              <a:rPr lang="en-US" sz="2600" dirty="0"/>
              <a:t>The courts and VA have both decided that any records created by VA that are related to a claim are “constructively” part of the Veteran’s record for that claim.</a:t>
            </a:r>
          </a:p>
          <a:p>
            <a:pPr>
              <a:spcBef>
                <a:spcPts val="1200"/>
              </a:spcBef>
              <a:spcAft>
                <a:spcPts val="1200"/>
              </a:spcAft>
            </a:pPr>
            <a:r>
              <a:rPr lang="en-US" sz="2600" dirty="0"/>
              <a:t>This means that even if VA records are not physically or electronically part of the </a:t>
            </a:r>
            <a:r>
              <a:rPr lang="en-US" sz="2600" b="1" i="1" dirty="0"/>
              <a:t>Veteran’s VA claim file</a:t>
            </a:r>
            <a:r>
              <a:rPr lang="en-US" sz="2600" dirty="0"/>
              <a:t>, then they are legally considered to be within the file when VA possessed them somewhere outside the file, such as at a hospital or records center.</a:t>
            </a:r>
          </a:p>
          <a:p>
            <a:pPr>
              <a:spcBef>
                <a:spcPts val="1200"/>
              </a:spcBef>
              <a:spcAft>
                <a:spcPts val="1200"/>
              </a:spcAft>
            </a:pPr>
            <a:r>
              <a:rPr lang="en-US" sz="2600" dirty="0"/>
              <a:t>This idea was clear for records created </a:t>
            </a:r>
            <a:r>
              <a:rPr lang="en-US" sz="2600" i="1" dirty="0"/>
              <a:t>before </a:t>
            </a:r>
            <a:r>
              <a:rPr lang="en-US" sz="2600" dirty="0"/>
              <a:t>a VA decision, but what about records created </a:t>
            </a:r>
            <a:r>
              <a:rPr lang="en-US" sz="2600" i="1" dirty="0"/>
              <a:t>after </a:t>
            </a:r>
            <a:r>
              <a:rPr lang="en-US" sz="2600" dirty="0"/>
              <a:t>a decision?</a:t>
            </a:r>
          </a:p>
          <a:p>
            <a:endParaRPr lang="en-US" sz="2600" dirty="0"/>
          </a:p>
        </p:txBody>
      </p:sp>
      <p:pic>
        <p:nvPicPr>
          <p:cNvPr id="6" name="Picture 5" descr="How to Get VA Medical Records: A Complete Guide for Veterans - Homefront  Group">
            <a:extLst>
              <a:ext uri="{FF2B5EF4-FFF2-40B4-BE49-F238E27FC236}">
                <a16:creationId xmlns:a16="http://schemas.microsoft.com/office/drawing/2014/main" id="{C8E775D0-F1D3-46D5-5A53-6EC1C8F57542}"/>
              </a:ext>
            </a:extLst>
          </p:cNvPr>
          <p:cNvPicPr>
            <a:picLocks noChangeAspect="1"/>
          </p:cNvPicPr>
          <p:nvPr/>
        </p:nvPicPr>
        <p:blipFill>
          <a:blip r:embed="rId4"/>
          <a:stretch>
            <a:fillRect/>
          </a:stretch>
        </p:blipFill>
        <p:spPr>
          <a:xfrm>
            <a:off x="9296400" y="3083059"/>
            <a:ext cx="2409217" cy="1355185"/>
          </a:xfrm>
          <a:prstGeom prst="rect">
            <a:avLst/>
          </a:prstGeom>
        </p:spPr>
      </p:pic>
    </p:spTree>
    <p:custDataLst>
      <p:tags r:id="rId1"/>
    </p:custDataLst>
    <p:extLst>
      <p:ext uri="{BB962C8B-B14F-4D97-AF65-F5344CB8AC3E}">
        <p14:creationId xmlns:p14="http://schemas.microsoft.com/office/powerpoint/2010/main" val="218219757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331D17-48CC-4196-A7CE-58FAC40ED68B}"/>
              </a:ext>
            </a:extLst>
          </p:cNvPr>
          <p:cNvSpPr>
            <a:spLocks noGrp="1"/>
          </p:cNvSpPr>
          <p:nvPr>
            <p:ph type="title"/>
          </p:nvPr>
        </p:nvSpPr>
        <p:spPr/>
        <p:txBody>
          <a:bodyPr>
            <a:normAutofit fontScale="90000"/>
          </a:bodyPr>
          <a:lstStyle/>
          <a:p>
            <a:r>
              <a:rPr lang="en-US" dirty="0"/>
              <a:t>When and How to Use 3.156(b) - 1</a:t>
            </a:r>
            <a:endParaRPr lang="en-US" i="1" dirty="0"/>
          </a:p>
        </p:txBody>
      </p:sp>
      <p:sp>
        <p:nvSpPr>
          <p:cNvPr id="3" name="Slide Number Placeholder 2">
            <a:extLst>
              <a:ext uri="{FF2B5EF4-FFF2-40B4-BE49-F238E27FC236}">
                <a16:creationId xmlns:a16="http://schemas.microsoft.com/office/drawing/2014/main" id="{8C75792A-FAD5-4A67-8205-C8BEFCE87FEE}"/>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72AD97A-4EE5-4134-952F-E148AF3C2668}" type="slidenum">
              <a:rPr kumimoji="0" lang="en-US" sz="9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9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4" name="Content Placeholder 3">
            <a:extLst>
              <a:ext uri="{FF2B5EF4-FFF2-40B4-BE49-F238E27FC236}">
                <a16:creationId xmlns:a16="http://schemas.microsoft.com/office/drawing/2014/main" id="{D4F11E01-5371-4911-8F75-1F5FE0BCD4C3}"/>
              </a:ext>
            </a:extLst>
          </p:cNvPr>
          <p:cNvSpPr>
            <a:spLocks noGrp="1"/>
          </p:cNvSpPr>
          <p:nvPr>
            <p:ph idx="1"/>
          </p:nvPr>
        </p:nvSpPr>
        <p:spPr>
          <a:xfrm>
            <a:off x="4854221" y="1524000"/>
            <a:ext cx="7151511" cy="5224670"/>
          </a:xfrm>
        </p:spPr>
        <p:txBody>
          <a:bodyPr>
            <a:normAutofit/>
          </a:bodyPr>
          <a:lstStyle/>
          <a:p>
            <a:pPr>
              <a:lnSpc>
                <a:spcPct val="100000"/>
              </a:lnSpc>
            </a:pPr>
            <a:r>
              <a:rPr lang="en-US" dirty="0"/>
              <a:t>The Veteran has a past legacy VA rating decision.</a:t>
            </a:r>
          </a:p>
          <a:p>
            <a:pPr>
              <a:lnSpc>
                <a:spcPct val="100000"/>
              </a:lnSpc>
            </a:pPr>
            <a:r>
              <a:rPr lang="en-US" dirty="0"/>
              <a:t>There are VA treatment records from the one-year period after the decision that are new and material to the issue from the rating decision.</a:t>
            </a:r>
          </a:p>
          <a:p>
            <a:pPr lvl="1">
              <a:lnSpc>
                <a:spcPct val="100000"/>
              </a:lnSpc>
            </a:pPr>
            <a:r>
              <a:rPr lang="en-US" sz="2800" dirty="0"/>
              <a:t>These VA treatment records can be added at </a:t>
            </a:r>
            <a:r>
              <a:rPr lang="en-US" sz="2800" b="1" i="1" dirty="0"/>
              <a:t>any time </a:t>
            </a:r>
            <a:r>
              <a:rPr lang="en-US" sz="2800" dirty="0"/>
              <a:t>after the rating decision because VA “constructively” possessed them the entire time.</a:t>
            </a:r>
          </a:p>
          <a:p>
            <a:pPr marL="0" indent="0">
              <a:lnSpc>
                <a:spcPct val="100000"/>
              </a:lnSpc>
              <a:buNone/>
            </a:pPr>
            <a:endParaRPr lang="en-US" dirty="0"/>
          </a:p>
        </p:txBody>
      </p:sp>
      <p:pic>
        <p:nvPicPr>
          <p:cNvPr id="5" name="Picture 4" descr="Teamwork in the Operating Room: An Essential for Patient Safety -  Anesthesia Patient Safety Foundation">
            <a:extLst>
              <a:ext uri="{FF2B5EF4-FFF2-40B4-BE49-F238E27FC236}">
                <a16:creationId xmlns:a16="http://schemas.microsoft.com/office/drawing/2014/main" id="{2C89FD14-B444-6F7E-ACD1-78BC5A152169}"/>
              </a:ext>
            </a:extLst>
          </p:cNvPr>
          <p:cNvPicPr>
            <a:picLocks noChangeAspect="1"/>
          </p:cNvPicPr>
          <p:nvPr/>
        </p:nvPicPr>
        <p:blipFill>
          <a:blip r:embed="rId4"/>
          <a:stretch>
            <a:fillRect/>
          </a:stretch>
        </p:blipFill>
        <p:spPr>
          <a:xfrm>
            <a:off x="262765" y="2156422"/>
            <a:ext cx="4521747" cy="3526963"/>
          </a:xfrm>
          <a:prstGeom prst="rect">
            <a:avLst/>
          </a:prstGeom>
        </p:spPr>
      </p:pic>
    </p:spTree>
    <p:custDataLst>
      <p:tags r:id="rId1"/>
    </p:custDataLst>
    <p:extLst>
      <p:ext uri="{BB962C8B-B14F-4D97-AF65-F5344CB8AC3E}">
        <p14:creationId xmlns:p14="http://schemas.microsoft.com/office/powerpoint/2010/main" val="30316256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331D17-48CC-4196-A7CE-58FAC40ED68B}"/>
              </a:ext>
            </a:extLst>
          </p:cNvPr>
          <p:cNvSpPr>
            <a:spLocks noGrp="1"/>
          </p:cNvSpPr>
          <p:nvPr>
            <p:ph type="title"/>
          </p:nvPr>
        </p:nvSpPr>
        <p:spPr/>
        <p:txBody>
          <a:bodyPr>
            <a:normAutofit fontScale="90000"/>
          </a:bodyPr>
          <a:lstStyle/>
          <a:p>
            <a:r>
              <a:rPr lang="en-US" dirty="0"/>
              <a:t>When and How to Use 3.156(b) - 2</a:t>
            </a:r>
            <a:endParaRPr lang="en-US" i="1" dirty="0"/>
          </a:p>
        </p:txBody>
      </p:sp>
      <p:sp>
        <p:nvSpPr>
          <p:cNvPr id="3" name="Slide Number Placeholder 2">
            <a:extLst>
              <a:ext uri="{FF2B5EF4-FFF2-40B4-BE49-F238E27FC236}">
                <a16:creationId xmlns:a16="http://schemas.microsoft.com/office/drawing/2014/main" id="{8C75792A-FAD5-4A67-8205-C8BEFCE87FEE}"/>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72AD97A-4EE5-4134-952F-E148AF3C2668}" type="slidenum">
              <a:rPr kumimoji="0" lang="en-US" sz="9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9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4" name="Content Placeholder 3">
            <a:extLst>
              <a:ext uri="{FF2B5EF4-FFF2-40B4-BE49-F238E27FC236}">
                <a16:creationId xmlns:a16="http://schemas.microsoft.com/office/drawing/2014/main" id="{D4F11E01-5371-4911-8F75-1F5FE0BCD4C3}"/>
              </a:ext>
            </a:extLst>
          </p:cNvPr>
          <p:cNvSpPr>
            <a:spLocks noGrp="1"/>
          </p:cNvSpPr>
          <p:nvPr>
            <p:ph idx="1"/>
          </p:nvPr>
        </p:nvSpPr>
        <p:spPr>
          <a:xfrm>
            <a:off x="169333" y="1524000"/>
            <a:ext cx="7055556" cy="5224670"/>
          </a:xfrm>
        </p:spPr>
        <p:txBody>
          <a:bodyPr>
            <a:normAutofit/>
          </a:bodyPr>
          <a:lstStyle/>
          <a:p>
            <a:pPr>
              <a:lnSpc>
                <a:spcPct val="100000"/>
              </a:lnSpc>
            </a:pPr>
            <a:r>
              <a:rPr lang="en-US" sz="2400" dirty="0"/>
              <a:t>If no subsequent VA rating decision has addressed the new and material evidence, then the previous rating decision remains pending.</a:t>
            </a:r>
          </a:p>
          <a:p>
            <a:pPr>
              <a:lnSpc>
                <a:spcPct val="100000"/>
              </a:lnSpc>
            </a:pPr>
            <a:r>
              <a:rPr lang="en-US" sz="2400" dirty="0"/>
              <a:t>If you have a present claim on the same issue, you can reach back to the previous VA decision for the effective date of that previous claim.  When the present claim is granted, appeal the effective date and argue 38 C.F.R. § 3.156(b) to reach back to the earlier denial, and VA should pay the Veteran from the date of the original claim.</a:t>
            </a:r>
          </a:p>
        </p:txBody>
      </p:sp>
      <p:pic>
        <p:nvPicPr>
          <p:cNvPr id="6" name="Picture 5">
            <a:extLst>
              <a:ext uri="{FF2B5EF4-FFF2-40B4-BE49-F238E27FC236}">
                <a16:creationId xmlns:a16="http://schemas.microsoft.com/office/drawing/2014/main" id="{9FCD78ED-AD80-AEB4-32A9-6006BA5364B5}"/>
              </a:ext>
            </a:extLst>
          </p:cNvPr>
          <p:cNvPicPr>
            <a:picLocks noChangeAspect="1"/>
          </p:cNvPicPr>
          <p:nvPr/>
        </p:nvPicPr>
        <p:blipFill rotWithShape="1">
          <a:blip r:embed="rId4"/>
          <a:srcRect l="29604" r="7761" b="13643"/>
          <a:stretch/>
        </p:blipFill>
        <p:spPr>
          <a:xfrm>
            <a:off x="7559749" y="1841532"/>
            <a:ext cx="4338084" cy="3987315"/>
          </a:xfrm>
          <a:prstGeom prst="rect">
            <a:avLst/>
          </a:prstGeom>
        </p:spPr>
      </p:pic>
    </p:spTree>
    <p:custDataLst>
      <p:tags r:id="rId1"/>
    </p:custDataLst>
    <p:extLst>
      <p:ext uri="{BB962C8B-B14F-4D97-AF65-F5344CB8AC3E}">
        <p14:creationId xmlns:p14="http://schemas.microsoft.com/office/powerpoint/2010/main" val="66321624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06C803-2CDF-1B57-9D95-94F4A5CDAAAB}"/>
              </a:ext>
            </a:extLst>
          </p:cNvPr>
          <p:cNvSpPr>
            <a:spLocks noGrp="1"/>
          </p:cNvSpPr>
          <p:nvPr>
            <p:ph type="title"/>
          </p:nvPr>
        </p:nvSpPr>
        <p:spPr/>
        <p:txBody>
          <a:bodyPr/>
          <a:lstStyle/>
          <a:p>
            <a:r>
              <a:rPr lang="en-US" dirty="0"/>
              <a:t>Question 4</a:t>
            </a:r>
          </a:p>
        </p:txBody>
      </p:sp>
      <p:sp>
        <p:nvSpPr>
          <p:cNvPr id="3" name="Slide Number Placeholder 2">
            <a:extLst>
              <a:ext uri="{FF2B5EF4-FFF2-40B4-BE49-F238E27FC236}">
                <a16:creationId xmlns:a16="http://schemas.microsoft.com/office/drawing/2014/main" id="{22A8680B-FBBE-03FA-8137-BF5511706762}"/>
              </a:ext>
            </a:extLst>
          </p:cNvPr>
          <p:cNvSpPr>
            <a:spLocks noGrp="1"/>
          </p:cNvSpPr>
          <p:nvPr>
            <p:ph type="sldNum" sz="quarter" idx="12"/>
          </p:nvPr>
        </p:nvSpPr>
        <p:spPr/>
        <p:txBody>
          <a:bodyPr/>
          <a:lstStyle/>
          <a:p>
            <a:fld id="{772AD97A-4EE5-4134-952F-E148AF3C2668}" type="slidenum">
              <a:rPr lang="en-US" smtClean="0"/>
              <a:pPr/>
              <a:t>24</a:t>
            </a:fld>
            <a:endParaRPr lang="en-US" dirty="0"/>
          </a:p>
        </p:txBody>
      </p:sp>
      <p:sp>
        <p:nvSpPr>
          <p:cNvPr id="4" name="Content Placeholder 3">
            <a:extLst>
              <a:ext uri="{FF2B5EF4-FFF2-40B4-BE49-F238E27FC236}">
                <a16:creationId xmlns:a16="http://schemas.microsoft.com/office/drawing/2014/main" id="{6024F4DC-B172-A439-AB51-8D9F0903E9B4}"/>
              </a:ext>
            </a:extLst>
          </p:cNvPr>
          <p:cNvSpPr>
            <a:spLocks noGrp="1"/>
          </p:cNvSpPr>
          <p:nvPr>
            <p:ph idx="1"/>
          </p:nvPr>
        </p:nvSpPr>
        <p:spPr/>
        <p:txBody>
          <a:bodyPr>
            <a:normAutofit/>
          </a:bodyPr>
          <a:lstStyle/>
          <a:p>
            <a:pPr marL="0" indent="0">
              <a:buNone/>
            </a:pPr>
            <a:r>
              <a:rPr lang="en-US" sz="2400" dirty="0"/>
              <a:t>Veteran Davey files for service connection for a mental health disability on April 14, 1994.  On October 18, 1994, the RO denies the claim.  On July 5, 1995, Davey attends a VA psychiatric evaluation where the doctor states, “He probably has major depression with onset possibly occurring while in the military.”  This report was not sent to the AOJ.  On May 17, 2005, Davey submits another claim and includes the July 1995 report.  After a lengthy appeal, on December 31, 2012, the Board of Veterans’ Appeals finally grants service connection for major depression.  What do you think the correct effective date is?</a:t>
            </a:r>
          </a:p>
          <a:p>
            <a:pPr marL="457200" indent="-457200">
              <a:buAutoNum type="alphaUcPeriod"/>
            </a:pPr>
            <a:r>
              <a:rPr lang="en-US" sz="2400" b="1" dirty="0">
                <a:solidFill>
                  <a:schemeClr val="accent1"/>
                </a:solidFill>
              </a:rPr>
              <a:t>May 17, 2005</a:t>
            </a:r>
          </a:p>
          <a:p>
            <a:pPr marL="457200" indent="-457200">
              <a:buAutoNum type="alphaUcPeriod"/>
            </a:pPr>
            <a:r>
              <a:rPr lang="en-US" sz="2400" b="1" dirty="0">
                <a:solidFill>
                  <a:srgbClr val="00B050"/>
                </a:solidFill>
              </a:rPr>
              <a:t>April 14, 1994</a:t>
            </a:r>
          </a:p>
          <a:p>
            <a:pPr marL="457200" indent="-457200">
              <a:buAutoNum type="alphaUcPeriod"/>
            </a:pPr>
            <a:r>
              <a:rPr lang="en-US" sz="2400" b="1" dirty="0">
                <a:solidFill>
                  <a:srgbClr val="7030A0"/>
                </a:solidFill>
              </a:rPr>
              <a:t>October 18, 1994</a:t>
            </a:r>
          </a:p>
          <a:p>
            <a:pPr marL="457200" indent="-457200">
              <a:buAutoNum type="alphaUcPeriod"/>
            </a:pPr>
            <a:r>
              <a:rPr lang="en-US" sz="2400" b="1" dirty="0">
                <a:solidFill>
                  <a:schemeClr val="accent2"/>
                </a:solidFill>
              </a:rPr>
              <a:t>July 5, 1995</a:t>
            </a:r>
          </a:p>
        </p:txBody>
      </p:sp>
      <p:sp>
        <p:nvSpPr>
          <p:cNvPr id="5" name="answerA">
            <a:extLst>
              <a:ext uri="{FF2B5EF4-FFF2-40B4-BE49-F238E27FC236}">
                <a16:creationId xmlns:a16="http://schemas.microsoft.com/office/drawing/2014/main" id="{4D66A579-D427-04EB-A5F9-81849AA09206}"/>
              </a:ext>
            </a:extLst>
          </p:cNvPr>
          <p:cNvSpPr txBox="1"/>
          <p:nvPr/>
        </p:nvSpPr>
        <p:spPr>
          <a:xfrm>
            <a:off x="9334500" y="6096000"/>
            <a:ext cx="482600" cy="38100"/>
          </a:xfrm>
          <a:prstGeom prst="rect">
            <a:avLst/>
          </a:prstGeom>
          <a:solidFill>
            <a:srgbClr val="1673D2">
              <a:alpha val="50000"/>
            </a:srgbClr>
          </a:solidFill>
        </p:spPr>
        <p:txBody>
          <a:bodyPr vert="horz" wrap="none" tIns="635" rtlCol="0" anchor="t" anchorCtr="1">
            <a:noAutofit/>
          </a:bodyPr>
          <a:lstStyle/>
          <a:p>
            <a:pPr algn="ctr"/>
            <a:endParaRPr lang="en-US" sz="900">
              <a:solidFill>
                <a:srgbClr val="FFFFFF"/>
              </a:solidFill>
              <a:latin typeface="Segoe UI" panose="020B0502040204020203" pitchFamily="34" charset="0"/>
            </a:endParaRPr>
          </a:p>
        </p:txBody>
      </p:sp>
      <p:sp>
        <p:nvSpPr>
          <p:cNvPr id="6" name="letterA">
            <a:extLst>
              <a:ext uri="{FF2B5EF4-FFF2-40B4-BE49-F238E27FC236}">
                <a16:creationId xmlns:a16="http://schemas.microsoft.com/office/drawing/2014/main" id="{F2266DFA-472C-63A3-E09F-92F01DC9C3B1}"/>
              </a:ext>
            </a:extLst>
          </p:cNvPr>
          <p:cNvSpPr txBox="1"/>
          <p:nvPr/>
        </p:nvSpPr>
        <p:spPr>
          <a:xfrm>
            <a:off x="9334500" y="6159500"/>
            <a:ext cx="482600" cy="381000"/>
          </a:xfrm>
          <a:prstGeom prst="rect">
            <a:avLst/>
          </a:prstGeom>
          <a:solidFill>
            <a:srgbClr val="1673D2"/>
          </a:solidFill>
        </p:spPr>
        <p:txBody>
          <a:bodyPr vert="horz" rtlCol="0" anchor="b" anchorCtr="0">
            <a:noAutofit/>
          </a:bodyPr>
          <a:lstStyle/>
          <a:p>
            <a:r>
              <a:rPr lang="en-US" sz="1200">
                <a:solidFill>
                  <a:srgbClr val="FFFFFF"/>
                </a:solidFill>
                <a:latin typeface="Segoe UI" panose="020B0502040204020203" pitchFamily="34" charset="0"/>
              </a:rPr>
              <a:t>A</a:t>
            </a:r>
          </a:p>
        </p:txBody>
      </p:sp>
      <p:sp>
        <p:nvSpPr>
          <p:cNvPr id="7" name="answerB">
            <a:extLst>
              <a:ext uri="{FF2B5EF4-FFF2-40B4-BE49-F238E27FC236}">
                <a16:creationId xmlns:a16="http://schemas.microsoft.com/office/drawing/2014/main" id="{593FC632-D6F0-2754-60C7-4ABD1802552D}"/>
              </a:ext>
            </a:extLst>
          </p:cNvPr>
          <p:cNvSpPr txBox="1"/>
          <p:nvPr/>
        </p:nvSpPr>
        <p:spPr>
          <a:xfrm>
            <a:off x="9842500" y="6096000"/>
            <a:ext cx="482600" cy="38100"/>
          </a:xfrm>
          <a:prstGeom prst="rect">
            <a:avLst/>
          </a:prstGeom>
          <a:solidFill>
            <a:srgbClr val="008A00">
              <a:alpha val="50000"/>
            </a:srgbClr>
          </a:solidFill>
        </p:spPr>
        <p:txBody>
          <a:bodyPr vert="horz" wrap="none" tIns="635" rtlCol="0" anchor="t" anchorCtr="1">
            <a:noAutofit/>
          </a:bodyPr>
          <a:lstStyle/>
          <a:p>
            <a:pPr algn="ctr"/>
            <a:endParaRPr lang="en-US" sz="900">
              <a:solidFill>
                <a:srgbClr val="FFFFFF"/>
              </a:solidFill>
              <a:latin typeface="Segoe UI" panose="020B0502040204020203" pitchFamily="34" charset="0"/>
            </a:endParaRPr>
          </a:p>
        </p:txBody>
      </p:sp>
      <p:sp>
        <p:nvSpPr>
          <p:cNvPr id="8" name="letterB">
            <a:extLst>
              <a:ext uri="{FF2B5EF4-FFF2-40B4-BE49-F238E27FC236}">
                <a16:creationId xmlns:a16="http://schemas.microsoft.com/office/drawing/2014/main" id="{7A4714AA-86CD-5DB2-D83B-BF291EC77CE6}"/>
              </a:ext>
            </a:extLst>
          </p:cNvPr>
          <p:cNvSpPr txBox="1"/>
          <p:nvPr/>
        </p:nvSpPr>
        <p:spPr>
          <a:xfrm>
            <a:off x="9842500" y="6159500"/>
            <a:ext cx="482600" cy="381000"/>
          </a:xfrm>
          <a:prstGeom prst="rect">
            <a:avLst/>
          </a:prstGeom>
          <a:solidFill>
            <a:srgbClr val="008A00"/>
          </a:solidFill>
        </p:spPr>
        <p:txBody>
          <a:bodyPr vert="horz" rtlCol="0" anchor="b" anchorCtr="0">
            <a:noAutofit/>
          </a:bodyPr>
          <a:lstStyle/>
          <a:p>
            <a:r>
              <a:rPr lang="en-US" sz="1200">
                <a:solidFill>
                  <a:srgbClr val="FFFFFF"/>
                </a:solidFill>
                <a:latin typeface="Segoe UI" panose="020B0502040204020203" pitchFamily="34" charset="0"/>
              </a:rPr>
              <a:t>B</a:t>
            </a:r>
          </a:p>
        </p:txBody>
      </p:sp>
      <p:sp>
        <p:nvSpPr>
          <p:cNvPr id="9" name="answerC">
            <a:extLst>
              <a:ext uri="{FF2B5EF4-FFF2-40B4-BE49-F238E27FC236}">
                <a16:creationId xmlns:a16="http://schemas.microsoft.com/office/drawing/2014/main" id="{F0DE98BB-F937-00B5-507C-27FD1324846D}"/>
              </a:ext>
            </a:extLst>
          </p:cNvPr>
          <p:cNvSpPr txBox="1"/>
          <p:nvPr/>
        </p:nvSpPr>
        <p:spPr>
          <a:xfrm>
            <a:off x="10350500" y="6096000"/>
            <a:ext cx="482600" cy="38100"/>
          </a:xfrm>
          <a:prstGeom prst="rect">
            <a:avLst/>
          </a:prstGeom>
          <a:solidFill>
            <a:srgbClr val="8D0196">
              <a:alpha val="50000"/>
            </a:srgbClr>
          </a:solidFill>
        </p:spPr>
        <p:txBody>
          <a:bodyPr vert="horz" wrap="none" tIns="635" rtlCol="0" anchor="t" anchorCtr="1">
            <a:noAutofit/>
          </a:bodyPr>
          <a:lstStyle/>
          <a:p>
            <a:pPr algn="ctr"/>
            <a:endParaRPr lang="en-US" sz="900">
              <a:solidFill>
                <a:srgbClr val="FFFFFF"/>
              </a:solidFill>
              <a:latin typeface="Segoe UI" panose="020B0502040204020203" pitchFamily="34" charset="0"/>
            </a:endParaRPr>
          </a:p>
        </p:txBody>
      </p:sp>
      <p:sp>
        <p:nvSpPr>
          <p:cNvPr id="10" name="letterC">
            <a:extLst>
              <a:ext uri="{FF2B5EF4-FFF2-40B4-BE49-F238E27FC236}">
                <a16:creationId xmlns:a16="http://schemas.microsoft.com/office/drawing/2014/main" id="{F9BABD9B-105D-FDA7-C75F-33835B0C799C}"/>
              </a:ext>
            </a:extLst>
          </p:cNvPr>
          <p:cNvSpPr txBox="1"/>
          <p:nvPr/>
        </p:nvSpPr>
        <p:spPr>
          <a:xfrm>
            <a:off x="10350500" y="6159500"/>
            <a:ext cx="482600" cy="381000"/>
          </a:xfrm>
          <a:prstGeom prst="rect">
            <a:avLst/>
          </a:prstGeom>
          <a:solidFill>
            <a:srgbClr val="8D0196"/>
          </a:solidFill>
        </p:spPr>
        <p:txBody>
          <a:bodyPr vert="horz" rtlCol="0" anchor="b" anchorCtr="0">
            <a:noAutofit/>
          </a:bodyPr>
          <a:lstStyle/>
          <a:p>
            <a:r>
              <a:rPr lang="en-US" sz="1200">
                <a:solidFill>
                  <a:srgbClr val="FFFFFF"/>
                </a:solidFill>
                <a:latin typeface="Segoe UI" panose="020B0502040204020203" pitchFamily="34" charset="0"/>
              </a:rPr>
              <a:t>C</a:t>
            </a:r>
          </a:p>
        </p:txBody>
      </p:sp>
      <p:sp>
        <p:nvSpPr>
          <p:cNvPr id="11" name="answerD">
            <a:extLst>
              <a:ext uri="{FF2B5EF4-FFF2-40B4-BE49-F238E27FC236}">
                <a16:creationId xmlns:a16="http://schemas.microsoft.com/office/drawing/2014/main" id="{CFB75CE7-FEE6-0AB2-18F0-11C001FB9654}"/>
              </a:ext>
            </a:extLst>
          </p:cNvPr>
          <p:cNvSpPr txBox="1"/>
          <p:nvPr/>
        </p:nvSpPr>
        <p:spPr>
          <a:xfrm>
            <a:off x="10858500" y="6096000"/>
            <a:ext cx="482600" cy="38100"/>
          </a:xfrm>
          <a:prstGeom prst="rect">
            <a:avLst/>
          </a:prstGeom>
          <a:solidFill>
            <a:srgbClr val="FD5C04">
              <a:alpha val="50000"/>
            </a:srgbClr>
          </a:solidFill>
        </p:spPr>
        <p:txBody>
          <a:bodyPr vert="horz" wrap="none" tIns="635" rtlCol="0" anchor="t" anchorCtr="1">
            <a:noAutofit/>
          </a:bodyPr>
          <a:lstStyle/>
          <a:p>
            <a:pPr algn="ctr"/>
            <a:endParaRPr lang="en-US" sz="900">
              <a:solidFill>
                <a:srgbClr val="FFFFFF"/>
              </a:solidFill>
              <a:latin typeface="Segoe UI" panose="020B0502040204020203" pitchFamily="34" charset="0"/>
            </a:endParaRPr>
          </a:p>
        </p:txBody>
      </p:sp>
      <p:sp>
        <p:nvSpPr>
          <p:cNvPr id="12" name="letterD">
            <a:extLst>
              <a:ext uri="{FF2B5EF4-FFF2-40B4-BE49-F238E27FC236}">
                <a16:creationId xmlns:a16="http://schemas.microsoft.com/office/drawing/2014/main" id="{1219FE1C-BE5E-EC6D-507D-54BCE9DAA005}"/>
              </a:ext>
            </a:extLst>
          </p:cNvPr>
          <p:cNvSpPr txBox="1"/>
          <p:nvPr/>
        </p:nvSpPr>
        <p:spPr>
          <a:xfrm>
            <a:off x="10858500" y="6159500"/>
            <a:ext cx="482600" cy="381000"/>
          </a:xfrm>
          <a:prstGeom prst="rect">
            <a:avLst/>
          </a:prstGeom>
          <a:solidFill>
            <a:srgbClr val="FD5C04"/>
          </a:solidFill>
        </p:spPr>
        <p:txBody>
          <a:bodyPr vert="horz" rtlCol="0" anchor="b" anchorCtr="0">
            <a:noAutofit/>
          </a:bodyPr>
          <a:lstStyle/>
          <a:p>
            <a:r>
              <a:rPr lang="en-US" sz="1200">
                <a:solidFill>
                  <a:srgbClr val="FFFFFF"/>
                </a:solidFill>
                <a:latin typeface="Segoe UI" panose="020B0502040204020203" pitchFamily="34" charset="0"/>
              </a:rPr>
              <a:t>D</a:t>
            </a:r>
          </a:p>
        </p:txBody>
      </p:sp>
      <p:sp>
        <p:nvSpPr>
          <p:cNvPr id="13" name="counter" descr="Classic ParticiPoll#False#False">
            <a:extLst>
              <a:ext uri="{FF2B5EF4-FFF2-40B4-BE49-F238E27FC236}">
                <a16:creationId xmlns:a16="http://schemas.microsoft.com/office/drawing/2014/main" id="{585D1352-1EA5-0B52-0BEC-5C326B482F30}"/>
              </a:ext>
            </a:extLst>
          </p:cNvPr>
          <p:cNvSpPr txBox="1"/>
          <p:nvPr/>
        </p:nvSpPr>
        <p:spPr>
          <a:xfrm>
            <a:off x="11366500" y="6096000"/>
            <a:ext cx="482600" cy="444500"/>
          </a:xfrm>
          <a:prstGeom prst="rect">
            <a:avLst/>
          </a:prstGeom>
          <a:solidFill>
            <a:srgbClr val="D2691E"/>
          </a:solidFill>
        </p:spPr>
        <p:txBody>
          <a:bodyPr vert="horz" rtlCol="0" anchor="ctr" anchorCtr="1">
            <a:noAutofit/>
          </a:bodyPr>
          <a:lstStyle/>
          <a:p>
            <a:pPr algn="ctr"/>
            <a:r>
              <a:rPr lang="en-US" sz="1400">
                <a:solidFill>
                  <a:srgbClr val="FFFFFF"/>
                </a:solidFill>
                <a:latin typeface="Segoe UI" panose="020B0502040204020203" pitchFamily="34" charset="0"/>
              </a:rPr>
              <a:t>0</a:t>
            </a:r>
          </a:p>
        </p:txBody>
      </p:sp>
      <p:sp>
        <p:nvSpPr>
          <p:cNvPr id="14" name="participoll" descr="4">
            <a:extLst>
              <a:ext uri="{FF2B5EF4-FFF2-40B4-BE49-F238E27FC236}">
                <a16:creationId xmlns:a16="http://schemas.microsoft.com/office/drawing/2014/main" id="{2AF90980-F089-4EF6-F11E-B5B9B842B7B9}"/>
              </a:ext>
            </a:extLst>
          </p:cNvPr>
          <p:cNvSpPr txBox="1"/>
          <p:nvPr/>
        </p:nvSpPr>
        <p:spPr>
          <a:xfrm>
            <a:off x="11366500" y="6096000"/>
            <a:ext cx="482600" cy="444500"/>
          </a:xfrm>
          <a:prstGeom prst="rect">
            <a:avLst/>
          </a:prstGeom>
          <a:solidFill>
            <a:srgbClr val="FFFFFF">
              <a:alpha val="15000"/>
            </a:srgbClr>
          </a:solidFill>
        </p:spPr>
        <p:txBody>
          <a:bodyPr vert="horz" rtlCol="0">
            <a:noAutofit/>
          </a:bodyPr>
          <a:lstStyle/>
          <a:p>
            <a:endParaRPr lang="en-US"/>
          </a:p>
        </p:txBody>
      </p:sp>
      <p:sp>
        <p:nvSpPr>
          <p:cNvPr id="15" name="pp_status">
            <a:extLst>
              <a:ext uri="{FF2B5EF4-FFF2-40B4-BE49-F238E27FC236}">
                <a16:creationId xmlns:a16="http://schemas.microsoft.com/office/drawing/2014/main" id="{B0F943F2-5A56-3298-C4BD-544EFBBE5A21}"/>
              </a:ext>
            </a:extLst>
          </p:cNvPr>
          <p:cNvSpPr txBox="1"/>
          <p:nvPr/>
        </p:nvSpPr>
        <p:spPr>
          <a:xfrm>
            <a:off x="8763000" y="6540500"/>
            <a:ext cx="3175000" cy="190500"/>
          </a:xfrm>
          <a:prstGeom prst="rect">
            <a:avLst/>
          </a:prstGeom>
          <a:noFill/>
        </p:spPr>
        <p:txBody>
          <a:bodyPr vert="horz" wrap="none" rtlCol="0" anchor="ctr">
            <a:noAutofit/>
          </a:bodyPr>
          <a:lstStyle/>
          <a:p>
            <a:pPr algn="r"/>
            <a:r>
              <a:rPr lang="en-US" sz="900">
                <a:solidFill>
                  <a:srgbClr val="FF0000"/>
                </a:solidFill>
                <a:latin typeface="Segoe UI" panose="020B0502040204020203" pitchFamily="34" charset="0"/>
              </a:rPr>
              <a:t>vote at calvets.participoll.comvote at calvets.participoll.com</a:t>
            </a:r>
          </a:p>
        </p:txBody>
      </p:sp>
    </p:spTree>
    <p:extLst>
      <p:ext uri="{BB962C8B-B14F-4D97-AF65-F5344CB8AC3E}">
        <p14:creationId xmlns:p14="http://schemas.microsoft.com/office/powerpoint/2010/main" val="22719624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down)">
                                      <p:cBhvr>
                                        <p:cTn id="7" dur="3">
                                          <p:stCondLst>
                                            <p:cond delay="0"/>
                                          </p:stCondLst>
                                        </p:cTn>
                                        <p:tgtEl>
                                          <p:spTgt spid="14"/>
                                        </p:tgtEl>
                                      </p:cBhvr>
                                    </p:animEffect>
                                    <p:anim calcmode="lin" valueType="num">
                                      <p:cBhvr>
                                        <p:cTn id="8" dur="9" tmFilter="0,0; 0.14,0.36; 0.43,0.73; 0.71,0.91; 1.0,1.0">
                                          <p:stCondLst>
                                            <p:cond delay="0"/>
                                          </p:stCondLst>
                                        </p:cTn>
                                        <p:tgtEl>
                                          <p:spTgt spid="14"/>
                                        </p:tgtEl>
                                        <p:attrNameLst>
                                          <p:attrName>ppt_x</p:attrName>
                                        </p:attrNameLst>
                                      </p:cBhvr>
                                      <p:tavLst>
                                        <p:tav tm="0">
                                          <p:val>
                                            <p:strVal val="#ppt_x-0.25"/>
                                          </p:val>
                                        </p:tav>
                                        <p:tav tm="100000">
                                          <p:val>
                                            <p:strVal val="#ppt_x"/>
                                          </p:val>
                                        </p:tav>
                                      </p:tavLst>
                                    </p:anim>
                                    <p:anim calcmode="lin" valueType="num">
                                      <p:cBhvr>
                                        <p:cTn id="9" dur="3" tmFilter="0.0,0.0; 0.25,0.07; 0.50,0.2; 0.75,0.467; 1.0,1.0">
                                          <p:stCondLst>
                                            <p:cond delay="0"/>
                                          </p:stCondLst>
                                        </p:cTn>
                                        <p:tgtEl>
                                          <p:spTgt spid="14"/>
                                        </p:tgtEl>
                                        <p:attrNameLst>
                                          <p:attrName>ppt_y</p:attrName>
                                        </p:attrNameLst>
                                      </p:cBhvr>
                                      <p:tavLst>
                                        <p:tav tm="0" fmla="#ppt_y-sin(pi*$)/3">
                                          <p:val>
                                            <p:fltVal val="0.5"/>
                                          </p:val>
                                        </p:tav>
                                        <p:tav tm="100000">
                                          <p:val>
                                            <p:fltVal val="1"/>
                                          </p:val>
                                        </p:tav>
                                      </p:tavLst>
                                    </p:anim>
                                    <p:anim calcmode="lin" valueType="num">
                                      <p:cBhvr>
                                        <p:cTn id="10" dur="3" tmFilter="0, 0; 0.125,0.2665; 0.25,0.4; 0.375,0.465; 0.5,0.5;  0.625,0.535; 0.75,0.6; 0.875,0.7335; 1,1">
                                          <p:stCondLst>
                                            <p:cond delay="3"/>
                                          </p:stCondLst>
                                        </p:cTn>
                                        <p:tgtEl>
                                          <p:spTgt spid="14"/>
                                        </p:tgtEl>
                                        <p:attrNameLst>
                                          <p:attrName>ppt_y</p:attrName>
                                        </p:attrNameLst>
                                      </p:cBhvr>
                                      <p:tavLst>
                                        <p:tav tm="0" fmla="#ppt_y-sin(pi*$)/9">
                                          <p:val>
                                            <p:fltVal val="0"/>
                                          </p:val>
                                        </p:tav>
                                        <p:tav tm="100000">
                                          <p:val>
                                            <p:fltVal val="1"/>
                                          </p:val>
                                        </p:tav>
                                      </p:tavLst>
                                    </p:anim>
                                    <p:anim calcmode="lin" valueType="num">
                                      <p:cBhvr>
                                        <p:cTn id="11" dur="2" tmFilter="0, 0; 0.125,0.2665; 0.25,0.4; 0.375,0.465; 0.5,0.5;  0.625,0.535; 0.75,0.6; 0.875,0.7335; 1,1">
                                          <p:stCondLst>
                                            <p:cond delay="7"/>
                                          </p:stCondLst>
                                        </p:cTn>
                                        <p:tgtEl>
                                          <p:spTgt spid="14"/>
                                        </p:tgtEl>
                                        <p:attrNameLst>
                                          <p:attrName>ppt_y</p:attrName>
                                        </p:attrNameLst>
                                      </p:cBhvr>
                                      <p:tavLst>
                                        <p:tav tm="0" fmla="#ppt_y-sin(pi*$)/27">
                                          <p:val>
                                            <p:fltVal val="0"/>
                                          </p:val>
                                        </p:tav>
                                        <p:tav tm="100000">
                                          <p:val>
                                            <p:fltVal val="1"/>
                                          </p:val>
                                        </p:tav>
                                      </p:tavLst>
                                    </p:anim>
                                    <p:anim calcmode="lin" valueType="num">
                                      <p:cBhvr>
                                        <p:cTn id="12" dur="1" tmFilter="0, 0; 0.125,0.2665; 0.25,0.4; 0.375,0.465; 0.5,0.5;  0.625,0.535; 0.75,0.6; 0.875,0.7335; 1,1">
                                          <p:stCondLst>
                                            <p:cond delay="8"/>
                                          </p:stCondLst>
                                        </p:cTn>
                                        <p:tgtEl>
                                          <p:spTgt spid="14"/>
                                        </p:tgtEl>
                                        <p:attrNameLst>
                                          <p:attrName>ppt_y</p:attrName>
                                        </p:attrNameLst>
                                      </p:cBhvr>
                                      <p:tavLst>
                                        <p:tav tm="0" fmla="#ppt_y-sin(pi*$)/81">
                                          <p:val>
                                            <p:fltVal val="0"/>
                                          </p:val>
                                        </p:tav>
                                        <p:tav tm="100000">
                                          <p:val>
                                            <p:fltVal val="1"/>
                                          </p:val>
                                        </p:tav>
                                      </p:tavLst>
                                    </p:anim>
                                    <p:animScale>
                                      <p:cBhvr>
                                        <p:cTn id="13" dur="1">
                                          <p:stCondLst>
                                            <p:cond delay="3"/>
                                          </p:stCondLst>
                                        </p:cTn>
                                        <p:tgtEl>
                                          <p:spTgt spid="14"/>
                                        </p:tgtEl>
                                      </p:cBhvr>
                                      <p:to x="100000" y="60000"/>
                                    </p:animScale>
                                    <p:animScale>
                                      <p:cBhvr>
                                        <p:cTn id="14" dur="1" decel="50000">
                                          <p:stCondLst>
                                            <p:cond delay="3"/>
                                          </p:stCondLst>
                                        </p:cTn>
                                        <p:tgtEl>
                                          <p:spTgt spid="14"/>
                                        </p:tgtEl>
                                      </p:cBhvr>
                                      <p:to x="100000" y="100000"/>
                                    </p:animScale>
                                    <p:animScale>
                                      <p:cBhvr>
                                        <p:cTn id="15" dur="1">
                                          <p:stCondLst>
                                            <p:cond delay="7"/>
                                          </p:stCondLst>
                                        </p:cTn>
                                        <p:tgtEl>
                                          <p:spTgt spid="14"/>
                                        </p:tgtEl>
                                      </p:cBhvr>
                                      <p:to x="100000" y="80000"/>
                                    </p:animScale>
                                    <p:animScale>
                                      <p:cBhvr>
                                        <p:cTn id="16" dur="1" decel="50000">
                                          <p:stCondLst>
                                            <p:cond delay="7"/>
                                          </p:stCondLst>
                                        </p:cTn>
                                        <p:tgtEl>
                                          <p:spTgt spid="14"/>
                                        </p:tgtEl>
                                      </p:cBhvr>
                                      <p:to x="100000" y="100000"/>
                                    </p:animScale>
                                    <p:animScale>
                                      <p:cBhvr>
                                        <p:cTn id="17" dur="1">
                                          <p:stCondLst>
                                            <p:cond delay="8"/>
                                          </p:stCondLst>
                                        </p:cTn>
                                        <p:tgtEl>
                                          <p:spTgt spid="14"/>
                                        </p:tgtEl>
                                      </p:cBhvr>
                                      <p:to x="100000" y="90000"/>
                                    </p:animScale>
                                    <p:animScale>
                                      <p:cBhvr>
                                        <p:cTn id="18" dur="1" decel="50000">
                                          <p:stCondLst>
                                            <p:cond delay="8"/>
                                          </p:stCondLst>
                                        </p:cTn>
                                        <p:tgtEl>
                                          <p:spTgt spid="14"/>
                                        </p:tgtEl>
                                      </p:cBhvr>
                                      <p:to x="100000" y="100000"/>
                                    </p:animScale>
                                    <p:animScale>
                                      <p:cBhvr>
                                        <p:cTn id="19" dur="1">
                                          <p:stCondLst>
                                            <p:cond delay="9"/>
                                          </p:stCondLst>
                                        </p:cTn>
                                        <p:tgtEl>
                                          <p:spTgt spid="14"/>
                                        </p:tgtEl>
                                      </p:cBhvr>
                                      <p:to x="100000" y="95000"/>
                                    </p:animScale>
                                    <p:animScale>
                                      <p:cBhvr>
                                        <p:cTn id="20" dur="1" decel="50000">
                                          <p:stCondLst>
                                            <p:cond delay="9"/>
                                          </p:stCondLst>
                                        </p:cTn>
                                        <p:tgtEl>
                                          <p:spTgt spid="14"/>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8DB555-C0AF-4BFA-A2E0-786A6C4ADDDE}"/>
              </a:ext>
            </a:extLst>
          </p:cNvPr>
          <p:cNvSpPr>
            <a:spLocks noGrp="1"/>
          </p:cNvSpPr>
          <p:nvPr>
            <p:ph type="title"/>
          </p:nvPr>
        </p:nvSpPr>
        <p:spPr/>
        <p:txBody>
          <a:bodyPr/>
          <a:lstStyle/>
          <a:p>
            <a:r>
              <a:rPr lang="en-US" dirty="0"/>
              <a:t>Answer 4</a:t>
            </a:r>
          </a:p>
        </p:txBody>
      </p:sp>
      <p:sp>
        <p:nvSpPr>
          <p:cNvPr id="3" name="Slide Number Placeholder 2">
            <a:extLst>
              <a:ext uri="{FF2B5EF4-FFF2-40B4-BE49-F238E27FC236}">
                <a16:creationId xmlns:a16="http://schemas.microsoft.com/office/drawing/2014/main" id="{E577752A-3281-4B12-AE14-068B9997644C}"/>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72AD97A-4EE5-4134-952F-E148AF3C2668}" type="slidenum">
              <a:rPr kumimoji="0" lang="en-US" sz="9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9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4" name="Content Placeholder 3">
            <a:extLst>
              <a:ext uri="{FF2B5EF4-FFF2-40B4-BE49-F238E27FC236}">
                <a16:creationId xmlns:a16="http://schemas.microsoft.com/office/drawing/2014/main" id="{90E8EC72-D8FC-4DE9-9C4E-E9448E3B1835}"/>
              </a:ext>
            </a:extLst>
          </p:cNvPr>
          <p:cNvSpPr>
            <a:spLocks noGrp="1"/>
          </p:cNvSpPr>
          <p:nvPr>
            <p:ph idx="1"/>
          </p:nvPr>
        </p:nvSpPr>
        <p:spPr>
          <a:xfrm>
            <a:off x="355600" y="1662008"/>
            <a:ext cx="11836400" cy="4946398"/>
          </a:xfrm>
        </p:spPr>
        <p:txBody>
          <a:bodyPr>
            <a:normAutofit fontScale="77500" lnSpcReduction="20000"/>
          </a:bodyPr>
          <a:lstStyle/>
          <a:p>
            <a:pPr marL="0" indent="0">
              <a:lnSpc>
                <a:spcPct val="120000"/>
              </a:lnSpc>
              <a:buNone/>
            </a:pPr>
            <a:r>
              <a:rPr lang="en-US" sz="3200" b="1" dirty="0">
                <a:solidFill>
                  <a:srgbClr val="C00000"/>
                </a:solidFill>
              </a:rPr>
              <a:t>B.  </a:t>
            </a:r>
            <a:r>
              <a:rPr lang="en-US" sz="3200" b="1" dirty="0">
                <a:solidFill>
                  <a:srgbClr val="00B050"/>
                </a:solidFill>
              </a:rPr>
              <a:t>April 14, 1994</a:t>
            </a:r>
            <a:r>
              <a:rPr lang="en-US" sz="3200" dirty="0"/>
              <a:t>, is the correct effective date.</a:t>
            </a:r>
          </a:p>
          <a:p>
            <a:pPr>
              <a:lnSpc>
                <a:spcPct val="120000"/>
              </a:lnSpc>
            </a:pPr>
            <a:endParaRPr lang="en-US" sz="3200" dirty="0"/>
          </a:p>
          <a:p>
            <a:pPr>
              <a:lnSpc>
                <a:spcPct val="120000"/>
              </a:lnSpc>
            </a:pPr>
            <a:r>
              <a:rPr lang="en-US" sz="3200" dirty="0"/>
              <a:t>VA’s October 18, 1994, decision did not become final because VA was in constructive possession of the July 5, 1995, VA psychiatric report that was new and material evidence to VA’s October 18, 1994, decision.</a:t>
            </a:r>
          </a:p>
          <a:p>
            <a:pPr>
              <a:lnSpc>
                <a:spcPct val="120000"/>
              </a:lnSpc>
            </a:pPr>
            <a:r>
              <a:rPr lang="en-US" sz="3200" dirty="0"/>
              <a:t>From a legal standpoint, VA was always in possession of the July 5, 1995 report, even though the RO did not actually receive it until 2005.  </a:t>
            </a:r>
          </a:p>
          <a:p>
            <a:pPr>
              <a:lnSpc>
                <a:spcPct val="120000"/>
              </a:lnSpc>
            </a:pPr>
            <a:r>
              <a:rPr lang="en-US" sz="3200" dirty="0"/>
              <a:t>Because the claim has been pending from April 14, 1994, the effective date for service connection could potentially go back to April 14, 1994.  </a:t>
            </a:r>
          </a:p>
        </p:txBody>
      </p:sp>
    </p:spTree>
    <p:custDataLst>
      <p:tags r:id="rId1"/>
    </p:custDataLst>
    <p:extLst>
      <p:ext uri="{BB962C8B-B14F-4D97-AF65-F5344CB8AC3E}">
        <p14:creationId xmlns:p14="http://schemas.microsoft.com/office/powerpoint/2010/main" val="11086364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F0B8BD-497C-BF6F-57CC-E05ED07D6D2D}"/>
              </a:ext>
            </a:extLst>
          </p:cNvPr>
          <p:cNvSpPr>
            <a:spLocks noGrp="1"/>
          </p:cNvSpPr>
          <p:nvPr>
            <p:ph type="title"/>
          </p:nvPr>
        </p:nvSpPr>
        <p:spPr/>
        <p:txBody>
          <a:bodyPr/>
          <a:lstStyle/>
          <a:p>
            <a:r>
              <a:rPr lang="en-US" dirty="0"/>
              <a:t>Scope of Claim</a:t>
            </a:r>
          </a:p>
        </p:txBody>
      </p:sp>
      <p:sp>
        <p:nvSpPr>
          <p:cNvPr id="3" name="Slide Number Placeholder 2">
            <a:extLst>
              <a:ext uri="{FF2B5EF4-FFF2-40B4-BE49-F238E27FC236}">
                <a16:creationId xmlns:a16="http://schemas.microsoft.com/office/drawing/2014/main" id="{A75ADB4B-F716-5690-75A5-FFAFCA403A94}"/>
              </a:ext>
            </a:extLst>
          </p:cNvPr>
          <p:cNvSpPr>
            <a:spLocks noGrp="1"/>
          </p:cNvSpPr>
          <p:nvPr>
            <p:ph type="sldNum" sz="quarter" idx="12"/>
          </p:nvPr>
        </p:nvSpPr>
        <p:spPr/>
        <p:txBody>
          <a:bodyPr/>
          <a:lstStyle/>
          <a:p>
            <a:fld id="{772AD97A-4EE5-4134-952F-E148AF3C2668}" type="slidenum">
              <a:rPr lang="en-US" smtClean="0"/>
              <a:pPr/>
              <a:t>26</a:t>
            </a:fld>
            <a:endParaRPr lang="en-US" dirty="0"/>
          </a:p>
        </p:txBody>
      </p:sp>
      <p:sp>
        <p:nvSpPr>
          <p:cNvPr id="4" name="Content Placeholder 3">
            <a:extLst>
              <a:ext uri="{FF2B5EF4-FFF2-40B4-BE49-F238E27FC236}">
                <a16:creationId xmlns:a16="http://schemas.microsoft.com/office/drawing/2014/main" id="{EC35C929-1934-0D49-0C39-7DD549C3A928}"/>
              </a:ext>
            </a:extLst>
          </p:cNvPr>
          <p:cNvSpPr>
            <a:spLocks noGrp="1"/>
          </p:cNvSpPr>
          <p:nvPr>
            <p:ph idx="1"/>
          </p:nvPr>
        </p:nvSpPr>
        <p:spPr>
          <a:xfrm>
            <a:off x="3313615" y="1719880"/>
            <a:ext cx="8519156" cy="2749120"/>
          </a:xfrm>
        </p:spPr>
        <p:txBody>
          <a:bodyPr>
            <a:normAutofit fontScale="92500" lnSpcReduction="20000"/>
          </a:bodyPr>
          <a:lstStyle/>
          <a:p>
            <a:pPr marL="290513" indent="-290513">
              <a:spcBef>
                <a:spcPts val="1200"/>
              </a:spcBef>
              <a:spcAft>
                <a:spcPts val="1200"/>
              </a:spcAft>
              <a:buFont typeface="Arial" panose="020B0604020202020204" pitchFamily="34" charset="0"/>
              <a:buChar char="•"/>
            </a:pPr>
            <a:r>
              <a:rPr lang="en-US" sz="3000" dirty="0"/>
              <a:t>Claims are defined by the symptoms, not the diagnoses.</a:t>
            </a:r>
          </a:p>
          <a:p>
            <a:pPr marL="290513" indent="-290513">
              <a:spcBef>
                <a:spcPts val="1200"/>
              </a:spcBef>
              <a:spcAft>
                <a:spcPts val="1200"/>
              </a:spcAft>
              <a:buFont typeface="Arial" panose="020B0604020202020204" pitchFamily="34" charset="0"/>
              <a:buChar char="•"/>
            </a:pPr>
            <a:r>
              <a:rPr lang="en-US" sz="3000" dirty="0"/>
              <a:t>An incorrect diagnosis does not limit a claim.</a:t>
            </a:r>
          </a:p>
          <a:p>
            <a:pPr marL="290513" indent="-290513">
              <a:spcBef>
                <a:spcPts val="1200"/>
              </a:spcBef>
              <a:spcAft>
                <a:spcPts val="1200"/>
              </a:spcAft>
              <a:buFont typeface="Arial" panose="020B0604020202020204" pitchFamily="34" charset="0"/>
              <a:buChar char="•"/>
            </a:pPr>
            <a:r>
              <a:rPr lang="en-US" sz="3000" dirty="0"/>
              <a:t>A Veteran’s lay diagnosis does not limit a claim.</a:t>
            </a:r>
          </a:p>
          <a:p>
            <a:endParaRPr lang="en-US" dirty="0"/>
          </a:p>
        </p:txBody>
      </p:sp>
      <p:sp>
        <p:nvSpPr>
          <p:cNvPr id="7" name="Rectangle: Rounded Corners 6">
            <a:extLst>
              <a:ext uri="{FF2B5EF4-FFF2-40B4-BE49-F238E27FC236}">
                <a16:creationId xmlns:a16="http://schemas.microsoft.com/office/drawing/2014/main" id="{FB7001A3-E56D-5B11-359F-0D61518952F0}"/>
              </a:ext>
            </a:extLst>
          </p:cNvPr>
          <p:cNvSpPr/>
          <p:nvPr/>
        </p:nvSpPr>
        <p:spPr>
          <a:xfrm>
            <a:off x="3396343" y="4543985"/>
            <a:ext cx="8436428" cy="1957994"/>
          </a:xfrm>
          <a:prstGeom prst="roundRect">
            <a:avLst/>
          </a:prstGeom>
          <a:solidFill>
            <a:srgbClr val="92D050"/>
          </a:solidFill>
          <a:ln>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ctr"/>
            <a:r>
              <a:rPr lang="en-US" sz="2800" b="1" dirty="0">
                <a:solidFill>
                  <a:schemeClr val="tx1"/>
                </a:solidFill>
                <a:latin typeface="Verdana" panose="020B0604030504040204" pitchFamily="34" charset="0"/>
                <a:ea typeface="Verdana" panose="020B0604030504040204" pitchFamily="34" charset="0"/>
              </a:rPr>
              <a:t>Advocacy Tip: </a:t>
            </a:r>
            <a:r>
              <a:rPr lang="en-US" sz="2800" dirty="0">
                <a:solidFill>
                  <a:schemeClr val="tx1"/>
                </a:solidFill>
                <a:latin typeface="Verdana" panose="020B0604030504040204" pitchFamily="34" charset="0"/>
                <a:ea typeface="Verdana" panose="020B0604030504040204" pitchFamily="34" charset="0"/>
              </a:rPr>
              <a:t>Read the Veteran’s statements (VA Form 21-4138, or “correspondence”), and look carefully to see how problems are described by the Veteran.</a:t>
            </a:r>
          </a:p>
        </p:txBody>
      </p:sp>
      <p:sp>
        <p:nvSpPr>
          <p:cNvPr id="9" name="TextBox 8">
            <a:extLst>
              <a:ext uri="{FF2B5EF4-FFF2-40B4-BE49-F238E27FC236}">
                <a16:creationId xmlns:a16="http://schemas.microsoft.com/office/drawing/2014/main" id="{3DA2D10D-9FE7-EFC0-580E-2860F1F861F1}"/>
              </a:ext>
            </a:extLst>
          </p:cNvPr>
          <p:cNvSpPr txBox="1"/>
          <p:nvPr/>
        </p:nvSpPr>
        <p:spPr>
          <a:xfrm>
            <a:off x="276501" y="6010015"/>
            <a:ext cx="3119842" cy="646331"/>
          </a:xfrm>
          <a:prstGeom prst="rect">
            <a:avLst/>
          </a:prstGeom>
          <a:noFill/>
        </p:spPr>
        <p:txBody>
          <a:bodyPr wrap="square">
            <a:spAutoFit/>
          </a:bodyPr>
          <a:lstStyle/>
          <a:p>
            <a:r>
              <a:rPr lang="en-US" sz="1800" i="1" dirty="0"/>
              <a:t>Clemons v. Shinseki</a:t>
            </a:r>
            <a:r>
              <a:rPr lang="en-US" sz="1800" dirty="0"/>
              <a:t>, 23 Vet. App. 1 (2009)</a:t>
            </a:r>
          </a:p>
        </p:txBody>
      </p:sp>
      <p:pic>
        <p:nvPicPr>
          <p:cNvPr id="8" name="Picture 7" descr="Man Looking through Magnifying Glass Stock Image - Image of fedora, agent:  39101587">
            <a:extLst>
              <a:ext uri="{FF2B5EF4-FFF2-40B4-BE49-F238E27FC236}">
                <a16:creationId xmlns:a16="http://schemas.microsoft.com/office/drawing/2014/main" id="{D7866601-12FF-CB24-8303-87A9D62C1C94}"/>
              </a:ext>
            </a:extLst>
          </p:cNvPr>
          <p:cNvPicPr>
            <a:picLocks noChangeAspect="1"/>
          </p:cNvPicPr>
          <p:nvPr/>
        </p:nvPicPr>
        <p:blipFill>
          <a:blip r:embed="rId4"/>
          <a:stretch>
            <a:fillRect/>
          </a:stretch>
        </p:blipFill>
        <p:spPr>
          <a:xfrm>
            <a:off x="525919" y="1719880"/>
            <a:ext cx="2351789" cy="3533572"/>
          </a:xfrm>
          <a:prstGeom prst="rect">
            <a:avLst/>
          </a:prstGeom>
        </p:spPr>
      </p:pic>
    </p:spTree>
    <p:custDataLst>
      <p:tags r:id="rId1"/>
    </p:custDataLst>
    <p:extLst>
      <p:ext uri="{BB962C8B-B14F-4D97-AF65-F5344CB8AC3E}">
        <p14:creationId xmlns:p14="http://schemas.microsoft.com/office/powerpoint/2010/main" val="161078110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7C3395-B239-266C-3DC3-9FB49811AD0C}"/>
              </a:ext>
            </a:extLst>
          </p:cNvPr>
          <p:cNvSpPr>
            <a:spLocks noGrp="1"/>
          </p:cNvSpPr>
          <p:nvPr>
            <p:ph type="title"/>
          </p:nvPr>
        </p:nvSpPr>
        <p:spPr/>
        <p:txBody>
          <a:bodyPr/>
          <a:lstStyle/>
          <a:p>
            <a:r>
              <a:rPr lang="en-US" dirty="0"/>
              <a:t>Question 5</a:t>
            </a:r>
          </a:p>
        </p:txBody>
      </p:sp>
      <p:sp>
        <p:nvSpPr>
          <p:cNvPr id="3" name="Slide Number Placeholder 2">
            <a:extLst>
              <a:ext uri="{FF2B5EF4-FFF2-40B4-BE49-F238E27FC236}">
                <a16:creationId xmlns:a16="http://schemas.microsoft.com/office/drawing/2014/main" id="{972AEE8C-F699-14ED-9C82-C5328E04FED2}"/>
              </a:ext>
            </a:extLst>
          </p:cNvPr>
          <p:cNvSpPr>
            <a:spLocks noGrp="1"/>
          </p:cNvSpPr>
          <p:nvPr>
            <p:ph type="sldNum" sz="quarter" idx="12"/>
          </p:nvPr>
        </p:nvSpPr>
        <p:spPr/>
        <p:txBody>
          <a:bodyPr/>
          <a:lstStyle/>
          <a:p>
            <a:fld id="{772AD97A-4EE5-4134-952F-E148AF3C2668}" type="slidenum">
              <a:rPr lang="en-US" smtClean="0"/>
              <a:pPr/>
              <a:t>27</a:t>
            </a:fld>
            <a:endParaRPr lang="en-US" dirty="0"/>
          </a:p>
        </p:txBody>
      </p:sp>
      <p:sp>
        <p:nvSpPr>
          <p:cNvPr id="4" name="Content Placeholder 3">
            <a:extLst>
              <a:ext uri="{FF2B5EF4-FFF2-40B4-BE49-F238E27FC236}">
                <a16:creationId xmlns:a16="http://schemas.microsoft.com/office/drawing/2014/main" id="{7F682942-1606-44FE-037B-52A2D998D0A9}"/>
              </a:ext>
            </a:extLst>
          </p:cNvPr>
          <p:cNvSpPr>
            <a:spLocks noGrp="1"/>
          </p:cNvSpPr>
          <p:nvPr>
            <p:ph idx="1"/>
          </p:nvPr>
        </p:nvSpPr>
        <p:spPr/>
        <p:txBody>
          <a:bodyPr/>
          <a:lstStyle/>
          <a:p>
            <a:pPr marL="0" indent="0">
              <a:buNone/>
            </a:pPr>
            <a:r>
              <a:rPr lang="en-US" dirty="0"/>
              <a:t>Veteran Josie files a claim requesting “service connection for PTSD” due to her service in Iraq.  A VA examiner states that “she does not meet the diagnostic criteria for PTSD” and diagnoses Josie as having “generalized anxiety disorder.”  Has Miguel raised a claim for service connection for generalized anxiety disorder?</a:t>
            </a:r>
          </a:p>
          <a:p>
            <a:pPr marL="0" indent="0">
              <a:buNone/>
            </a:pPr>
            <a:endParaRPr lang="en-US" dirty="0"/>
          </a:p>
          <a:p>
            <a:pPr marL="514350" indent="-514350">
              <a:buAutoNum type="alphaUcPeriod"/>
            </a:pPr>
            <a:r>
              <a:rPr lang="en-US" b="1" dirty="0">
                <a:solidFill>
                  <a:schemeClr val="accent5"/>
                </a:solidFill>
              </a:rPr>
              <a:t>Yes</a:t>
            </a:r>
          </a:p>
          <a:p>
            <a:pPr marL="514350" indent="-514350">
              <a:buAutoNum type="alphaUcPeriod"/>
            </a:pPr>
            <a:r>
              <a:rPr lang="en-US" b="1" dirty="0">
                <a:solidFill>
                  <a:srgbClr val="00B050"/>
                </a:solidFill>
              </a:rPr>
              <a:t>No</a:t>
            </a:r>
          </a:p>
        </p:txBody>
      </p:sp>
      <p:sp>
        <p:nvSpPr>
          <p:cNvPr id="5" name="answerA">
            <a:extLst>
              <a:ext uri="{FF2B5EF4-FFF2-40B4-BE49-F238E27FC236}">
                <a16:creationId xmlns:a16="http://schemas.microsoft.com/office/drawing/2014/main" id="{EF52C34B-1736-ED43-C304-4351111E525C}"/>
              </a:ext>
            </a:extLst>
          </p:cNvPr>
          <p:cNvSpPr txBox="1"/>
          <p:nvPr/>
        </p:nvSpPr>
        <p:spPr>
          <a:xfrm>
            <a:off x="10350500" y="6096000"/>
            <a:ext cx="482600" cy="38100"/>
          </a:xfrm>
          <a:prstGeom prst="rect">
            <a:avLst/>
          </a:prstGeom>
          <a:solidFill>
            <a:srgbClr val="1673D2">
              <a:alpha val="50000"/>
            </a:srgbClr>
          </a:solidFill>
        </p:spPr>
        <p:txBody>
          <a:bodyPr vert="horz" wrap="none" tIns="635" rtlCol="0" anchor="t" anchorCtr="1">
            <a:noAutofit/>
          </a:bodyPr>
          <a:lstStyle/>
          <a:p>
            <a:pPr algn="ctr"/>
            <a:endParaRPr lang="en-US" sz="900">
              <a:solidFill>
                <a:srgbClr val="FFFFFF"/>
              </a:solidFill>
              <a:latin typeface="Segoe UI" panose="020B0502040204020203" pitchFamily="34" charset="0"/>
            </a:endParaRPr>
          </a:p>
        </p:txBody>
      </p:sp>
      <p:sp>
        <p:nvSpPr>
          <p:cNvPr id="6" name="letterA">
            <a:extLst>
              <a:ext uri="{FF2B5EF4-FFF2-40B4-BE49-F238E27FC236}">
                <a16:creationId xmlns:a16="http://schemas.microsoft.com/office/drawing/2014/main" id="{B8CB46CE-545F-3AEF-E223-66FC638AE073}"/>
              </a:ext>
            </a:extLst>
          </p:cNvPr>
          <p:cNvSpPr txBox="1"/>
          <p:nvPr/>
        </p:nvSpPr>
        <p:spPr>
          <a:xfrm>
            <a:off x="10350500" y="6159500"/>
            <a:ext cx="482600" cy="381000"/>
          </a:xfrm>
          <a:prstGeom prst="rect">
            <a:avLst/>
          </a:prstGeom>
          <a:solidFill>
            <a:srgbClr val="1673D2"/>
          </a:solidFill>
        </p:spPr>
        <p:txBody>
          <a:bodyPr vert="horz" rtlCol="0" anchor="b" anchorCtr="0">
            <a:noAutofit/>
          </a:bodyPr>
          <a:lstStyle/>
          <a:p>
            <a:r>
              <a:rPr lang="en-US" sz="1200">
                <a:solidFill>
                  <a:srgbClr val="FFFFFF"/>
                </a:solidFill>
                <a:latin typeface="Segoe UI" panose="020B0502040204020203" pitchFamily="34" charset="0"/>
              </a:rPr>
              <a:t>A</a:t>
            </a:r>
          </a:p>
        </p:txBody>
      </p:sp>
      <p:sp>
        <p:nvSpPr>
          <p:cNvPr id="7" name="answerB">
            <a:extLst>
              <a:ext uri="{FF2B5EF4-FFF2-40B4-BE49-F238E27FC236}">
                <a16:creationId xmlns:a16="http://schemas.microsoft.com/office/drawing/2014/main" id="{491FBBCD-DC09-0E6C-8911-E560D8004EFC}"/>
              </a:ext>
            </a:extLst>
          </p:cNvPr>
          <p:cNvSpPr txBox="1"/>
          <p:nvPr/>
        </p:nvSpPr>
        <p:spPr>
          <a:xfrm>
            <a:off x="10858500" y="6096000"/>
            <a:ext cx="482600" cy="38100"/>
          </a:xfrm>
          <a:prstGeom prst="rect">
            <a:avLst/>
          </a:prstGeom>
          <a:solidFill>
            <a:srgbClr val="008A00">
              <a:alpha val="50000"/>
            </a:srgbClr>
          </a:solidFill>
        </p:spPr>
        <p:txBody>
          <a:bodyPr vert="horz" wrap="none" tIns="635" rtlCol="0" anchor="t" anchorCtr="1">
            <a:noAutofit/>
          </a:bodyPr>
          <a:lstStyle/>
          <a:p>
            <a:pPr algn="ctr"/>
            <a:endParaRPr lang="en-US" sz="900">
              <a:solidFill>
                <a:srgbClr val="FFFFFF"/>
              </a:solidFill>
              <a:latin typeface="Segoe UI" panose="020B0502040204020203" pitchFamily="34" charset="0"/>
            </a:endParaRPr>
          </a:p>
        </p:txBody>
      </p:sp>
      <p:sp>
        <p:nvSpPr>
          <p:cNvPr id="8" name="letterB">
            <a:extLst>
              <a:ext uri="{FF2B5EF4-FFF2-40B4-BE49-F238E27FC236}">
                <a16:creationId xmlns:a16="http://schemas.microsoft.com/office/drawing/2014/main" id="{8E7298DF-624E-7EA0-34CA-4E1F064B50D6}"/>
              </a:ext>
            </a:extLst>
          </p:cNvPr>
          <p:cNvSpPr txBox="1"/>
          <p:nvPr/>
        </p:nvSpPr>
        <p:spPr>
          <a:xfrm>
            <a:off x="10858500" y="6159500"/>
            <a:ext cx="482600" cy="381000"/>
          </a:xfrm>
          <a:prstGeom prst="rect">
            <a:avLst/>
          </a:prstGeom>
          <a:solidFill>
            <a:srgbClr val="008A00"/>
          </a:solidFill>
        </p:spPr>
        <p:txBody>
          <a:bodyPr vert="horz" rtlCol="0" anchor="b" anchorCtr="0">
            <a:noAutofit/>
          </a:bodyPr>
          <a:lstStyle/>
          <a:p>
            <a:r>
              <a:rPr lang="en-US" sz="1200">
                <a:solidFill>
                  <a:srgbClr val="FFFFFF"/>
                </a:solidFill>
                <a:latin typeface="Segoe UI" panose="020B0502040204020203" pitchFamily="34" charset="0"/>
              </a:rPr>
              <a:t>B</a:t>
            </a:r>
          </a:p>
        </p:txBody>
      </p:sp>
      <p:sp>
        <p:nvSpPr>
          <p:cNvPr id="9" name="counter" descr="Classic ParticiPoll#False#False">
            <a:extLst>
              <a:ext uri="{FF2B5EF4-FFF2-40B4-BE49-F238E27FC236}">
                <a16:creationId xmlns:a16="http://schemas.microsoft.com/office/drawing/2014/main" id="{44BDFA31-10B1-9CDF-DB00-59BE4722C187}"/>
              </a:ext>
            </a:extLst>
          </p:cNvPr>
          <p:cNvSpPr txBox="1"/>
          <p:nvPr/>
        </p:nvSpPr>
        <p:spPr>
          <a:xfrm>
            <a:off x="11366500" y="6096000"/>
            <a:ext cx="482600" cy="444500"/>
          </a:xfrm>
          <a:prstGeom prst="rect">
            <a:avLst/>
          </a:prstGeom>
          <a:solidFill>
            <a:srgbClr val="D2691E"/>
          </a:solidFill>
        </p:spPr>
        <p:txBody>
          <a:bodyPr vert="horz" rtlCol="0" anchor="ctr" anchorCtr="1">
            <a:noAutofit/>
          </a:bodyPr>
          <a:lstStyle/>
          <a:p>
            <a:pPr algn="ctr"/>
            <a:r>
              <a:rPr lang="en-US" sz="1400">
                <a:solidFill>
                  <a:srgbClr val="FFFFFF"/>
                </a:solidFill>
                <a:latin typeface="Segoe UI" panose="020B0502040204020203" pitchFamily="34" charset="0"/>
              </a:rPr>
              <a:t>0</a:t>
            </a:r>
          </a:p>
        </p:txBody>
      </p:sp>
      <p:sp>
        <p:nvSpPr>
          <p:cNvPr id="10" name="participoll" descr="2">
            <a:extLst>
              <a:ext uri="{FF2B5EF4-FFF2-40B4-BE49-F238E27FC236}">
                <a16:creationId xmlns:a16="http://schemas.microsoft.com/office/drawing/2014/main" id="{7655AF9B-20DA-4782-E5B0-1995AA1D65E9}"/>
              </a:ext>
            </a:extLst>
          </p:cNvPr>
          <p:cNvSpPr txBox="1"/>
          <p:nvPr/>
        </p:nvSpPr>
        <p:spPr>
          <a:xfrm>
            <a:off x="11366500" y="6096000"/>
            <a:ext cx="482600" cy="444500"/>
          </a:xfrm>
          <a:prstGeom prst="rect">
            <a:avLst/>
          </a:prstGeom>
          <a:solidFill>
            <a:srgbClr val="FFFFFF">
              <a:alpha val="15000"/>
            </a:srgbClr>
          </a:solidFill>
        </p:spPr>
        <p:txBody>
          <a:bodyPr vert="horz" rtlCol="0">
            <a:noAutofit/>
          </a:bodyPr>
          <a:lstStyle/>
          <a:p>
            <a:endParaRPr lang="en-US"/>
          </a:p>
        </p:txBody>
      </p:sp>
      <p:sp>
        <p:nvSpPr>
          <p:cNvPr id="11" name="pp_status">
            <a:extLst>
              <a:ext uri="{FF2B5EF4-FFF2-40B4-BE49-F238E27FC236}">
                <a16:creationId xmlns:a16="http://schemas.microsoft.com/office/drawing/2014/main" id="{39E39A28-74AE-BF61-8255-53E09C17F487}"/>
              </a:ext>
            </a:extLst>
          </p:cNvPr>
          <p:cNvSpPr txBox="1"/>
          <p:nvPr/>
        </p:nvSpPr>
        <p:spPr>
          <a:xfrm>
            <a:off x="8763000" y="6540500"/>
            <a:ext cx="3175000" cy="190500"/>
          </a:xfrm>
          <a:prstGeom prst="rect">
            <a:avLst/>
          </a:prstGeom>
          <a:noFill/>
        </p:spPr>
        <p:txBody>
          <a:bodyPr vert="horz" wrap="none" rtlCol="0" anchor="ctr">
            <a:noAutofit/>
          </a:bodyPr>
          <a:lstStyle/>
          <a:p>
            <a:pPr algn="r"/>
            <a:endParaRPr lang="en-US" sz="900">
              <a:solidFill>
                <a:srgbClr val="FF0000"/>
              </a:solidFill>
              <a:latin typeface="Segoe UI" panose="020B0502040204020203" pitchFamily="34" charset="0"/>
            </a:endParaRPr>
          </a:p>
        </p:txBody>
      </p:sp>
    </p:spTree>
    <p:extLst>
      <p:ext uri="{BB962C8B-B14F-4D97-AF65-F5344CB8AC3E}">
        <p14:creationId xmlns:p14="http://schemas.microsoft.com/office/powerpoint/2010/main" val="15576845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down)">
                                      <p:cBhvr>
                                        <p:cTn id="7" dur="3">
                                          <p:stCondLst>
                                            <p:cond delay="0"/>
                                          </p:stCondLst>
                                        </p:cTn>
                                        <p:tgtEl>
                                          <p:spTgt spid="10"/>
                                        </p:tgtEl>
                                      </p:cBhvr>
                                    </p:animEffect>
                                    <p:anim calcmode="lin" valueType="num">
                                      <p:cBhvr>
                                        <p:cTn id="8" dur="9" tmFilter="0,0; 0.14,0.36; 0.43,0.73; 0.71,0.91; 1.0,1.0">
                                          <p:stCondLst>
                                            <p:cond delay="0"/>
                                          </p:stCondLst>
                                        </p:cTn>
                                        <p:tgtEl>
                                          <p:spTgt spid="10"/>
                                        </p:tgtEl>
                                        <p:attrNameLst>
                                          <p:attrName>ppt_x</p:attrName>
                                        </p:attrNameLst>
                                      </p:cBhvr>
                                      <p:tavLst>
                                        <p:tav tm="0">
                                          <p:val>
                                            <p:strVal val="#ppt_x-0.25"/>
                                          </p:val>
                                        </p:tav>
                                        <p:tav tm="100000">
                                          <p:val>
                                            <p:strVal val="#ppt_x"/>
                                          </p:val>
                                        </p:tav>
                                      </p:tavLst>
                                    </p:anim>
                                    <p:anim calcmode="lin" valueType="num">
                                      <p:cBhvr>
                                        <p:cTn id="9" dur="3" tmFilter="0.0,0.0; 0.25,0.07; 0.50,0.2; 0.75,0.467; 1.0,1.0">
                                          <p:stCondLst>
                                            <p:cond delay="0"/>
                                          </p:stCondLst>
                                        </p:cTn>
                                        <p:tgtEl>
                                          <p:spTgt spid="10"/>
                                        </p:tgtEl>
                                        <p:attrNameLst>
                                          <p:attrName>ppt_y</p:attrName>
                                        </p:attrNameLst>
                                      </p:cBhvr>
                                      <p:tavLst>
                                        <p:tav tm="0" fmla="#ppt_y-sin(pi*$)/3">
                                          <p:val>
                                            <p:fltVal val="0.5"/>
                                          </p:val>
                                        </p:tav>
                                        <p:tav tm="100000">
                                          <p:val>
                                            <p:fltVal val="1"/>
                                          </p:val>
                                        </p:tav>
                                      </p:tavLst>
                                    </p:anim>
                                    <p:anim calcmode="lin" valueType="num">
                                      <p:cBhvr>
                                        <p:cTn id="10" dur="3" tmFilter="0, 0; 0.125,0.2665; 0.25,0.4; 0.375,0.465; 0.5,0.5;  0.625,0.535; 0.75,0.6; 0.875,0.7335; 1,1">
                                          <p:stCondLst>
                                            <p:cond delay="3"/>
                                          </p:stCondLst>
                                        </p:cTn>
                                        <p:tgtEl>
                                          <p:spTgt spid="10"/>
                                        </p:tgtEl>
                                        <p:attrNameLst>
                                          <p:attrName>ppt_y</p:attrName>
                                        </p:attrNameLst>
                                      </p:cBhvr>
                                      <p:tavLst>
                                        <p:tav tm="0" fmla="#ppt_y-sin(pi*$)/9">
                                          <p:val>
                                            <p:fltVal val="0"/>
                                          </p:val>
                                        </p:tav>
                                        <p:tav tm="100000">
                                          <p:val>
                                            <p:fltVal val="1"/>
                                          </p:val>
                                        </p:tav>
                                      </p:tavLst>
                                    </p:anim>
                                    <p:anim calcmode="lin" valueType="num">
                                      <p:cBhvr>
                                        <p:cTn id="11" dur="2" tmFilter="0, 0; 0.125,0.2665; 0.25,0.4; 0.375,0.465; 0.5,0.5;  0.625,0.535; 0.75,0.6; 0.875,0.7335; 1,1">
                                          <p:stCondLst>
                                            <p:cond delay="7"/>
                                          </p:stCondLst>
                                        </p:cTn>
                                        <p:tgtEl>
                                          <p:spTgt spid="10"/>
                                        </p:tgtEl>
                                        <p:attrNameLst>
                                          <p:attrName>ppt_y</p:attrName>
                                        </p:attrNameLst>
                                      </p:cBhvr>
                                      <p:tavLst>
                                        <p:tav tm="0" fmla="#ppt_y-sin(pi*$)/27">
                                          <p:val>
                                            <p:fltVal val="0"/>
                                          </p:val>
                                        </p:tav>
                                        <p:tav tm="100000">
                                          <p:val>
                                            <p:fltVal val="1"/>
                                          </p:val>
                                        </p:tav>
                                      </p:tavLst>
                                    </p:anim>
                                    <p:anim calcmode="lin" valueType="num">
                                      <p:cBhvr>
                                        <p:cTn id="12" dur="1" tmFilter="0, 0; 0.125,0.2665; 0.25,0.4; 0.375,0.465; 0.5,0.5;  0.625,0.535; 0.75,0.6; 0.875,0.7335; 1,1">
                                          <p:stCondLst>
                                            <p:cond delay="8"/>
                                          </p:stCondLst>
                                        </p:cTn>
                                        <p:tgtEl>
                                          <p:spTgt spid="10"/>
                                        </p:tgtEl>
                                        <p:attrNameLst>
                                          <p:attrName>ppt_y</p:attrName>
                                        </p:attrNameLst>
                                      </p:cBhvr>
                                      <p:tavLst>
                                        <p:tav tm="0" fmla="#ppt_y-sin(pi*$)/81">
                                          <p:val>
                                            <p:fltVal val="0"/>
                                          </p:val>
                                        </p:tav>
                                        <p:tav tm="100000">
                                          <p:val>
                                            <p:fltVal val="1"/>
                                          </p:val>
                                        </p:tav>
                                      </p:tavLst>
                                    </p:anim>
                                    <p:animScale>
                                      <p:cBhvr>
                                        <p:cTn id="13" dur="1">
                                          <p:stCondLst>
                                            <p:cond delay="3"/>
                                          </p:stCondLst>
                                        </p:cTn>
                                        <p:tgtEl>
                                          <p:spTgt spid="10"/>
                                        </p:tgtEl>
                                      </p:cBhvr>
                                      <p:to x="100000" y="60000"/>
                                    </p:animScale>
                                    <p:animScale>
                                      <p:cBhvr>
                                        <p:cTn id="14" dur="1" decel="50000">
                                          <p:stCondLst>
                                            <p:cond delay="3"/>
                                          </p:stCondLst>
                                        </p:cTn>
                                        <p:tgtEl>
                                          <p:spTgt spid="10"/>
                                        </p:tgtEl>
                                      </p:cBhvr>
                                      <p:to x="100000" y="100000"/>
                                    </p:animScale>
                                    <p:animScale>
                                      <p:cBhvr>
                                        <p:cTn id="15" dur="1">
                                          <p:stCondLst>
                                            <p:cond delay="7"/>
                                          </p:stCondLst>
                                        </p:cTn>
                                        <p:tgtEl>
                                          <p:spTgt spid="10"/>
                                        </p:tgtEl>
                                      </p:cBhvr>
                                      <p:to x="100000" y="80000"/>
                                    </p:animScale>
                                    <p:animScale>
                                      <p:cBhvr>
                                        <p:cTn id="16" dur="1" decel="50000">
                                          <p:stCondLst>
                                            <p:cond delay="7"/>
                                          </p:stCondLst>
                                        </p:cTn>
                                        <p:tgtEl>
                                          <p:spTgt spid="10"/>
                                        </p:tgtEl>
                                      </p:cBhvr>
                                      <p:to x="100000" y="100000"/>
                                    </p:animScale>
                                    <p:animScale>
                                      <p:cBhvr>
                                        <p:cTn id="17" dur="1">
                                          <p:stCondLst>
                                            <p:cond delay="8"/>
                                          </p:stCondLst>
                                        </p:cTn>
                                        <p:tgtEl>
                                          <p:spTgt spid="10"/>
                                        </p:tgtEl>
                                      </p:cBhvr>
                                      <p:to x="100000" y="90000"/>
                                    </p:animScale>
                                    <p:animScale>
                                      <p:cBhvr>
                                        <p:cTn id="18" dur="1" decel="50000">
                                          <p:stCondLst>
                                            <p:cond delay="8"/>
                                          </p:stCondLst>
                                        </p:cTn>
                                        <p:tgtEl>
                                          <p:spTgt spid="10"/>
                                        </p:tgtEl>
                                      </p:cBhvr>
                                      <p:to x="100000" y="100000"/>
                                    </p:animScale>
                                    <p:animScale>
                                      <p:cBhvr>
                                        <p:cTn id="19" dur="1">
                                          <p:stCondLst>
                                            <p:cond delay="9"/>
                                          </p:stCondLst>
                                        </p:cTn>
                                        <p:tgtEl>
                                          <p:spTgt spid="10"/>
                                        </p:tgtEl>
                                      </p:cBhvr>
                                      <p:to x="100000" y="95000"/>
                                    </p:animScale>
                                    <p:animScale>
                                      <p:cBhvr>
                                        <p:cTn id="20" dur="1" decel="50000">
                                          <p:stCondLst>
                                            <p:cond delay="9"/>
                                          </p:stCondLst>
                                        </p:cTn>
                                        <p:tgtEl>
                                          <p:spTgt spid="10"/>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8463D0-3A3D-0FC6-5DCB-D5354CD52167}"/>
              </a:ext>
            </a:extLst>
          </p:cNvPr>
          <p:cNvSpPr>
            <a:spLocks noGrp="1"/>
          </p:cNvSpPr>
          <p:nvPr>
            <p:ph type="title"/>
          </p:nvPr>
        </p:nvSpPr>
        <p:spPr/>
        <p:txBody>
          <a:bodyPr/>
          <a:lstStyle/>
          <a:p>
            <a:r>
              <a:rPr lang="en-US" dirty="0"/>
              <a:t>Answer 5 </a:t>
            </a:r>
          </a:p>
        </p:txBody>
      </p:sp>
      <p:sp>
        <p:nvSpPr>
          <p:cNvPr id="3" name="Slide Number Placeholder 2">
            <a:extLst>
              <a:ext uri="{FF2B5EF4-FFF2-40B4-BE49-F238E27FC236}">
                <a16:creationId xmlns:a16="http://schemas.microsoft.com/office/drawing/2014/main" id="{17D0E14B-9ECC-02E5-5F81-1444D4972846}"/>
              </a:ext>
            </a:extLst>
          </p:cNvPr>
          <p:cNvSpPr>
            <a:spLocks noGrp="1"/>
          </p:cNvSpPr>
          <p:nvPr>
            <p:ph type="sldNum" sz="quarter" idx="12"/>
          </p:nvPr>
        </p:nvSpPr>
        <p:spPr/>
        <p:txBody>
          <a:bodyPr/>
          <a:lstStyle/>
          <a:p>
            <a:fld id="{772AD97A-4EE5-4134-952F-E148AF3C2668}" type="slidenum">
              <a:rPr lang="en-US" smtClean="0"/>
              <a:pPr/>
              <a:t>28</a:t>
            </a:fld>
            <a:endParaRPr lang="en-US" dirty="0"/>
          </a:p>
        </p:txBody>
      </p:sp>
      <p:sp>
        <p:nvSpPr>
          <p:cNvPr id="4" name="Content Placeholder 3">
            <a:extLst>
              <a:ext uri="{FF2B5EF4-FFF2-40B4-BE49-F238E27FC236}">
                <a16:creationId xmlns:a16="http://schemas.microsoft.com/office/drawing/2014/main" id="{1BBA3611-1B9C-DD05-42B9-303CDF63DD73}"/>
              </a:ext>
            </a:extLst>
          </p:cNvPr>
          <p:cNvSpPr>
            <a:spLocks noGrp="1"/>
          </p:cNvSpPr>
          <p:nvPr>
            <p:ph idx="1"/>
          </p:nvPr>
        </p:nvSpPr>
        <p:spPr>
          <a:xfrm>
            <a:off x="527538" y="1741250"/>
            <a:ext cx="10532348" cy="4712603"/>
          </a:xfrm>
        </p:spPr>
        <p:txBody>
          <a:bodyPr/>
          <a:lstStyle/>
          <a:p>
            <a:pPr marL="0" indent="0">
              <a:buNone/>
            </a:pPr>
            <a:r>
              <a:rPr lang="en-US" b="1" dirty="0">
                <a:solidFill>
                  <a:srgbClr val="C00000"/>
                </a:solidFill>
              </a:rPr>
              <a:t>A.  </a:t>
            </a:r>
            <a:r>
              <a:rPr lang="en-US" b="1" dirty="0">
                <a:solidFill>
                  <a:schemeClr val="accent1"/>
                </a:solidFill>
              </a:rPr>
              <a:t>Yes.</a:t>
            </a:r>
          </a:p>
          <a:p>
            <a:endParaRPr lang="en-US" b="1" dirty="0">
              <a:solidFill>
                <a:srgbClr val="00B050"/>
              </a:solidFill>
            </a:endParaRPr>
          </a:p>
          <a:p>
            <a:r>
              <a:rPr lang="en-US" dirty="0"/>
              <a:t>These facts are similar to those in </a:t>
            </a:r>
            <a:r>
              <a:rPr lang="en-US" i="1" dirty="0"/>
              <a:t>Clemons v. Shinseki</a:t>
            </a:r>
            <a:r>
              <a:rPr lang="en-US" dirty="0"/>
              <a:t>, 23 Vet. App. 1 (2009).  </a:t>
            </a:r>
          </a:p>
          <a:p>
            <a:pPr lvl="1"/>
            <a:r>
              <a:rPr lang="en-US" sz="2800" dirty="0"/>
              <a:t>In </a:t>
            </a:r>
            <a:r>
              <a:rPr lang="en-US" sz="2800" i="1" dirty="0"/>
              <a:t>Clemons</a:t>
            </a:r>
            <a:r>
              <a:rPr lang="en-US" sz="2800" dirty="0"/>
              <a:t>, the Court held that although a Veteran claims service connection for PTSD, he had a different diagnosis.  Because a Veteran is not competent to provide a diagnosis, VA should have also considered the issue of service connection for the diagnosed psychiatric disability.</a:t>
            </a:r>
          </a:p>
        </p:txBody>
      </p:sp>
    </p:spTree>
    <p:custDataLst>
      <p:tags r:id="rId1"/>
    </p:custDataLst>
    <p:extLst>
      <p:ext uri="{BB962C8B-B14F-4D97-AF65-F5344CB8AC3E}">
        <p14:creationId xmlns:p14="http://schemas.microsoft.com/office/powerpoint/2010/main" val="36915744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312DFA-D511-C5DC-AFF9-17C749F8E444}"/>
              </a:ext>
            </a:extLst>
          </p:cNvPr>
          <p:cNvSpPr>
            <a:spLocks noGrp="1"/>
          </p:cNvSpPr>
          <p:nvPr>
            <p:ph type="title"/>
          </p:nvPr>
        </p:nvSpPr>
        <p:spPr/>
        <p:txBody>
          <a:bodyPr>
            <a:noAutofit/>
          </a:bodyPr>
          <a:lstStyle/>
          <a:p>
            <a:r>
              <a:rPr lang="en-US" sz="4200" dirty="0"/>
              <a:t>Pending Unadjudicated Claims and Appeals</a:t>
            </a:r>
          </a:p>
        </p:txBody>
      </p:sp>
      <p:sp>
        <p:nvSpPr>
          <p:cNvPr id="3" name="Slide Number Placeholder 2">
            <a:extLst>
              <a:ext uri="{FF2B5EF4-FFF2-40B4-BE49-F238E27FC236}">
                <a16:creationId xmlns:a16="http://schemas.microsoft.com/office/drawing/2014/main" id="{747ACEA8-E3C1-EC83-4F5A-32761D84C464}"/>
              </a:ext>
            </a:extLst>
          </p:cNvPr>
          <p:cNvSpPr>
            <a:spLocks noGrp="1"/>
          </p:cNvSpPr>
          <p:nvPr>
            <p:ph type="sldNum" sz="quarter" idx="12"/>
          </p:nvPr>
        </p:nvSpPr>
        <p:spPr/>
        <p:txBody>
          <a:bodyPr/>
          <a:lstStyle/>
          <a:p>
            <a:fld id="{772AD97A-4EE5-4134-952F-E148AF3C2668}" type="slidenum">
              <a:rPr lang="en-US" smtClean="0"/>
              <a:pPr/>
              <a:t>29</a:t>
            </a:fld>
            <a:endParaRPr lang="en-US" dirty="0"/>
          </a:p>
        </p:txBody>
      </p:sp>
      <p:sp>
        <p:nvSpPr>
          <p:cNvPr id="4" name="Content Placeholder 3">
            <a:extLst>
              <a:ext uri="{FF2B5EF4-FFF2-40B4-BE49-F238E27FC236}">
                <a16:creationId xmlns:a16="http://schemas.microsoft.com/office/drawing/2014/main" id="{06B40C49-C3C1-31DA-4D37-0A61E793F50D}"/>
              </a:ext>
            </a:extLst>
          </p:cNvPr>
          <p:cNvSpPr>
            <a:spLocks noGrp="1"/>
          </p:cNvSpPr>
          <p:nvPr>
            <p:ph idx="1"/>
          </p:nvPr>
        </p:nvSpPr>
        <p:spPr/>
        <p:txBody>
          <a:bodyPr/>
          <a:lstStyle/>
          <a:p>
            <a:r>
              <a:rPr lang="en-US" dirty="0"/>
              <a:t>In the case of </a:t>
            </a:r>
            <a:r>
              <a:rPr lang="en-US" i="1" dirty="0"/>
              <a:t>Ingram v. Nicholson</a:t>
            </a:r>
            <a:r>
              <a:rPr lang="en-US" dirty="0"/>
              <a:t>, the Court held, “[A] claim remains pending – </a:t>
            </a:r>
            <a:r>
              <a:rPr lang="en-US" b="1" dirty="0"/>
              <a:t>even for years </a:t>
            </a:r>
            <a:r>
              <a:rPr lang="en-US" dirty="0"/>
              <a:t>– if the Secretary fails to act on a claim before him.”</a:t>
            </a:r>
          </a:p>
          <a:p>
            <a:endParaRPr lang="en-US" dirty="0"/>
          </a:p>
          <a:p>
            <a:pPr marL="0" indent="0">
              <a:buNone/>
            </a:pPr>
            <a:endParaRPr lang="en-US" dirty="0"/>
          </a:p>
        </p:txBody>
      </p:sp>
      <p:sp>
        <p:nvSpPr>
          <p:cNvPr id="6" name="TextBox 5">
            <a:extLst>
              <a:ext uri="{FF2B5EF4-FFF2-40B4-BE49-F238E27FC236}">
                <a16:creationId xmlns:a16="http://schemas.microsoft.com/office/drawing/2014/main" id="{9B778FE7-9225-0121-14FF-36679489F2C2}"/>
              </a:ext>
            </a:extLst>
          </p:cNvPr>
          <p:cNvSpPr txBox="1"/>
          <p:nvPr/>
        </p:nvSpPr>
        <p:spPr>
          <a:xfrm>
            <a:off x="269341" y="6239074"/>
            <a:ext cx="6133722" cy="369332"/>
          </a:xfrm>
          <a:prstGeom prst="rect">
            <a:avLst/>
          </a:prstGeom>
          <a:noFill/>
        </p:spPr>
        <p:txBody>
          <a:bodyPr wrap="square">
            <a:spAutoFit/>
          </a:bodyPr>
          <a:lstStyle/>
          <a:p>
            <a:r>
              <a:rPr lang="en-US" i="1" dirty="0"/>
              <a:t>Ingram v. Nicholson</a:t>
            </a:r>
            <a:r>
              <a:rPr lang="en-US" dirty="0"/>
              <a:t>, 21 Vet. App. 232 (2007) (emphasis added).</a:t>
            </a:r>
          </a:p>
        </p:txBody>
      </p:sp>
      <p:sp>
        <p:nvSpPr>
          <p:cNvPr id="10" name="Rectangle: Rounded Corners 9">
            <a:extLst>
              <a:ext uri="{FF2B5EF4-FFF2-40B4-BE49-F238E27FC236}">
                <a16:creationId xmlns:a16="http://schemas.microsoft.com/office/drawing/2014/main" id="{C69CC524-EEB0-1232-E96B-63083E72C149}"/>
              </a:ext>
            </a:extLst>
          </p:cNvPr>
          <p:cNvSpPr/>
          <p:nvPr/>
        </p:nvSpPr>
        <p:spPr>
          <a:xfrm>
            <a:off x="435429" y="3760759"/>
            <a:ext cx="5967634" cy="2323763"/>
          </a:xfrm>
          <a:prstGeom prst="roundRect">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ctr"/>
            <a:r>
              <a:rPr lang="en-US" sz="2400" b="1" dirty="0">
                <a:solidFill>
                  <a:schemeClr val="tx1"/>
                </a:solidFill>
                <a:latin typeface="Verdana" panose="020B0604030504040204" pitchFamily="34" charset="0"/>
                <a:ea typeface="Verdana" panose="020B0604030504040204" pitchFamily="34" charset="0"/>
              </a:rPr>
              <a:t>Important Reminder: </a:t>
            </a:r>
          </a:p>
          <a:p>
            <a:pPr algn="ctr"/>
            <a:r>
              <a:rPr lang="en-US" sz="2400" dirty="0">
                <a:solidFill>
                  <a:schemeClr val="tx1"/>
                </a:solidFill>
                <a:latin typeface="Verdana" panose="020B0604030504040204" pitchFamily="34" charset="0"/>
                <a:ea typeface="Verdana" panose="020B0604030504040204" pitchFamily="34" charset="0"/>
              </a:rPr>
              <a:t>If a Veteran’s claim does </a:t>
            </a:r>
            <a:r>
              <a:rPr lang="en-US" sz="2400" u="sng" dirty="0">
                <a:solidFill>
                  <a:schemeClr val="tx1"/>
                </a:solidFill>
                <a:latin typeface="Verdana" panose="020B0604030504040204" pitchFamily="34" charset="0"/>
                <a:ea typeface="Verdana" panose="020B0604030504040204" pitchFamily="34" charset="0"/>
              </a:rPr>
              <a:t>not</a:t>
            </a:r>
            <a:r>
              <a:rPr lang="en-US" sz="2400" dirty="0">
                <a:solidFill>
                  <a:schemeClr val="tx1"/>
                </a:solidFill>
                <a:latin typeface="Verdana" panose="020B0604030504040204" pitchFamily="34" charset="0"/>
                <a:ea typeface="Verdana" panose="020B0604030504040204" pitchFamily="34" charset="0"/>
              </a:rPr>
              <a:t> become final, then a future application for the same benefit simply becomes correspondence on the Veteran’s pending claim.</a:t>
            </a:r>
          </a:p>
        </p:txBody>
      </p:sp>
      <p:pic>
        <p:nvPicPr>
          <p:cNvPr id="7" name="Picture 6" descr="A large stack of papers on a desk&#10;&#10;Description automatically generated">
            <a:extLst>
              <a:ext uri="{FF2B5EF4-FFF2-40B4-BE49-F238E27FC236}">
                <a16:creationId xmlns:a16="http://schemas.microsoft.com/office/drawing/2014/main" id="{B7D5413C-C79C-69BB-9C08-C3F99BBCFBF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073629" y="1776065"/>
            <a:ext cx="4357991" cy="4357991"/>
          </a:xfrm>
          <a:prstGeom prst="rect">
            <a:avLst/>
          </a:prstGeom>
        </p:spPr>
      </p:pic>
    </p:spTree>
    <p:custDataLst>
      <p:tags r:id="rId1"/>
    </p:custDataLst>
    <p:extLst>
      <p:ext uri="{BB962C8B-B14F-4D97-AF65-F5344CB8AC3E}">
        <p14:creationId xmlns:p14="http://schemas.microsoft.com/office/powerpoint/2010/main" val="83912389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DA5912-8DF4-CDDD-7F58-2E2A017C5827}"/>
              </a:ext>
            </a:extLst>
          </p:cNvPr>
          <p:cNvSpPr>
            <a:spLocks noGrp="1"/>
          </p:cNvSpPr>
          <p:nvPr>
            <p:ph type="title"/>
          </p:nvPr>
        </p:nvSpPr>
        <p:spPr/>
        <p:txBody>
          <a:bodyPr/>
          <a:lstStyle/>
          <a:p>
            <a:r>
              <a:rPr lang="en-US" dirty="0"/>
              <a:t>Informal Claims</a:t>
            </a:r>
          </a:p>
        </p:txBody>
      </p:sp>
      <p:sp>
        <p:nvSpPr>
          <p:cNvPr id="3" name="Slide Number Placeholder 2">
            <a:extLst>
              <a:ext uri="{FF2B5EF4-FFF2-40B4-BE49-F238E27FC236}">
                <a16:creationId xmlns:a16="http://schemas.microsoft.com/office/drawing/2014/main" id="{1280D3DA-3765-CD36-3331-7388C0C5938A}"/>
              </a:ext>
            </a:extLst>
          </p:cNvPr>
          <p:cNvSpPr>
            <a:spLocks noGrp="1"/>
          </p:cNvSpPr>
          <p:nvPr>
            <p:ph type="sldNum" sz="quarter" idx="12"/>
          </p:nvPr>
        </p:nvSpPr>
        <p:spPr/>
        <p:txBody>
          <a:bodyPr/>
          <a:lstStyle/>
          <a:p>
            <a:fld id="{772AD97A-4EE5-4134-952F-E148AF3C2668}" type="slidenum">
              <a:rPr lang="en-US" smtClean="0"/>
              <a:pPr/>
              <a:t>30</a:t>
            </a:fld>
            <a:endParaRPr lang="en-US" dirty="0"/>
          </a:p>
        </p:txBody>
      </p:sp>
      <p:sp>
        <p:nvSpPr>
          <p:cNvPr id="4" name="Content Placeholder 3">
            <a:extLst>
              <a:ext uri="{FF2B5EF4-FFF2-40B4-BE49-F238E27FC236}">
                <a16:creationId xmlns:a16="http://schemas.microsoft.com/office/drawing/2014/main" id="{93932295-85B7-17B4-3C7F-034817E64A7C}"/>
              </a:ext>
            </a:extLst>
          </p:cNvPr>
          <p:cNvSpPr>
            <a:spLocks noGrp="1"/>
          </p:cNvSpPr>
          <p:nvPr>
            <p:ph idx="1"/>
          </p:nvPr>
        </p:nvSpPr>
        <p:spPr>
          <a:xfrm>
            <a:off x="5204298" y="1744136"/>
            <a:ext cx="6489426" cy="4374164"/>
          </a:xfrm>
        </p:spPr>
        <p:txBody>
          <a:bodyPr>
            <a:normAutofit/>
          </a:bodyPr>
          <a:lstStyle/>
          <a:p>
            <a:r>
              <a:rPr lang="en-US" dirty="0"/>
              <a:t>Informal claims could be filed prior to March 24, 2015.</a:t>
            </a:r>
          </a:p>
          <a:p>
            <a:r>
              <a:rPr lang="en-US" dirty="0"/>
              <a:t>An informal claim required three elements to be valid:</a:t>
            </a:r>
          </a:p>
          <a:p>
            <a:pPr lvl="1"/>
            <a:r>
              <a:rPr lang="en-US" sz="2800" dirty="0"/>
              <a:t>Communication to VA in writing;</a:t>
            </a:r>
          </a:p>
          <a:p>
            <a:pPr lvl="1"/>
            <a:r>
              <a:rPr lang="en-US" sz="2800" dirty="0"/>
              <a:t>Identification of specific issue or benefit sought; and</a:t>
            </a:r>
          </a:p>
          <a:p>
            <a:pPr lvl="1"/>
            <a:r>
              <a:rPr lang="en-US" sz="2800" dirty="0"/>
              <a:t>Intent to seek benefits</a:t>
            </a:r>
          </a:p>
        </p:txBody>
      </p:sp>
      <p:sp>
        <p:nvSpPr>
          <p:cNvPr id="6" name="TextBox 5">
            <a:extLst>
              <a:ext uri="{FF2B5EF4-FFF2-40B4-BE49-F238E27FC236}">
                <a16:creationId xmlns:a16="http://schemas.microsoft.com/office/drawing/2014/main" id="{6A1EF268-B632-98C1-18DE-770D01E16F3C}"/>
              </a:ext>
            </a:extLst>
          </p:cNvPr>
          <p:cNvSpPr txBox="1"/>
          <p:nvPr/>
        </p:nvSpPr>
        <p:spPr>
          <a:xfrm>
            <a:off x="5370743" y="6097545"/>
            <a:ext cx="4379614"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err="1">
                <a:ln>
                  <a:noFill/>
                </a:ln>
                <a:solidFill>
                  <a:prstClr val="black"/>
                </a:solidFill>
                <a:effectLst/>
                <a:uLnTx/>
                <a:uFillTx/>
                <a:latin typeface="Calibri" panose="020F0502020204030204"/>
                <a:ea typeface="+mn-ea"/>
                <a:cs typeface="+mn-cs"/>
              </a:rPr>
              <a:t>Brokowski</a:t>
            </a:r>
            <a:r>
              <a:rPr kumimoji="0" lang="en-US" sz="1800" b="0" i="1" u="none" strike="noStrike" kern="1200" cap="none" spc="0" normalizeH="0" baseline="0" noProof="0" dirty="0">
                <a:ln>
                  <a:noFill/>
                </a:ln>
                <a:solidFill>
                  <a:prstClr val="black"/>
                </a:solidFill>
                <a:effectLst/>
                <a:uLnTx/>
                <a:uFillTx/>
                <a:latin typeface="Calibri" panose="020F0502020204030204"/>
                <a:ea typeface="+mn-ea"/>
                <a:cs typeface="+mn-cs"/>
              </a:rPr>
              <a:t> v. Shinseki</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23 Vet. App. 79 (2009) </a:t>
            </a:r>
          </a:p>
        </p:txBody>
      </p:sp>
      <p:pic>
        <p:nvPicPr>
          <p:cNvPr id="8" name="Picture 7">
            <a:extLst>
              <a:ext uri="{FF2B5EF4-FFF2-40B4-BE49-F238E27FC236}">
                <a16:creationId xmlns:a16="http://schemas.microsoft.com/office/drawing/2014/main" id="{E1C99595-FBE9-B0F9-127F-5578A58D0E33}"/>
              </a:ext>
            </a:extLst>
          </p:cNvPr>
          <p:cNvPicPr>
            <a:picLocks noChangeAspect="1"/>
          </p:cNvPicPr>
          <p:nvPr/>
        </p:nvPicPr>
        <p:blipFill>
          <a:blip r:embed="rId4"/>
          <a:stretch>
            <a:fillRect/>
          </a:stretch>
        </p:blipFill>
        <p:spPr>
          <a:xfrm>
            <a:off x="246072" y="2303645"/>
            <a:ext cx="4882718" cy="3255145"/>
          </a:xfrm>
          <a:prstGeom prst="rect">
            <a:avLst/>
          </a:prstGeom>
        </p:spPr>
      </p:pic>
    </p:spTree>
    <p:custDataLst>
      <p:tags r:id="rId1"/>
    </p:custDataLst>
    <p:extLst>
      <p:ext uri="{BB962C8B-B14F-4D97-AF65-F5344CB8AC3E}">
        <p14:creationId xmlns:p14="http://schemas.microsoft.com/office/powerpoint/2010/main" val="343547467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0B1A06-C0EB-21BA-DB14-6C0F05A7316A}"/>
              </a:ext>
            </a:extLst>
          </p:cNvPr>
          <p:cNvSpPr>
            <a:spLocks noGrp="1"/>
          </p:cNvSpPr>
          <p:nvPr>
            <p:ph type="title"/>
          </p:nvPr>
        </p:nvSpPr>
        <p:spPr/>
        <p:txBody>
          <a:bodyPr/>
          <a:lstStyle/>
          <a:p>
            <a:r>
              <a:rPr lang="en-US" dirty="0"/>
              <a:t>Informal Appeals – Before 2015</a:t>
            </a:r>
          </a:p>
        </p:txBody>
      </p:sp>
      <p:sp>
        <p:nvSpPr>
          <p:cNvPr id="3" name="Slide Number Placeholder 2">
            <a:extLst>
              <a:ext uri="{FF2B5EF4-FFF2-40B4-BE49-F238E27FC236}">
                <a16:creationId xmlns:a16="http://schemas.microsoft.com/office/drawing/2014/main" id="{D45F50A9-553D-993A-6C83-E6EBDB9BA4E1}"/>
              </a:ext>
            </a:extLst>
          </p:cNvPr>
          <p:cNvSpPr>
            <a:spLocks noGrp="1"/>
          </p:cNvSpPr>
          <p:nvPr>
            <p:ph type="sldNum" sz="quarter" idx="12"/>
          </p:nvPr>
        </p:nvSpPr>
        <p:spPr/>
        <p:txBody>
          <a:bodyPr/>
          <a:lstStyle/>
          <a:p>
            <a:fld id="{772AD97A-4EE5-4134-952F-E148AF3C2668}" type="slidenum">
              <a:rPr lang="en-US" smtClean="0"/>
              <a:pPr/>
              <a:t>31</a:t>
            </a:fld>
            <a:endParaRPr lang="en-US" dirty="0"/>
          </a:p>
        </p:txBody>
      </p:sp>
      <p:sp>
        <p:nvSpPr>
          <p:cNvPr id="4" name="Content Placeholder 3">
            <a:extLst>
              <a:ext uri="{FF2B5EF4-FFF2-40B4-BE49-F238E27FC236}">
                <a16:creationId xmlns:a16="http://schemas.microsoft.com/office/drawing/2014/main" id="{B8F9AFAA-6ABD-C829-7757-DCC4C65A71AC}"/>
              </a:ext>
            </a:extLst>
          </p:cNvPr>
          <p:cNvSpPr>
            <a:spLocks noGrp="1"/>
          </p:cNvSpPr>
          <p:nvPr>
            <p:ph idx="1"/>
          </p:nvPr>
        </p:nvSpPr>
        <p:spPr>
          <a:xfrm>
            <a:off x="169331" y="1611085"/>
            <a:ext cx="8833155" cy="5116286"/>
          </a:xfrm>
        </p:spPr>
        <p:txBody>
          <a:bodyPr>
            <a:normAutofit lnSpcReduction="10000"/>
          </a:bodyPr>
          <a:lstStyle/>
          <a:p>
            <a:r>
              <a:rPr lang="en-US" sz="2600" dirty="0"/>
              <a:t>An </a:t>
            </a:r>
            <a:r>
              <a:rPr lang="en-US" sz="2600" b="1" i="1" dirty="0"/>
              <a:t>informal, hand-written note </a:t>
            </a:r>
            <a:r>
              <a:rPr lang="en-US" sz="2600" dirty="0"/>
              <a:t>could be filed prior to March 24, 2015, and be considered by VA as a “Notice of Disagreement,” or NOD:</a:t>
            </a:r>
          </a:p>
          <a:p>
            <a:pPr lvl="1"/>
            <a:r>
              <a:rPr lang="en-US" sz="2600" dirty="0"/>
              <a:t>VA’s new and mandatory forms became effective in 2015.</a:t>
            </a:r>
          </a:p>
          <a:p>
            <a:r>
              <a:rPr lang="en-US" sz="2600" dirty="0"/>
              <a:t>An</a:t>
            </a:r>
            <a:r>
              <a:rPr lang="en-US" sz="2600" i="1" dirty="0"/>
              <a:t> </a:t>
            </a:r>
            <a:r>
              <a:rPr lang="en-US" sz="2600" b="1" i="1" dirty="0"/>
              <a:t>informal</a:t>
            </a:r>
            <a:r>
              <a:rPr lang="en-US" sz="2600" dirty="0"/>
              <a:t> NOD required three elements: </a:t>
            </a:r>
          </a:p>
          <a:p>
            <a:pPr lvl="1"/>
            <a:r>
              <a:rPr lang="en-US" sz="2600" dirty="0"/>
              <a:t>Communication to VA in writing;</a:t>
            </a:r>
          </a:p>
          <a:p>
            <a:pPr lvl="1"/>
            <a:r>
              <a:rPr lang="en-US" sz="2600" dirty="0"/>
              <a:t>Dissatisfaction or disagreement with the RO decision; and</a:t>
            </a:r>
          </a:p>
          <a:p>
            <a:pPr lvl="1"/>
            <a:r>
              <a:rPr lang="en-US" sz="2600" dirty="0"/>
              <a:t>Desire to contest the result.</a:t>
            </a:r>
          </a:p>
          <a:p>
            <a:r>
              <a:rPr lang="en-US" sz="2600" dirty="0"/>
              <a:t>In these situations, a subsequent VA rating decision does not bring finality to a pending appeal. VA must also issue a Statement of the Case.</a:t>
            </a:r>
          </a:p>
          <a:p>
            <a:pPr lvl="1"/>
            <a:endParaRPr lang="en-US" dirty="0"/>
          </a:p>
          <a:p>
            <a:pPr marL="457200" lvl="1" indent="0">
              <a:buNone/>
            </a:pPr>
            <a:endParaRPr lang="en-US" dirty="0"/>
          </a:p>
        </p:txBody>
      </p:sp>
      <p:pic>
        <p:nvPicPr>
          <p:cNvPr id="7" name="Picture 6">
            <a:extLst>
              <a:ext uri="{FF2B5EF4-FFF2-40B4-BE49-F238E27FC236}">
                <a16:creationId xmlns:a16="http://schemas.microsoft.com/office/drawing/2014/main" id="{B31B6F46-3A0B-D95C-2117-8948FC57CAEC}"/>
              </a:ext>
            </a:extLst>
          </p:cNvPr>
          <p:cNvPicPr>
            <a:picLocks noChangeAspect="1"/>
          </p:cNvPicPr>
          <p:nvPr/>
        </p:nvPicPr>
        <p:blipFill>
          <a:blip r:embed="rId4"/>
          <a:stretch>
            <a:fillRect/>
          </a:stretch>
        </p:blipFill>
        <p:spPr>
          <a:xfrm>
            <a:off x="9123003" y="2275113"/>
            <a:ext cx="2899666" cy="3496851"/>
          </a:xfrm>
          <a:prstGeom prst="rect">
            <a:avLst/>
          </a:prstGeom>
        </p:spPr>
      </p:pic>
    </p:spTree>
    <p:custDataLst>
      <p:tags r:id="rId1"/>
    </p:custDataLst>
    <p:extLst>
      <p:ext uri="{BB962C8B-B14F-4D97-AF65-F5344CB8AC3E}">
        <p14:creationId xmlns:p14="http://schemas.microsoft.com/office/powerpoint/2010/main" val="145326750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330B01-FCD8-6DB2-6DD6-81813901644E}"/>
              </a:ext>
            </a:extLst>
          </p:cNvPr>
          <p:cNvSpPr>
            <a:spLocks noGrp="1"/>
          </p:cNvSpPr>
          <p:nvPr>
            <p:ph type="title"/>
          </p:nvPr>
        </p:nvSpPr>
        <p:spPr/>
        <p:txBody>
          <a:bodyPr/>
          <a:lstStyle/>
          <a:p>
            <a:r>
              <a:rPr lang="en-US" dirty="0"/>
              <a:t>Question 6</a:t>
            </a:r>
          </a:p>
        </p:txBody>
      </p:sp>
      <p:sp>
        <p:nvSpPr>
          <p:cNvPr id="3" name="Slide Number Placeholder 2">
            <a:extLst>
              <a:ext uri="{FF2B5EF4-FFF2-40B4-BE49-F238E27FC236}">
                <a16:creationId xmlns:a16="http://schemas.microsoft.com/office/drawing/2014/main" id="{4735CC35-5160-8DA6-C653-5FEF708FAC46}"/>
              </a:ext>
            </a:extLst>
          </p:cNvPr>
          <p:cNvSpPr>
            <a:spLocks noGrp="1"/>
          </p:cNvSpPr>
          <p:nvPr>
            <p:ph type="sldNum" sz="quarter" idx="12"/>
          </p:nvPr>
        </p:nvSpPr>
        <p:spPr/>
        <p:txBody>
          <a:bodyPr/>
          <a:lstStyle/>
          <a:p>
            <a:fld id="{772AD97A-4EE5-4134-952F-E148AF3C2668}" type="slidenum">
              <a:rPr lang="en-US" smtClean="0"/>
              <a:pPr/>
              <a:t>32</a:t>
            </a:fld>
            <a:endParaRPr lang="en-US" dirty="0"/>
          </a:p>
        </p:txBody>
      </p:sp>
      <p:sp>
        <p:nvSpPr>
          <p:cNvPr id="4" name="Content Placeholder 3">
            <a:extLst>
              <a:ext uri="{FF2B5EF4-FFF2-40B4-BE49-F238E27FC236}">
                <a16:creationId xmlns:a16="http://schemas.microsoft.com/office/drawing/2014/main" id="{C7D45C5C-CD03-E089-36F6-7609DC25F44C}"/>
              </a:ext>
            </a:extLst>
          </p:cNvPr>
          <p:cNvSpPr>
            <a:spLocks noGrp="1"/>
          </p:cNvSpPr>
          <p:nvPr>
            <p:ph idx="1"/>
          </p:nvPr>
        </p:nvSpPr>
        <p:spPr/>
        <p:txBody>
          <a:bodyPr/>
          <a:lstStyle/>
          <a:p>
            <a:pPr marL="0" indent="0">
              <a:buNone/>
            </a:pPr>
            <a:r>
              <a:rPr lang="en-US" dirty="0"/>
              <a:t>Veteran Alex has a service-connected hearing loss and in a March 1995 rating decision is granted a higher rating effective as of May 1994.  Alex replied to VA’s March 1995 rating decision with an April 1995 letter to VA asking why his hearing loss wasn’t allowed back in 1984 when he filed his first claim.  Is that a valid NOD under VA rules prior to 2015 as to the effective date for his increased rating?</a:t>
            </a:r>
          </a:p>
          <a:p>
            <a:pPr marL="0" indent="0">
              <a:buNone/>
            </a:pPr>
            <a:endParaRPr lang="en-US" dirty="0"/>
          </a:p>
          <a:p>
            <a:pPr marL="514350" indent="-514350">
              <a:buAutoNum type="alphaUcPeriod"/>
            </a:pPr>
            <a:r>
              <a:rPr lang="en-US" b="1" dirty="0">
                <a:solidFill>
                  <a:schemeClr val="accent1"/>
                </a:solidFill>
              </a:rPr>
              <a:t>Yes</a:t>
            </a:r>
          </a:p>
          <a:p>
            <a:pPr marL="514350" indent="-514350">
              <a:buAutoNum type="alphaUcPeriod"/>
            </a:pPr>
            <a:r>
              <a:rPr lang="en-US" b="1" dirty="0">
                <a:solidFill>
                  <a:srgbClr val="00B050"/>
                </a:solidFill>
              </a:rPr>
              <a:t>No</a:t>
            </a:r>
          </a:p>
        </p:txBody>
      </p:sp>
      <p:sp>
        <p:nvSpPr>
          <p:cNvPr id="5" name="answerA">
            <a:extLst>
              <a:ext uri="{FF2B5EF4-FFF2-40B4-BE49-F238E27FC236}">
                <a16:creationId xmlns:a16="http://schemas.microsoft.com/office/drawing/2014/main" id="{2B93BB59-DA07-6AEB-57E3-136A85A08B4A}"/>
              </a:ext>
            </a:extLst>
          </p:cNvPr>
          <p:cNvSpPr txBox="1"/>
          <p:nvPr/>
        </p:nvSpPr>
        <p:spPr>
          <a:xfrm>
            <a:off x="10350500" y="6096000"/>
            <a:ext cx="482600" cy="38100"/>
          </a:xfrm>
          <a:prstGeom prst="rect">
            <a:avLst/>
          </a:prstGeom>
          <a:solidFill>
            <a:srgbClr val="1673D2">
              <a:alpha val="50000"/>
            </a:srgbClr>
          </a:solidFill>
        </p:spPr>
        <p:txBody>
          <a:bodyPr vert="horz" wrap="none" tIns="635" rtlCol="0" anchor="t" anchorCtr="1">
            <a:noAutofit/>
          </a:bodyPr>
          <a:lstStyle/>
          <a:p>
            <a:pPr algn="ctr"/>
            <a:endParaRPr lang="en-US" sz="900">
              <a:solidFill>
                <a:srgbClr val="FFFFFF"/>
              </a:solidFill>
              <a:latin typeface="Segoe UI" panose="020B0502040204020203" pitchFamily="34" charset="0"/>
            </a:endParaRPr>
          </a:p>
        </p:txBody>
      </p:sp>
      <p:sp>
        <p:nvSpPr>
          <p:cNvPr id="6" name="letterA">
            <a:extLst>
              <a:ext uri="{FF2B5EF4-FFF2-40B4-BE49-F238E27FC236}">
                <a16:creationId xmlns:a16="http://schemas.microsoft.com/office/drawing/2014/main" id="{E77F04E6-3A3F-4598-4A9A-EF53EE4B849D}"/>
              </a:ext>
            </a:extLst>
          </p:cNvPr>
          <p:cNvSpPr txBox="1"/>
          <p:nvPr/>
        </p:nvSpPr>
        <p:spPr>
          <a:xfrm>
            <a:off x="10350500" y="6159500"/>
            <a:ext cx="482600" cy="381000"/>
          </a:xfrm>
          <a:prstGeom prst="rect">
            <a:avLst/>
          </a:prstGeom>
          <a:solidFill>
            <a:srgbClr val="1673D2"/>
          </a:solidFill>
        </p:spPr>
        <p:txBody>
          <a:bodyPr vert="horz" rtlCol="0" anchor="b" anchorCtr="0">
            <a:noAutofit/>
          </a:bodyPr>
          <a:lstStyle/>
          <a:p>
            <a:r>
              <a:rPr lang="en-US" sz="1200">
                <a:solidFill>
                  <a:srgbClr val="FFFFFF"/>
                </a:solidFill>
                <a:latin typeface="Segoe UI" panose="020B0502040204020203" pitchFamily="34" charset="0"/>
              </a:rPr>
              <a:t>A</a:t>
            </a:r>
          </a:p>
        </p:txBody>
      </p:sp>
      <p:sp>
        <p:nvSpPr>
          <p:cNvPr id="7" name="answerB">
            <a:extLst>
              <a:ext uri="{FF2B5EF4-FFF2-40B4-BE49-F238E27FC236}">
                <a16:creationId xmlns:a16="http://schemas.microsoft.com/office/drawing/2014/main" id="{4DF7BC90-AF68-E46E-3D55-CAC4546C4027}"/>
              </a:ext>
            </a:extLst>
          </p:cNvPr>
          <p:cNvSpPr txBox="1"/>
          <p:nvPr/>
        </p:nvSpPr>
        <p:spPr>
          <a:xfrm>
            <a:off x="10858500" y="6096000"/>
            <a:ext cx="482600" cy="38100"/>
          </a:xfrm>
          <a:prstGeom prst="rect">
            <a:avLst/>
          </a:prstGeom>
          <a:solidFill>
            <a:srgbClr val="008A00">
              <a:alpha val="50000"/>
            </a:srgbClr>
          </a:solidFill>
        </p:spPr>
        <p:txBody>
          <a:bodyPr vert="horz" wrap="none" tIns="635" rtlCol="0" anchor="t" anchorCtr="1">
            <a:noAutofit/>
          </a:bodyPr>
          <a:lstStyle/>
          <a:p>
            <a:pPr algn="ctr"/>
            <a:endParaRPr lang="en-US" sz="900">
              <a:solidFill>
                <a:srgbClr val="FFFFFF"/>
              </a:solidFill>
              <a:latin typeface="Segoe UI" panose="020B0502040204020203" pitchFamily="34" charset="0"/>
            </a:endParaRPr>
          </a:p>
        </p:txBody>
      </p:sp>
      <p:sp>
        <p:nvSpPr>
          <p:cNvPr id="8" name="letterB">
            <a:extLst>
              <a:ext uri="{FF2B5EF4-FFF2-40B4-BE49-F238E27FC236}">
                <a16:creationId xmlns:a16="http://schemas.microsoft.com/office/drawing/2014/main" id="{A4F53FAA-A35D-017C-0053-1A0187287370}"/>
              </a:ext>
            </a:extLst>
          </p:cNvPr>
          <p:cNvSpPr txBox="1"/>
          <p:nvPr/>
        </p:nvSpPr>
        <p:spPr>
          <a:xfrm>
            <a:off x="10858500" y="6159500"/>
            <a:ext cx="482600" cy="381000"/>
          </a:xfrm>
          <a:prstGeom prst="rect">
            <a:avLst/>
          </a:prstGeom>
          <a:solidFill>
            <a:srgbClr val="008A00"/>
          </a:solidFill>
        </p:spPr>
        <p:txBody>
          <a:bodyPr vert="horz" rtlCol="0" anchor="b" anchorCtr="0">
            <a:noAutofit/>
          </a:bodyPr>
          <a:lstStyle/>
          <a:p>
            <a:r>
              <a:rPr lang="en-US" sz="1200">
                <a:solidFill>
                  <a:srgbClr val="FFFFFF"/>
                </a:solidFill>
                <a:latin typeface="Segoe UI" panose="020B0502040204020203" pitchFamily="34" charset="0"/>
              </a:rPr>
              <a:t>B</a:t>
            </a:r>
          </a:p>
        </p:txBody>
      </p:sp>
      <p:sp>
        <p:nvSpPr>
          <p:cNvPr id="9" name="counter" descr="Classic ParticiPoll#False#False">
            <a:extLst>
              <a:ext uri="{FF2B5EF4-FFF2-40B4-BE49-F238E27FC236}">
                <a16:creationId xmlns:a16="http://schemas.microsoft.com/office/drawing/2014/main" id="{4AA6803B-E09F-6D05-4944-D8FA1F3B3493}"/>
              </a:ext>
            </a:extLst>
          </p:cNvPr>
          <p:cNvSpPr txBox="1"/>
          <p:nvPr/>
        </p:nvSpPr>
        <p:spPr>
          <a:xfrm>
            <a:off x="11366500" y="6096000"/>
            <a:ext cx="482600" cy="444500"/>
          </a:xfrm>
          <a:prstGeom prst="rect">
            <a:avLst/>
          </a:prstGeom>
          <a:solidFill>
            <a:srgbClr val="D2691E"/>
          </a:solidFill>
        </p:spPr>
        <p:txBody>
          <a:bodyPr vert="horz" rtlCol="0" anchor="ctr" anchorCtr="1">
            <a:noAutofit/>
          </a:bodyPr>
          <a:lstStyle/>
          <a:p>
            <a:pPr algn="ctr"/>
            <a:r>
              <a:rPr lang="en-US" sz="1400">
                <a:solidFill>
                  <a:srgbClr val="FFFFFF"/>
                </a:solidFill>
                <a:latin typeface="Segoe UI" panose="020B0502040204020203" pitchFamily="34" charset="0"/>
              </a:rPr>
              <a:t>0</a:t>
            </a:r>
          </a:p>
        </p:txBody>
      </p:sp>
      <p:sp>
        <p:nvSpPr>
          <p:cNvPr id="10" name="participoll" descr="2">
            <a:extLst>
              <a:ext uri="{FF2B5EF4-FFF2-40B4-BE49-F238E27FC236}">
                <a16:creationId xmlns:a16="http://schemas.microsoft.com/office/drawing/2014/main" id="{878507C8-9F68-39EA-91C7-AF230A6264FB}"/>
              </a:ext>
            </a:extLst>
          </p:cNvPr>
          <p:cNvSpPr txBox="1"/>
          <p:nvPr/>
        </p:nvSpPr>
        <p:spPr>
          <a:xfrm>
            <a:off x="11366500" y="6096000"/>
            <a:ext cx="482600" cy="444500"/>
          </a:xfrm>
          <a:prstGeom prst="rect">
            <a:avLst/>
          </a:prstGeom>
          <a:solidFill>
            <a:srgbClr val="FFFFFF">
              <a:alpha val="15000"/>
            </a:srgbClr>
          </a:solidFill>
        </p:spPr>
        <p:txBody>
          <a:bodyPr vert="horz" rtlCol="0">
            <a:noAutofit/>
          </a:bodyPr>
          <a:lstStyle/>
          <a:p>
            <a:endParaRPr lang="en-US"/>
          </a:p>
        </p:txBody>
      </p:sp>
      <p:sp>
        <p:nvSpPr>
          <p:cNvPr id="11" name="pp_status">
            <a:extLst>
              <a:ext uri="{FF2B5EF4-FFF2-40B4-BE49-F238E27FC236}">
                <a16:creationId xmlns:a16="http://schemas.microsoft.com/office/drawing/2014/main" id="{F39EBAD1-4C19-38FA-2E14-AAB19C6A3121}"/>
              </a:ext>
            </a:extLst>
          </p:cNvPr>
          <p:cNvSpPr txBox="1"/>
          <p:nvPr/>
        </p:nvSpPr>
        <p:spPr>
          <a:xfrm>
            <a:off x="8763000" y="6540500"/>
            <a:ext cx="3175000" cy="190500"/>
          </a:xfrm>
          <a:prstGeom prst="rect">
            <a:avLst/>
          </a:prstGeom>
          <a:noFill/>
        </p:spPr>
        <p:txBody>
          <a:bodyPr vert="horz" wrap="none" rtlCol="0" anchor="ctr">
            <a:noAutofit/>
          </a:bodyPr>
          <a:lstStyle/>
          <a:p>
            <a:pPr algn="r"/>
            <a:r>
              <a:rPr lang="en-US" sz="900">
                <a:solidFill>
                  <a:srgbClr val="FF0000"/>
                </a:solidFill>
                <a:latin typeface="Segoe UI" panose="020B0502040204020203" pitchFamily="34" charset="0"/>
              </a:rPr>
              <a:t>vote at calvets.participoll.com</a:t>
            </a:r>
          </a:p>
        </p:txBody>
      </p:sp>
    </p:spTree>
    <p:extLst>
      <p:ext uri="{BB962C8B-B14F-4D97-AF65-F5344CB8AC3E}">
        <p14:creationId xmlns:p14="http://schemas.microsoft.com/office/powerpoint/2010/main" val="13724015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down)">
                                      <p:cBhvr>
                                        <p:cTn id="7" dur="3">
                                          <p:stCondLst>
                                            <p:cond delay="0"/>
                                          </p:stCondLst>
                                        </p:cTn>
                                        <p:tgtEl>
                                          <p:spTgt spid="10"/>
                                        </p:tgtEl>
                                      </p:cBhvr>
                                    </p:animEffect>
                                    <p:anim calcmode="lin" valueType="num">
                                      <p:cBhvr>
                                        <p:cTn id="8" dur="9" tmFilter="0,0; 0.14,0.36; 0.43,0.73; 0.71,0.91; 1.0,1.0">
                                          <p:stCondLst>
                                            <p:cond delay="0"/>
                                          </p:stCondLst>
                                        </p:cTn>
                                        <p:tgtEl>
                                          <p:spTgt spid="10"/>
                                        </p:tgtEl>
                                        <p:attrNameLst>
                                          <p:attrName>ppt_x</p:attrName>
                                        </p:attrNameLst>
                                      </p:cBhvr>
                                      <p:tavLst>
                                        <p:tav tm="0">
                                          <p:val>
                                            <p:strVal val="#ppt_x-0.25"/>
                                          </p:val>
                                        </p:tav>
                                        <p:tav tm="100000">
                                          <p:val>
                                            <p:strVal val="#ppt_x"/>
                                          </p:val>
                                        </p:tav>
                                      </p:tavLst>
                                    </p:anim>
                                    <p:anim calcmode="lin" valueType="num">
                                      <p:cBhvr>
                                        <p:cTn id="9" dur="3" tmFilter="0.0,0.0; 0.25,0.07; 0.50,0.2; 0.75,0.467; 1.0,1.0">
                                          <p:stCondLst>
                                            <p:cond delay="0"/>
                                          </p:stCondLst>
                                        </p:cTn>
                                        <p:tgtEl>
                                          <p:spTgt spid="10"/>
                                        </p:tgtEl>
                                        <p:attrNameLst>
                                          <p:attrName>ppt_y</p:attrName>
                                        </p:attrNameLst>
                                      </p:cBhvr>
                                      <p:tavLst>
                                        <p:tav tm="0" fmla="#ppt_y-sin(pi*$)/3">
                                          <p:val>
                                            <p:fltVal val="0.5"/>
                                          </p:val>
                                        </p:tav>
                                        <p:tav tm="100000">
                                          <p:val>
                                            <p:fltVal val="1"/>
                                          </p:val>
                                        </p:tav>
                                      </p:tavLst>
                                    </p:anim>
                                    <p:anim calcmode="lin" valueType="num">
                                      <p:cBhvr>
                                        <p:cTn id="10" dur="3" tmFilter="0, 0; 0.125,0.2665; 0.25,0.4; 0.375,0.465; 0.5,0.5;  0.625,0.535; 0.75,0.6; 0.875,0.7335; 1,1">
                                          <p:stCondLst>
                                            <p:cond delay="3"/>
                                          </p:stCondLst>
                                        </p:cTn>
                                        <p:tgtEl>
                                          <p:spTgt spid="10"/>
                                        </p:tgtEl>
                                        <p:attrNameLst>
                                          <p:attrName>ppt_y</p:attrName>
                                        </p:attrNameLst>
                                      </p:cBhvr>
                                      <p:tavLst>
                                        <p:tav tm="0" fmla="#ppt_y-sin(pi*$)/9">
                                          <p:val>
                                            <p:fltVal val="0"/>
                                          </p:val>
                                        </p:tav>
                                        <p:tav tm="100000">
                                          <p:val>
                                            <p:fltVal val="1"/>
                                          </p:val>
                                        </p:tav>
                                      </p:tavLst>
                                    </p:anim>
                                    <p:anim calcmode="lin" valueType="num">
                                      <p:cBhvr>
                                        <p:cTn id="11" dur="2" tmFilter="0, 0; 0.125,0.2665; 0.25,0.4; 0.375,0.465; 0.5,0.5;  0.625,0.535; 0.75,0.6; 0.875,0.7335; 1,1">
                                          <p:stCondLst>
                                            <p:cond delay="7"/>
                                          </p:stCondLst>
                                        </p:cTn>
                                        <p:tgtEl>
                                          <p:spTgt spid="10"/>
                                        </p:tgtEl>
                                        <p:attrNameLst>
                                          <p:attrName>ppt_y</p:attrName>
                                        </p:attrNameLst>
                                      </p:cBhvr>
                                      <p:tavLst>
                                        <p:tav tm="0" fmla="#ppt_y-sin(pi*$)/27">
                                          <p:val>
                                            <p:fltVal val="0"/>
                                          </p:val>
                                        </p:tav>
                                        <p:tav tm="100000">
                                          <p:val>
                                            <p:fltVal val="1"/>
                                          </p:val>
                                        </p:tav>
                                      </p:tavLst>
                                    </p:anim>
                                    <p:anim calcmode="lin" valueType="num">
                                      <p:cBhvr>
                                        <p:cTn id="12" dur="1" tmFilter="0, 0; 0.125,0.2665; 0.25,0.4; 0.375,0.465; 0.5,0.5;  0.625,0.535; 0.75,0.6; 0.875,0.7335; 1,1">
                                          <p:stCondLst>
                                            <p:cond delay="8"/>
                                          </p:stCondLst>
                                        </p:cTn>
                                        <p:tgtEl>
                                          <p:spTgt spid="10"/>
                                        </p:tgtEl>
                                        <p:attrNameLst>
                                          <p:attrName>ppt_y</p:attrName>
                                        </p:attrNameLst>
                                      </p:cBhvr>
                                      <p:tavLst>
                                        <p:tav tm="0" fmla="#ppt_y-sin(pi*$)/81">
                                          <p:val>
                                            <p:fltVal val="0"/>
                                          </p:val>
                                        </p:tav>
                                        <p:tav tm="100000">
                                          <p:val>
                                            <p:fltVal val="1"/>
                                          </p:val>
                                        </p:tav>
                                      </p:tavLst>
                                    </p:anim>
                                    <p:animScale>
                                      <p:cBhvr>
                                        <p:cTn id="13" dur="1">
                                          <p:stCondLst>
                                            <p:cond delay="3"/>
                                          </p:stCondLst>
                                        </p:cTn>
                                        <p:tgtEl>
                                          <p:spTgt spid="10"/>
                                        </p:tgtEl>
                                      </p:cBhvr>
                                      <p:to x="100000" y="60000"/>
                                    </p:animScale>
                                    <p:animScale>
                                      <p:cBhvr>
                                        <p:cTn id="14" dur="1" decel="50000">
                                          <p:stCondLst>
                                            <p:cond delay="3"/>
                                          </p:stCondLst>
                                        </p:cTn>
                                        <p:tgtEl>
                                          <p:spTgt spid="10"/>
                                        </p:tgtEl>
                                      </p:cBhvr>
                                      <p:to x="100000" y="100000"/>
                                    </p:animScale>
                                    <p:animScale>
                                      <p:cBhvr>
                                        <p:cTn id="15" dur="1">
                                          <p:stCondLst>
                                            <p:cond delay="7"/>
                                          </p:stCondLst>
                                        </p:cTn>
                                        <p:tgtEl>
                                          <p:spTgt spid="10"/>
                                        </p:tgtEl>
                                      </p:cBhvr>
                                      <p:to x="100000" y="80000"/>
                                    </p:animScale>
                                    <p:animScale>
                                      <p:cBhvr>
                                        <p:cTn id="16" dur="1" decel="50000">
                                          <p:stCondLst>
                                            <p:cond delay="7"/>
                                          </p:stCondLst>
                                        </p:cTn>
                                        <p:tgtEl>
                                          <p:spTgt spid="10"/>
                                        </p:tgtEl>
                                      </p:cBhvr>
                                      <p:to x="100000" y="100000"/>
                                    </p:animScale>
                                    <p:animScale>
                                      <p:cBhvr>
                                        <p:cTn id="17" dur="1">
                                          <p:stCondLst>
                                            <p:cond delay="8"/>
                                          </p:stCondLst>
                                        </p:cTn>
                                        <p:tgtEl>
                                          <p:spTgt spid="10"/>
                                        </p:tgtEl>
                                      </p:cBhvr>
                                      <p:to x="100000" y="90000"/>
                                    </p:animScale>
                                    <p:animScale>
                                      <p:cBhvr>
                                        <p:cTn id="18" dur="1" decel="50000">
                                          <p:stCondLst>
                                            <p:cond delay="8"/>
                                          </p:stCondLst>
                                        </p:cTn>
                                        <p:tgtEl>
                                          <p:spTgt spid="10"/>
                                        </p:tgtEl>
                                      </p:cBhvr>
                                      <p:to x="100000" y="100000"/>
                                    </p:animScale>
                                    <p:animScale>
                                      <p:cBhvr>
                                        <p:cTn id="19" dur="1">
                                          <p:stCondLst>
                                            <p:cond delay="9"/>
                                          </p:stCondLst>
                                        </p:cTn>
                                        <p:tgtEl>
                                          <p:spTgt spid="10"/>
                                        </p:tgtEl>
                                      </p:cBhvr>
                                      <p:to x="100000" y="95000"/>
                                    </p:animScale>
                                    <p:animScale>
                                      <p:cBhvr>
                                        <p:cTn id="20" dur="1" decel="50000">
                                          <p:stCondLst>
                                            <p:cond delay="9"/>
                                          </p:stCondLst>
                                        </p:cTn>
                                        <p:tgtEl>
                                          <p:spTgt spid="10"/>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BB3FC5-2993-BEBD-5591-306D1C842447}"/>
              </a:ext>
            </a:extLst>
          </p:cNvPr>
          <p:cNvSpPr>
            <a:spLocks noGrp="1"/>
          </p:cNvSpPr>
          <p:nvPr>
            <p:ph type="title"/>
          </p:nvPr>
        </p:nvSpPr>
        <p:spPr/>
        <p:txBody>
          <a:bodyPr/>
          <a:lstStyle/>
          <a:p>
            <a:r>
              <a:rPr lang="en-US" dirty="0"/>
              <a:t>Answer 	</a:t>
            </a:r>
          </a:p>
        </p:txBody>
      </p:sp>
      <p:sp>
        <p:nvSpPr>
          <p:cNvPr id="3" name="Slide Number Placeholder 2">
            <a:extLst>
              <a:ext uri="{FF2B5EF4-FFF2-40B4-BE49-F238E27FC236}">
                <a16:creationId xmlns:a16="http://schemas.microsoft.com/office/drawing/2014/main" id="{86257DE9-0E9C-D7C6-BF38-6E4ACF52CAB0}"/>
              </a:ext>
            </a:extLst>
          </p:cNvPr>
          <p:cNvSpPr>
            <a:spLocks noGrp="1"/>
          </p:cNvSpPr>
          <p:nvPr>
            <p:ph type="sldNum" sz="quarter" idx="12"/>
          </p:nvPr>
        </p:nvSpPr>
        <p:spPr/>
        <p:txBody>
          <a:bodyPr/>
          <a:lstStyle/>
          <a:p>
            <a:fld id="{772AD97A-4EE5-4134-952F-E148AF3C2668}" type="slidenum">
              <a:rPr lang="en-US" smtClean="0"/>
              <a:pPr/>
              <a:t>33</a:t>
            </a:fld>
            <a:endParaRPr lang="en-US" dirty="0"/>
          </a:p>
        </p:txBody>
      </p:sp>
      <p:sp>
        <p:nvSpPr>
          <p:cNvPr id="4" name="Content Placeholder 3">
            <a:extLst>
              <a:ext uri="{FF2B5EF4-FFF2-40B4-BE49-F238E27FC236}">
                <a16:creationId xmlns:a16="http://schemas.microsoft.com/office/drawing/2014/main" id="{00C34A8B-2EDF-BEF8-8395-E9DA6B5CD1D1}"/>
              </a:ext>
            </a:extLst>
          </p:cNvPr>
          <p:cNvSpPr>
            <a:spLocks noGrp="1"/>
          </p:cNvSpPr>
          <p:nvPr>
            <p:ph idx="1"/>
          </p:nvPr>
        </p:nvSpPr>
        <p:spPr>
          <a:xfrm>
            <a:off x="4828696" y="1504827"/>
            <a:ext cx="7177035" cy="5279571"/>
          </a:xfrm>
        </p:spPr>
        <p:txBody>
          <a:bodyPr>
            <a:normAutofit/>
          </a:bodyPr>
          <a:lstStyle/>
          <a:p>
            <a:pPr marL="0" indent="0">
              <a:buNone/>
            </a:pPr>
            <a:r>
              <a:rPr lang="en-US" b="1" dirty="0">
                <a:solidFill>
                  <a:srgbClr val="C00000"/>
                </a:solidFill>
              </a:rPr>
              <a:t>A.  </a:t>
            </a:r>
            <a:r>
              <a:rPr lang="en-US" b="1" dirty="0">
                <a:solidFill>
                  <a:schemeClr val="accent1"/>
                </a:solidFill>
              </a:rPr>
              <a:t>Yes.</a:t>
            </a:r>
          </a:p>
          <a:p>
            <a:pPr marL="0" indent="0">
              <a:buNone/>
            </a:pPr>
            <a:endParaRPr lang="en-US" b="1" dirty="0">
              <a:solidFill>
                <a:srgbClr val="00B050"/>
              </a:solidFill>
            </a:endParaRPr>
          </a:p>
          <a:p>
            <a:pPr lvl="1"/>
            <a:r>
              <a:rPr lang="en-US" sz="2800" dirty="0"/>
              <a:t>These facts are similar to </a:t>
            </a:r>
            <a:r>
              <a:rPr lang="en-US" sz="2800" i="1" dirty="0"/>
              <a:t>Anderson v. Principi</a:t>
            </a:r>
            <a:r>
              <a:rPr lang="en-US" sz="2800" dirty="0"/>
              <a:t>, 18 Vet. App. 371, 375 (2004).  </a:t>
            </a:r>
          </a:p>
          <a:p>
            <a:pPr lvl="1"/>
            <a:r>
              <a:rPr lang="en-US" sz="2800" dirty="0"/>
              <a:t>Alex’s statement, “wonder why it wasn’t allowed back in 1984” was an expression of disagreement with the effective date assigned.</a:t>
            </a:r>
          </a:p>
          <a:p>
            <a:pPr lvl="1"/>
            <a:r>
              <a:rPr lang="en-US" sz="2800" dirty="0"/>
              <a:t>The April 1995 letter was an </a:t>
            </a:r>
            <a:r>
              <a:rPr lang="en-US" sz="2800" b="1" i="1" dirty="0"/>
              <a:t>informal</a:t>
            </a:r>
            <a:r>
              <a:rPr lang="en-US" sz="2800" dirty="0"/>
              <a:t> Notice of Disagreement.</a:t>
            </a:r>
          </a:p>
        </p:txBody>
      </p:sp>
      <p:pic>
        <p:nvPicPr>
          <p:cNvPr id="5" name="Picture 4">
            <a:extLst>
              <a:ext uri="{FF2B5EF4-FFF2-40B4-BE49-F238E27FC236}">
                <a16:creationId xmlns:a16="http://schemas.microsoft.com/office/drawing/2014/main" id="{936DA034-3FCB-3B6E-B77C-04BCE437FB0B}"/>
              </a:ext>
            </a:extLst>
          </p:cNvPr>
          <p:cNvPicPr>
            <a:picLocks noChangeAspect="1"/>
          </p:cNvPicPr>
          <p:nvPr/>
        </p:nvPicPr>
        <p:blipFill>
          <a:blip r:embed="rId4"/>
          <a:srcRect l="13407" r="13933"/>
          <a:stretch/>
        </p:blipFill>
        <p:spPr>
          <a:xfrm>
            <a:off x="186269" y="2919045"/>
            <a:ext cx="4940534" cy="2719755"/>
          </a:xfrm>
          <a:prstGeom prst="rect">
            <a:avLst/>
          </a:prstGeom>
        </p:spPr>
      </p:pic>
    </p:spTree>
    <p:custDataLst>
      <p:tags r:id="rId1"/>
    </p:custDataLst>
    <p:extLst>
      <p:ext uri="{BB962C8B-B14F-4D97-AF65-F5344CB8AC3E}">
        <p14:creationId xmlns:p14="http://schemas.microsoft.com/office/powerpoint/2010/main" val="326479643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F325DB-0F35-B331-5CC8-793CE011CCD8}"/>
              </a:ext>
            </a:extLst>
          </p:cNvPr>
          <p:cNvSpPr>
            <a:spLocks noGrp="1"/>
          </p:cNvSpPr>
          <p:nvPr>
            <p:ph type="title"/>
          </p:nvPr>
        </p:nvSpPr>
        <p:spPr/>
        <p:txBody>
          <a:bodyPr/>
          <a:lstStyle/>
          <a:p>
            <a:r>
              <a:rPr lang="en-US" dirty="0"/>
              <a:t>Review</a:t>
            </a:r>
          </a:p>
        </p:txBody>
      </p:sp>
      <p:sp>
        <p:nvSpPr>
          <p:cNvPr id="3" name="Slide Number Placeholder 2">
            <a:extLst>
              <a:ext uri="{FF2B5EF4-FFF2-40B4-BE49-F238E27FC236}">
                <a16:creationId xmlns:a16="http://schemas.microsoft.com/office/drawing/2014/main" id="{C477DB6E-C1D2-1E5E-6397-BE77B615E498}"/>
              </a:ext>
            </a:extLst>
          </p:cNvPr>
          <p:cNvSpPr>
            <a:spLocks noGrp="1"/>
          </p:cNvSpPr>
          <p:nvPr>
            <p:ph type="sldNum" sz="quarter" idx="12"/>
          </p:nvPr>
        </p:nvSpPr>
        <p:spPr/>
        <p:txBody>
          <a:bodyPr/>
          <a:lstStyle/>
          <a:p>
            <a:fld id="{772AD97A-4EE5-4134-952F-E148AF3C2668}" type="slidenum">
              <a:rPr lang="en-US" smtClean="0"/>
              <a:pPr/>
              <a:t>34</a:t>
            </a:fld>
            <a:endParaRPr lang="en-US" dirty="0"/>
          </a:p>
        </p:txBody>
      </p:sp>
      <p:sp>
        <p:nvSpPr>
          <p:cNvPr id="4" name="Content Placeholder 3">
            <a:extLst>
              <a:ext uri="{FF2B5EF4-FFF2-40B4-BE49-F238E27FC236}">
                <a16:creationId xmlns:a16="http://schemas.microsoft.com/office/drawing/2014/main" id="{7334BF66-F245-0DC8-D2B1-DDE67F1CB220}"/>
              </a:ext>
            </a:extLst>
          </p:cNvPr>
          <p:cNvSpPr>
            <a:spLocks noGrp="1"/>
          </p:cNvSpPr>
          <p:nvPr>
            <p:ph idx="1"/>
          </p:nvPr>
        </p:nvSpPr>
        <p:spPr>
          <a:xfrm>
            <a:off x="169332" y="1610820"/>
            <a:ext cx="11836400" cy="4997586"/>
          </a:xfrm>
        </p:spPr>
        <p:txBody>
          <a:bodyPr>
            <a:normAutofit fontScale="92500"/>
          </a:bodyPr>
          <a:lstStyle/>
          <a:p>
            <a:pPr marL="0" indent="0">
              <a:lnSpc>
                <a:spcPct val="110000"/>
              </a:lnSpc>
              <a:buNone/>
            </a:pPr>
            <a:r>
              <a:rPr lang="en-US" dirty="0"/>
              <a:t>Remember, when a Veteran receives a grant of benefits from the date of the claim, always </a:t>
            </a:r>
            <a:r>
              <a:rPr lang="en-US" b="1" dirty="0"/>
              <a:t>review the claims file for prior VA rating decisions or unadjudicated claims or appeals for the same benefit</a:t>
            </a:r>
            <a:r>
              <a:rPr lang="en-US" dirty="0"/>
              <a:t>.</a:t>
            </a:r>
          </a:p>
          <a:p>
            <a:pPr>
              <a:lnSpc>
                <a:spcPct val="110000"/>
              </a:lnSpc>
            </a:pPr>
            <a:endParaRPr lang="en-US" dirty="0"/>
          </a:p>
          <a:p>
            <a:pPr lvl="1">
              <a:lnSpc>
                <a:spcPct val="110000"/>
              </a:lnSpc>
            </a:pPr>
            <a:r>
              <a:rPr lang="en-US" sz="2800" dirty="0"/>
              <a:t>Was there a previously denied claim for these same benefits?</a:t>
            </a:r>
          </a:p>
          <a:p>
            <a:pPr lvl="1">
              <a:lnSpc>
                <a:spcPct val="110000"/>
              </a:lnSpc>
            </a:pPr>
            <a:r>
              <a:rPr lang="en-US" sz="2800" dirty="0"/>
              <a:t>Why was the claim granted now but not in the prior decision?</a:t>
            </a:r>
          </a:p>
          <a:p>
            <a:pPr lvl="1">
              <a:lnSpc>
                <a:spcPct val="110000"/>
              </a:lnSpc>
            </a:pPr>
            <a:r>
              <a:rPr lang="en-US" sz="2800" dirty="0"/>
              <a:t>Was the grant based on new evidence?</a:t>
            </a:r>
          </a:p>
          <a:p>
            <a:pPr lvl="1">
              <a:lnSpc>
                <a:spcPct val="110000"/>
              </a:lnSpc>
            </a:pPr>
            <a:r>
              <a:rPr lang="en-US" sz="2800" dirty="0"/>
              <a:t>Was there an unadjudicated claim – formal or informal?  A formal or informal NOD?</a:t>
            </a:r>
          </a:p>
          <a:p>
            <a:endParaRPr lang="en-US" dirty="0"/>
          </a:p>
        </p:txBody>
      </p:sp>
    </p:spTree>
    <p:custDataLst>
      <p:tags r:id="rId1"/>
    </p:custDataLst>
    <p:extLst>
      <p:ext uri="{BB962C8B-B14F-4D97-AF65-F5344CB8AC3E}">
        <p14:creationId xmlns:p14="http://schemas.microsoft.com/office/powerpoint/2010/main" val="364598621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65950474"/>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ISPRING-SUITE_ISPRING_CURRENT_PLAYER_ID" val="universal"/>
  <p:tag name="ISPRING_PRESENTATION_COURSE_TITLE" val="TALDSO_Rebuilt_Template_2022-11-01"/>
  <p:tag name="ISPRING_LMS_API_VERSION" val="SCORM 2004 (4th edition)"/>
  <p:tag name="ISPRING_ULTRA_SCORM_COURSE_ID" val="E2546934-648F-4479-A5C7-5A490357E911"/>
  <p:tag name="ISPRING_CMI5_LAUNCH_METHOD" val="any window"/>
  <p:tag name="ISPRINGCLOUDFOLDERID" val="1"/>
  <p:tag name="ISPRING_SCORM_RATE_SLIDES" val="0"/>
  <p:tag name="ISPRING_SCORM_PASSING_SCORE" val="0.000000"/>
  <p:tag name="ISPRING_PROJECT_VERSION" val="9.3"/>
  <p:tag name="ISPRING_PROJECT_FOLDER_UPDATED" val="1"/>
  <p:tag name="ISPRING_FIRST_PUBLISH" val="1"/>
  <p:tag name="ISPRING-SUITE_ISPRING_PLAYERS_CUSTOMIZATION_2" val="{&quot;universal&quot;:{&quot;skinSettings&quot;:{&quot;borderRadius&quot;:10,&quot;colors&quot;:{&quot;asideBackground&quot;:{&quot;color&quot;:&quot;#EFF1F2&quot;,&quot;opacity&quot;:1,&quot;type&quot;:&quot;SOLID&quot;},&quot;asideElementBackgroundActive&quot;:{&quot;color&quot;:&quot;#D5D9DB&quot;,&quot;opacity&quot;:1,&quot;type&quot;:&quot;SOLID&quot;},&quot;asideElementBackgroundHover&quot;:{&quot;color&quot;:&quot;#DDE2E5&quot;,&quot;opacity&quot;:1,&quot;type&quot;:&quot;SOLID&quot;},&quot;asideElementText&quot;:{&quot;color&quot;:&quot;#34383D&quot;,&quot;opacity&quot;:1,&quot;type&quot;:&quot;SOLID&quot;},&quot;asideElementTextActive&quot;:{&quot;color&quot;:&quot;#42484E&quot;,&quot;opacity&quot;:1,&quot;type&quot;:&quot;SOLID&quot;},&quot;asideElementTextHover&quot;:{&quot;color&quot;:&quot;#42484E&quot;,&quot;opacity&quot;:1,&quot;type&quot;:&quot;SOLID&quot;},&quot;asideLogoBackground&quot;:{&quot;color&quot;:&quot;#EFF1F2&quot;,&quot;opacity&quot;:1,&quot;type&quot;:&quot;SOLID&quot;},&quot;pageBackground&quot;:{&quot;color&quot;:&quot;#DCDEE0&quot;,&quot;opacity&quot;:1,&quot;type&quot;:&quot;SOLID&quot;},&quot;playerBackground&quot;:{&quot;color&quot;:&quot;#FFFFFF&quot;,&quot;opacity&quot;:1,&quot;type&quot;:&quot;SOLID&quot;},&quot;playerText&quot;:{&quot;color&quot;:&quot;#616870&quot;,&quot;opacity&quot;:1,&quot;type&quot;:&quot;SOLID&quot;},&quot;primaryButtonBackground&quot;:{&quot;color&quot;:&quot;#5F8BD9&quot;,&quot;opacity&quot;:1,&quot;type&quot;:&quot;SOLID&quot;},&quot;primaryButtonBackgroundHover&quot;:{&quot;color&quot;:&quot;#5077BB&quot;,&quot;opacity&quot;:1,&quot;type&quot;:&quot;SOLID&quot;},&quot;primaryButtonBorder&quot;:{&quot;color&quot;:&quot;#5F8BD9&quot;,&quot;opacity&quot;:1,&quot;type&quot;:&quot;SOLID&quot;},&quot;primaryButtonBorderHover&quot;:{&quot;color&quot;:&quot;#5077BB&quot;,&quot;opacity&quot;:1,&quot;type&quot;:&quot;SOLID&quot;},&quot;primaryButtonText&quot;:{&quot;color&quot;:&quot;#FFFFFF&quot;,&quot;opacity&quot;:1,&quot;type&quot;:&quot;SOLID&quot;},&quot;primaryButtonTextHover&quot;:{&quot;color&quot;:&quot;#FFFFFF&quot;,&quot;opacity&quot;:1,&quot;type&quot;:&quot;SOLID&quot;},&quot;secondaryButtonBackground&quot;:{&quot;color&quot;:&quot;#F1F2F4&quot;,&quot;opacity&quot;:1,&quot;type&quot;:&quot;SOLID&quot;},&quot;secondaryButtonBackgroundHover&quot;:{&quot;color&quot;:&quot;#E5E5E5&quot;,&quot;opacity&quot;:1,&quot;type&quot;:&quot;SOLID&quot;},&quot;secondaryButtonBorder&quot;:{&quot;color&quot;:&quot;#F1F2F4&quot;,&quot;opacity&quot;:1,&quot;type&quot;:&quot;SOLID&quot;},&quot;secondaryButtonBorderHover&quot;:{&quot;color&quot;:&quot;#E5E5E5&quot;,&quot;opacity&quot;:1,&quot;type&quot;:&quot;SOLID&quot;},&quot;secondaryButtonText&quot;:{&quot;color&quot;:&quot;#616870&quot;,&quot;opacity&quot;:1,&quot;type&quot;:&quot;SOLID&quot;},&quot;secondaryButtonTextHover&quot;:{&quot;color&quot;:&quot;#616870&quot;,&quot;opacity&quot;:1,&quot;type&quot;:&quot;SOLID&quot;}},&quot;controlPanel&quot;:{&quot;navigationMode&quot;:&quot;bySlides&quot;,&quot;progressBar&quot;:{&quot;enabled&quot;:true,&quot;mode&quot;:&quot;slideTimeline&quot;,&quot;showLabels&quot;:true,&quot;visible&quot;:true},&quot;showCCButton&quot;:false,&quot;showNextButton&quot;:true,&quot;showOutline&quot;:false,&quot;showPlayPause&quot;:true,&quot;showPlaybackRateButton&quot;:false,&quot;showPrevButton&quot;:true,&quot;showRewind&quot;:true,&quot;showSlideNumbers&quot;:true,&quot;showSlideOnlyButton&quot;:true,&quot;showVolumeControl&quot;:true,&quot;visible&quot;:true},&quot;fontFamily&quot;:&quot;Arial&quot;,&quot;miniskinCustomizationEnabled&quot;:false,&quot;outlinePanel&quot;:{&quot;highlightViewedEntries&quot;:false,&quot;multilevel&quot;:true,&quot;numberEntries&quot;:true,&quot;search&quot;:true,&quot;thumbnails&quot;:true},&quot;sidePanel&quot;:{&quot;showAtLeft&quot;:false,&quot;showLogo&quot;:false,&quot;showNotes&quot;:false,&quot;showOutline&quot;:false,&quot;showPresenterInfo&quot;:false,&quot;showPresenterVideo&quot;:false,&quot;visible&quot;:false},&quot;titlePanel&quot;:{&quot;buttons&quot;:[&quot;attachments&quot;,&quot;markerTools&quot;,&quot;presenterInfo&quot;],&quot;buttonsAtLeft&quot;:true,&quot;courseTitleVisible&quot;:true,&quot;showLogo&quot;:false,&quot;visible&quot;:false},&quot;version&quot;:&quot;1.0&quot;},&quot;skinMessages&quot;:{&quot;PB_ACCESSIBLE_ARIA_LABEL_BACK_TO_BEGIN&quot;:&quot;Go to the beginning of the slide&quot;,&quot;PB_ACCESSIBLE_ARIA_LABEL_BOTTOM_PANEL&quot;:&quot;Bottom Bar&quot;,&quot;PB_ACCESSIBLE_ARIA_LABEL_NAVIGATION_BUTTONS&quot;:&quot;Navigation buttons&quot;,&quot;PB_ACCESSIBLE_ARIA_LABEL_SETTINGS&quot;:&quot;Accessibility Settings&quot;,&quot;PB_ACCESSIBLE_ARIA_LABEL_SLIDE&quot;:&quot;Slide&quot;,&quot;PB_ACCESSIBLE_ARIA_LABEL_TOP_PANEL&quot;:&quot;Top Bar&quot;,&quot;PB_ACCESSIBLE_AUDIO_NARRATION_LABEL&quot;:&quot;Audio narration&quot;,&quot;PB_ACCESSIBLE_NAVIGATION_NEXT_BUTTON&quot;:&quot;Next&quot;,&quot;PB_ACCESSIBLE_NAVIGATION_PREV_BUTTON&quot;:&quot;Previous&quot;,&quot;PB_ACCESSIBLE_SKIN_ENABLE_ACCESSIBILITY_MODE&quot;:&quot;Turn on accessibility mode&quot;,&quot;PB_ACCESSIBLE_SKIN_ENABLE_NORMAL_MODE&quot;:&quot;Turn off accessibility mode&quot;,&quot;PB_ACCESSIBLE_SKIN_PRESENTER_PHOTO&quot;:&quot;Presenter photo&quot;,&quot;PB_ACCESSIBLE_SLIDE_N_OF_COUNT&quot;:&quot;Slide %SLIDE_NUMBER% of %TOTAL_SLIDES%&quot;,&quot;PB_ACCESSIBLE_VIDEO_NARRATION_LABEL&quot;:&quot;Video narration&quot;,&quot;PB_ACCESSIBLE_WATERMARK_SKIN_CREATED_WITH&quot;:&quot;Created with iSpring evaluation version&quot;,&quot;PB_ATTACHMENT_DOCUMENT_SUBTITLE&quot;:&quot;Document&quot;,&quot;PB_ATTACHMENT_FILE_SUBTITLE&quot;:&quot;File&quot;,&quot;PB_ATTACHMENT_IMAGE_SUBTITLE&quot;:&quot;Picture&quot;,&quot;PB_ATTACHMENT_LINK_SUBTITLE&quot;:&quot;Link&quot;,&quot;PB_ATTACHMENT_VIDEO_SUBTITLE&quot;:&quot;Video&quot;,&quot;PB_BACK_TO_APP_BUTTON_LABEL&quot;:&quot;Go back&quot;,&quot;PB_CC_MENU_OFF&quot;:&quot;Off&quot;,&quot;PB_CC_MENU_ON&quot;:&quot;On&quot;,&quot;PB_CC_MENU_TITLE&quot;:&quot;Notes&quot;,&quot;PB_CONTROL_PANEL_EXIT_FULL_SCREEN&quot;:&quot;Exit full screen&quot;,&quot;PB_CONTROL_PANEL_FULL_SCREEN&quot;:&quot;Full screen&quot;,&quot;PB_CONTROL_PANEL_NEXT&quot;:&quot;Next&quot;,&quot;PB_CONTROL_PANEL_OUTLINE&quot;:&quot;Outline&quot;,&quot;PB_CONTROL_PANEL_PREV&quot;:&quot;&quot;,&quot;PB_CONTROL_PANEL_REPLAY&quot;:&quot;Replay&quot;,&quot;PB_CONTROL_PANEL_SLIDE_COUNTER&quot;:&quot;%SLIDE_NUMBER% of %TOTAL_SLIDES%&quot;,&quot;PB_CONTROL_PANEL_VOLUME_CONTROL&quot;:&quot;Volume&quot;,&quot;PB_CURRENT_SLIDE_IS_NOT_COMPLETED&quot;:&quot;Complete the slide to go to the next one.&quot;,&quot;PB_DOMAIN_RESTRICTION&quot;:&quot;Sorry, the content author has prohibited sharing the presentation on this domain.&quot;,&quot;PB_DRAWING_TOOLS_END_DRAWING&quot;:&quot;Finish drawing&quot;,&quot;PB_DRAWING_TOOLS_ERASER&quot;:&quot;Eraser&quot;,&quot;PB_DRAWING_TOOLS_ERASE_ALL&quot;:&quot;Erase all&quot;,&quot;PB_DRAWING_TOOLS_HIGHLIGHTER&quot;:&quot;Highlighter&quot;,&quot;PB_DRAWING_TOOLS_PEN&quot;:&quot;Pen&quot;,&quot;PB_ENTER_PASSWORD&quot;:&quot;Enter the password to view this presentation.&quot;,&quot;PB_INCORRECT_PASSWORD&quot;:&quot;Incorrect password.&quot;,&quot;PB_INTERACTION_SLIDE_WINDOW_TEXT&quot;:&quot;To advance to the next slide, complete this interaction.&quot;,&quot;PB_MESSAGE_BOX_NO&quot;:&quot;No&quot;,&quot;PB_MESSAGE_BOX_OK&quot;:&quot;OK&quot;,&quot;PB_MESSAGE_BOX_YES&quot;:&quot;Yes&quot;,&quot;PB_NAVIGATION_IS_RESTRICTED&quot;:&quot;You can only view slides in order.&quot;,&quot;PB_NAVIGATION_IS_SEQUENTIAL&quot;:&quot;You can only view slides in order.&quot;,&quot;PB_PLAYBACK_RATE_MENU_CAPTION&quot;:&quot;Speed&quot;,&quot;PB_PRECEDING_QUIZ_FAILED_WINDOW_TEXT&quot;:&quot;You haven't passed the quiz on slide %SLIDE_INDEX% and can't advance to the next slide.&quot;,&quot;PB_PRECEDING_QUIZ_NOT_COMPLETED_WINDOW_TEXT&quot;:&quot;To advance to this slide, complete the quiz on slide %SLIDE_INDEX%.&quot;,&quot;PB_PRECEDING_QUIZ_NOT_PASSED_WINDOW_TEXT&quot;:&quot;To advance to this slide, you need to pass the quiz on slide %SLIDE_INDEX%.&quot;,&quot;PB_PRECEDING_SCENARIO_FAILED_WINDOW_TEXT&quot;:&quot;You haven't passed the role-play on slide %SLIDE_INDEX% and can't advance to the next slide.&quot;,&quot;PB_PRECEDING_SCENARIO_NOT_COMPLETED_WINDOW_TEXT&quot;:&quot;To advance to this slide, complete the role-play on slide %SLIDE_INDEX%.&quot;,&quot;PB_PRECEDING_SCENARIO_NOT_PASSED_WINDOW_TEXT&quot;:&quot;To advance to this slide, you need to pass the role-play on slide %SLIDE_INDEX%.&quot;,&quot;PB_PRESENTER_COLLAPSE_BIO&quot;:&quot;Show less&quot;,&quot;PB_PRESENTER_EMAIL&quot;:&quot;Email&quot;,&quot;PB_PRESENTER_EXPAND_BIO&quot;:&quot;Show more&quot;,&quot;PB_PRESENTER_NO_INFO&quot;:&quot;No presenter info.&quot;,&quot;PB_PRESENTER_WEBSITE&quot;:&quot;Website&quot;,&quot;PB_QUIZ_SLIDE_WINDOW_TEXT&quot;:&quot;To advance to the next slide, complete this quiz.&quot;,&quot;PB_RATE_MENU_CAPTION&quot;:&quot;Speed&quot;,&quot;PB_RATE_MENU_DEFAULT_RATE&quot;:&quot;Normal&quot;,&quot;PB_RESUME_PRESENTATION_WINDOW_TEXT&quot;:&quot;Do you want to resume where you left off?&quot;,&quot;PB_SCENARIO_SLIDE_WINDOW_TEXT&quot;:&quot;To advance to the next slide, complete this role-play.&quot;,&quot;PB_SEARCH_CANCEL&quot;:&quot;Cancel&quot;,&quot;PB_SEARCH_NO_RESULTS_LABEL&quot;:&quot;No matches found.&quot;,&quot;PB_SEARCH_PANEL_DEFAULT_TEXT&quot;:&quot;Search…&quot;,&quot;PB_SEARCH_RESULTS_LABEL&quot;:&quot;Search results&quot;,&quot;PB_SEARCH_RESULT_IN_NOTES&quot;:&quot;in notes&quot;,&quot;PB_SEARCH_RESULT_IN_TEXT_LABEL&quot;:&quot;in slide&quot;,&quot;PB_SUBTITLES_MENU_CAPTION&quot;:&quot;Subtitles&quot;,&quot;PB_SUBTITLES_OFF&quot;:&quot;Off&quot;,&quot;PB_TAB_NOTES_LABEL&quot;:&quot;Notes&quot;,&quot;PB_TAB_OUTLINE_LABEL&quot;:&quot;Slides&quot;,&quot;PB_TIME_RESTRICTION&quot;:&quot;Sorry, the content author has prohibited viewing the presentation at this time.&quot;,&quot;PB_TITLE_PANEL_ATTACHMENTS&quot;:&quot;Resources&quot;,&quot;PB_TITLE_PANEL_MARKER_TOOLS&quot;:&quot;Drawing&quot;,&quot;PB_TITLE_PANEL_NOTES&quot;:&quot;Notes&quot;,&quot;PB_TITLE_PANEL_OUTLINE&quot;:&quot;Outline&quot;,&quot;PB_TITLE_PANEL_PRESENTER_INFO&quot;:&quot;Presenter Info&quot;,&quot;PB_TREE_CONTROL_LOADING&quot;:&quot;Loading…&quot;,&quot;PB_VIDEO_WINDOW_NO_VIDEO_LABEL&quot;:&quot;No video&quot;},&quot;playbackAndNavigationSettings&quot;:{&quot;autoStart&quot;:true,&quot;saveAnimationStates&quot;:true,&quot;loopPresentation&quot;:false,&quot;autoPlayAnimations&quot;:false,&quot;autoPlayAnimationsTime&quot;:1,&quot;navigationType&quot;:&quot;LIMITED&quot;,&quot;resumeMode&quot;:&quot;PROMPT&quot;,&quot;enableKeyboardNavigation&quot;:true},&quot;keyboardSettings&quot;:&quot;&quot;,&quot;skinVersion&quot;:2,&quot;skinCompatibleVersion&quot;:0,&quot;publishSettings&quot;:{&quot;backgroundColor&quot;:&quot;#DCDEE0&quot;,&quot;playerDimensions&quot;:{&quot;height&quot;:92,&quot;width&quot;:16},&quot;playerModule&quot;:&quot;UniversalHtml&quot;,&quot;presentationContent&quot;:{&quot;metadata&quot;:{&quot;references&quot;:false,&quot;texts&quot;:[&quot;DT_HYPERLINK_TOOLTIP&quot;]},&quot;resources&quot;:{&quot;attachments&quot;:false,&quot;fonts&quot;:[{&quot;charsets&quot;:{&quot;dynamicFormatted&quot;:[&quot;DCT_INTERACTIVITY_TEXT&quot;,&quot;DCT_INTERACTIVITY_SEMIBOLD_TEXT&quot;],&quot;dynamicPlain&quot;:[&quot;DCT_HYPERLINK_TOOLTIP&quot;],&quot;static&quot;:[&quot;Next&quot;,&quot;Full screen&quot;,&quot;Exit full screen&quot;,&quot;Volume&quot;,&quot;Replay&quot;,&quot;%SLIDE_NUMBER% of %TOTAL_SLIDES%&quot;,&quot;Yes&quot;,&quot;No&quot;,&quot;OK&quot;,&quot;Do you want to resume where you left off?&quot;,&quot;Complete the slide to go to the next one.&quot;,&quot;You can only view slides in order.&quot;,&quot;To advance to the next slide, complete this quiz.&quot;,&quot;To advance to this slide, you need to pass the quiz on slide %SLIDE_INDEX%.&quot;,&quot;To advance to this slide, complete the quiz on slide %SLIDE_INDEX%.&quot;,&quot;You haven't passed the quiz on slide %SLIDE_INDEX% and can't advance to the next slide.&quot;,&quot;To advance to the next slide, complete this interaction.&quot;,&quot;To advance to the next slide, complete this role-play.&quot;,&quot;To advance to this slide, you need to pass the role-play on slide %SLIDE_INDEX%.&quot;,&quot;To advance to this slide, complete the role-play on slide %SLIDE_INDEX%.&quot;,&quot;You haven't passed the role-play on slide %SLIDE_INDEX% and can't advance to the next slide.&quot;,&quot;Enter the password to view this presentation.&quot;,&quot;Incorrect password.&quot;,&quot;Sorry, the content author has prohibited sharing the presentation on this domain.&quot;,&quot;Sorry, the content author has prohibited viewing the presentation at this time.&quot;,&quot;Go back&quot;]},&quot;embedName&quot;:&quot;PFn&quot;,&quot;fontFamily&quot;:&quot;Arial&quot;,&quot;isBold&quot;:false,&quot;isItalic&quot;:false,&quot;isSemibold&quot;:false,&quot;substituteFontFamily&quot;:&quot;Arial&quot;},{&quot;charsets&quot;:{&quot;dynamicFormatted&quot;:[&quot;DCT_INTERACTIVITY_TEXT&quot;,&quot;DCT_INTERACTIVITY_SEMIBOLD_TEXT&quot;],&quot;dynamicPlain&quot;:[&quot;DCT_HYPERLINK_TOOLTIP&quot;],&quot;static&quot;:[&quot;Next&quot;,&quot;Full screen&quot;,&quot;Exit full screen&quot;,&quot;Volume&quot;,&quot;Replay&quot;,&quot;%SLIDE_NUMBER% of %TOTAL_SLIDES%&quot;,&quot;Yes&quot;,&quot;No&quot;,&quot;OK&quot;,&quot;Do you want to resume where you left off?&quot;,&quot;Complete the slide to go to the next one.&quot;,&quot;You can only view slides in order.&quot;,&quot;To advance to the next slide, complete this quiz.&quot;,&quot;To advance to this slide, you need to pass the quiz on slide %SLIDE_INDEX%.&quot;,&quot;To advance to this slide, complete the quiz on slide %SLIDE_INDEX%.&quot;,&quot;You haven't passed the quiz on slide %SLIDE_INDEX% and can't advance to the next slide.&quot;,&quot;To advance to the next slide, complete this interaction.&quot;,&quot;To advance to the next slide, complete this role-play.&quot;,&quot;To advance to this slide, you need to pass the role-play on slide %SLIDE_INDEX%.&quot;,&quot;To advance to this slide, complete the role-play on slide %SLIDE_INDEX%.&quot;,&quot;You haven't passed the role-play on slide %SLIDE_INDEX% and can't advance to the next slide.&quot;,&quot;Enter the password to view this presentation.&quot;,&quot;Incorrect password.&quot;,&quot;Sorry, the content author has prohibited sharing the presentation on this domain.&quot;,&quot;Sorry, the content author has prohibited viewing the presentation at this time.&quot;,&quot;Go back&quot;]},&quot;embedName&quot;:&quot;PFnb&quot;,&quot;fontFamily&quot;:&quot;Arial&quot;,&quot;isBold&quot;:true,&quot;isItalic&quot;:false,&quot;isSemibold&quot;:false,&quot;substituteFontFamily&quot;:&quot;Arial&quot;},{&quot;charsets&quot;:{&quot;dynamicFormatted&quot;:[&quot;DCT_INTERACTIVITY_TEXT&quot;,&quot;DCT_INTERACTIVITY_SEMIBOLD_TEXT&quot;],&quot;dynamicPlain&quot;:[&quot;DCT_HYPERLINK_TOOLTIP&quot;],&quot;static&quot;:[&quot;Next&quot;,&quot;Full screen&quot;,&quot;Exit full screen&quot;,&quot;Volume&quot;,&quot;Replay&quot;,&quot;%SLIDE_NUMBER% of %TOTAL_SLIDES%&quot;,&quot;Yes&quot;,&quot;No&quot;,&quot;OK&quot;,&quot;Do you want to resume where you left off?&quot;,&quot;Complete the slide to go to the next one.&quot;,&quot;You can only view slides in order.&quot;,&quot;To advance to the next slide, complete this quiz.&quot;,&quot;To advance to this slide, you need to pass the quiz on slide %SLIDE_INDEX%.&quot;,&quot;To advance to this slide, complete the quiz on slide %SLIDE_INDEX%.&quot;,&quot;You haven't passed the quiz on slide %SLIDE_INDEX% and can't advance to the next slide.&quot;,&quot;To advance to the next slide, complete this interaction.&quot;,&quot;To advance to the next slide, complete this role-play.&quot;,&quot;To advance to this slide, you need to pass the role-play on slide %SLIDE_INDEX%.&quot;,&quot;To advance to this slide, complete the role-play on slide %SLIDE_INDEX%.&quot;,&quot;You haven't passed the role-play on slide %SLIDE_INDEX% and can't advance to the next slide.&quot;,&quot;Enter the password to view this presentation.&quot;,&quot;Incorrect password.&quot;,&quot;Sorry, the content author has prohibited sharing the presentation on this domain.&quot;,&quot;Sorry, the content author has prohibited viewing the presentation at this time.&quot;,&quot;Go back&quot;]},&quot;embedName&quot;:&quot;PFni&quot;,&quot;fontFamily&quot;:&quot;Arial&quot;,&quot;isBold&quot;:false,&quot;isItalic&quot;:true,&quot;isSemibold&quot;:false,&quot;substituteFontFamily&quot;:&quot;Arial&quot;},{&quot;charsets&quot;:{&quot;dynamicFormatted&quot;:[&quot;DCT_INTERACTIVITY_TEXT&quot;,&quot;DCT_INTERACTIVITY_SEMIBOLD_TEXT&quot;],&quot;dynamicPlain&quot;:[&quot;DCT_HYPERLINK_TOOLTIP&quot;],&quot;static&quot;:[&quot;Next&quot;,&quot;Full screen&quot;,&quot;Exit full screen&quot;,&quot;Volume&quot;,&quot;Replay&quot;,&quot;%SLIDE_NUMBER% of %TOTAL_SLIDES%&quot;,&quot;Yes&quot;,&quot;No&quot;,&quot;OK&quot;,&quot;Do you want to resume where you left off?&quot;,&quot;Complete the slide to go to the next one.&quot;,&quot;You can only view slides in order.&quot;,&quot;To advance to the next slide, complete this quiz.&quot;,&quot;To advance to this slide, you need to pass the quiz on slide %SLIDE_INDEX%.&quot;,&quot;To advance to this slide, complete the quiz on slide %SLIDE_INDEX%.&quot;,&quot;You haven't passed the quiz on slide %SLIDE_INDEX% and can't advance to the next slide.&quot;,&quot;To advance to the next slide, complete this interaction.&quot;,&quot;To advance to the next slide, complete this role-play.&quot;,&quot;To advance to this slide, you need to pass the role-play on slide %SLIDE_INDEX%.&quot;,&quot;To advance to this slide, complete the role-play on slide %SLIDE_INDEX%.&quot;,&quot;You haven't passed the role-play on slide %SLIDE_INDEX% and can't advance to the next slide.&quot;,&quot;Enter the password to view this presentation.&quot;,&quot;Incorrect password.&quot;,&quot;Sorry, the content author has prohibited sharing the presentation on this domain.&quot;,&quot;Sorry, the content author has prohibited viewing the presentation at this time.&quot;,&quot;Go back&quot;]},&quot;embedName&quot;:&quot;PFnbi&quot;,&quot;fontFamily&quot;:&quot;Arial&quot;,&quot;isBold&quot;:true,&quot;isItalic&quot;:true,&quot;isSemibold&quot;:false,&quot;substituteFontFamily&quot;:&quot;Arial&quot;},{&quot;charsets&quot;:{&quot;dynamicFormatted&quot;:[&quot;DCT_INTERACTIVITY_TEXT&quot;,&quot;DCT_INTERACTIVITY_SEMIBOLD_TEXT&quot;],&quot;dynamicPlain&quot;:[&quot;DCT_HYPERLINK_TOOLTIP&quot;],&quot;static&quot;:[&quot;Next&quot;,&quot;Full screen&quot;,&quot;Exit full screen&quot;,&quot;Volume&quot;,&quot;Replay&quot;,&quot;%SLIDE_NUMBER% of %TOTAL_SLIDES%&quot;,&quot;Yes&quot;,&quot;No&quot;,&quot;OK&quot;,&quot;Do you want to resume where you left off?&quot;,&quot;Complete the slide to go to the next one.&quot;,&quot;You can only view slides in order.&quot;,&quot;To advance to the next slide, complete this quiz.&quot;,&quot;To advance to this slide, you need to pass the quiz on slide %SLIDE_INDEX%.&quot;,&quot;To advance to this slide, complete the quiz on slide %SLIDE_INDEX%.&quot;,&quot;You haven't passed the quiz on slide %SLIDE_INDEX% and can't advance to the next slide.&quot;,&quot;To advance to the next slide, complete this interaction.&quot;,&quot;To advance to the next slide, complete this role-play.&quot;,&quot;To advance to this slide, you need to pass the role-play on slide %SLIDE_INDEX%.&quot;,&quot;To advance to this slide, complete the role-play on slide %SLIDE_INDEX%.&quot;,&quot;You haven't passed the role-play on slide %SLIDE_INDEX% and can't advance to the next slide.&quot;,&quot;Enter the password to view this presentation.&quot;,&quot;Incorrect password.&quot;,&quot;Sorry, the content author has prohibited sharing the presentation on this domain.&quot;,&quot;Sorry, the content author has prohibited viewing the presentation at this time.&quot;,&quot;Go back&quot;]},&quot;embedName&quot;:&quot;PFnsb&quot;,&quot;fontFamily&quot;:&quot;Arial&quot;,&quot;isBold&quot;:false,&quot;isItalic&quot;:false,&quot;isSemibold&quot;:true,&quot;substituteFontFamily&quot;:&quot;Arial&quot;},{&quot;charsets&quot;:{&quot;dynamicFormatted&quot;:[&quot;DCT_INTERACTIVITY_TEXT&quot;,&quot;DCT_INTERACTIVITY_SEMIBOLD_TEXT&quot;],&quot;dynamicPlain&quot;:[&quot;DCT_HYPERLINK_TOOLTIP&quot;],&quot;static&quot;:[&quot;Next&quot;,&quot;Full screen&quot;,&quot;Exit full screen&quot;,&quot;Volume&quot;,&quot;Replay&quot;,&quot;%SLIDE_NUMBER% of %TOTAL_SLIDES%&quot;,&quot;Yes&quot;,&quot;No&quot;,&quot;OK&quot;,&quot;Do you want to resume where you left off?&quot;,&quot;Complete the slide to go to the next one.&quot;,&quot;You can only view slides in order.&quot;,&quot;To advance to the next slide, complete this quiz.&quot;,&quot;To advance to this slide, you need to pass the quiz on slide %SLIDE_INDEX%.&quot;,&quot;To advance to this slide, complete the quiz on slide %SLIDE_INDEX%.&quot;,&quot;You haven't passed the quiz on slide %SLIDE_INDEX% and can't advance to the next slide.&quot;,&quot;To advance to the next slide, complete this interaction.&quot;,&quot;To advance to the next slide, complete this role-play.&quot;,&quot;To advance to this slide, you need to pass the role-play on slide %SLIDE_INDEX%.&quot;,&quot;To advance to this slide, complete the role-play on slide %SLIDE_INDEX%.&quot;,&quot;You haven't passed the role-play on slide %SLIDE_INDEX% and can't advance to the next slide.&quot;,&quot;Enter the password to view this presentation.&quot;,&quot;Incorrect password.&quot;,&quot;Sorry, the content author has prohibited sharing the presentation on this domain.&quot;,&quot;Sorry, the content author has prohibited viewing the presentation at this time.&quot;,&quot;Go back&quot;]},&quot;embedName&quot;:&quot;PFnsbi&quot;,&quot;fontFamily&quot;:&quot;Arial&quot;,&quot;isBold&quot;:false,&quot;isItalic&quot;:true,&quot;isSemibold&quot;:true,&quot;substituteFontFamily&quot;:&quot;Arial&quot;}],&quot;interactivity&quot;:{&quot;fullSupport&quot;:true}}}},&quot;ceipData&quot;:{&quot;enableMiniSkinCustomization&quot;:false,&quot;playerLayout&quot;:&quot;custom&quot;,&quot;playerLayoutFooter&quot;:&quot;playAndPause,replay,fullscreen,volumeControl,slideNumber,goToPrev,goToNext&quot;,&quot;playerLayoutHeader&quot;:&quot;&quot;,&quot;playerLayoutHeaderButtonsPosition&quot;:&quot;&quot;,&quot;playerLayoutOutline&quot;:&quot;&quot;,&quot;playerLayoutProgress&quot;:&quot;enabledNavigation,showLabels&quot;,&quot;playerLayoutProgressMode&quot;:&quot;slideTimeline&quot;,&quot;playerLayoutSidebar&quot;:&quot;&quot;,&quot;playerLayoutSidebarPosition&quot;:&quot;&quot;,&quot;playerMessages&quot;:&quot;builtin.en&quot;,&quot;playerNavigationAutoStart&quot;:true,&quot;playerNavigationEnableKeyboardNavigation&quot;:true,&quot;playerNavigationMode&quot;:&quot;bySlides&quot;,&quot;playerNavigationOnRestart&quot;:&quot;prompt&quot;,&quot;playerNavigationSaveAnimationStates&quot;:true,&quot;playerNavigationType&quot;:&quot;restricted&quot;,&quot;playerTheme&quot;:&quot;custom&quot;,&quot;playerThemeBorderRadius&quot;:10,&quot;playerThemeColorScheme&quot;:&quot;builtin.lightBlue&quot;,&quot;playerThemeFont&quot;:&quot;Arial&quot;}}}"/>
  <p:tag name="ISPRING_UUID" val="{29D6BBC5-E442-4747-807D-188907642861}"/>
  <p:tag name="ISPRING_RESOURCE_FOLDER" val="Z:\TALDSO\TAL DSO 201 Course for 2025\24 Advocating for the Earliest Possible Effective Dates\Lesson_24_Advocating_for_the_Earliest_Possible_Effective_Dates_2025-02-19\"/>
  <p:tag name="ISPRING_PRESENTATION_PATH" val="Z:\TALDSO\TAL DSO 201 Course for 2025\24 Advocating for the Earliest Possible Effective Dates\Lesson_24_Advocating_for_the_Earliest_Possible_Effective_Dates_2025-02-19.pptx"/>
  <p:tag name="ISPRING_SCREEN_RECS_UPDATED" val="Z:\TALDSO\TAL DSO 201 Course for 2025\24 Advocating for the Earliest Possible Effective Dates\Lesson_24_Advocating_for_the_Earliest_Possible_Effective_Dates_2025-02-19\"/>
  <p:tag name="ISPRING_PRESENTATION_INFO_2" val="&lt;?xml version=&quot;1.0&quot; encoding=&quot;UTF-8&quot; standalone=&quot;no&quot; ?&gt;&#10;&lt;presentation2&gt;&#10;&#10;  &lt;slides&gt;&#10;    &lt;slide id=&quot;{C32C59E9-0741-4ADB-8340-BDCB08041B5F}&quot; pptId=&quot;256&quot;/&gt;&#10;    &lt;slide id=&quot;{C4179AFB-4C6A-4643-9385-9A64F4DC69FD}&quot; pptId=&quot;263&quot;/&gt;&#10;    &lt;slide id=&quot;{E5A6620F-CFA0-4D93-AA3E-82F93B07640D}&quot; pptId=&quot;614&quot;/&gt;&#10;    &lt;slide id=&quot;{582D56FF-9EEE-4A7F-AE3F-40D9B4264722}&quot; pptId=&quot;615&quot;/&gt;&#10;    &lt;slide id=&quot;{589D6C49-C022-4AC2-9D84-6D12ACB03444}&quot; pptId=&quot;652&quot;/&gt;&#10;    &lt;slide id=&quot;{E54DFABE-CB1C-41B0-9F9B-E888AEB74452}&quot; pptId=&quot;616&quot;/&gt;&#10;    &lt;slide id=&quot;{100E480A-6314-48D5-9EEC-7A9625B9E995}&quot; pptId=&quot;619&quot;/&gt;&#10;    &lt;slide id=&quot;{B0B334A9-2CFA-46A4-BF00-853CF756CBA3}&quot; pptId=&quot;642&quot;/&gt;&#10;    &lt;slide id=&quot;{22C5B3D2-0493-480D-8774-7BAB5C01AF54}&quot; pptId=&quot;643&quot;/&gt;&#10;    &lt;slide id=&quot;{3C74AFB7-1BAA-44E6-997F-68A65005BE07}&quot; pptId=&quot;617&quot;/&gt;&#10;    &lt;slide id=&quot;{20737981-E9A6-4662-B0B3-EFD99E06CC80}&quot; pptId=&quot;653&quot;/&gt;&#10;    &lt;slide id=&quot;{50AAD632-F0B7-48A6-A3D3-B8122AA69C59}&quot; pptId=&quot;620&quot;/&gt;&#10;    &lt;slide id=&quot;{A9CB362C-8B7F-476E-9858-696B6D11FC6A}&quot; pptId=&quot;621&quot;/&gt;&#10;    &lt;slide id=&quot;{57C0D5C0-7DE3-4376-A217-00979D28B1DB}&quot; pptId=&quot;654&quot;/&gt;&#10;    &lt;slide id=&quot;{8CA57F0C-11DD-4E9A-ACE3-F0E6B40EFCE5}&quot; pptId=&quot;623&quot;/&gt;&#10;    &lt;slide id=&quot;{FD25504C-DB9F-49A3-AB3A-42C725073464}&quot; pptId=&quot;655&quot;/&gt;&#10;    &lt;slide id=&quot;{963545EF-68FA-47AB-86BD-595870EF2511}&quot; pptId=&quot;656&quot;/&gt;&#10;    &lt;slide id=&quot;{D6BDE655-A525-4FE5-A7D6-E397036D6482}&quot; pptId=&quot;657&quot;/&gt;&#10;    &lt;slide id=&quot;{6EE4B188-5551-4B9E-8A06-6B73DE221677}&quot; pptId=&quot;658&quot;/&gt;&#10;    &lt;slide id=&quot;{35FA9D74-D622-411B-A6A7-5CA4B4544FC3}&quot; pptId=&quot;627&quot;/&gt;&#10;    &lt;slide id=&quot;{885989D3-17BA-461F-B1A2-5457BCA568C4}&quot; pptId=&quot;662&quot;/&gt;&#10;    &lt;slide id=&quot;{C1144BA0-B065-4CD6-A982-608CDEA9BE48}&quot; pptId=&quot;659&quot;/&gt;&#10;    &lt;slide id=&quot;{62B2B62F-B40E-4C13-BC0A-824F041AF806}&quot; pptId=&quot;633&quot;/&gt;&#10;    &lt;slide id=&quot;{A147169D-5F45-4EE5-B954-00781D922493}&quot; pptId=&quot;634&quot;/&gt;&#10;    &lt;slide id=&quot;{D81BF689-A55C-4AC1-AF4F-D72EC840BFF0}&quot; pptId=&quot;637&quot;/&gt;&#10;    &lt;slide id=&quot;{1ECB6303-4210-4492-8858-31A7D4A1B97D}&quot; pptId=&quot;638&quot;/&gt;&#10;    &lt;slide id=&quot;{3F8AF7B3-AE71-4FD6-90EA-E9BA499FBEB3}&quot; pptId=&quot;639&quot;/&gt;&#10;    &lt;slide id=&quot;{2947FF7E-5826-42F1-A0F9-4F5EBE0CAC73}&quot; pptId=&quot;640&quot;/&gt;&#10;    &lt;slide id=&quot;{01CF7198-88A0-4403-AE52-F1511145D849}&quot; pptId=&quot;641&quot;/&gt;&#10;    &lt;slide id=&quot;{58B6D61C-285A-4487-A7BD-A313C7FA8360}&quot; pptId=&quot;660&quot;/&gt;&#10;    &lt;slide id=&quot;{D3DC509B-6A9F-4DEF-8B56-882AB3B9C27B}&quot; pptId=&quot;663&quot;/&gt;&#10;    &lt;slide id=&quot;{B92CE5C9-9946-4EE9-97CB-6FE36F66C249}&quot; pptId=&quot;592&quot;/&gt;&#10;  &lt;/slides&gt;&#10;&#10;  &lt;narration&gt;&#10;    &lt;audioTracks&gt;&#10;      &lt;audioTrack muted=&quot;false&quot; name=&quot;Audio 1&quot; resource=&quot;ea54370a&quot; slideId=&quot;{C32C59E9-0741-4ADB-8340-BDCB08041B5F}&quot; startTime=&quot;0&quot; stepIndex=&quot;0&quot; volume=&quot;1&quot;&gt;&#10;        &lt;audio channels=&quot;1&quot; format=&quot;s16&quot; sampleRate=&quot;44100&quot;/&gt;&#10;      &lt;/audioTrack&gt;&#10;      &lt;audioTrack muted=&quot;false&quot; name=&quot;Audio 2&quot; resource=&quot;ea1b6602&quot; slideId=&quot;{C4179AFB-4C6A-4643-9385-9A64F4DC69FD}&quot; startTime=&quot;0&quot; stepIndex=&quot;0&quot; volume=&quot;1&quot;&gt;&#10;        &lt;audio channels=&quot;1&quot; format=&quot;s16&quot; sampleRate=&quot;44100&quot;/&gt;&#10;      &lt;/audioTrack&gt;&#10;      &lt;audioTrack muted=&quot;false&quot; name=&quot;Audio 3&quot; resource=&quot;b650a684&quot; slideId=&quot;{E5A6620F-CFA0-4D93-AA3E-82F93B07640D}&quot; startTime=&quot;0&quot; stepIndex=&quot;0&quot; volume=&quot;1&quot;&gt;&#10;        &lt;audio channels=&quot;1&quot; format=&quot;s16&quot; sampleRate=&quot;44100&quot;/&gt;&#10;      &lt;/audioTrack&gt;&#10;      &lt;audioTrack muted=&quot;false&quot; name=&quot;Audio 4&quot; resource=&quot;7d5f5c69&quot; slideId=&quot;{582D56FF-9EEE-4A7F-AE3F-40D9B4264722}&quot; startTime=&quot;0&quot; stepIndex=&quot;0&quot; volume=&quot;1&quot;&gt;&#10;        &lt;audio channels=&quot;1&quot; format=&quot;s16&quot; sampleRate=&quot;44100&quot;/&gt;&#10;      &lt;/audioTrack&gt;&#10;      &lt;audioTrack muted=&quot;false&quot; name=&quot;Audio 5&quot; resource=&quot;9deee501&quot; slideId=&quot;{589D6C49-C022-4AC2-9D84-6D12ACB03444}&quot; startTime=&quot;0&quot; stepIndex=&quot;0&quot; volume=&quot;1&quot;&gt;&#10;        &lt;audio channels=&quot;1&quot; format=&quot;s16&quot; sampleRate=&quot;44100&quot;/&gt;&#10;      &lt;/audioTrack&gt;&#10;      &lt;audioTrack muted=&quot;false&quot; name=&quot;Audio 6&quot; resource=&quot;a4286e88&quot; slideId=&quot;{E54DFABE-CB1C-41B0-9F9B-E888AEB74452}&quot; startTime=&quot;0&quot; stepIndex=&quot;0&quot; volume=&quot;1&quot;&gt;&#10;        &lt;audio channels=&quot;1&quot; format=&quot;s16&quot; sampleRate=&quot;44100&quot;/&gt;&#10;      &lt;/audioTrack&gt;&#10;      &lt;audioTrack muted=&quot;false&quot; name=&quot;Audio 7&quot; resource=&quot;57a2bf6b&quot; slideId=&quot;{100E480A-6314-48D5-9EEC-7A9625B9E995}&quot; startTime=&quot;0&quot; stepIndex=&quot;0&quot; volume=&quot;1&quot;&gt;&#10;        &lt;audio channels=&quot;1&quot; format=&quot;s16&quot; sampleRate=&quot;44100&quot;/&gt;&#10;      &lt;/audioTrack&gt;&#10;      &lt;audioTrack muted=&quot;false&quot; name=&quot;Audio 8&quot; resource=&quot;616aa350&quot; slideId=&quot;{B0B334A9-2CFA-46A4-BF00-853CF756CBA3}&quot; startTime=&quot;0&quot; stepIndex=&quot;0&quot; volume=&quot;1&quot;&gt;&#10;        &lt;audio channels=&quot;1&quot; format=&quot;s16&quot; sampleRate=&quot;44100&quot;/&gt;&#10;      &lt;/audioTrack&gt;&#10;      &lt;audioTrack muted=&quot;false&quot; name=&quot;Audio 9&quot; resource=&quot;affa0bc4&quot; slideId=&quot;{22C5B3D2-0493-480D-8774-7BAB5C01AF54}&quot; startTime=&quot;0&quot; stepIndex=&quot;0&quot; volume=&quot;1&quot;&gt;&#10;        &lt;audio channels=&quot;1&quot; format=&quot;s16&quot; sampleRate=&quot;44100&quot;/&gt;&#10;      &lt;/audioTrack&gt;&#10;      &lt;audioTrack muted=&quot;false&quot; name=&quot;Audio 10&quot; resource=&quot;375ddfe6&quot; slideId=&quot;{3C74AFB7-1BAA-44E6-997F-68A65005BE07}&quot; startTime=&quot;0&quot; stepIndex=&quot;0&quot; volume=&quot;1&quot;&gt;&#10;        &lt;audio channels=&quot;1&quot; format=&quot;s16&quot; sampleRate=&quot;44100&quot;/&gt;&#10;      &lt;/audioTrack&gt;&#10;      &lt;audioTrack muted=&quot;false&quot; name=&quot;Audio 11&quot; resource=&quot;2d06a743&quot; slideId=&quot;{20737981-E9A6-4662-B0B3-EFD99E06CC80}&quot; startTime=&quot;0&quot; stepIndex=&quot;0&quot; volume=&quot;1&quot;&gt;&#10;        &lt;audio channels=&quot;1&quot; format=&quot;s16&quot; sampleRate=&quot;44100&quot;/&gt;&#10;      &lt;/audioTrack&gt;&#10;      &lt;audioTrack muted=&quot;false&quot; name=&quot;Audio 12&quot; resource=&quot;88a8bcc8&quot; slideId=&quot;{50AAD632-F0B7-48A6-A3D3-B8122AA69C59}&quot; startTime=&quot;0&quot; stepIndex=&quot;0&quot; volume=&quot;1&quot;&gt;&#10;        &lt;audio channels=&quot;1&quot; format=&quot;s16&quot; sampleRate=&quot;44100&quot;/&gt;&#10;      &lt;/audioTrack&gt;&#10;      &lt;audioTrack muted=&quot;false&quot; name=&quot;Audio 13&quot; resource=&quot;153b6125&quot; slideId=&quot;{A9CB362C-8B7F-476E-9858-696B6D11FC6A}&quot; startTime=&quot;0&quot; stepIndex=&quot;0&quot; volume=&quot;1&quot;&gt;&#10;        &lt;audio channels=&quot;1&quot; format=&quot;s16&quot; sampleRate=&quot;44100&quot;/&gt;&#10;      &lt;/audioTrack&gt;&#10;      &lt;audioTrack muted=&quot;false&quot; name=&quot;Audio 14&quot; resource=&quot;da5ea911&quot; slideId=&quot;{57C0D5C0-7DE3-4376-A217-00979D28B1DB}&quot; startTime=&quot;0&quot; stepIndex=&quot;0&quot; volume=&quot;1&quot;&gt;&#10;        &lt;audio channels=&quot;1&quot; format=&quot;s16&quot; sampleRate=&quot;44100&quot;/&gt;&#10;      &lt;/audioTrack&gt;&#10;      &lt;audioTrack muted=&quot;false&quot; name=&quot;Audio 15&quot; resource=&quot;7ca6f356&quot; slideId=&quot;{8CA57F0C-11DD-4E9A-ACE3-F0E6B40EFCE5}&quot; startTime=&quot;0&quot; stepIndex=&quot;0&quot; volume=&quot;1&quot;&gt;&#10;        &lt;audio channels=&quot;1&quot; format=&quot;s16&quot; sampleRate=&quot;44100&quot;/&gt;&#10;      &lt;/audioTrack&gt;&#10;      &lt;audioTrack muted=&quot;false&quot; name=&quot;Audio 16&quot; resource=&quot;8d40e3bb&quot; slideId=&quot;{FD25504C-DB9F-49A3-AB3A-42C725073464}&quot; startTime=&quot;0&quot; stepIndex=&quot;0&quot; volume=&quot;1&quot;&gt;&#10;        &lt;audio channels=&quot;1&quot; format=&quot;s16&quot; sampleRate=&quot;44100&quot;/&gt;&#10;      &lt;/audioTrack&gt;&#10;      &lt;audioTrack muted=&quot;false&quot; name=&quot;Audio 17&quot; resource=&quot;42985049&quot; slideId=&quot;{963545EF-68FA-47AB-86BD-595870EF2511}&quot; startTime=&quot;0&quot; stepIndex=&quot;0&quot; volume=&quot;1&quot;&gt;&#10;        &lt;audio channels=&quot;1&quot; format=&quot;s16&quot; sampleRate=&quot;44100&quot;/&gt;&#10;      &lt;/audioTrack&gt;&#10;      &lt;audioTrack muted=&quot;false&quot; name=&quot;Audio 18&quot; resource=&quot;5b6c084b&quot; slideId=&quot;{D6BDE655-A525-4FE5-A7D6-E397036D6482}&quot; startTime=&quot;0&quot; stepIndex=&quot;0&quot; volume=&quot;1&quot;&gt;&#10;        &lt;audio channels=&quot;1&quot; format=&quot;s16&quot; sampleRate=&quot;44100&quot;/&gt;&#10;      &lt;/audioTrack&gt;&#10;      &lt;audioTrack muted=&quot;false&quot; name=&quot;Audio 19&quot; resource=&quot;3d1e7bc6&quot; slideId=&quot;{6EE4B188-5551-4B9E-8A06-6B73DE221677}&quot; startTime=&quot;0&quot; stepIndex=&quot;0&quot; volume=&quot;1&quot;&gt;&#10;        &lt;audio channels=&quot;1&quot; format=&quot;s16&quot; sampleRate=&quot;44100&quot;/&gt;&#10;      &lt;/audioTrack&gt;&#10;      &lt;audioTrack muted=&quot;false&quot; name=&quot;Audio 20&quot; resource=&quot;1a691003&quot; slideId=&quot;{35FA9D74-D622-411B-A6A7-5CA4B4544FC3}&quot; startTime=&quot;0&quot; stepIndex=&quot;0&quot; volume=&quot;1&quot;&gt;&#10;        &lt;audio channels=&quot;1&quot; format=&quot;s16&quot; sampleRate=&quot;44100&quot;/&gt;&#10;      &lt;/audioTrack&gt;&#10;      &lt;audioTrack muted=&quot;false&quot; name=&quot;Audio 21&quot; resource=&quot;48d82d2b&quot; slideId=&quot;{885989D3-17BA-461F-B1A2-5457BCA568C4}&quot; startTime=&quot;0&quot; stepIndex=&quot;0&quot; volume=&quot;1&quot;&gt;&#10;        &lt;audio channels=&quot;1&quot; format=&quot;s16&quot; sampleRate=&quot;44100&quot;/&gt;&#10;      &lt;/audioTrack&gt;&#10;      &lt;audioTrack muted=&quot;false&quot; name=&quot;Audio 22&quot; resource=&quot;8db2fa7c&quot; slideId=&quot;{C1144BA0-B065-4CD6-A982-608CDEA9BE48}&quot; startTime=&quot;0&quot; stepIndex=&quot;0&quot; volume=&quot;1&quot;&gt;&#10;        &lt;audio channels=&quot;1&quot; format=&quot;s16&quot; sampleRate=&quot;44100&quot;/&gt;&#10;      &lt;/audioTrack&gt;&#10;      &lt;audioTrack muted=&quot;false&quot; name=&quot;Audio 23&quot; resource=&quot;91afa647&quot; slideId=&quot;{62B2B62F-B40E-4C13-BC0A-824F041AF806}&quot; startTime=&quot;0&quot; stepIndex=&quot;0&quot; volume=&quot;1&quot;&gt;&#10;        &lt;audio channels=&quot;1&quot; format=&quot;s16&quot; sampleRate=&quot;44100&quot;/&gt;&#10;      &lt;/audioTrack&gt;&#10;      &lt;audioTrack muted=&quot;false&quot; name=&quot;Audio 24&quot; resource=&quot;60975d75&quot; slideId=&quot;{A147169D-5F45-4EE5-B954-00781D922493}&quot; startTime=&quot;0&quot; stepIndex=&quot;0&quot; volume=&quot;1&quot;&gt;&#10;        &lt;audio channels=&quot;1&quot; format=&quot;s16&quot; sampleRate=&quot;44100&quot;/&gt;&#10;      &lt;/audioTrack&gt;&#10;      &lt;audioTrack muted=&quot;false&quot; name=&quot;Audio 25&quot; resource=&quot;e928e794&quot; slideId=&quot;{D81BF689-A55C-4AC1-AF4F-D72EC840BFF0}&quot; startTime=&quot;0&quot; stepIndex=&quot;0&quot; volume=&quot;1&quot;&gt;&#10;        &lt;audio channels=&quot;1&quot; format=&quot;s16&quot; sampleRate=&quot;44100&quot;/&gt;&#10;      &lt;/audioTrack&gt;&#10;      &lt;audioTrack muted=&quot;false&quot; name=&quot;Audio 26&quot; resource=&quot;17cb1222&quot; slideId=&quot;{1ECB6303-4210-4492-8858-31A7D4A1B97D}&quot; startTime=&quot;0&quot; stepIndex=&quot;0&quot; volume=&quot;1&quot;&gt;&#10;        &lt;audio channels=&quot;1&quot; format=&quot;s16&quot; sampleRate=&quot;44100&quot;/&gt;&#10;      &lt;/audioTrack&gt;&#10;      &lt;audioTrack muted=&quot;false&quot; name=&quot;Audio 27&quot; resource=&quot;3941d351&quot; slideId=&quot;{3F8AF7B3-AE71-4FD6-90EA-E9BA499FBEB3}&quot; startTime=&quot;0&quot; stepIndex=&quot;0&quot; volume=&quot;1&quot;&gt;&#10;        &lt;audio channels=&quot;1&quot; format=&quot;s16&quot; sampleRate=&quot;44100&quot;/&gt;&#10;      &lt;/audioTrack&gt;&#10;      &lt;audioTrack muted=&quot;false&quot; name=&quot;Audio 28&quot; resource=&quot;6dac9531&quot; slideId=&quot;{2947FF7E-5826-42F1-A0F9-4F5EBE0CAC73}&quot; startTime=&quot;0&quot; stepIndex=&quot;0&quot; volume=&quot;1&quot;&gt;&#10;        &lt;audio channels=&quot;1&quot; format=&quot;s16&quot; sampleRate=&quot;44100&quot;/&gt;&#10;      &lt;/audioTrack&gt;&#10;      &lt;audioTrack muted=&quot;false&quot; name=&quot;Audio 29&quot; resource=&quot;d1bbcc16&quot; slideId=&quot;{01CF7198-88A0-4403-AE52-F1511145D849}&quot; startTime=&quot;0&quot; stepIndex=&quot;0&quot; volume=&quot;1&quot;&gt;&#10;        &lt;audio channels=&quot;1&quot; format=&quot;s16&quot; sampleRate=&quot;44100&quot;/&gt;&#10;      &lt;/audioTrack&gt;&#10;      &lt;audioTrack muted=&quot;false&quot; name=&quot;Audio 30&quot; resource=&quot;a1650dc3&quot; slideId=&quot;{58B6D61C-285A-4487-A7BD-A313C7FA8360}&quot; startTime=&quot;0&quot; stepIndex=&quot;0&quot; volume=&quot;1&quot;&gt;&#10;        &lt;audio channels=&quot;1&quot; format=&quot;s16&quot; sampleRate=&quot;44100&quot;/&gt;&#10;      &lt;/audioTrack&gt;&#10;      &lt;audioTrack muted=&quot;false&quot; name=&quot;Audio 33&quot; resource=&quot;a6c66f13&quot; slideId=&quot;{D3DC509B-6A9F-4DEF-8B56-882AB3B9C27B}&quot; startTime=&quot;0&quot; stepIndex=&quot;0&quot; volume=&quot;1&quot;&gt;&#10;        &lt;audio channels=&quot;1&quot; format=&quot;s16&quot; sampleRate=&quot;44100&quot;/&gt;&#10;      &lt;/audioTrack&gt;&#10;      &lt;audioTrack muted=&quot;false&quot; name=&quot;Audio 34&quot; resource=&quot;b32b2278&quot; slideId=&quot;{B92CE5C9-9946-4EE9-97CB-6FE36F66C249}&quot; startTime=&quot;0&quot; stepIndex=&quot;0&quot; volume=&quot;1&quot;&gt;&#10;        &lt;audio channels=&quot;1&quot; format=&quot;s16&quot; sampleRate=&quot;44100&quot;/&gt;&#10;      &lt;/audioTrack&gt;&#10;    &lt;/audioTracks&gt;&#10;    &lt;videoTracks/&gt;&#10;  &lt;/narration&gt;&#10;&#10;&lt;/presentation2&gt;&#10;"/>
  <p:tag name="ISPRING_ULTRA_SCORM_COURCE_TITLE" val="Lesson 24 Advocating for the Earliest Possible Effective Date"/>
  <p:tag name="ISPRING_SCORM_ENDPOINT" val="&lt;endpoint&gt;&lt;enable&gt;0&lt;/enable&gt;&lt;lrs&gt;https://&lt;/lrs&gt;&lt;auth&gt;0&lt;/auth&gt;&lt;login&gt;&lt;/login&gt;&lt;password&gt;&lt;/password&gt;&lt;key&gt;&lt;/key&gt;&lt;name&gt;&lt;/name&gt;&lt;email&gt;&lt;/email&gt;&lt;/endpoint&gt;&#10;"/>
  <p:tag name="ISPRING_SCORM_RATE_QUIZZES" val="0"/>
  <p:tag name="ISPRINGONLINEFOLDERID" val="40d0ab9b-d9c3-11ef-9d81-fa4b992ee8b3"/>
  <p:tag name="ISPRINGONLINEFOLDERPATH" val="Learning Content/201 Course"/>
  <p:tag name="ISPRINGONLINEFOLDERDOMAIN" val="https://vetlawyers.ispring.com/"/>
  <p:tag name="ISPRING_OUTPUT_FOLDER" val="[[&quot;\uFFFD\uFFFDT\uFFFD{53A15C2D-7D11-426E-8AB3-504BB615E15A}&quot;,&quot;Z:\\TALDSO\\TAL DSO 201 Course for 2025\\24 Advocating for the Earliest Possible Effective Dates&quot;],[&quot;Ӡ\uFFFD\uFFFD{084B873A-63FD-4DAC-9BCB-11E112ECCEAE}&quot;,&quot;C:\\Users\\jridgway\\OneDrive - Bergmann &amp; Moore\\Desktop&quot;]]"/>
  <p:tag name="ISPRING_PUBLISH_SETTINGS" val="{&quot;commonSettings&quot;:{&quot;webSettings&quot;:{&quot;useMobileViewer&quot;:&quot;T_FALSE&quot;},&quot;lmsSettings&quot;:{&quot;useMobileViewer&quot;:&quot;T_FALSE&quot;},&quot;cloudSettings&quot;:{&quot;useMobileViewer&quot;:&quot;T_FALSE&quot;},&quot;ispringLmsSettings&quot;:{&quot;useMobileViewer&quot;:&quot;T_FALSE&quot;},&quot;playerId&quot;:&quot;universal&quot;,&quot;studioSettings&quot;:{&quot;useMobileViewer&quot;:&quot;T_FALSE&quot;}},&quot;advancedSettings&quot;:{&quot;enableTextAllocation&quot;:&quot;T_TRUE&quot;,&quot;viewingFromLocalDrive&quot;:&quot;T_TRUE&quot;,&quot;contentScale&quot;:75,&quot;contentScaleMode&quot;:&quot;SCALE&quot;},&quot;accessibilitySettings&quot;:{&quot;enabled&quot;:&quot;T_TRUE&quot;,&quot;language&quot;:&quot;EN&quot;,&quot;invertReadingOrder&quot;:&quot;T_FALSE&quot;},&quot;compressionSettings&quot;:{&quot;imageSettings&quot;:{&quot;jpegQuality&quot;:70,&quot;optimizeImageForResolution&quot;:&quot;T_FALSE&quot;},&quot;audioQuality&quot;:70,&quot;videoQuality&quot;:65},&quot;protectionSettings&quot;:{&quot;watermarkEnabled&quot;:&quot;T_FALSE&quot;,&quot;watermarkPosition&quot;:&quot;MIDDLE_CENTER&quot;,&quot;openWatermarkUrl&quot;:&quot;T_FALSE&quot;,&quot;openWatermarkWebPageInNewWindow&quot;:&quot;T_FALSE&quot;,&quot;displayAfterEnabled&quot;:&quot;T_FALSE&quot;,&quot;displayUntilEnabled&quot;:&quot;T_FALSE&quot;,&quot;domainRestrictionEnabled&quot;:&quot;T_FALSE&quot;,&quot;enablePassword&quot;:&quot;T_FALSE&quot;},&quot;videoSettings&quot;:{&quot;videoCompressionSettings&quot;:{&quot;audioQuality&quot;:70,&quot;videoQuality&quot;:75},&quot;secondsOnEachSlide&quot;:5,&quot;hostingSettings&quot;:{}},&quot;ispringOnlineSettings&quot;:{&quot;onlineDestinationPath&quot;:&quot;Learning Content/201 Course&quot;,&quot;onlineDestinationFolderId&quot;:&quot;40d0ab9b-d9c3-11ef-9d81-fa4b992ee8b3&quot;,&quot;onlineDestinationUrl&quot;:&quot;https://vetlawyers.ispring.com/&quot;},&quot;cloudSettings&quot;:{&quot;onlineDestinationFolderId&quot;:&quot;1&quot;},&quot;publishDestination&quot;:&quot;ISPRING_LMS&quot;,&quot;wordSettings&quot;:{&quot;printCopies&quot;:1},&quot;studioSettings&quot;:{&quot;onlineDestinationFolderId&quot;:&quot;1&quot;}}"/>
  <p:tag name="ISPRING_PRESENTATION_TITLE" val="Lesson 24 Advocating for the Earliest Possible Effective Date"/>
</p:tagLst>
</file>

<file path=ppt/tags/tag2.xml><?xml version="1.0" encoding="utf-8"?>
<p:tagLst xmlns:a="http://schemas.openxmlformats.org/drawingml/2006/main" xmlns:r="http://schemas.openxmlformats.org/officeDocument/2006/relationships" xmlns:p="http://schemas.openxmlformats.org/presentationml/2006/main">
  <p:tag name="GENSWF_SLIDE_UID" val="{DFF64F70-3C72-4BB9-B208-AC862C5C5E87}:256"/>
  <p:tag name="ISPRING_CUSTOM_TIMING_USED" val="1"/>
  <p:tag name="GENSWF_ADVANCE_TIME" val="6.824"/>
  <p:tag name="ISPRING_SLIDE_ID_2" val="{C32C59E9-0741-4ADB-8340-BDCB08041B5F}"/>
</p:tagLst>
</file>

<file path=ppt/tags/tag3.xml><?xml version="1.0" encoding="utf-8"?>
<p:tagLst xmlns:a="http://schemas.openxmlformats.org/drawingml/2006/main" xmlns:r="http://schemas.openxmlformats.org/officeDocument/2006/relationships" xmlns:p="http://schemas.openxmlformats.org/presentationml/2006/main">
  <p:tag name="ISPRING_CUSTOM_TIMING_USED" val="1"/>
  <p:tag name="GENSWF_SLIDE_UID" val="{1D2B0B24-49DD-44E1-B61B-D02019FAC641}:287"/>
  <p:tag name="GENSWF_ADVANCE_TIME" val="24.413"/>
  <p:tag name="TIMING" val="|13.99"/>
  <p:tag name="ISPRING_SLIDE_ID_2" val="{25AF2675-74C8-4705-AA3F-C11BD27A655B}"/>
</p:tagLst>
</file>

<file path=ppt/tags/tag4.xml><?xml version="1.0" encoding="utf-8"?>
<p:tagLst xmlns:a="http://schemas.openxmlformats.org/drawingml/2006/main" xmlns:r="http://schemas.openxmlformats.org/officeDocument/2006/relationships" xmlns:p="http://schemas.openxmlformats.org/presentationml/2006/main">
  <p:tag name="GENSWF_SLIDE_UID" val="{1615A04F-8097-4E27-9595-243576408D30}:263"/>
  <p:tag name="ISPRING_CUSTOM_TIMING_USED" val="1"/>
  <p:tag name="GENSWF_ADVANCE_TIME" val="34.259"/>
  <p:tag name="TIMING" val="|2.302|7.431|8.477|4.649"/>
  <p:tag name="ISPRING_SLIDE_ID_2" val="{C4179AFB-4C6A-4643-9385-9A64F4DC69FD}"/>
</p:tagLst>
</file>

<file path=ppt/tags/tag5.xml><?xml version="1.0" encoding="utf-8"?>
<p:tagLst xmlns:a="http://schemas.openxmlformats.org/drawingml/2006/main" xmlns:r="http://schemas.openxmlformats.org/officeDocument/2006/relationships" xmlns:p="http://schemas.openxmlformats.org/presentationml/2006/main">
  <p:tag name="GENSWF_SLIDE_UID" val="{C2EA31E4-5804-4194-A704-ABDCAE9AA214}:614"/>
  <p:tag name="ISPRING_CUSTOM_TIMING_USED" val="1"/>
  <p:tag name="GENSWF_ADVANCE_TIME" val="17.156"/>
  <p:tag name="TIMING" val="|1.859|5.008|4.346"/>
  <p:tag name="ISPRING_SLIDE_ID_2" val="{E5A6620F-CFA0-4D93-AA3E-82F93B07640D}"/>
</p:tagLst>
</file>

<file path=ppt/tags/tag6.xml><?xml version="1.0" encoding="utf-8"?>
<p:tagLst xmlns:a="http://schemas.openxmlformats.org/drawingml/2006/main" xmlns:r="http://schemas.openxmlformats.org/officeDocument/2006/relationships" xmlns:p="http://schemas.openxmlformats.org/presentationml/2006/main">
  <p:tag name="GENSWF_SLIDE_UID" val="{A21C66A1-FCCF-4BA2-B58E-EBB6B74B4D31}:615"/>
  <p:tag name="ISPRING_CUSTOM_TIMING_USED" val="1"/>
  <p:tag name="GENSWF_ADVANCE_TIME" val="31.360"/>
  <p:tag name="TIMING" val="|10.123|4.757|2.811|2.605|6.604"/>
  <p:tag name="ISPRING_SLIDE_ID_2" val="{582D56FF-9EEE-4A7F-AE3F-40D9B4264722}"/>
</p:tagLst>
</file>

<file path=ppt/tags/tag7.xml><?xml version="1.0" encoding="utf-8"?>
<p:tagLst xmlns:a="http://schemas.openxmlformats.org/drawingml/2006/main" xmlns:r="http://schemas.openxmlformats.org/officeDocument/2006/relationships" xmlns:p="http://schemas.openxmlformats.org/presentationml/2006/main">
  <p:tag name="ISPRING_CUSTOM_TIMING_USED" val="1"/>
  <p:tag name="GENSWF_SLIDE_UID" val="{8A61502E-6AD3-4562-A779-04ADEC63D0C0}:652"/>
  <p:tag name="GENSWF_ADVANCE_TIME" val="18.448"/>
  <p:tag name="TIMING" val="|3.362|7.275|4.56"/>
  <p:tag name="ISPRING_SLIDE_ID_2" val="{589D6C49-C022-4AC2-9D84-6D12ACB03444}"/>
</p:tagLst>
</file>

<file path=ppt/tags/tag8.xml><?xml version="1.0" encoding="utf-8"?>
<p:tagLst xmlns:a="http://schemas.openxmlformats.org/drawingml/2006/main" xmlns:r="http://schemas.openxmlformats.org/officeDocument/2006/relationships" xmlns:p="http://schemas.openxmlformats.org/presentationml/2006/main">
  <p:tag name="GENSWF_SLIDE_UID" val="{B41EF2B0-C854-4184-8724-ECC47B2E0292}:616"/>
  <p:tag name="ISPRING_CUSTOM_TIMING_USED" val="1"/>
  <p:tag name="GENSWF_ADVANCE_TIME" val="20.772"/>
  <p:tag name="TIMING" val="|4.049|2.103|2.829|2.731|4.644"/>
  <p:tag name="ISPRING_SLIDE_ID_2" val="{E54DFABE-CB1C-41B0-9F9B-E888AEB74452}"/>
</p:tagLst>
</file>

<file path=ppt/tags/tag9.xml><?xml version="1.0" encoding="utf-8"?>
<p:tagLst xmlns:a="http://schemas.openxmlformats.org/drawingml/2006/main" xmlns:r="http://schemas.openxmlformats.org/officeDocument/2006/relationships" xmlns:p="http://schemas.openxmlformats.org/presentationml/2006/main">
  <p:tag name="GENSWF_SLIDE_UID" val="{728B9FC0-8745-4AB3-B66B-7780F1C83E64}:619"/>
  <p:tag name="ISPRING_CUSTOM_TIMING_USED" val="1"/>
  <p:tag name="GENSWF_ADVANCE_TIME" val="79.564"/>
  <p:tag name="TIMING" val="|5.734|7.889|24.363|8.108|8.862"/>
  <p:tag name="ISPRING_SLIDE_ID_2" val="{100E480A-6314-48D5-9EEC-7A9625B9E995}"/>
</p:tagLst>
</file>

<file path=ppt/tags/tag10.xml><?xml version="1.0" encoding="utf-8"?>
<p:tagLst xmlns:a="http://schemas.openxmlformats.org/drawingml/2006/main" xmlns:r="http://schemas.openxmlformats.org/officeDocument/2006/relationships" xmlns:p="http://schemas.openxmlformats.org/presentationml/2006/main">
  <p:tag name="GENSWF_SLIDE_UID" val="{DB31324E-DC43-4DB7-B2FB-18BC26076039}:643"/>
  <p:tag name="ISPRING_CUSTOM_TIMING_USED" val="1"/>
  <p:tag name="GENSWF_ADVANCE_TIME" val="22.270"/>
  <p:tag name="TIMING" val="|2.667|11.322"/>
  <p:tag name="ISPRING_SLIDE_ID_2" val="{22C5B3D2-0493-480D-8774-7BAB5C01AF54}"/>
</p:tagLst>
</file>

<file path=ppt/tags/tag11.xml><?xml version="1.0" encoding="utf-8"?>
<p:tagLst xmlns:a="http://schemas.openxmlformats.org/drawingml/2006/main" xmlns:r="http://schemas.openxmlformats.org/officeDocument/2006/relationships" xmlns:p="http://schemas.openxmlformats.org/presentationml/2006/main">
  <p:tag name="GENSWF_SLIDE_UID" val="{100715E7-5999-4AC4-A6FC-115ADDD25466}:617"/>
  <p:tag name="ISPRING_CUSTOM_TIMING_USED" val="1"/>
  <p:tag name="GENSWF_ADVANCE_TIME" val="39.472"/>
  <p:tag name="TIMING" val="|1.988|5.972|7.143|5.45|9.725"/>
  <p:tag name="ISPRING_SLIDE_ID_2" val="{3C74AFB7-1BAA-44E6-997F-68A65005BE07}"/>
</p:tagLst>
</file>

<file path=ppt/tags/tag12.xml><?xml version="1.0" encoding="utf-8"?>
<p:tagLst xmlns:a="http://schemas.openxmlformats.org/drawingml/2006/main" xmlns:r="http://schemas.openxmlformats.org/officeDocument/2006/relationships" xmlns:p="http://schemas.openxmlformats.org/presentationml/2006/main">
  <p:tag name="ISPRING_CUSTOM_TIMING_USED" val="1"/>
  <p:tag name="GENSWF_SLIDE_UID" val="{203EB8B6-A675-4882-8791-E0E32F78CA60}:653"/>
  <p:tag name="GENSWF_ADVANCE_TIME" val="25.781"/>
  <p:tag name="TIMING" val="|5.585|8.656|4.312|5.021"/>
  <p:tag name="ISPRING_SLIDE_ID_2" val="{20737981-E9A6-4662-B0B3-EFD99E06CC80}"/>
</p:tagLst>
</file>

<file path=ppt/tags/tag13.xml><?xml version="1.0" encoding="utf-8"?>
<p:tagLst xmlns:a="http://schemas.openxmlformats.org/drawingml/2006/main" xmlns:r="http://schemas.openxmlformats.org/officeDocument/2006/relationships" xmlns:p="http://schemas.openxmlformats.org/presentationml/2006/main">
  <p:tag name="GENSWF_SLIDE_UID" val="{D217E26E-4BA7-45FE-A63D-B01F501E5054}:620"/>
  <p:tag name="ISPRING_CUSTOM_TIMING_USED" val="1"/>
  <p:tag name="GENSWF_ADVANCE_TIME" val="57.636"/>
  <p:tag name="TIMING" val="|5.61|5.241|5.965|2.269|27.821"/>
  <p:tag name="ISPRING_SLIDE_ID_2" val="{50AAD632-F0B7-48A6-A3D3-B8122AA69C59}"/>
</p:tagLst>
</file>

<file path=ppt/tags/tag14.xml><?xml version="1.0" encoding="utf-8"?>
<p:tagLst xmlns:a="http://schemas.openxmlformats.org/drawingml/2006/main" xmlns:r="http://schemas.openxmlformats.org/officeDocument/2006/relationships" xmlns:p="http://schemas.openxmlformats.org/presentationml/2006/main">
  <p:tag name="GENSWF_SLIDE_UID" val="{5AA51896-291F-4ACE-87AB-C2E998818CD5}:621"/>
  <p:tag name="ISPRING_CUSTOM_TIMING_USED" val="1"/>
  <p:tag name="GENSWF_ADVANCE_TIME" val="36.013"/>
  <p:tag name="TIMING" val="|1.92|18.795"/>
  <p:tag name="ISPRING_SLIDE_ID_2" val="{A9CB362C-8B7F-476E-9858-696B6D11FC6A}"/>
</p:tagLst>
</file>

<file path=ppt/tags/tag15.xml><?xml version="1.0" encoding="utf-8"?>
<p:tagLst xmlns:a="http://schemas.openxmlformats.org/drawingml/2006/main" xmlns:r="http://schemas.openxmlformats.org/officeDocument/2006/relationships" xmlns:p="http://schemas.openxmlformats.org/presentationml/2006/main">
  <p:tag name="ISPRING_CUSTOM_TIMING_USED" val="1"/>
  <p:tag name="GENSWF_SLIDE_UID" val="{5499DF62-0367-4A34-AAB2-FB95EAB75295}:654"/>
  <p:tag name="GENSWF_ADVANCE_TIME" val="51.899"/>
  <p:tag name="TIMING" val="|7.802|25.675|10.037|5.261"/>
  <p:tag name="ISPRING_SLIDE_ID_2" val="{57C0D5C0-7DE3-4376-A217-00979D28B1DB}"/>
</p:tagLst>
</file>

<file path=ppt/tags/tag16.xml><?xml version="1.0" encoding="utf-8"?>
<p:tagLst xmlns:a="http://schemas.openxmlformats.org/drawingml/2006/main" xmlns:r="http://schemas.openxmlformats.org/officeDocument/2006/relationships" xmlns:p="http://schemas.openxmlformats.org/presentationml/2006/main">
  <p:tag name="ISPRING_CUSTOM_TIMING_USED" val="1"/>
  <p:tag name="GENSWF_SLIDE_UID" val="{B7E42A87-C02E-4B21-A1A4-DCED51F07CEE}:655"/>
  <p:tag name="GENSWF_ADVANCE_TIME" val="54.022"/>
  <p:tag name="TIMING" val="|3.702|9.521|11.775|7.781|11.387"/>
  <p:tag name="ISPRING_SLIDE_ID_2" val="{FD25504C-DB9F-49A3-AB3A-42C725073464}"/>
</p:tagLst>
</file>

<file path=ppt/tags/tag17.xml><?xml version="1.0" encoding="utf-8"?>
<p:tagLst xmlns:a="http://schemas.openxmlformats.org/drawingml/2006/main" xmlns:r="http://schemas.openxmlformats.org/officeDocument/2006/relationships" xmlns:p="http://schemas.openxmlformats.org/presentationml/2006/main">
  <p:tag name="ISPRING_CUSTOM_TIMING_USED" val="1"/>
  <p:tag name="GENSWF_SLIDE_UID" val="{69D88B80-5423-4BEC-8444-62E73F747928}:656"/>
  <p:tag name="GENSWF_ADVANCE_TIME" val="32.102"/>
  <p:tag name="TIMING" val="|8.099|9.511|8.781"/>
  <p:tag name="ISPRING_SLIDE_ID_2" val="{963545EF-68FA-47AB-86BD-595870EF2511}"/>
</p:tagLst>
</file>

<file path=ppt/tags/tag18.xml><?xml version="1.0" encoding="utf-8"?>
<p:tagLst xmlns:a="http://schemas.openxmlformats.org/drawingml/2006/main" xmlns:r="http://schemas.openxmlformats.org/officeDocument/2006/relationships" xmlns:p="http://schemas.openxmlformats.org/presentationml/2006/main">
  <p:tag name="ISPRING_CUSTOM_TIMING_USED" val="1"/>
  <p:tag name="GENSWF_SLIDE_UID" val="{60B0DF9B-94FC-45DE-B9A8-B0E67E18C318}:657"/>
  <p:tag name="GENSWF_ADVANCE_TIME" val="36.248"/>
  <p:tag name="TIMING" val="|6.873|11.183|10.125"/>
  <p:tag name="ISPRING_SLIDE_ID_2" val="{D6BDE655-A525-4FE5-A7D6-E397036D6482}"/>
</p:tagLst>
</file>

<file path=ppt/tags/tag19.xml><?xml version="1.0" encoding="utf-8"?>
<p:tagLst xmlns:a="http://schemas.openxmlformats.org/drawingml/2006/main" xmlns:r="http://schemas.openxmlformats.org/officeDocument/2006/relationships" xmlns:p="http://schemas.openxmlformats.org/presentationml/2006/main">
  <p:tag name="ISPRING_CUSTOM_TIMING_USED" val="1"/>
  <p:tag name="GENSWF_SLIDE_UID" val="{A5A5E90A-9220-4DBA-A1D5-A6CE92BD39B7}:658"/>
  <p:tag name="GENSWF_ADVANCE_TIME" val="31.167"/>
  <p:tag name="TIMING" val="|5.944|5.454|10.533"/>
  <p:tag name="ISPRING_SLIDE_ID_2" val="{6EE4B188-5551-4B9E-8A06-6B73DE221677}"/>
</p:tagLst>
</file>

<file path=ppt/tags/tag20.xml><?xml version="1.0" encoding="utf-8"?>
<p:tagLst xmlns:a="http://schemas.openxmlformats.org/drawingml/2006/main" xmlns:r="http://schemas.openxmlformats.org/officeDocument/2006/relationships" xmlns:p="http://schemas.openxmlformats.org/presentationml/2006/main">
  <p:tag name="ISPRING_CUSTOM_TIMING_USED" val="1"/>
  <p:tag name="GENSWF_SLIDE_UID" val="{317BD07E-F598-4B83-B477-1EC450553E9D}:627"/>
  <p:tag name="GENSWF_ADVANCE_TIME" val="32.220"/>
  <p:tag name="TIMING" val="|3.622|8.519"/>
  <p:tag name="ISPRING_SLIDE_ID_2" val="{35FA9D74-D622-411B-A6A7-5CA4B4544FC3}"/>
</p:tagLst>
</file>

<file path=ppt/tags/tag21.xml><?xml version="1.0" encoding="utf-8"?>
<p:tagLst xmlns:a="http://schemas.openxmlformats.org/drawingml/2006/main" xmlns:r="http://schemas.openxmlformats.org/officeDocument/2006/relationships" xmlns:p="http://schemas.openxmlformats.org/presentationml/2006/main">
  <p:tag name="ISPRING_CUSTOM_TIMING_USED" val="1"/>
  <p:tag name="GENSWF_SLIDE_UID" val="{FAB9D41D-C1F0-4A5F-8B1A-5A1BFAE1DB10}:659"/>
  <p:tag name="GENSWF_ADVANCE_TIME" val="45.086"/>
  <p:tag name="TIMING" val="|2.68|5.279|13.76|9.421"/>
  <p:tag name="ISPRING_SLIDE_ID_2" val="{C1144BA0-B065-4CD6-A982-608CDEA9BE48}"/>
</p:tagLst>
</file>

<file path=ppt/tags/tag22.xml><?xml version="1.0" encoding="utf-8"?>
<p:tagLst xmlns:a="http://schemas.openxmlformats.org/drawingml/2006/main" xmlns:r="http://schemas.openxmlformats.org/officeDocument/2006/relationships" xmlns:p="http://schemas.openxmlformats.org/presentationml/2006/main">
  <p:tag name="GENSWF_SLIDE_UID" val="{8B627526-A6D6-4D22-940E-2919F7FF5FCE}:633"/>
  <p:tag name="ISPRING_CUSTOM_TIMING_USED" val="1"/>
  <p:tag name="GENSWF_ADVANCE_TIME" val="19.588"/>
  <p:tag name="TIMING" val="|2.022|4.729|4.134|3.182"/>
  <p:tag name="ISPRING_SLIDE_ID_2" val="{62B2B62F-B40E-4C13-BC0A-824F041AF806}"/>
</p:tagLst>
</file>

<file path=ppt/tags/tag23.xml><?xml version="1.0" encoding="utf-8"?>
<p:tagLst xmlns:a="http://schemas.openxmlformats.org/drawingml/2006/main" xmlns:r="http://schemas.openxmlformats.org/officeDocument/2006/relationships" xmlns:p="http://schemas.openxmlformats.org/presentationml/2006/main">
  <p:tag name="GENSWF_SLIDE_UID" val="{7CB7BD4C-5A34-4FEB-8E9C-AA185AB6C3BA}:637"/>
  <p:tag name="ISPRING_CUSTOM_TIMING_USED" val="1"/>
  <p:tag name="GENSWF_ADVANCE_TIME" val="20.245"/>
  <p:tag name="TIMING" val="|0.949|2.619|5.209"/>
  <p:tag name="ISPRING_SLIDE_ID_2" val="{D81BF689-A55C-4AC1-AF4F-D72EC840BFF0}"/>
</p:tagLst>
</file>

<file path=ppt/tags/tag24.xml><?xml version="1.0" encoding="utf-8"?>
<p:tagLst xmlns:a="http://schemas.openxmlformats.org/drawingml/2006/main" xmlns:r="http://schemas.openxmlformats.org/officeDocument/2006/relationships" xmlns:p="http://schemas.openxmlformats.org/presentationml/2006/main">
  <p:tag name="GENSWF_SLIDE_UID" val="{1E89C22E-D9F0-4D6A-8FE6-65FC6A6468D9}:638"/>
  <p:tag name="ISPRING_CUSTOM_TIMING_USED" val="1"/>
  <p:tag name="GENSWF_ADVANCE_TIME" val="27.352"/>
  <p:tag name="TIMING" val="|6.146|9.854"/>
  <p:tag name="ISPRING_SLIDE_ID_2" val="{1ECB6303-4210-4492-8858-31A7D4A1B97D}"/>
</p:tagLst>
</file>

<file path=ppt/tags/tag25.xml><?xml version="1.0" encoding="utf-8"?>
<p:tagLst xmlns:a="http://schemas.openxmlformats.org/drawingml/2006/main" xmlns:r="http://schemas.openxmlformats.org/officeDocument/2006/relationships" xmlns:p="http://schemas.openxmlformats.org/presentationml/2006/main">
  <p:tag name="GENSWF_SLIDE_UID" val="{93685270-2019-47E4-A453-0B35EBED3197}:639"/>
  <p:tag name="ISPRING_CUSTOM_TIMING_USED" val="1"/>
  <p:tag name="GENSWF_ADVANCE_TIME" val="22.896"/>
  <p:tag name="TIMING" val="|2.66|7.002|3.931|2.809|3.933"/>
  <p:tag name="ISPRING_SLIDE_ID_2" val="{3F8AF7B3-AE71-4FD6-90EA-E9BA499FBEB3}"/>
</p:tagLst>
</file>

<file path=ppt/tags/tag26.xml><?xml version="1.0" encoding="utf-8"?>
<p:tagLst xmlns:a="http://schemas.openxmlformats.org/drawingml/2006/main" xmlns:r="http://schemas.openxmlformats.org/officeDocument/2006/relationships" xmlns:p="http://schemas.openxmlformats.org/presentationml/2006/main">
  <p:tag name="GENSWF_SLIDE_UID" val="{B0EFC990-7F66-493C-9E74-2F6E1AD7D404}:640"/>
  <p:tag name="ISPRING_CUSTOM_TIMING_USED" val="1"/>
  <p:tag name="GENSWF_ADVANCE_TIME" val="45.103"/>
  <p:tag name="TIMING" val="|2.934|8.667|9.413|3.747|2.808|4.496|3.885"/>
  <p:tag name="ISPRING_SLIDE_ID_2" val="{2947FF7E-5826-42F1-A0F9-4F5EBE0CAC73}"/>
</p:tagLst>
</file>

<file path=ppt/tags/tag27.xml><?xml version="1.0" encoding="utf-8"?>
<p:tagLst xmlns:a="http://schemas.openxmlformats.org/drawingml/2006/main" xmlns:r="http://schemas.openxmlformats.org/officeDocument/2006/relationships" xmlns:p="http://schemas.openxmlformats.org/presentationml/2006/main">
  <p:tag name="ISPRING_CUSTOM_TIMING_USED" val="1"/>
  <p:tag name="GENSWF_SLIDE_UID" val="{E23BC4C4-6758-4E53-9E50-BEEBA6D5958C}:660"/>
  <p:tag name="GENSWF_ADVANCE_TIME" val="17.570"/>
  <p:tag name="TIMING" val="|2.976|2.975|2.87|5.186"/>
  <p:tag name="ISPRING_SLIDE_ID_2" val="{58B6D61C-285A-4487-A7BD-A313C7FA8360}"/>
</p:tagLst>
</file>

<file path=ppt/tags/tag28.xml><?xml version="1.0" encoding="utf-8"?>
<p:tagLst xmlns:a="http://schemas.openxmlformats.org/drawingml/2006/main" xmlns:r="http://schemas.openxmlformats.org/officeDocument/2006/relationships" xmlns:p="http://schemas.openxmlformats.org/presentationml/2006/main">
  <p:tag name="ISPRING_CUSTOM_TIMING_USED" val="1"/>
  <p:tag name="GENSWF_SLIDE_UID" val="{7FEA4CAA-B145-4E8C-BBED-A92CD580070F}:663"/>
  <p:tag name="ISPRING_SLIDE_ID_2" val="{D3DC509B-6A9F-4DEF-8B56-882AB3B9C27B}"/>
  <p:tag name="GENSWF_ADVANCE_TIME" val="32.545"/>
  <p:tag name="TIMING" val="|1.966|11.544|3.966|3.908|3.015"/>
</p:tagLst>
</file>

<file path=ppt/theme/theme1.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12830</TotalTime>
  <Words>3503</Words>
  <Application>Microsoft Office PowerPoint</Application>
  <PresentationFormat>Widescreen</PresentationFormat>
  <Paragraphs>301</Paragraphs>
  <Slides>35</Slides>
  <Notes>27</Notes>
  <HiddenSlides>0</HiddenSlides>
  <MMClips>0</MMClips>
  <ScaleCrop>false</ScaleCrop>
  <HeadingPairs>
    <vt:vector size="6" baseType="variant">
      <vt:variant>
        <vt:lpstr>Fonts Used</vt:lpstr>
      </vt:variant>
      <vt:variant>
        <vt:i4>4</vt:i4>
      </vt:variant>
      <vt:variant>
        <vt:lpstr>Theme</vt:lpstr>
      </vt:variant>
      <vt:variant>
        <vt:i4>3</vt:i4>
      </vt:variant>
      <vt:variant>
        <vt:lpstr>Slide Titles</vt:lpstr>
      </vt:variant>
      <vt:variant>
        <vt:i4>35</vt:i4>
      </vt:variant>
    </vt:vector>
  </HeadingPairs>
  <TitlesOfParts>
    <vt:vector size="42" baseType="lpstr">
      <vt:lpstr>Arial</vt:lpstr>
      <vt:lpstr>Calibri</vt:lpstr>
      <vt:lpstr>Segoe UI</vt:lpstr>
      <vt:lpstr>Verdana</vt:lpstr>
      <vt:lpstr>1_Office Theme</vt:lpstr>
      <vt:lpstr>Custom Design</vt:lpstr>
      <vt:lpstr>1_Custom Design</vt:lpstr>
      <vt:lpstr>Earliest Possible Effective Date</vt:lpstr>
      <vt:lpstr>Polling Test Question 1</vt:lpstr>
      <vt:lpstr>Polling Test Answer 1</vt:lpstr>
      <vt:lpstr>Learning Objectives</vt:lpstr>
      <vt:lpstr>Effective Date Relevance</vt:lpstr>
      <vt:lpstr>Disputing Effective Dates</vt:lpstr>
      <vt:lpstr>Staged Ratings</vt:lpstr>
      <vt:lpstr>General Effective Date Rule</vt:lpstr>
      <vt:lpstr>Exceptions – Look Back Rules</vt:lpstr>
      <vt:lpstr>Question 2</vt:lpstr>
      <vt:lpstr>Answer 2</vt:lpstr>
      <vt:lpstr>Finality of VA Decisions </vt:lpstr>
      <vt:lpstr>Exceptions to Finality</vt:lpstr>
      <vt:lpstr>Exceptions – New Service Records</vt:lpstr>
      <vt:lpstr>Exceptions – New Service Records</vt:lpstr>
      <vt:lpstr>Exceptions – New and Material Evidence  </vt:lpstr>
      <vt:lpstr>What is New and Material Evidence?</vt:lpstr>
      <vt:lpstr>Question 3</vt:lpstr>
      <vt:lpstr>Answer 3</vt:lpstr>
      <vt:lpstr>The Effects of § 3.156(b)</vt:lpstr>
      <vt:lpstr>Constructive Possession</vt:lpstr>
      <vt:lpstr>When and How to Use 3.156(b) - 1</vt:lpstr>
      <vt:lpstr>When and How to Use 3.156(b) - 2</vt:lpstr>
      <vt:lpstr>Question 4</vt:lpstr>
      <vt:lpstr>Answer 4</vt:lpstr>
      <vt:lpstr>Scope of Claim</vt:lpstr>
      <vt:lpstr>Question 5</vt:lpstr>
      <vt:lpstr>Answer 5 </vt:lpstr>
      <vt:lpstr>Pending Unadjudicated Claims and Appeals</vt:lpstr>
      <vt:lpstr>Informal Claims</vt:lpstr>
      <vt:lpstr>Informal Appeals – Before 2015</vt:lpstr>
      <vt:lpstr>Question 6</vt:lpstr>
      <vt:lpstr>Answer  </vt:lpstr>
      <vt:lpstr>Review</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Lesson 24 Advocating for the Earliest Possible Effective Date</dc:title>
  <dc:creator>James Ridgway</dc:creator>
  <cp:lastModifiedBy>Jim March</cp:lastModifiedBy>
  <cp:revision>90</cp:revision>
  <dcterms:created xsi:type="dcterms:W3CDTF">2022-11-01T16:04:34Z</dcterms:created>
  <dcterms:modified xsi:type="dcterms:W3CDTF">2026-10-13T00:05:02Z</dcterms:modified>
</cp:coreProperties>
</file>