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66" r:id="rId5"/>
    <p:sldId id="267" r:id="rId6"/>
    <p:sldId id="297" r:id="rId7"/>
    <p:sldId id="290" r:id="rId8"/>
    <p:sldId id="298" r:id="rId9"/>
    <p:sldId id="296" r:id="rId10"/>
    <p:sldId id="299" r:id="rId11"/>
    <p:sldId id="288" r:id="rId12"/>
    <p:sldId id="28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1"/>
    <p:restoredTop sz="94698"/>
  </p:normalViewPr>
  <p:slideViewPr>
    <p:cSldViewPr snapToGrid="0" snapToObjects="1">
      <p:cViewPr varScale="1">
        <p:scale>
          <a:sx n="90" d="100"/>
          <a:sy n="90" d="100"/>
        </p:scale>
        <p:origin x="394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51" d="100"/>
          <a:sy n="151" d="100"/>
        </p:scale>
        <p:origin x="470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AEEA06-7460-3646-8F46-27528A2942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431B9D-C735-514F-96BF-6F71BB75C5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8C0CE-A3CC-264C-951B-72E0B90C2F9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21168-04A3-314B-9F48-B01EDFBB0C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376AB3-C27F-A84B-8B6C-00179B4E6D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10D81-8AB5-324B-9673-7BB4E4AA7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42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E0F05-7A2B-D743-8ED8-9B387668E360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D52B4-B5DF-B445-9363-1F18C798B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73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4F4B7EF-AC47-6948-952F-FAFDDF7130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A44B9E-F80A-8D4A-B6FB-23AE543453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1570"/>
            <a:ext cx="9144000" cy="1867209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838758-4649-1647-9E1F-18662609D1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78711"/>
            <a:ext cx="9144000" cy="145151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1FC1B7-AF7E-3644-BC98-3684B6AF84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24400" y="1262840"/>
            <a:ext cx="2743200" cy="86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7583E-C2E8-CC49-948E-E3FD18EC8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6B373-B838-BB45-9F8C-D18980150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A43F5D0-66F2-4646-AD5A-793D334BB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fld id="{97FF4E7B-DCA9-F44E-AACB-DE6F576A20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6274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E278-BD4D-DB4B-AD84-FE7BBD138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51726"/>
            <a:ext cx="10515600" cy="2048122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FC11B-C8EC-E04C-8029-6B6399CA1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25678"/>
            <a:ext cx="10515600" cy="1158152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B8D42-39D7-2B47-AAFC-AB4D7E76E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850" y="6173787"/>
            <a:ext cx="2743200" cy="365125"/>
          </a:xfrm>
        </p:spPr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90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B9062-5366-2048-9C47-2200E006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44F86-75BC-EE49-B2C5-A7C1693E9D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4FB96-F523-794E-B78A-3AF5168AC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C1174-26B1-BF40-8FE4-86733EE44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6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48B1F-97F1-6747-8F81-261200B2A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2BC9D-3A25-C640-A866-89CEE5641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019"/>
            <a:ext cx="5157787" cy="551469"/>
          </a:xfrm>
        </p:spPr>
        <p:txBody>
          <a:bodyPr anchor="b"/>
          <a:lstStyle>
            <a:lvl1pPr marL="0" indent="0">
              <a:buNone/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9E235-D8E4-8D4B-95E7-19AB1CCB0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AA58D1-EFD4-D148-973E-3614F51CA3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019"/>
            <a:ext cx="5183188" cy="551469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25D04-0C7E-4147-9419-E57C7302E7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C4BFCB-B4BB-904C-905B-06777CF8C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95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83B0-99F3-5D47-9F71-D63A9098D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861165-8359-E54B-BAA2-A253F37D3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54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12AC9-FC91-5D4D-891A-2DDBB7D6B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2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F948D-150D-564F-B8C6-EFFAC3981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89823"/>
            <a:ext cx="3932237" cy="116219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82E85-01F9-134C-8B3E-571364E25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5D68A-0040-7F4F-B7F3-8673704A2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9D2D51-C50C-A043-9529-641BADE3A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08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F4EDA7-4330-3A48-9291-AE2F80EC89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017F0-509B-CE40-90C0-F61E89329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D6C44F-4FB3-794A-A28C-4C00F36F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16DE96B-1E7B-D644-9EF1-EF31FAE3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89823"/>
            <a:ext cx="3932237" cy="116219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9064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6D3ACF2-327B-2846-BA4A-62D9C1BDE05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0ED221-4CC8-704C-B068-813FF3DE37A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746786" y="6300741"/>
            <a:ext cx="1301162" cy="41039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988F5D-8D49-C54F-8A88-38BC47ACD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A2864-383B-514B-BA5F-B90D3B631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3F5D0-66F2-4646-AD5A-793D334BB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fld id="{97FF4E7B-DCA9-F44E-AACB-DE6F576A20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08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lvet.ca.gov/VetServices/Pages/Behavioral-Health-Grant-Program-For-Counties.asp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Behavioral Health Act Grant Program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Samuel Griffin</a:t>
            </a:r>
          </a:p>
          <a:p>
            <a:r>
              <a:rPr lang="en-US" dirty="0"/>
              <a:t>Chief, Outreach &amp; Operations</a:t>
            </a:r>
          </a:p>
        </p:txBody>
      </p:sp>
    </p:spTree>
    <p:extLst>
      <p:ext uri="{BB962C8B-B14F-4D97-AF65-F5344CB8AC3E}">
        <p14:creationId xmlns:p14="http://schemas.microsoft.com/office/powerpoint/2010/main" val="4034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3ACD7-A213-4E62-8CE9-D782BF054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80640-B2D4-4060-976B-351AF37E9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The Behavioral Health Services Act (BHSA) was passed by California voters in 2004 and is funded by a one percent income tax on personal income in excess of $1 million per year. It is designed to expand and transform California's behavioral health system to better serve individuals with, and at risk of, serious mental health issues, and their families. </a:t>
            </a:r>
          </a:p>
          <a:p>
            <a:endParaRPr lang="en-US" dirty="0"/>
          </a:p>
          <a:p>
            <a:r>
              <a:rPr lang="en-US" dirty="0"/>
              <a:t>$1.27M in grant funds available</a:t>
            </a:r>
          </a:p>
          <a:p>
            <a:r>
              <a:rPr lang="en-US" dirty="0"/>
              <a:t>2 YR Grant Cycle (next RFA is Nov 2027)</a:t>
            </a:r>
          </a:p>
          <a:p>
            <a:r>
              <a:rPr lang="en-US" dirty="0">
                <a:hlinkClick r:id="rId2"/>
              </a:rPr>
              <a:t>https://www.calvet.ca.gov/VetServices/Pages/Behavioral-Health-Grant-Program-For-Counties.aspx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83073-4052-4895-9CCE-3360234B57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980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363618-C452-6ECD-F501-1F384DDFD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58" y="0"/>
            <a:ext cx="11420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2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48DFA-6DE3-4C34-B01C-3C31ABF64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Participated Counties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65DA3-1BF7-4C79-AFDB-A3B140F8A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r>
              <a:rPr lang="en-US" dirty="0"/>
              <a:t>Alameda</a:t>
            </a:r>
          </a:p>
          <a:p>
            <a:r>
              <a:rPr lang="en-US" dirty="0"/>
              <a:t>Butte</a:t>
            </a:r>
          </a:p>
          <a:p>
            <a:r>
              <a:rPr lang="en-US" dirty="0"/>
              <a:t>Calaveras</a:t>
            </a:r>
          </a:p>
          <a:p>
            <a:r>
              <a:rPr lang="en-US" dirty="0"/>
              <a:t>Fresno</a:t>
            </a:r>
          </a:p>
          <a:p>
            <a:r>
              <a:rPr lang="en-US" dirty="0"/>
              <a:t>Monterey</a:t>
            </a:r>
          </a:p>
          <a:p>
            <a:r>
              <a:rPr lang="en-US" dirty="0"/>
              <a:t>Nevada</a:t>
            </a:r>
          </a:p>
          <a:p>
            <a:r>
              <a:rPr lang="en-US" dirty="0"/>
              <a:t>Orange</a:t>
            </a:r>
          </a:p>
          <a:p>
            <a:r>
              <a:rPr lang="en-US" dirty="0"/>
              <a:t>Placer</a:t>
            </a:r>
          </a:p>
          <a:p>
            <a:r>
              <a:rPr lang="en-US" dirty="0"/>
              <a:t>Riverside</a:t>
            </a:r>
          </a:p>
          <a:p>
            <a:r>
              <a:rPr lang="en-US" dirty="0"/>
              <a:t>San Bernardino</a:t>
            </a:r>
          </a:p>
          <a:p>
            <a:r>
              <a:rPr lang="en-US" dirty="0"/>
              <a:t>San Francisco</a:t>
            </a:r>
          </a:p>
          <a:p>
            <a:r>
              <a:rPr lang="en-US" dirty="0"/>
              <a:t>San Luis Obispo</a:t>
            </a:r>
          </a:p>
          <a:p>
            <a:r>
              <a:rPr lang="en-US" dirty="0"/>
              <a:t>Santa Clara</a:t>
            </a:r>
          </a:p>
          <a:p>
            <a:r>
              <a:rPr lang="en-US" dirty="0"/>
              <a:t>Sonoma</a:t>
            </a:r>
          </a:p>
          <a:p>
            <a:r>
              <a:rPr lang="en-US" dirty="0"/>
              <a:t>Stanislaus</a:t>
            </a:r>
          </a:p>
          <a:p>
            <a:r>
              <a:rPr lang="en-US" dirty="0"/>
              <a:t>Tuolumne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76EC2-DCA5-4C5C-AFF4-59B471E3FA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779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A8AD376-CF75-7189-C47A-F5DD69CB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Services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5D3FFD7-8E02-53AB-63BE-1F37C0893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numCol="2"/>
          <a:lstStyle/>
          <a:p>
            <a:r>
              <a:rPr lang="en-US" dirty="0"/>
              <a:t>Legal services</a:t>
            </a:r>
          </a:p>
          <a:p>
            <a:r>
              <a:rPr lang="en-US" dirty="0"/>
              <a:t>Behavioral health diagnosis </a:t>
            </a:r>
          </a:p>
          <a:p>
            <a:r>
              <a:rPr lang="en-US" dirty="0"/>
              <a:t>Community outreach</a:t>
            </a:r>
          </a:p>
          <a:p>
            <a:r>
              <a:rPr lang="en-US" dirty="0"/>
              <a:t>Substance abuse</a:t>
            </a:r>
          </a:p>
          <a:p>
            <a:r>
              <a:rPr lang="en-US" dirty="0"/>
              <a:t>Family counseling</a:t>
            </a:r>
          </a:p>
          <a:p>
            <a:r>
              <a:rPr lang="en-US" dirty="0"/>
              <a:t>Equine-assisted psychotherapy</a:t>
            </a:r>
          </a:p>
          <a:p>
            <a:endParaRPr lang="en-US" dirty="0"/>
          </a:p>
          <a:p>
            <a:r>
              <a:rPr lang="en-US" dirty="0"/>
              <a:t>Social work</a:t>
            </a:r>
          </a:p>
          <a:p>
            <a:r>
              <a:rPr lang="en-US" dirty="0"/>
              <a:t>Housing assistance</a:t>
            </a:r>
          </a:p>
          <a:p>
            <a:r>
              <a:rPr lang="en-US" dirty="0"/>
              <a:t>Transportation</a:t>
            </a:r>
          </a:p>
          <a:p>
            <a:r>
              <a:rPr lang="en-US" dirty="0"/>
              <a:t>Justice-involved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F003064-2F39-A69E-115E-9B88DB51A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7FF4E7B-DCA9-F44E-AACB-DE6F576A2003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56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57AB9-BAE8-8761-EF4D-AA579BB92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A1BFC-9DB6-8AD1-FE67-F7E3CD84D7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3191DE-F83C-9352-2EFB-B5838D7FC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516" y="213189"/>
            <a:ext cx="4941719" cy="6431622"/>
          </a:xfrm>
          <a:prstGeom prst="rect">
            <a:avLst/>
          </a:prstGeom>
        </p:spPr>
      </p:pic>
      <p:pic>
        <p:nvPicPr>
          <p:cNvPr id="12" name="Picture 11" descr="Table&#10;&#10;AI-generated content may be incorrect.">
            <a:extLst>
              <a:ext uri="{FF2B5EF4-FFF2-40B4-BE49-F238E27FC236}">
                <a16:creationId xmlns:a16="http://schemas.microsoft.com/office/drawing/2014/main" id="{FAD52CFF-F50C-4C94-2BEA-F744FF824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343" y="213188"/>
            <a:ext cx="4939044" cy="641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14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351FF-840E-8D19-AD34-792543ED1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Metrics Due Oct 31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7C86CD-91A3-C61F-ADA3-3908201A2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7FF4E7B-DCA9-F44E-AACB-DE6F576A2003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DB4ACA-815F-5793-0D7B-599C2FD1A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137" y="1726792"/>
            <a:ext cx="9647726" cy="449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7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7D0E14-38A5-4121-A09B-36F722296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75BDAF-F221-4AD7-B383-6AD428B06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Samuel Griffin</a:t>
            </a:r>
          </a:p>
          <a:p>
            <a:pPr marL="0" indent="0">
              <a:buNone/>
            </a:pPr>
            <a:r>
              <a:rPr lang="en-US" dirty="0"/>
              <a:t>Chief, Outreach &amp; Operations</a:t>
            </a:r>
          </a:p>
          <a:p>
            <a:pPr marL="0" indent="0">
              <a:buNone/>
            </a:pPr>
            <a:r>
              <a:rPr lang="en-US" dirty="0"/>
              <a:t>Veterans Services Division</a:t>
            </a:r>
          </a:p>
          <a:p>
            <a:pPr marL="0" indent="0">
              <a:buNone/>
            </a:pPr>
            <a:r>
              <a:rPr lang="en-US" dirty="0"/>
              <a:t>California Department of Veterans Affairs</a:t>
            </a:r>
          </a:p>
          <a:p>
            <a:pPr marL="0" indent="0">
              <a:buNone/>
            </a:pPr>
            <a:r>
              <a:rPr lang="en-US" dirty="0"/>
              <a:t>samuel.griffin@calvet.ca.gov   </a:t>
            </a:r>
          </a:p>
          <a:p>
            <a:pPr marL="0" indent="0">
              <a:buNone/>
            </a:pPr>
            <a:r>
              <a:rPr lang="en-US" dirty="0"/>
              <a:t>(916) 503-8073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Phillip Leggett</a:t>
            </a:r>
          </a:p>
          <a:p>
            <a:pPr marL="0" indent="0">
              <a:buNone/>
            </a:pPr>
            <a:r>
              <a:rPr lang="en-US" dirty="0"/>
              <a:t>Mental Health Coordinator</a:t>
            </a:r>
          </a:p>
          <a:p>
            <a:pPr marL="0" indent="0">
              <a:buNone/>
            </a:pPr>
            <a:r>
              <a:rPr lang="en-US" dirty="0"/>
              <a:t>Veterans Services Division</a:t>
            </a:r>
          </a:p>
          <a:p>
            <a:pPr marL="0" indent="0">
              <a:buNone/>
            </a:pPr>
            <a:r>
              <a:rPr lang="en-US" dirty="0"/>
              <a:t>California Department of Veterans Affairs</a:t>
            </a:r>
          </a:p>
          <a:p>
            <a:pPr marL="0" indent="0">
              <a:buNone/>
            </a:pPr>
            <a:r>
              <a:rPr lang="en-US" dirty="0"/>
              <a:t>phillip.leggett@calvet.ca.gov   </a:t>
            </a:r>
          </a:p>
          <a:p>
            <a:pPr marL="0" indent="0">
              <a:buNone/>
            </a:pPr>
            <a:r>
              <a:rPr lang="en-US" dirty="0"/>
              <a:t>(916) 503-8327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752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AB542D-C006-4E00-8816-68F77FBEF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2067B-C74D-4768-AEA2-F6FC7488A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970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3a3448fad0642bfa664d030db61acd1 xmlns="5f63e703-7e0e-44c4-898d-908942703ff7">
      <Terms xmlns="http://schemas.microsoft.com/office/infopath/2007/PartnerControls">
        <TermInfo xmlns="http://schemas.microsoft.com/office/infopath/2007/PartnerControls">
          <TermName xmlns="http://schemas.microsoft.com/office/infopath/2007/PartnerControls">Other Document</TermName>
          <TermId xmlns="http://schemas.microsoft.com/office/infopath/2007/PartnerControls">eb9b3622-9309-4b78-a246-cc0e7e22aef0</TermId>
        </TermInfo>
      </Terms>
    </b3a3448fad0642bfa664d030db61acd1>
    <DocumentLastModifed xmlns="5f63e703-7e0e-44c4-898d-908942703ff7">2020-05-05T07:00:00+00:00</DocumentLastModifed>
    <TaxCatchAll xmlns="5f63e703-7e0e-44c4-898d-908942703ff7">
      <Value>1</Value>
      <Value>15</Value>
    </TaxCatchAll>
    <d8bfcb89da9449c1b8a57ab713643b6f xmlns="5f63e703-7e0e-44c4-898d-908942703ff7">
      <Terms xmlns="http://schemas.microsoft.com/office/infopath/2007/PartnerControls">
        <TermInfo xmlns="http://schemas.microsoft.com/office/infopath/2007/PartnerControls">
          <TermName xmlns="http://schemas.microsoft.com/office/infopath/2007/PartnerControls">Department</TermName>
          <TermId xmlns="http://schemas.microsoft.com/office/infopath/2007/PartnerControls">e081aab3-ebde-4797-91ab-e5e81dd3e920</TermId>
        </TermInfo>
      </Terms>
    </d8bfcb89da9449c1b8a57ab713643b6f>
    <IconOverlay xmlns="http://schemas.microsoft.com/sharepoint/v4" xsi:nil="true"/>
    <DocumentCategories xmlns="5f63e703-7e0e-44c4-898d-908942703ff7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ntra Document" ma:contentTypeID="0x010100CF4B0DAC8E3699418255BAA92A09091C003B0016F7A1112842A5BF6C2CF46F85DD" ma:contentTypeVersion="16" ma:contentTypeDescription="" ma:contentTypeScope="" ma:versionID="5b45ba810a2a9b1df7f0e1b23b5db47b">
  <xsd:schema xmlns:xsd="http://www.w3.org/2001/XMLSchema" xmlns:xs="http://www.w3.org/2001/XMLSchema" xmlns:p="http://schemas.microsoft.com/office/2006/metadata/properties" xmlns:ns2="5f63e703-7e0e-44c4-898d-908942703ff7" xmlns:ns3="94b4169b-36c5-4fc9-b280-ff78a6567889" xmlns:ns4="http://schemas.microsoft.com/sharepoint/v4" targetNamespace="http://schemas.microsoft.com/office/2006/metadata/properties" ma:root="true" ma:fieldsID="5ee566e96e358c58c6ab0f4af1376dbe" ns2:_="" ns3:_="" ns4:_="">
    <xsd:import namespace="5f63e703-7e0e-44c4-898d-908942703ff7"/>
    <xsd:import namespace="94b4169b-36c5-4fc9-b280-ff78a6567889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DocumentLastModifed" minOccurs="0"/>
                <xsd:element ref="ns2:TaxCatchAllLabel" minOccurs="0"/>
                <xsd:element ref="ns2:TaxCatchAll" minOccurs="0"/>
                <xsd:element ref="ns2:d8bfcb89da9449c1b8a57ab713643b6f" minOccurs="0"/>
                <xsd:element ref="ns2:b3a3448fad0642bfa664d030db61acd1" minOccurs="0"/>
                <xsd:element ref="ns3:MediaServiceMetadata" minOccurs="0"/>
                <xsd:element ref="ns3:MediaServiceFastMetadata" minOccurs="0"/>
                <xsd:element ref="ns4:IconOverlay" minOccurs="0"/>
                <xsd:element ref="ns2:DocumentCategor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63e703-7e0e-44c4-898d-908942703ff7" elementFormDefault="qualified">
    <xsd:import namespace="http://schemas.microsoft.com/office/2006/documentManagement/types"/>
    <xsd:import namespace="http://schemas.microsoft.com/office/infopath/2007/PartnerControls"/>
    <xsd:element name="DocumentLastModifed" ma:index="2" nillable="true" ma:displayName="Document Last Modifed" ma:default="[today]" ma:format="DateOnly" ma:internalName="DocumentLastModifed" ma:readOnly="false">
      <xsd:simpleType>
        <xsd:restriction base="dms:DateTime"/>
      </xsd:simpleType>
    </xsd:element>
    <xsd:element name="TaxCatchAllLabel" ma:index="7" nillable="true" ma:displayName="Taxonomy Catch All Column1" ma:hidden="true" ma:list="{0efec7d5-054a-4b28-a033-2e9949c7b345}" ma:internalName="TaxCatchAllLabel" ma:readOnly="true" ma:showField="CatchAllDataLabel" ma:web="5f63e703-7e0e-44c4-898d-908942703f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8" nillable="true" ma:displayName="Taxonomy Catch All Column" ma:hidden="true" ma:list="{0efec7d5-054a-4b28-a033-2e9949c7b345}" ma:internalName="TaxCatchAll" ma:readOnly="false" ma:showField="CatchAllData" ma:web="5f63e703-7e0e-44c4-898d-908942703f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8bfcb89da9449c1b8a57ab713643b6f" ma:index="11" nillable="true" ma:taxonomy="true" ma:internalName="d8bfcb89da9449c1b8a57ab713643b6f" ma:taxonomyFieldName="GroupingCategory" ma:displayName="Grouping Category" ma:readOnly="false" ma:default="" ma:fieldId="{d8bfcb89-da94-49c1-b8a5-7ab713643b6f}" ma:sspId="81a0c189-d1a0-4fd9-8bc8-011ffc414a8e" ma:termSetId="26f1401a-a801-4bf7-8c36-9c5add37b8b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3a3448fad0642bfa664d030db61acd1" ma:index="12" nillable="true" ma:taxonomy="true" ma:internalName="b3a3448fad0642bfa664d030db61acd1" ma:taxonomyFieldName="CDVADocumentType" ma:displayName="CDVA Document Type" ma:readOnly="false" ma:default="1;#Other Document|eb9b3622-9309-4b78-a246-cc0e7e22aef0" ma:fieldId="{b3a3448f-ad06-42bf-a664-d030db61acd1}" ma:sspId="81a0c189-d1a0-4fd9-8bc8-011ffc414a8e" ma:termSetId="91d90b74-4515-41ec-85fc-91e6bdec30d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ocumentCategories" ma:index="18" nillable="true" ma:displayName="Document Categories" ma:internalName="DocumentCategorie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Travel"/>
                    <xsd:enumeration value="Finance"/>
                    <xsd:enumeration value="HR"/>
                    <xsd:enumeration value="Technology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b4169b-36c5-4fc9-b280-ff78a65678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7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EB609A-AC7F-498A-8E90-D4CC758A13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81AC43-E20F-4524-8135-FFBE322C96F6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5f63e703-7e0e-44c4-898d-908942703ff7"/>
    <ds:schemaRef ds:uri="http://schemas.microsoft.com/sharepoint/v4"/>
    <ds:schemaRef ds:uri="http://purl.org/dc/elements/1.1/"/>
    <ds:schemaRef ds:uri="94b4169b-36c5-4fc9-b280-ff78a6567889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330CEC5-C925-43F5-A004-C41FFD349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63e703-7e0e-44c4-898d-908942703ff7"/>
    <ds:schemaRef ds:uri="94b4169b-36c5-4fc9-b280-ff78a6567889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225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Behavioral Health Act Grant Program</vt:lpstr>
      <vt:lpstr>Program Overview</vt:lpstr>
      <vt:lpstr>PowerPoint Presentation</vt:lpstr>
      <vt:lpstr>Participated Counties</vt:lpstr>
      <vt:lpstr>Services</vt:lpstr>
      <vt:lpstr>PowerPoint Presentation</vt:lpstr>
      <vt:lpstr>Metrics Due Oct 31</vt:lpstr>
      <vt:lpstr>Contact Information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No</dc:creator>
  <cp:lastModifiedBy>Griffin, Samuel@CalVet</cp:lastModifiedBy>
  <cp:revision>115</cp:revision>
  <dcterms:created xsi:type="dcterms:W3CDTF">2020-04-14T18:28:35Z</dcterms:created>
  <dcterms:modified xsi:type="dcterms:W3CDTF">2026-10-13T16:31:34Z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0x010100CF4B0DAC8E3699418255BAA92A09091C003B0016F7A1112842A5BF6C2CF46F85DD</vt:lpwstr>
  </property>
  <property fmtid="{D5CDD505-2E9C-101B-9397-08002B2CF9AE}" pid="3" name="TaxKeyword">
    <vt:lpwstr/>
  </property>
  <property fmtid="{D5CDD505-2E9C-101B-9397-08002B2CF9AE}" pid="4" name="CDVADocumentType">
    <vt:lpwstr>1;#Other Document|eb9b3622-9309-4b78-a246-cc0e7e22aef0</vt:lpwstr>
  </property>
  <property fmtid="{D5CDD505-2E9C-101B-9397-08002B2CF9AE}" pid="5" name="GroupingCategory">
    <vt:lpwstr>15;#Department|e081aab3-ebde-4797-91ab-e5e81dd3e920</vt:lpwstr>
  </property>
  <property fmtid="{D5CDD505-2E9C-101B-9397-08002B2CF9AE}" pid="6" name="Order">
    <vt:r8>40400</vt:r8>
  </property>
  <property fmtid="{D5CDD505-2E9C-101B-9397-08002B2CF9AE}" pid="7" name="URL">
    <vt:lpwstr/>
  </property>
  <property fmtid="{D5CDD505-2E9C-101B-9397-08002B2CF9AE}" pid="8" name="OpenNewWindow">
    <vt:bool>false</vt:bool>
  </property>
  <property fmtid="{D5CDD505-2E9C-101B-9397-08002B2CF9AE}" pid="9" name="IsRolledUp">
    <vt:bool>false</vt:bool>
  </property>
</Properties>
</file>