
<file path=[Content_Types].xml><?xml version="1.0" encoding="utf-8"?>
<Types xmlns="http://schemas.openxmlformats.org/package/2006/content-types">
  <Default Extension="com" ContentType="image/pn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9" r:id="rId3"/>
  </p:sldMasterIdLst>
  <p:notesMasterIdLst>
    <p:notesMasterId r:id="rId93"/>
  </p:notesMasterIdLst>
  <p:sldIdLst>
    <p:sldId id="256" r:id="rId4"/>
    <p:sldId id="943" r:id="rId5"/>
    <p:sldId id="258" r:id="rId6"/>
    <p:sldId id="900" r:id="rId7"/>
    <p:sldId id="901" r:id="rId8"/>
    <p:sldId id="902" r:id="rId9"/>
    <p:sldId id="261" r:id="rId10"/>
    <p:sldId id="903" r:id="rId11"/>
    <p:sldId id="904" r:id="rId12"/>
    <p:sldId id="905" r:id="rId13"/>
    <p:sldId id="906" r:id="rId14"/>
    <p:sldId id="907" r:id="rId15"/>
    <p:sldId id="908" r:id="rId16"/>
    <p:sldId id="909" r:id="rId17"/>
    <p:sldId id="946" r:id="rId18"/>
    <p:sldId id="910" r:id="rId19"/>
    <p:sldId id="911" r:id="rId20"/>
    <p:sldId id="912" r:id="rId21"/>
    <p:sldId id="913" r:id="rId22"/>
    <p:sldId id="914" r:id="rId23"/>
    <p:sldId id="915" r:id="rId24"/>
    <p:sldId id="916" r:id="rId25"/>
    <p:sldId id="917" r:id="rId26"/>
    <p:sldId id="918" r:id="rId27"/>
    <p:sldId id="919" r:id="rId28"/>
    <p:sldId id="920" r:id="rId29"/>
    <p:sldId id="921" r:id="rId30"/>
    <p:sldId id="922" r:id="rId31"/>
    <p:sldId id="923" r:id="rId32"/>
    <p:sldId id="924" r:id="rId33"/>
    <p:sldId id="925" r:id="rId34"/>
    <p:sldId id="926" r:id="rId35"/>
    <p:sldId id="927" r:id="rId36"/>
    <p:sldId id="928" r:id="rId37"/>
    <p:sldId id="929" r:id="rId38"/>
    <p:sldId id="930" r:id="rId39"/>
    <p:sldId id="931" r:id="rId40"/>
    <p:sldId id="291" r:id="rId41"/>
    <p:sldId id="932" r:id="rId42"/>
    <p:sldId id="933" r:id="rId43"/>
    <p:sldId id="934" r:id="rId44"/>
    <p:sldId id="935" r:id="rId45"/>
    <p:sldId id="936" r:id="rId46"/>
    <p:sldId id="937" r:id="rId47"/>
    <p:sldId id="938" r:id="rId48"/>
    <p:sldId id="944" r:id="rId49"/>
    <p:sldId id="945" r:id="rId50"/>
    <p:sldId id="939" r:id="rId51"/>
    <p:sldId id="947" r:id="rId52"/>
    <p:sldId id="948" r:id="rId53"/>
    <p:sldId id="940" r:id="rId54"/>
    <p:sldId id="941" r:id="rId55"/>
    <p:sldId id="942" r:id="rId56"/>
    <p:sldId id="962" r:id="rId57"/>
    <p:sldId id="949" r:id="rId58"/>
    <p:sldId id="950" r:id="rId59"/>
    <p:sldId id="952" r:id="rId60"/>
    <p:sldId id="953" r:id="rId61"/>
    <p:sldId id="954" r:id="rId62"/>
    <p:sldId id="964" r:id="rId63"/>
    <p:sldId id="963" r:id="rId64"/>
    <p:sldId id="968" r:id="rId65"/>
    <p:sldId id="965" r:id="rId66"/>
    <p:sldId id="955" r:id="rId67"/>
    <p:sldId id="956" r:id="rId68"/>
    <p:sldId id="958" r:id="rId69"/>
    <p:sldId id="959" r:id="rId70"/>
    <p:sldId id="960" r:id="rId71"/>
    <p:sldId id="961" r:id="rId72"/>
    <p:sldId id="969" r:id="rId73"/>
    <p:sldId id="970" r:id="rId74"/>
    <p:sldId id="971" r:id="rId75"/>
    <p:sldId id="972" r:id="rId76"/>
    <p:sldId id="973" r:id="rId77"/>
    <p:sldId id="974" r:id="rId78"/>
    <p:sldId id="975" r:id="rId79"/>
    <p:sldId id="976" r:id="rId80"/>
    <p:sldId id="978" r:id="rId81"/>
    <p:sldId id="979" r:id="rId82"/>
    <p:sldId id="980" r:id="rId83"/>
    <p:sldId id="981" r:id="rId84"/>
    <p:sldId id="985" r:id="rId85"/>
    <p:sldId id="982" r:id="rId86"/>
    <p:sldId id="983" r:id="rId87"/>
    <p:sldId id="984" r:id="rId88"/>
    <p:sldId id="987" r:id="rId89"/>
    <p:sldId id="988" r:id="rId90"/>
    <p:sldId id="989" r:id="rId91"/>
    <p:sldId id="614" r:id="rId92"/>
  </p:sldIdLst>
  <p:sldSz cx="12192000" cy="6858000"/>
  <p:notesSz cx="6858000" cy="9144000"/>
  <p:custDataLst>
    <p:tags r:id="rId9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0196"/>
    <a:srgbClr val="FFFFFF"/>
    <a:srgbClr val="FD5C04"/>
    <a:srgbClr val="008A00"/>
    <a:srgbClr val="FEBA95"/>
    <a:srgbClr val="1673D2"/>
    <a:srgbClr val="C00000"/>
    <a:srgbClr val="8AB9E8"/>
    <a:srgbClr val="104C7D"/>
    <a:srgbClr val="DA90E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57966" autoAdjust="0"/>
  </p:normalViewPr>
  <p:slideViewPr>
    <p:cSldViewPr snapToGrid="0">
      <p:cViewPr varScale="1">
        <p:scale>
          <a:sx n="55" d="100"/>
          <a:sy n="55" d="100"/>
        </p:scale>
        <p:origin x="85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presProps" Target="pres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notesMaster" Target="notesMasters/notesMaster1.xml"/><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38141-E393-4290-A230-EEDEB819F9D1}"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2084-C972-4CC4-90F6-299124C75878}" type="slidenum">
              <a:rPr lang="en-US" smtClean="0"/>
              <a:t>‹#›</a:t>
            </a:fld>
            <a:endParaRPr lang="en-US"/>
          </a:p>
        </p:txBody>
      </p:sp>
    </p:spTree>
    <p:extLst>
      <p:ext uri="{BB962C8B-B14F-4D97-AF65-F5344CB8AC3E}">
        <p14:creationId xmlns:p14="http://schemas.microsoft.com/office/powerpoint/2010/main" val="180055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Welcome everyone. This block is about VA overpayments: how a debt gets created, how to test whether it's valid, and how to get it waived when it is valid. After the break, we'll put all of it to work in a mock hearing based on a real fugitive-felon debt case.</a:t>
            </a:r>
          </a:p>
          <a:p>
            <a:r>
              <a:rPr lang="en-US" sz="1200" kern="1200" dirty="0">
                <a:solidFill>
                  <a:schemeClr val="tx1"/>
                </a:solidFill>
                <a:effectLst/>
                <a:latin typeface="+mn-lt"/>
                <a:ea typeface="+mn-ea"/>
                <a:cs typeface="+mn-cs"/>
              </a:rPr>
              <a:t>Debt work can feel like a sideline to claims work, but it's often where a veteran is in the most immediate trouble. A rating decision changes future money. A debt letter can take money the veteran is counting on next month.</a:t>
            </a:r>
          </a:p>
          <a:p>
            <a:r>
              <a:rPr lang="en-US" sz="1200" kern="1200" dirty="0">
                <a:solidFill>
                  <a:schemeClr val="tx1"/>
                </a:solidFill>
                <a:effectLst/>
                <a:latin typeface="+mn-lt"/>
                <a:ea typeface="+mn-ea"/>
                <a:cs typeface="+mn-cs"/>
              </a:rPr>
              <a:t>Make sure everyone can reach the polling link now. We'll use it several times.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a:t>
            </a:fld>
            <a:endParaRPr lang="en-US"/>
          </a:p>
        </p:txBody>
      </p:sp>
    </p:spTree>
    <p:extLst>
      <p:ext uri="{BB962C8B-B14F-4D97-AF65-F5344CB8AC3E}">
        <p14:creationId xmlns:p14="http://schemas.microsoft.com/office/powerpoint/2010/main" val="294600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 selected more than ten, you may already qualify for a support group</a:t>
            </a: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a:t>
            </a:fld>
            <a:endParaRPr lang="en-US"/>
          </a:p>
        </p:txBody>
      </p:sp>
    </p:spTree>
    <p:extLst>
      <p:ext uri="{BB962C8B-B14F-4D97-AF65-F5344CB8AC3E}">
        <p14:creationId xmlns:p14="http://schemas.microsoft.com/office/powerpoint/2010/main" val="170322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Scale: VA establishes hundreds of thousands of overpayments every year, and every one of them lands on some veteran's kitchen table.</a:t>
            </a:r>
          </a:p>
          <a:p>
            <a:pPr lvl="0"/>
            <a:r>
              <a:rPr lang="en-US" sz="1200" kern="1200" dirty="0">
                <a:solidFill>
                  <a:schemeClr val="tx1"/>
                </a:solidFill>
                <a:effectLst/>
                <a:latin typeface="+mn-lt"/>
                <a:ea typeface="+mn-ea"/>
                <a:cs typeface="+mn-cs"/>
              </a:rPr>
              <a:t>Stakes: VA can offset monthly benefits, report to credit bureaus, and take tax refunds. For veterans on fixed incomes, this is real financial distress.</a:t>
            </a:r>
          </a:p>
          <a:p>
            <a:pPr lvl="0"/>
            <a:r>
              <a:rPr lang="en-US" sz="1200" kern="1200" dirty="0">
                <a:solidFill>
                  <a:schemeClr val="tx1"/>
                </a:solidFill>
                <a:effectLst/>
                <a:latin typeface="+mn-lt"/>
                <a:ea typeface="+mn-ea"/>
                <a:cs typeface="+mn-cs"/>
              </a:rPr>
              <a:t>Your role: debts are where benefits practice meets collections law. It's an area where skilled advocacy clearly changes outcomes.</a:t>
            </a:r>
          </a:p>
          <a:p>
            <a:pPr lvl="0"/>
            <a:r>
              <a:rPr lang="en-US" sz="1200" kern="1200" dirty="0">
                <a:solidFill>
                  <a:schemeClr val="tx1"/>
                </a:solidFill>
                <a:effectLst/>
                <a:latin typeface="+mn-lt"/>
                <a:ea typeface="+mn-ea"/>
                <a:cs typeface="+mn-cs"/>
              </a:rPr>
              <a:t>The advanced skill is knowing which lever to pull (validity, waiver, compromise, or appeal) and in what order. That's the thread through the whole session.</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a:t>
            </a:fld>
            <a:endParaRPr lang="en-US"/>
          </a:p>
        </p:txBody>
      </p:sp>
    </p:spTree>
    <p:extLst>
      <p:ext uri="{BB962C8B-B14F-4D97-AF65-F5344CB8AC3E}">
        <p14:creationId xmlns:p14="http://schemas.microsoft.com/office/powerpoint/2010/main" val="3502051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 want you to leave with a way to think through a debt, even when the facts are messy.</a:t>
            </a:r>
          </a:p>
          <a:p>
            <a:pPr lvl="0"/>
            <a:r>
              <a:rPr lang="en-US" sz="1200" kern="1200" dirty="0">
                <a:solidFill>
                  <a:schemeClr val="tx1"/>
                </a:solidFill>
                <a:effectLst/>
                <a:latin typeface="+mn-lt"/>
                <a:ea typeface="+mn-ea"/>
                <a:cs typeface="+mn-cs"/>
              </a:rPr>
              <a:t>By the end of this session you should be able to:</a:t>
            </a:r>
          </a:p>
          <a:p>
            <a:pPr lvl="0"/>
            <a:r>
              <a:rPr lang="en-US" sz="1200" kern="1200" dirty="0">
                <a:solidFill>
                  <a:schemeClr val="tx1"/>
                </a:solidFill>
                <a:effectLst/>
                <a:latin typeface="+mn-lt"/>
                <a:ea typeface="+mn-ea"/>
                <a:cs typeface="+mn-cs"/>
              </a:rPr>
              <a:t>Trace any VA debt to its statutory, regulatory, and manual authority.</a:t>
            </a:r>
          </a:p>
          <a:p>
            <a:pPr lvl="0"/>
            <a:r>
              <a:rPr lang="en-US" sz="1200" kern="1200" dirty="0">
                <a:solidFill>
                  <a:schemeClr val="tx1"/>
                </a:solidFill>
                <a:effectLst/>
                <a:latin typeface="+mn-lt"/>
                <a:ea typeface="+mn-ea"/>
                <a:cs typeface="+mn-cs"/>
              </a:rPr>
              <a:t>Tell the difference between a validity dispute and a waiver request, and know which deadline applies to each.</a:t>
            </a:r>
          </a:p>
          <a:p>
            <a:pPr lvl="0"/>
            <a:r>
              <a:rPr lang="en-US" sz="1200" kern="1200" dirty="0">
                <a:solidFill>
                  <a:schemeClr val="tx1"/>
                </a:solidFill>
                <a:effectLst/>
                <a:latin typeface="+mn-lt"/>
                <a:ea typeface="+mn-ea"/>
                <a:cs typeface="+mn-cs"/>
              </a:rPr>
              <a:t>Apply the "equity and good conscience" standard the way an adjudicator does.</a:t>
            </a:r>
          </a:p>
          <a:p>
            <a:pPr lvl="0"/>
            <a:r>
              <a:rPr lang="en-US" sz="1200" kern="1200" dirty="0">
                <a:solidFill>
                  <a:schemeClr val="tx1"/>
                </a:solidFill>
                <a:effectLst/>
                <a:latin typeface="+mn-lt"/>
                <a:ea typeface="+mn-ea"/>
                <a:cs typeface="+mn-cs"/>
              </a:rPr>
              <a:t>Build a waiver file that wins: VA Form 5655, evidence, and a legal theory.</a:t>
            </a:r>
          </a:p>
          <a:p>
            <a:pPr lvl="0"/>
            <a:r>
              <a:rPr lang="en-US" sz="1200" kern="1200" dirty="0">
                <a:solidFill>
                  <a:schemeClr val="tx1"/>
                </a:solidFill>
                <a:effectLst/>
                <a:latin typeface="+mn-lt"/>
                <a:ea typeface="+mn-ea"/>
                <a:cs typeface="+mn-cs"/>
              </a:rPr>
              <a:t>Advise veterans and eligible dependents on hearings, appeals, and alternatives to waiver.</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Check the debt. Protect the deadlines. Build the relief request</a:t>
            </a: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a:t>
            </a:fld>
            <a:endParaRPr lang="en-US"/>
          </a:p>
        </p:txBody>
      </p:sp>
    </p:spTree>
    <p:extLst>
      <p:ext uri="{BB962C8B-B14F-4D97-AF65-F5344CB8AC3E}">
        <p14:creationId xmlns:p14="http://schemas.microsoft.com/office/powerpoint/2010/main" val="834981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is the map for the next several slides. Everything VA does on debts traces back to these statutes in Title 38, plus the general federal debt-collection statutes in Title 31</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Congress supplies the authority. Before we accept the amount on a letter, we need to know what rule made the payment improper. </a:t>
            </a:r>
          </a:p>
          <a:p>
            <a:r>
              <a:rPr lang="en-US" sz="1200" kern="1200" dirty="0">
                <a:solidFill>
                  <a:schemeClr val="tx1"/>
                </a:solidFill>
                <a:effectLst/>
                <a:latin typeface="+mn-lt"/>
                <a:ea typeface="+mn-ea"/>
                <a:cs typeface="+mn-cs"/>
              </a:rPr>
              <a:t>A divorce adjustment creates a debt (5112), withholding collects it (5314), and waiver addresses whether recovery would be fair. Each question needs its own legal analysis.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statutes have different scopes which is why we are going to go over them individual.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Section 5315 does not impose interest on every benefit debt. Explain the exclusions at slide 10.</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a:t>
            </a:fld>
            <a:endParaRPr lang="en-US"/>
          </a:p>
        </p:txBody>
      </p:sp>
    </p:spTree>
    <p:extLst>
      <p:ext uri="{BB962C8B-B14F-4D97-AF65-F5344CB8AC3E}">
        <p14:creationId xmlns:p14="http://schemas.microsoft.com/office/powerpoint/2010/main" val="62142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Whether you know it or not, you are familiar with 38 USC 5112</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Most overpayments aren't caused by VA paying too much by accident. They come from timing. Under § 5112, when something happens that reduces benefits, the reduction legally takes effect on a fixed date, usually the last day of the month the event happened. For divorce, for example, 38 C.F.R. § 3.501 makes the reduction effective at the end of the month of the divorce.</a:t>
            </a:r>
          </a:p>
          <a:p>
            <a:r>
              <a:rPr lang="en-US" sz="1200" kern="1200" dirty="0">
                <a:solidFill>
                  <a:schemeClr val="tx1"/>
                </a:solidFill>
                <a:effectLst/>
                <a:latin typeface="+mn-lt"/>
                <a:ea typeface="+mn-ea"/>
                <a:cs typeface="+mn-cs"/>
              </a:rPr>
              <a:t>But VA doesn't learn of the event and adjust the award the same day. Everything paid between the legal effective date and the date VA actually adjusts the award becomes an overpayment. So the size of the debt depends entirely on two dates: when the reduction should have taken effect, and when VA acted.</a:t>
            </a:r>
          </a:p>
          <a:p>
            <a:r>
              <a:rPr lang="en-US" sz="1200" kern="1200" dirty="0">
                <a:solidFill>
                  <a:schemeClr val="tx1"/>
                </a:solidFill>
                <a:effectLst/>
                <a:latin typeface="+mn-lt"/>
                <a:ea typeface="+mn-ea"/>
                <a:cs typeface="+mn-cs"/>
              </a:rPr>
              <a:t>That's why the effective date is the first thing to check. If VA used the wrong event date, or applied the wrong effective-date rule, the debt amount is wrong.</a:t>
            </a:r>
          </a:p>
          <a:p>
            <a:r>
              <a:rPr lang="en-US" sz="1200" kern="1200" dirty="0">
                <a:solidFill>
                  <a:schemeClr val="tx1"/>
                </a:solidFill>
                <a:effectLst/>
                <a:latin typeface="+mn-lt"/>
                <a:ea typeface="+mn-ea"/>
                <a:cs typeface="+mn-cs"/>
              </a:rPr>
              <a:t>The last bullet is the most important. Under § 5112(b)(10) and 38 C.F.R. § 3.500(b)(2), when an overpayment results solely from VA administrative error, the reduction is effective on the date of the last payment. That means there is no overpayment at all. The catch is that the error must be VA's alone. If the veteran knew or should have known the payment was wrong, the courts have held it isn't "sole" VA error.</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6</a:t>
            </a:fld>
            <a:endParaRPr lang="en-US"/>
          </a:p>
        </p:txBody>
      </p:sp>
    </p:spTree>
    <p:extLst>
      <p:ext uri="{BB962C8B-B14F-4D97-AF65-F5344CB8AC3E}">
        <p14:creationId xmlns:p14="http://schemas.microsoft.com/office/powerpoint/2010/main" val="24906978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[1] The divorce is finalized June 15.</a:t>
            </a:r>
          </a:p>
          <a:p>
            <a:pPr lvl="0"/>
            <a:r>
              <a:rPr lang="en-US" sz="1200" kern="1200" dirty="0">
                <a:solidFill>
                  <a:schemeClr val="tx1"/>
                </a:solidFill>
                <a:effectLst/>
                <a:latin typeface="+mn-lt"/>
                <a:ea typeface="+mn-ea"/>
                <a:cs typeface="+mn-cs"/>
              </a:rPr>
              <a:t>[2] Under § 5112(b), the reduction is effective June 30.</a:t>
            </a:r>
          </a:p>
          <a:p>
            <a:pPr lvl="0"/>
            <a:r>
              <a:rPr lang="en-US" sz="1200" kern="1200" dirty="0">
                <a:solidFill>
                  <a:schemeClr val="tx1"/>
                </a:solidFill>
                <a:effectLst/>
                <a:latin typeface="+mn-lt"/>
                <a:ea typeface="+mn-ea"/>
                <a:cs typeface="+mn-cs"/>
              </a:rPr>
              <a:t>[3] VA doesn't adjust the award until September, three months late.</a:t>
            </a:r>
          </a:p>
          <a:p>
            <a:pPr lvl="0"/>
            <a:r>
              <a:rPr lang="en-US" sz="1200" kern="1200" dirty="0">
                <a:solidFill>
                  <a:schemeClr val="tx1"/>
                </a:solidFill>
                <a:effectLst/>
                <a:latin typeface="+mn-lt"/>
                <a:ea typeface="+mn-ea"/>
                <a:cs typeface="+mn-cs"/>
              </a:rPr>
              <a:t>[4] July and August were paid at the old rate. That's the overpayment.</a:t>
            </a:r>
          </a:p>
          <a:p>
            <a:pPr lvl="0"/>
            <a:r>
              <a:rPr lang="en-US" sz="1200" kern="1200" dirty="0">
                <a:solidFill>
                  <a:schemeClr val="tx1"/>
                </a:solidFill>
                <a:effectLst/>
                <a:latin typeface="+mn-lt"/>
                <a:ea typeface="+mn-ea"/>
                <a:cs typeface="+mn-cs"/>
              </a:rPr>
              <a:t>The debt is the gap between the § 5112 effective date and the date VA actually acted.</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the facts change so does the result. If VA recorded the divorce as happening in April instead of June, the debt is two months too large. If the veteran reported the divorce in June and VA simply didn't process it, that delay is VA's fault. That supports a sole-administrative-error argument, or at least a strong waiver argument based on VA's fault.</a:t>
            </a: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E8D2084-C972-4CC4-90F6-299124C75878}" type="slidenum">
              <a:rPr lang="en-US" smtClean="0"/>
              <a:t>7</a:t>
            </a:fld>
            <a:endParaRPr lang="en-US"/>
          </a:p>
        </p:txBody>
      </p:sp>
    </p:spTree>
    <p:extLst>
      <p:ext uri="{BB962C8B-B14F-4D97-AF65-F5344CB8AC3E}">
        <p14:creationId xmlns:p14="http://schemas.microsoft.com/office/powerpoint/2010/main" val="4266040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5314 lets VA withhold, or offset, current benefits to collect debts owed to the United States.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Offset is how VA collects most benefit debts. Instead of sending a bill and waiting, VA keeps part or all of the veteran's monthly payment and applies it to the debt. It applies to compensation, pension, DIC, and other VA benefits.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Offset can't start without due process. VA has to send notice of the debt, tell the veteran their rights, and give them a chance to dispute it or request waiver before withholding begins. That's why the demand letter matters so much, and why we'll spend time on the 30-day window shortly.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Due Process: VA must give notice and an opportunity to dispute the debt or request waiver before offset begins.</a:t>
            </a:r>
          </a:p>
          <a:p>
            <a:pPr lvl="0"/>
            <a:r>
              <a:rPr lang="en-US" sz="1200" kern="1200" dirty="0">
                <a:solidFill>
                  <a:schemeClr val="tx1"/>
                </a:solidFill>
                <a:effectLst/>
                <a:latin typeface="+mn-lt"/>
                <a:ea typeface="+mn-ea"/>
                <a:cs typeface="+mn-cs"/>
              </a:rPr>
              <a:t>Your move: check that the pre-offset notice was actually sent and was adequate. Defective notice can stall collection.</a:t>
            </a:r>
          </a:p>
          <a:p>
            <a:pPr lvl="0"/>
            <a:r>
              <a:rPr lang="en-US" sz="1200" kern="1200" dirty="0">
                <a:solidFill>
                  <a:schemeClr val="tx1"/>
                </a:solidFill>
                <a:effectLst/>
                <a:latin typeface="+mn-lt"/>
                <a:ea typeface="+mn-ea"/>
                <a:cs typeface="+mn-cs"/>
              </a:rPr>
              <a:t>Offsets are usually taken in monthly installments, and the amount can be negotiated based on hardship.</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8</a:t>
            </a:fld>
            <a:endParaRPr lang="en-US"/>
          </a:p>
        </p:txBody>
      </p:sp>
    </p:spTree>
    <p:extLst>
      <p:ext uri="{BB962C8B-B14F-4D97-AF65-F5344CB8AC3E}">
        <p14:creationId xmlns:p14="http://schemas.microsoft.com/office/powerpoint/2010/main" val="3486279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Waiver is forgiveness. It doesn't argue that the debt is wrong. It says that even though the money was overpaid, it would be unfair (in the statute's words, "against equity and good conscience") to make the veteran pay it 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Waiver is never automatic (except in rare circumstances…Provide VBA pension matching example). The veteran must request it in writing, and VA won't consider it otherwise. And there's a deadline: one year from the date of VA's notice of the debt. That deadline used to be 180 days, so older materials and even some VA letters may still say 180. It changed through Pub. L. 117-328, and VA amended 38 C.F.R. § 1.963 to match in January 2026.</a:t>
            </a:r>
          </a:p>
          <a:p>
            <a:r>
              <a:rPr lang="en-US" sz="1200" kern="1200" dirty="0">
                <a:solidFill>
                  <a:schemeClr val="tx1"/>
                </a:solidFill>
                <a:effectLst/>
                <a:latin typeface="+mn-lt"/>
                <a:ea typeface="+mn-ea"/>
                <a:cs typeface="+mn-cs"/>
              </a:rPr>
              <a:t>There's also a hard bar. If there is any indication of fraud, misrepresentation, or bad faith by the debtor, waiver isn't available, no matter how sympathetic the rest of the case is.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9</a:t>
            </a:fld>
            <a:endParaRPr lang="en-US"/>
          </a:p>
        </p:txBody>
      </p:sp>
    </p:spTree>
    <p:extLst>
      <p:ext uri="{BB962C8B-B14F-4D97-AF65-F5344CB8AC3E}">
        <p14:creationId xmlns:p14="http://schemas.microsoft.com/office/powerpoint/2010/main" val="2834374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indebtedness arising on or after December 29, 2022, § 5315(a)(1) excludes disability compensation, pension, and educational assistance program debts from this statutory interest/cost provision. Loan programs and medical care debt require their own analysis.</a:t>
            </a: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5315 allows VA to charge interest and administrative costs on debts. Interest runs at the Treasury rate, and as a general rule it starts from the date of the first demand letter.</a:t>
            </a:r>
          </a:p>
          <a:p>
            <a:r>
              <a:rPr lang="en-US" sz="1200" kern="1200" dirty="0">
                <a:solidFill>
                  <a:schemeClr val="tx1"/>
                </a:solidFill>
                <a:effectLst/>
                <a:latin typeface="+mn-lt"/>
                <a:ea typeface="+mn-ea"/>
                <a:cs typeface="+mn-cs"/>
              </a:rPr>
              <a:t>The practical point for veterans: ignoring the letter doesn't make the debt go away. It can make it larger, and it moves the debt toward referral to the Treasury, where options narrow.</a:t>
            </a:r>
          </a:p>
          <a:p>
            <a:r>
              <a:rPr lang="en-US" sz="1200" kern="1200" dirty="0">
                <a:solidFill>
                  <a:schemeClr val="tx1"/>
                </a:solidFill>
                <a:effectLst/>
                <a:latin typeface="+mn-lt"/>
                <a:ea typeface="+mn-ea"/>
                <a:cs typeface="+mn-cs"/>
              </a:rPr>
              <a:t>Interest and costs aren't untouchable. They can be included in a waiver request and in compromise negotiations.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10</a:t>
            </a:fld>
            <a:endParaRPr lang="en-US"/>
          </a:p>
        </p:txBody>
      </p:sp>
    </p:spTree>
    <p:extLst>
      <p:ext uri="{BB962C8B-B14F-4D97-AF65-F5344CB8AC3E}">
        <p14:creationId xmlns:p14="http://schemas.microsoft.com/office/powerpoint/2010/main" val="7161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2022, veterans could dispute a debt, but there was no strong statutory requirement for how VA handled disputes, and collection often continued anyway. The Cleland-Dole Act changed that.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5314A requires VA to have an efficient, effective, and equitable process for disputing whether a debt exists or how much it is. And § 5314(a)(2) now bars VA from deducting from benefits while the existence or amount of the debt is under dispute.</a:t>
            </a:r>
          </a:p>
          <a:p>
            <a:r>
              <a:rPr lang="en-US" sz="1200" kern="1200" dirty="0">
                <a:solidFill>
                  <a:schemeClr val="tx1"/>
                </a:solidFill>
                <a:effectLst/>
                <a:latin typeface="+mn-lt"/>
                <a:ea typeface="+mn-ea"/>
                <a:cs typeface="+mn-cs"/>
              </a:rPr>
              <a:t>A debt under active dispute also can't be sent to a private collection agency. That keeps the debt with VA, where you can still work with DMC and the Committee on Waivers, instead of with an outside collector.</a:t>
            </a:r>
          </a:p>
          <a:p>
            <a:r>
              <a:rPr lang="en-US" sz="1200" kern="1200" dirty="0">
                <a:solidFill>
                  <a:schemeClr val="tx1"/>
                </a:solidFill>
                <a:effectLst/>
                <a:latin typeface="+mn-lt"/>
                <a:ea typeface="+mn-ea"/>
                <a:cs typeface="+mn-cs"/>
              </a:rPr>
              <a:t>The result: a validity dispute is no longer just a letter of complaint. Filed properly, it stops offset and buys you time to get the file and do the math.</a:t>
            </a:r>
          </a:p>
          <a:p>
            <a:r>
              <a:rPr lang="en-US" sz="1200" b="1" kern="1200" dirty="0">
                <a:solidFill>
                  <a:schemeClr val="tx1"/>
                </a:solidFill>
                <a:effectLst/>
                <a:latin typeface="+mn-lt"/>
                <a:ea typeface="+mn-ea"/>
                <a:cs typeface="+mn-cs"/>
              </a:rPr>
              <a:t>How VSOs use this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there's any reasonable question about whether the debt is correct, file a written validity dispute right away, specifically challenging the existence or amount.</a:t>
            </a:r>
          </a:p>
          <a:p>
            <a:pPr lvl="0"/>
            <a:r>
              <a:rPr lang="en-US" sz="1200" kern="1200" dirty="0">
                <a:solidFill>
                  <a:schemeClr val="tx1"/>
                </a:solidFill>
                <a:effectLst/>
                <a:latin typeface="+mn-lt"/>
                <a:ea typeface="+mn-ea"/>
                <a:cs typeface="+mn-cs"/>
              </a:rPr>
              <a:t>Keep proof of the dispute and when it was filed. If offset continues, you'll need that proof to show VA it's withholding in violation of the statute.</a:t>
            </a:r>
          </a:p>
        </p:txBody>
      </p:sp>
      <p:sp>
        <p:nvSpPr>
          <p:cNvPr id="4" name="Slide Number Placeholder 3"/>
          <p:cNvSpPr>
            <a:spLocks noGrp="1"/>
          </p:cNvSpPr>
          <p:nvPr>
            <p:ph type="sldNum" sz="quarter" idx="5"/>
          </p:nvPr>
        </p:nvSpPr>
        <p:spPr/>
        <p:txBody>
          <a:bodyPr/>
          <a:lstStyle/>
          <a:p>
            <a:fld id="{FE8D2084-C972-4CC4-90F6-299124C75878}" type="slidenum">
              <a:rPr lang="en-US" smtClean="0"/>
              <a:t>11</a:t>
            </a:fld>
            <a:endParaRPr lang="en-US"/>
          </a:p>
        </p:txBody>
      </p:sp>
    </p:spTree>
    <p:extLst>
      <p:ext uri="{BB962C8B-B14F-4D97-AF65-F5344CB8AC3E}">
        <p14:creationId xmlns:p14="http://schemas.microsoft.com/office/powerpoint/2010/main" val="1706405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 move down one level, from statutes to regulations. </a:t>
            </a:r>
          </a:p>
          <a:p>
            <a:r>
              <a:rPr lang="en-US" sz="1200" kern="1200" dirty="0">
                <a:solidFill>
                  <a:schemeClr val="tx1"/>
                </a:solidFill>
                <a:effectLst/>
                <a:latin typeface="+mn-lt"/>
                <a:ea typeface="+mn-ea"/>
                <a:cs typeface="+mn-cs"/>
              </a:rPr>
              <a:t>VA's debt regulations are in 38 C.F.R. Part 1. They have the force of law, so VA staff and adjudicators must follow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Three groups to know: §§ 1.911–1.917 cover collection standards, demand letters, and due process. § 1.912a is the 30-day protection against offset. §§ 1.962–1.970 are the waiver rules, including the standard, hearings, appeals, and compromise.</a:t>
            </a:r>
          </a:p>
          <a:p>
            <a:r>
              <a:rPr lang="en-US" sz="1200" kern="1200" dirty="0">
                <a:solidFill>
                  <a:schemeClr val="tx1"/>
                </a:solidFill>
                <a:effectLst/>
                <a:latin typeface="+mn-lt"/>
                <a:ea typeface="+mn-ea"/>
                <a:cs typeface="+mn-cs"/>
              </a:rPr>
              <a:t>Regulations often give you more detail than the statute, which makes them very useful in a letter. The statute says VA can waive. The regulation says exactly what VA has to consider when deciding</a:t>
            </a: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12</a:t>
            </a:fld>
            <a:endParaRPr lang="en-US"/>
          </a:p>
        </p:txBody>
      </p:sp>
    </p:spTree>
    <p:extLst>
      <p:ext uri="{BB962C8B-B14F-4D97-AF65-F5344CB8AC3E}">
        <p14:creationId xmlns:p14="http://schemas.microsoft.com/office/powerpoint/2010/main" val="1295236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1.911 is where VA adopts the federal debt-collection standards. In practice, it controls what the demand letter must say: the amount, the reason for the debt, payment options, what happens if the debt isn't paid, and the debtor's rights.</a:t>
            </a:r>
          </a:p>
          <a:p>
            <a:r>
              <a:rPr lang="en-US" sz="1200" b="1" kern="1200" dirty="0">
                <a:solidFill>
                  <a:schemeClr val="tx1"/>
                </a:solidFill>
                <a:effectLst/>
                <a:latin typeface="+mn-lt"/>
                <a:ea typeface="+mn-ea"/>
                <a:cs typeface="+mn-cs"/>
              </a:rPr>
              <a:t>A key point: those rights can be used at the same time. </a:t>
            </a:r>
            <a:r>
              <a:rPr lang="en-US" sz="1200" kern="1200" dirty="0">
                <a:solidFill>
                  <a:schemeClr val="tx1"/>
                </a:solidFill>
                <a:effectLst/>
                <a:latin typeface="+mn-lt"/>
                <a:ea typeface="+mn-ea"/>
                <a:cs typeface="+mn-cs"/>
              </a:rPr>
              <a:t>The veteran can dispute validity, request waiver, ask for a waiver hearing, and appeal the underlying benefit decision, all at once. They don't have to pick one and wait.</a:t>
            </a:r>
          </a:p>
          <a:p>
            <a:r>
              <a:rPr lang="en-US" sz="1200" kern="1200" dirty="0">
                <a:solidFill>
                  <a:schemeClr val="tx1"/>
                </a:solidFill>
                <a:effectLst/>
                <a:latin typeface="+mn-lt"/>
                <a:ea typeface="+mn-ea"/>
                <a:cs typeface="+mn-cs"/>
              </a:rPr>
              <a:t>But using these rights doesn't by itself stop collection. The protection against offset comes from § 1.912a and the dispute statute, so the timing of the filing matters.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13</a:t>
            </a:fld>
            <a:endParaRPr lang="en-US"/>
          </a:p>
        </p:txBody>
      </p:sp>
    </p:spTree>
    <p:extLst>
      <p:ext uri="{BB962C8B-B14F-4D97-AF65-F5344CB8AC3E}">
        <p14:creationId xmlns:p14="http://schemas.microsoft.com/office/powerpoint/2010/main" val="386537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the most important deadline in a debt case. Under § 1.912a, if the veteran files a written dispute or waiver request within 30 days of the notice, VA generally won't start offset until it makes an initial decision on that request.</a:t>
            </a:r>
          </a:p>
          <a:p>
            <a:r>
              <a:rPr lang="en-US" sz="1200" kern="1200" dirty="0">
                <a:solidFill>
                  <a:schemeClr val="tx1"/>
                </a:solidFill>
                <a:effectLst/>
                <a:latin typeface="+mn-lt"/>
                <a:ea typeface="+mn-ea"/>
                <a:cs typeface="+mn-cs"/>
              </a:rPr>
              <a:t>A hearing request filed within 30 days also matters. It means VA can't decide the waiver until the hearing is held.</a:t>
            </a:r>
          </a:p>
          <a:p>
            <a:r>
              <a:rPr lang="en-US" sz="1200" kern="1200" dirty="0">
                <a:solidFill>
                  <a:schemeClr val="tx1"/>
                </a:solidFill>
                <a:effectLst/>
                <a:latin typeface="+mn-lt"/>
                <a:ea typeface="+mn-ea"/>
                <a:cs typeface="+mn-cs"/>
              </a:rPr>
              <a:t>The protection has limits. After an initial decision against the veteran, collection can resume, even if you appeal. So the 30-day filing buys time, not a permanent stop.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Why this matters so much: if you miss the 30 days, VA may start taking the veteran's check while you're still gathering records. You can still win the case later and get a refund, but the veteran lives without that money in the meantime.</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great tool to postpone collection of debt. HOWEVER: According to VA.gov, the only options to submit at through VA.gov (veteran must take action) or by written statement to Debt </a:t>
            </a:r>
          </a:p>
          <a:p>
            <a:endParaRPr lang="en-US" dirty="0"/>
          </a:p>
          <a:p>
            <a:r>
              <a:rPr lang="en-US" dirty="0"/>
              <a:t>Debt Management center.</a:t>
            </a:r>
          </a:p>
          <a:p>
            <a:r>
              <a:rPr lang="en-US" sz="1200" b="0" i="0" kern="1200" dirty="0">
                <a:solidFill>
                  <a:schemeClr val="tx1"/>
                </a:solidFill>
                <a:effectLst/>
                <a:latin typeface="+mn-lt"/>
                <a:ea typeface="+mn-ea"/>
                <a:cs typeface="+mn-cs"/>
              </a:rPr>
              <a:t>U.S. Department of Veterans Affairs</a:t>
            </a:r>
            <a:br>
              <a:rPr lang="en-US" dirty="0"/>
            </a:br>
            <a:r>
              <a:rPr lang="en-US" sz="1200" b="0" i="0" kern="1200" dirty="0">
                <a:solidFill>
                  <a:schemeClr val="tx1"/>
                </a:solidFill>
                <a:effectLst/>
                <a:latin typeface="+mn-lt"/>
                <a:ea typeface="+mn-ea"/>
                <a:cs typeface="+mn-cs"/>
              </a:rPr>
              <a:t>Debt Management Center</a:t>
            </a:r>
            <a:br>
              <a:rPr lang="en-US" dirty="0"/>
            </a:br>
            <a:r>
              <a:rPr lang="en-US" sz="1200" b="0" i="0" kern="1200" dirty="0">
                <a:solidFill>
                  <a:schemeClr val="tx1"/>
                </a:solidFill>
                <a:effectLst/>
                <a:latin typeface="+mn-lt"/>
                <a:ea typeface="+mn-ea"/>
                <a:cs typeface="+mn-cs"/>
              </a:rPr>
              <a:t>PO Box 11930</a:t>
            </a:r>
            <a:br>
              <a:rPr lang="en-US" dirty="0"/>
            </a:br>
            <a:r>
              <a:rPr lang="en-US" sz="1200" b="0" i="0" kern="1200" dirty="0">
                <a:solidFill>
                  <a:schemeClr val="tx1"/>
                </a:solidFill>
                <a:effectLst/>
                <a:latin typeface="+mn-lt"/>
                <a:ea typeface="+mn-ea"/>
                <a:cs typeface="+mn-cs"/>
              </a:rPr>
              <a:t>St. Paul, MN 55111</a:t>
            </a: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14</a:t>
            </a:fld>
            <a:endParaRPr lang="en-US"/>
          </a:p>
        </p:txBody>
      </p:sp>
    </p:spTree>
    <p:extLst>
      <p:ext uri="{BB962C8B-B14F-4D97-AF65-F5344CB8AC3E}">
        <p14:creationId xmlns:p14="http://schemas.microsoft.com/office/powerpoint/2010/main" val="18134143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answer is A. The veteran has one year from the date of VA's notice of the debt, so eight months is still timely.</a:t>
            </a:r>
          </a:p>
          <a:p>
            <a:r>
              <a:rPr lang="en-US" sz="1200" kern="1200" dirty="0">
                <a:solidFill>
                  <a:schemeClr val="tx1"/>
                </a:solidFill>
                <a:effectLst/>
                <a:latin typeface="+mn-lt"/>
                <a:ea typeface="+mn-ea"/>
                <a:cs typeface="+mn-cs"/>
              </a:rPr>
              <a:t>The old 180-day deadline was replaced by Pub. L. 117-328, and VA's final rule updating § 1.963 took effect January 26, 2026. Any form, letter, website, or training material that still says 180 days is out of date.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Waiver requests go to the VA Debt Management Center, not the regional office.</a:t>
            </a:r>
          </a:p>
          <a:p>
            <a:r>
              <a:rPr lang="en-US" sz="1200" kern="1200" dirty="0">
                <a:solidFill>
                  <a:schemeClr val="tx1"/>
                </a:solidFill>
                <a:effectLst/>
                <a:latin typeface="+mn-lt"/>
                <a:ea typeface="+mn-ea"/>
                <a:cs typeface="+mn-cs"/>
              </a:rPr>
              <a:t>The year can be extended if the veteran didn't receive the notice on time because of VA or postal error. That's why the date the veteran actually received the letter, and whether it went to the right address, matters.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16</a:t>
            </a:fld>
            <a:endParaRPr lang="en-US"/>
          </a:p>
        </p:txBody>
      </p:sp>
    </p:spTree>
    <p:extLst>
      <p:ext uri="{BB962C8B-B14F-4D97-AF65-F5344CB8AC3E}">
        <p14:creationId xmlns:p14="http://schemas.microsoft.com/office/powerpoint/2010/main" val="3359310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This is the heart of a waiver case. VA decides whether collection would be against equity and good conscience by weighing these six elements.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1. Fault of the debtor:  did the veteran do something, or fail to do something, that caused the overpayment?</a:t>
            </a:r>
          </a:p>
          <a:p>
            <a:pPr lvl="0"/>
            <a:r>
              <a:rPr lang="en-US" sz="1200" kern="1200" dirty="0">
                <a:solidFill>
                  <a:schemeClr val="tx1"/>
                </a:solidFill>
                <a:effectLst/>
                <a:latin typeface="+mn-lt"/>
                <a:ea typeface="+mn-ea"/>
                <a:cs typeface="+mn-cs"/>
              </a:rPr>
              <a:t>2. Balancing of faults: the debtor's fault weighed against VA's.</a:t>
            </a:r>
          </a:p>
          <a:p>
            <a:pPr lvl="0"/>
            <a:r>
              <a:rPr lang="en-US" sz="1200" kern="1200" dirty="0">
                <a:solidFill>
                  <a:schemeClr val="tx1"/>
                </a:solidFill>
                <a:effectLst/>
                <a:latin typeface="+mn-lt"/>
                <a:ea typeface="+mn-ea"/>
                <a:cs typeface="+mn-cs"/>
              </a:rPr>
              <a:t>3. Undue hardship: would repayment keep the veteran from meeting basic needs like food, shelter, and medical care? </a:t>
            </a:r>
          </a:p>
          <a:p>
            <a:pPr lvl="0"/>
            <a:r>
              <a:rPr lang="en-US" sz="1200" kern="1200" dirty="0">
                <a:solidFill>
                  <a:schemeClr val="tx1"/>
                </a:solidFill>
                <a:effectLst/>
                <a:latin typeface="+mn-lt"/>
                <a:ea typeface="+mn-ea"/>
                <a:cs typeface="+mn-cs"/>
              </a:rPr>
              <a:t>4. Defeat the purpose: would collecting the money undermine the reason the benefit exists, for example taking need-based pension from someone who needs it to live?</a:t>
            </a:r>
          </a:p>
          <a:p>
            <a:pPr lvl="0"/>
            <a:r>
              <a:rPr lang="en-US" sz="1200" kern="1200" dirty="0">
                <a:solidFill>
                  <a:schemeClr val="tx1"/>
                </a:solidFill>
                <a:effectLst/>
                <a:latin typeface="+mn-lt"/>
                <a:ea typeface="+mn-ea"/>
                <a:cs typeface="+mn-cs"/>
              </a:rPr>
              <a:t>5. Unjust enrichment: : would the veteran end up with money they had no right to if VA forgave the debt?</a:t>
            </a:r>
          </a:p>
          <a:p>
            <a:r>
              <a:rPr lang="en-US" sz="1200" kern="1200" dirty="0">
                <a:solidFill>
                  <a:schemeClr val="tx1"/>
                </a:solidFill>
                <a:effectLst/>
                <a:latin typeface="+mn-lt"/>
                <a:ea typeface="+mn-ea"/>
                <a:cs typeface="+mn-cs"/>
              </a:rPr>
              <a:t>6. Detrimental reliance: did the veteran give up something or take on an obligation because they relied on getting the payments?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bars in § 1.965(b): any indication of fraud, misrepresentation, or bad faith rules out waiver.</a:t>
            </a:r>
          </a:p>
          <a:p>
            <a:pPr lvl="0"/>
            <a:r>
              <a:rPr lang="en-US" sz="1200" kern="1200" dirty="0">
                <a:solidFill>
                  <a:schemeClr val="tx1"/>
                </a:solidFill>
                <a:effectLst/>
                <a:latin typeface="+mn-lt"/>
                <a:ea typeface="+mn-ea"/>
                <a:cs typeface="+mn-cs"/>
              </a:rPr>
              <a:t>The six factors are expressly nonexclusive. Argue any other equitable consideration that fits your facts.</a:t>
            </a:r>
          </a:p>
          <a:p>
            <a:pPr lvl="0"/>
            <a:endParaRPr lang="en-US" sz="1200" kern="1200" dirty="0">
              <a:solidFill>
                <a:schemeClr val="tx1"/>
              </a:solidFill>
              <a:effectLst/>
              <a:latin typeface="+mn-lt"/>
              <a:ea typeface="+mn-ea"/>
              <a:cs typeface="+mn-cs"/>
            </a:endParaRPr>
          </a:p>
          <a:p>
            <a:r>
              <a:rPr lang="en-US" i="1" dirty="0"/>
              <a:t>Undue hardship</a:t>
            </a:r>
            <a:endParaRPr lang="en-US" dirty="0"/>
          </a:p>
          <a:p>
            <a:r>
              <a:rPr lang="en-US" dirty="0"/>
              <a:t>A surviving spouse receives $2,100 a month. Her necessary expenses total $2,000, including rent, food, utilities, and medication. VA proposes withholding $300 a month.</a:t>
            </a:r>
          </a:p>
          <a:p>
            <a:r>
              <a:rPr lang="en-US" dirty="0"/>
              <a:t>She has $100 left before collection. Withholding $300 puts her $200 in the hole. Withholding would put impact her ability to pay for basic necessities.</a:t>
            </a:r>
          </a:p>
          <a:p>
            <a:endParaRPr lang="en-US" sz="1200" kern="1200" dirty="0">
              <a:solidFill>
                <a:schemeClr val="tx1"/>
              </a:solidFill>
              <a:effectLst/>
              <a:latin typeface="+mn-lt"/>
              <a:ea typeface="+mn-ea"/>
              <a:cs typeface="+mn-cs"/>
            </a:endParaRPr>
          </a:p>
          <a:p>
            <a:r>
              <a:rPr lang="en-US" i="1" dirty="0"/>
              <a:t>Defeat the purpose</a:t>
            </a:r>
            <a:endParaRPr lang="en-US" dirty="0"/>
          </a:p>
          <a:p>
            <a:r>
              <a:rPr lang="en-US" dirty="0"/>
              <a:t>An older Veteran receives pension because his income is limited. He has a valid overpayment, but the proposed withholding would leave him unable to cover ordinary living expenses. Hardship asks whether collection would deprive him of necessities. Defeat the purpose asks whether recovery would undermine the objective of the benefit</a:t>
            </a:r>
          </a:p>
          <a:p>
            <a:endParaRPr lang="en-US" dirty="0"/>
          </a:p>
          <a:p>
            <a:r>
              <a:rPr lang="en-US" i="1" dirty="0"/>
              <a:t>Changing position to one’s detriment</a:t>
            </a:r>
            <a:endParaRPr lang="en-US" dirty="0"/>
          </a:p>
          <a:p>
            <a:r>
              <a:rPr lang="en-US" dirty="0"/>
              <a:t>After VA confirms a retroactive award and assures a surviving spouse that the amount is correct, she signs a binding contract for necessary accessibility modifications to her home. VA later identifies an overpayment. She remains legally obligated to pay the contractor.</a:t>
            </a:r>
          </a:p>
          <a:p>
            <a:r>
              <a:rPr lang="en-US" dirty="0"/>
              <a:t>Now we have something specific to investigate: a legal obligation she incurred in reliance on VA benefits. Obtain the contract, the dates, and the VA communications. Spending money alone does not establish detrimental reliance</a:t>
            </a:r>
          </a:p>
          <a:p>
            <a:endParaRPr lang="en-US" dirty="0"/>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17</a:t>
            </a:fld>
            <a:endParaRPr lang="en-US"/>
          </a:p>
        </p:txBody>
      </p:sp>
    </p:spTree>
    <p:extLst>
      <p:ext uri="{BB962C8B-B14F-4D97-AF65-F5344CB8AC3E}">
        <p14:creationId xmlns:p14="http://schemas.microsoft.com/office/powerpoint/2010/main" val="2399668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decision-maker is the Committee on Waivers and Compromises. . It's a separate body from the regional office raters you usually deal with.</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Decisions are on the record, and a hearing is available on request (§ 1.966).</a:t>
            </a:r>
          </a:p>
          <a:p>
            <a:pPr lvl="0"/>
            <a:r>
              <a:rPr lang="en-US" sz="1200" kern="1200" dirty="0">
                <a:solidFill>
                  <a:schemeClr val="tx1"/>
                </a:solidFill>
                <a:effectLst/>
                <a:latin typeface="+mn-lt"/>
                <a:ea typeface="+mn-ea"/>
                <a:cs typeface="+mn-cs"/>
              </a:rPr>
              <a:t>A timely waiver can reach amounts already collected, which means a refund (§ 1.967). I have not personally seen a waiver in the Veterans favor receive a refund of previously collected dollars. I think this is the regulatory authority to refund when a debt is deemed to be invalid and withholding have begun.</a:t>
            </a:r>
          </a:p>
          <a:p>
            <a:pPr lvl="0"/>
            <a:r>
              <a:rPr lang="en-US" sz="1200" kern="1200" dirty="0">
                <a:solidFill>
                  <a:schemeClr val="tx1"/>
                </a:solidFill>
                <a:effectLst/>
                <a:latin typeface="+mn-lt"/>
                <a:ea typeface="+mn-ea"/>
                <a:cs typeface="+mn-cs"/>
              </a:rPr>
              <a:t>A committee-level appeal of a denial goes to different committee members (§ 1.963a).</a:t>
            </a:r>
          </a:p>
          <a:p>
            <a:pPr lvl="0"/>
            <a:r>
              <a:rPr lang="en-US" sz="1200" kern="1200" dirty="0">
                <a:solidFill>
                  <a:schemeClr val="tx1"/>
                </a:solidFill>
                <a:effectLst/>
                <a:latin typeface="+mn-lt"/>
                <a:ea typeface="+mn-ea"/>
                <a:cs typeface="+mn-cs"/>
              </a:rPr>
              <a:t>Denials can also be appealed to the Board under Parts 19 and 20 (§ 1.958).</a:t>
            </a:r>
          </a:p>
          <a:p>
            <a:endParaRPr lang="en-US" dirty="0"/>
          </a:p>
          <a:p>
            <a:r>
              <a:rPr lang="en-US" sz="1200" kern="1200" dirty="0">
                <a:solidFill>
                  <a:schemeClr val="tx1"/>
                </a:solidFill>
                <a:effectLst/>
                <a:latin typeface="+mn-lt"/>
                <a:ea typeface="+mn-ea"/>
                <a:cs typeface="+mn-cs"/>
              </a:rPr>
              <a:t>Compromise, which is settling for less than the full amount, is also handled under these rules. It's accepted when it's advantageous to the government, meaning VA gets more by settling than it likely would by continuing to collect.</a:t>
            </a:r>
          </a:p>
        </p:txBody>
      </p:sp>
      <p:sp>
        <p:nvSpPr>
          <p:cNvPr id="4" name="Slide Number Placeholder 3"/>
          <p:cNvSpPr>
            <a:spLocks noGrp="1"/>
          </p:cNvSpPr>
          <p:nvPr>
            <p:ph type="sldNum" sz="quarter" idx="5"/>
          </p:nvPr>
        </p:nvSpPr>
        <p:spPr/>
        <p:txBody>
          <a:bodyPr/>
          <a:lstStyle/>
          <a:p>
            <a:fld id="{FE8D2084-C972-4CC4-90F6-299124C75878}" type="slidenum">
              <a:rPr lang="en-US" smtClean="0"/>
              <a:t>18</a:t>
            </a:fld>
            <a:endParaRPr lang="en-US"/>
          </a:p>
        </p:txBody>
      </p:sp>
    </p:spTree>
    <p:extLst>
      <p:ext uri="{BB962C8B-B14F-4D97-AF65-F5344CB8AC3E}">
        <p14:creationId xmlns:p14="http://schemas.microsoft.com/office/powerpoint/2010/main" val="1247341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Below regulations is VA's internal guidance, mainly the M21-1 Adjudication Procedures Manual. This is the set of instructions VA employees follow when they process claims and debts.</a:t>
            </a:r>
          </a:p>
          <a:p>
            <a:r>
              <a:rPr lang="en-US" sz="1200" kern="1200" dirty="0">
                <a:solidFill>
                  <a:schemeClr val="tx1"/>
                </a:solidFill>
                <a:effectLst/>
                <a:latin typeface="+mn-lt"/>
                <a:ea typeface="+mn-ea"/>
                <a:cs typeface="+mn-cs"/>
              </a:rPr>
              <a:t>The manual is not law. It can't override a statute or regulation, and a veteran's rights don't depend on it. But it tells you step by step what VA staff are supposed to do. That makes it a great checklist for finding where VA went wrong.</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19</a:t>
            </a:fld>
            <a:endParaRPr lang="en-US"/>
          </a:p>
        </p:txBody>
      </p:sp>
    </p:spTree>
    <p:extLst>
      <p:ext uri="{BB962C8B-B14F-4D97-AF65-F5344CB8AC3E}">
        <p14:creationId xmlns:p14="http://schemas.microsoft.com/office/powerpoint/2010/main" val="3098875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M21-1 was reorganized, so older citations no longer work. Debt-related material is now in M21-1, Part VI, Subpart iii, Chapter 2, Section 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What to look for: how VA is supposed to create overpayments and run audits, how it handles validity disputes, how it develops waiver requests, and how waivers are decided.</a:t>
            </a:r>
          </a:p>
          <a:p>
            <a:r>
              <a:rPr lang="en-US" sz="1200" kern="1200" dirty="0">
                <a:solidFill>
                  <a:schemeClr val="tx1"/>
                </a:solidFill>
                <a:effectLst/>
                <a:latin typeface="+mn-lt"/>
                <a:ea typeface="+mn-ea"/>
                <a:cs typeface="+mn-cs"/>
              </a:rPr>
              <a:t>How to use it: the manual binds VA employees' procedures, even though it doesn't create rights for veterans. If a VA employee skipped a required step, cite the section and explain what should have happened. That shows the decision wasn't made according to VA's own process.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20</a:t>
            </a:fld>
            <a:endParaRPr lang="en-US"/>
          </a:p>
        </p:txBody>
      </p:sp>
    </p:spTree>
    <p:extLst>
      <p:ext uri="{BB962C8B-B14F-4D97-AF65-F5344CB8AC3E}">
        <p14:creationId xmlns:p14="http://schemas.microsoft.com/office/powerpoint/2010/main" val="1329441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trigger is a benefit adjustment, such as a dependency change, income change, or incarceration. That generates an overpayment audit.</a:t>
            </a:r>
          </a:p>
          <a:p>
            <a:pPr lvl="0"/>
            <a:r>
              <a:rPr lang="en-US" sz="1200" kern="1200" dirty="0">
                <a:solidFill>
                  <a:schemeClr val="tx1"/>
                </a:solidFill>
                <a:effectLst/>
                <a:latin typeface="+mn-lt"/>
                <a:ea typeface="+mn-ea"/>
                <a:cs typeface="+mn-cs"/>
              </a:rPr>
              <a:t>The M21-1 requires staff to verify the USC § 5112 effective date before establishing the debt.</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Common failure: VA uses the date it was notified or processed the change instead of the date of the event, which inflates the debt.</a:t>
            </a:r>
          </a:p>
          <a:p>
            <a:pPr lvl="0"/>
            <a:r>
              <a:rPr lang="en-US" sz="1200" kern="1200" dirty="0">
                <a:solidFill>
                  <a:schemeClr val="tx1"/>
                </a:solidFill>
                <a:effectLst/>
                <a:latin typeface="+mn-lt"/>
                <a:ea typeface="+mn-ea"/>
                <a:cs typeface="+mn-cs"/>
              </a:rPr>
              <a:t>Ask for a month-by-month paid-and-due audit. We need what VA paid, what VA says was payable, and the legal reason for the difference</a:t>
            </a:r>
          </a:p>
          <a:p>
            <a:pPr lvl="0"/>
            <a:r>
              <a:rPr lang="en-US" sz="1200" kern="1200" dirty="0">
                <a:solidFill>
                  <a:schemeClr val="tx1"/>
                </a:solidFill>
                <a:effectLst/>
                <a:latin typeface="+mn-lt"/>
                <a:ea typeface="+mn-ea"/>
                <a:cs typeface="+mn-cs"/>
              </a:rPr>
              <a:t>If the audit worksheet isn't in the record, or doesn't show its work, request it.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You can't check math you haven't seen.</a:t>
            </a:r>
          </a:p>
          <a:p>
            <a:endParaRPr lang="en-US" dirty="0"/>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21</a:t>
            </a:fld>
            <a:endParaRPr lang="en-US"/>
          </a:p>
        </p:txBody>
      </p:sp>
    </p:spTree>
    <p:extLst>
      <p:ext uri="{BB962C8B-B14F-4D97-AF65-F5344CB8AC3E}">
        <p14:creationId xmlns:p14="http://schemas.microsoft.com/office/powerpoint/2010/main" val="2896266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validity challenge asks VA to prove the debt's legal basis and amount. A waiver request asks for relief from recovery if a debt remains.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VA’s M21 states: Follow the recommendations of the OIG Fugitive Felon Coordinator as to whether adjustment of a beneficiary’s award (or </a:t>
            </a:r>
            <a:r>
              <a:rPr lang="en-US" sz="1200" b="0" i="0" kern="1200" dirty="0" err="1">
                <a:solidFill>
                  <a:schemeClr val="tx1"/>
                </a:solidFill>
                <a:effectLst/>
                <a:latin typeface="+mn-lt"/>
                <a:ea typeface="+mn-ea"/>
                <a:cs typeface="+mn-cs"/>
              </a:rPr>
              <a:t>apportionee’s</a:t>
            </a:r>
            <a:r>
              <a:rPr lang="en-US" sz="1200" b="0" i="0" kern="1200" dirty="0">
                <a:solidFill>
                  <a:schemeClr val="tx1"/>
                </a:solidFill>
                <a:effectLst/>
                <a:latin typeface="+mn-lt"/>
                <a:ea typeface="+mn-ea"/>
                <a:cs typeface="+mn-cs"/>
              </a:rPr>
              <a:t> award, if applicable) is appropriate.  It is the policy of OIG and VBA to resolve reasonable doubt in favor of the beneficiary (and/or </a:t>
            </a:r>
            <a:r>
              <a:rPr lang="en-US" sz="1200" b="0" i="0" kern="1200" dirty="0" err="1">
                <a:solidFill>
                  <a:schemeClr val="tx1"/>
                </a:solidFill>
                <a:effectLst/>
                <a:latin typeface="+mn-lt"/>
                <a:ea typeface="+mn-ea"/>
                <a:cs typeface="+mn-cs"/>
              </a:rPr>
              <a:t>apportionee</a:t>
            </a:r>
            <a:r>
              <a:rPr lang="en-US" sz="1200" b="0" i="0" kern="1200" dirty="0">
                <a:solidFill>
                  <a:schemeClr val="tx1"/>
                </a:solidFill>
                <a:effectLst/>
                <a:latin typeface="+mn-lt"/>
                <a:ea typeface="+mn-ea"/>
                <a:cs typeface="+mn-cs"/>
              </a:rPr>
              <a:t>, if applicable). </a:t>
            </a:r>
          </a:p>
          <a:p>
            <a:r>
              <a:rPr lang="en-US" sz="1200" b="0" i="0" kern="1200" dirty="0">
                <a:solidFill>
                  <a:schemeClr val="tx1"/>
                </a:solidFill>
                <a:effectLst/>
                <a:latin typeface="+mn-lt"/>
                <a:ea typeface="+mn-ea"/>
                <a:cs typeface="+mn-cs"/>
              </a:rPr>
              <a:t>The OIG Fugitive Felon Coordinator will generally recommend against award adjustment if the evidence establishes that the beneficiary (or the beneficiary’s dependent, if applicable) was unaware of the warrant or made good faith attempts to clear the warrant as soon as they knew or should have known of the existence of the warrant. </a:t>
            </a:r>
          </a:p>
          <a:p>
            <a:r>
              <a:rPr lang="en-US" sz="1200" b="0" i="0" kern="1200" dirty="0">
                <a:solidFill>
                  <a:schemeClr val="tx1"/>
                </a:solidFill>
                <a:effectLst/>
                <a:latin typeface="+mn-lt"/>
                <a:ea typeface="+mn-ea"/>
                <a:cs typeface="+mn-cs"/>
              </a:rPr>
              <a:t>A decision </a:t>
            </a:r>
            <a:r>
              <a:rPr lang="en-US" sz="1200" b="0" i="1" kern="1200" dirty="0">
                <a:solidFill>
                  <a:schemeClr val="tx1"/>
                </a:solidFill>
                <a:effectLst/>
                <a:latin typeface="+mn-lt"/>
                <a:ea typeface="+mn-ea"/>
                <a:cs typeface="+mn-cs"/>
              </a:rPr>
              <a:t>not</a:t>
            </a:r>
            <a:r>
              <a:rPr lang="en-US" sz="1200" b="0" i="0" kern="1200" dirty="0">
                <a:solidFill>
                  <a:schemeClr val="tx1"/>
                </a:solidFill>
                <a:effectLst/>
                <a:latin typeface="+mn-lt"/>
                <a:ea typeface="+mn-ea"/>
                <a:cs typeface="+mn-cs"/>
              </a:rPr>
              <a:t> to take action on a valid felony warrant may be made only if</a:t>
            </a:r>
          </a:p>
          <a:p>
            <a:pPr lvl="0"/>
            <a:r>
              <a:rPr lang="en-US" sz="1200" b="0" i="0" kern="1200" dirty="0">
                <a:solidFill>
                  <a:schemeClr val="tx1"/>
                </a:solidFill>
                <a:effectLst/>
                <a:latin typeface="+mn-lt"/>
                <a:ea typeface="+mn-ea"/>
                <a:cs typeface="+mn-cs"/>
              </a:rPr>
              <a:t>a documented recommendation from OIG is of record, or</a:t>
            </a:r>
          </a:p>
          <a:p>
            <a:pPr lvl="0"/>
            <a:r>
              <a:rPr lang="en-US" sz="1200" b="0" i="0" kern="1200" dirty="0">
                <a:solidFill>
                  <a:schemeClr val="tx1"/>
                </a:solidFill>
                <a:effectLst/>
                <a:latin typeface="+mn-lt"/>
                <a:ea typeface="+mn-ea"/>
                <a:cs typeface="+mn-cs"/>
              </a:rPr>
              <a:t>Compensation Service or P&amp;F Service advises by e-mail that no action is required. </a:t>
            </a:r>
          </a:p>
          <a:p>
            <a:r>
              <a:rPr lang="en-US" sz="1200" b="1" i="1" kern="1200" dirty="0">
                <a:solidFill>
                  <a:schemeClr val="tx1"/>
                </a:solidFill>
                <a:effectLst/>
                <a:latin typeface="+mn-lt"/>
                <a:ea typeface="+mn-ea"/>
                <a:cs typeface="+mn-cs"/>
              </a:rPr>
              <a:t>Notes</a:t>
            </a:r>
            <a:r>
              <a:rPr lang="en-US" sz="1200" b="0" i="0" kern="1200" dirty="0">
                <a:solidFill>
                  <a:schemeClr val="tx1"/>
                </a:solidFill>
                <a:effectLst/>
                <a:latin typeface="+mn-lt"/>
                <a:ea typeface="+mn-ea"/>
                <a:cs typeface="+mn-cs"/>
              </a:rPr>
              <a:t>:</a:t>
            </a:r>
          </a:p>
          <a:p>
            <a:pPr lvl="0"/>
            <a:r>
              <a:rPr lang="en-US" sz="1200" b="0" i="0" kern="1200" dirty="0">
                <a:solidFill>
                  <a:schemeClr val="tx1"/>
                </a:solidFill>
                <a:effectLst/>
                <a:latin typeface="+mn-lt"/>
                <a:ea typeface="+mn-ea"/>
                <a:cs typeface="+mn-cs"/>
              </a:rPr>
              <a:t>A recommendation from OIG is </a:t>
            </a:r>
            <a:r>
              <a:rPr lang="en-US" sz="1200" b="0" i="1" kern="1200" dirty="0">
                <a:solidFill>
                  <a:schemeClr val="tx1"/>
                </a:solidFill>
                <a:effectLst/>
                <a:latin typeface="+mn-lt"/>
                <a:ea typeface="+mn-ea"/>
                <a:cs typeface="+mn-cs"/>
              </a:rPr>
              <a:t>not</a:t>
            </a:r>
            <a:r>
              <a:rPr lang="en-US" sz="1200" b="0" i="0" kern="1200" dirty="0">
                <a:solidFill>
                  <a:schemeClr val="tx1"/>
                </a:solidFill>
                <a:effectLst/>
                <a:latin typeface="+mn-lt"/>
                <a:ea typeface="+mn-ea"/>
                <a:cs typeface="+mn-cs"/>
              </a:rPr>
              <a:t> required if evidence from a court or a law enforcement agency establishes there was no valid felony warrant.</a:t>
            </a:r>
          </a:p>
          <a:p>
            <a:pPr lvl="0"/>
            <a:r>
              <a:rPr lang="en-US" sz="1200" b="0" i="0" kern="1200" dirty="0">
                <a:solidFill>
                  <a:schemeClr val="tx1"/>
                </a:solidFill>
                <a:effectLst/>
                <a:latin typeface="+mn-lt"/>
                <a:ea typeface="+mn-ea"/>
                <a:cs typeface="+mn-cs"/>
              </a:rPr>
              <a:t>An OIG recommendation is required only if the warrant was valid but award action is not being taken because of extenuating circumstances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22</a:t>
            </a:fld>
            <a:endParaRPr lang="en-US"/>
          </a:p>
        </p:txBody>
      </p:sp>
    </p:spTree>
    <p:extLst>
      <p:ext uri="{BB962C8B-B14F-4D97-AF65-F5344CB8AC3E}">
        <p14:creationId xmlns:p14="http://schemas.microsoft.com/office/powerpoint/2010/main" val="1170394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a waiver request comes in, VA develops it by collecting the financial status report (VA Form 5655), the veteran's statement, and any relevant records.</a:t>
            </a:r>
          </a:p>
          <a:p>
            <a:r>
              <a:rPr lang="en-US" sz="1200" kern="1200" dirty="0">
                <a:solidFill>
                  <a:schemeClr val="tx1"/>
                </a:solidFill>
                <a:effectLst/>
                <a:latin typeface="+mn-lt"/>
                <a:ea typeface="+mn-ea"/>
                <a:cs typeface="+mn-cs"/>
              </a:rPr>
              <a:t>The most common reason waivers fail is that the numbers are asserted rather than proven. Saying "I can't afford this" isn't evidence. A 5655 that shows income and expenses, backed up by documents, is.</a:t>
            </a:r>
          </a:p>
          <a:p>
            <a:r>
              <a:rPr lang="en-US" sz="1200" kern="1200" dirty="0">
                <a:solidFill>
                  <a:schemeClr val="tx1"/>
                </a:solidFill>
                <a:effectLst/>
                <a:latin typeface="+mn-lt"/>
                <a:ea typeface="+mn-ea"/>
                <a:cs typeface="+mn-cs"/>
              </a:rPr>
              <a:t>Hardship needs to be connected to the math. The question is what happens to this veteran's monthly budget if VA withholds the amount it's asking for.</a:t>
            </a:r>
          </a:p>
          <a:p>
            <a:r>
              <a:rPr lang="en-US" sz="1200" kern="1200" dirty="0">
                <a:solidFill>
                  <a:schemeClr val="tx1"/>
                </a:solidFill>
                <a:effectLst/>
                <a:latin typeface="+mn-lt"/>
                <a:ea typeface="+mn-ea"/>
                <a:cs typeface="+mn-cs"/>
              </a:rPr>
              <a:t>Submit everything together. When evidence arrives in pieces, the request sits while VA waits, and the delay can last months.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hardship claim needs a financial picture someone else can follow.</a:t>
            </a:r>
          </a:p>
          <a:p>
            <a:r>
              <a:rPr lang="en-US" sz="1200" b="1" kern="1200" dirty="0">
                <a:solidFill>
                  <a:schemeClr val="tx1"/>
                </a:solidFill>
                <a:effectLst/>
                <a:latin typeface="+mn-lt"/>
                <a:ea typeface="+mn-ea"/>
                <a:cs typeface="+mn-cs"/>
              </a:rPr>
              <a:t>EXAMPLE:</a:t>
            </a:r>
            <a:r>
              <a:rPr lang="en-US" sz="1200" kern="1200" dirty="0">
                <a:solidFill>
                  <a:schemeClr val="tx1"/>
                </a:solidFill>
                <a:effectLst/>
                <a:latin typeface="+mn-lt"/>
                <a:ea typeface="+mn-ea"/>
                <a:cs typeface="+mn-cs"/>
              </a:rPr>
              <a:t> ‘I cannot afford it’ becomes stronger when the record shows $2,200 net income, $2,100 in necessary expenses, and proposed withholding of $300. That leaves a $200 shortfall</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Before filing, put together a single package: the 5655, proof for each major income and expense item, and the veteran's statement.</a:t>
            </a:r>
          </a:p>
          <a:p>
            <a:pPr lvl="0"/>
            <a:r>
              <a:rPr lang="en-US" sz="1200" kern="1200" dirty="0">
                <a:solidFill>
                  <a:schemeClr val="tx1"/>
                </a:solidFill>
                <a:effectLst/>
                <a:latin typeface="+mn-lt"/>
                <a:ea typeface="+mn-ea"/>
                <a:cs typeface="+mn-cs"/>
              </a:rPr>
              <a:t>Help the veteran write their statement in their own words, focusing on what happened, why they didn't realize the payment was wrong, and what repayment would mean for them.</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23</a:t>
            </a:fld>
            <a:endParaRPr lang="en-US"/>
          </a:p>
        </p:txBody>
      </p:sp>
    </p:spTree>
    <p:extLst>
      <p:ext uri="{BB962C8B-B14F-4D97-AF65-F5344CB8AC3E}">
        <p14:creationId xmlns:p14="http://schemas.microsoft.com/office/powerpoint/2010/main" val="456270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the Committee decides a waiver, it's supposed to address each element of the equity-and-good-conscience test and explain its reasoning. A decision that says only that collection "is not against equity and good conscience" without discussing the elements is vulnerable on appeal.</a:t>
            </a:r>
          </a:p>
          <a:p>
            <a:r>
              <a:rPr lang="en-US" sz="1200" kern="1200" dirty="0">
                <a:solidFill>
                  <a:schemeClr val="tx1"/>
                </a:solidFill>
                <a:effectLst/>
                <a:latin typeface="+mn-lt"/>
                <a:ea typeface="+mn-ea"/>
                <a:cs typeface="+mn-cs"/>
              </a:rPr>
              <a:t>What tends to win: findings that the veteran wasn't at fault, or that VA's fault was greater, combined with documented financial hardship.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denial isn't the end. The reasons in the decision are a roadmap. If the Committee says hardship wasn't shown, that tells you what evidence to add.</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24</a:t>
            </a:fld>
            <a:endParaRPr lang="en-US"/>
          </a:p>
        </p:txBody>
      </p:sp>
    </p:spTree>
    <p:extLst>
      <p:ext uri="{BB962C8B-B14F-4D97-AF65-F5344CB8AC3E}">
        <p14:creationId xmlns:p14="http://schemas.microsoft.com/office/powerpoint/2010/main" val="4152268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Pull the last few sections together. When sources conflict, the higher authority controls: statute over regulation, regulation over manual.</a:t>
            </a:r>
          </a:p>
          <a:p>
            <a:r>
              <a:rPr lang="en-US" sz="1200" kern="1200" dirty="0">
                <a:solidFill>
                  <a:schemeClr val="tx1"/>
                </a:solidFill>
                <a:effectLst/>
                <a:latin typeface="+mn-lt"/>
                <a:ea typeface="+mn-ea"/>
                <a:cs typeface="+mn-cs"/>
              </a:rPr>
              <a:t>In practice, the strongest arguments cite all three levels. The statute provides the right, the regulation spells out the standard, and the manual shows the steps VA staff should have taken. Deviations from the manual are especially persuasive because they show that VA didn't follow its own process.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OGC precedent opinion on the slide, VAOPGCPREC 21-95. It says a new overpayment from a separate transaction requires fresh notice of waiver rights. In other words, each new debt starts its own clocks.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25</a:t>
            </a:fld>
            <a:endParaRPr lang="en-US"/>
          </a:p>
        </p:txBody>
      </p:sp>
    </p:spTree>
    <p:extLst>
      <p:ext uri="{BB962C8B-B14F-4D97-AF65-F5344CB8AC3E}">
        <p14:creationId xmlns:p14="http://schemas.microsoft.com/office/powerpoint/2010/main" val="196116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Cleland-Dole Act in 2022 extended the waiver deadline to one year, created the § 5314A dispute right, barred offset while a debt is disputed, and added the cost-of-collection bar.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VA's final rule, published in November 2025 and effective January 2026, brought § 1.963 in line with the one-year deadline.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VA.gov now lists four forms of relief: repayment plans, compromise, waiver, and a temporary hardship suspension. The hardship suspension is useful when the veteran is in a crisis and needs collection paused while you work on a longer-term solution.</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26</a:t>
            </a:fld>
            <a:endParaRPr lang="en-US"/>
          </a:p>
        </p:txBody>
      </p:sp>
    </p:spTree>
    <p:extLst>
      <p:ext uri="{BB962C8B-B14F-4D97-AF65-F5344CB8AC3E}">
        <p14:creationId xmlns:p14="http://schemas.microsoft.com/office/powerpoint/2010/main" val="1158900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We've covered the law. Now we're moving to the practical steps: what you do when a veteran walks in with a debt letter.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theme of this section is process discipline. Most lost debt cases aren't lost on bad facts. They're lost because a deadline was missed, a debt was conceded without checking the math, or the waiver package was incomplete.</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27</a:t>
            </a:fld>
            <a:endParaRPr lang="en-US"/>
          </a:p>
        </p:txBody>
      </p:sp>
    </p:spTree>
    <p:extLst>
      <p:ext uri="{BB962C8B-B14F-4D97-AF65-F5344CB8AC3E}">
        <p14:creationId xmlns:p14="http://schemas.microsoft.com/office/powerpoint/2010/main" val="313459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Start with the notice itself. It tells you the debt amount, the type of benefit involved, the period of the overpayment, the date of the demand, and the veteran's rights.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Red flags: a letter that doesn't specify the overpayment period, an amount that doesn't match the payment history, or a letter that cites the wrong type of benefit. Any of these suggests the debt may be wrong.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first three moves should be the same on every case. Calendar every deadline. Request the file and the audit. And tell the veteran clearly not to ignore the letter, because if nothing is filed, VA will start withholding benefits.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28</a:t>
            </a:fld>
            <a:endParaRPr lang="en-US"/>
          </a:p>
        </p:txBody>
      </p:sp>
    </p:spTree>
    <p:extLst>
      <p:ext uri="{BB962C8B-B14F-4D97-AF65-F5344CB8AC3E}">
        <p14:creationId xmlns:p14="http://schemas.microsoft.com/office/powerpoint/2010/main" val="39837563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two separate deadlines in every debt case, and confusing them is one of the most common mistakes.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dispute clock: 30 days from the notice. Filing a dispute or waiver request in that window defers offset under § 1.912a, and § 5314(a)(2) bars offset while the debt's existence or amount is disputed.</a:t>
            </a:r>
          </a:p>
          <a:p>
            <a:r>
              <a:rPr lang="en-US" sz="1200" kern="1200" dirty="0">
                <a:solidFill>
                  <a:schemeClr val="tx1"/>
                </a:solidFill>
                <a:effectLst/>
                <a:latin typeface="+mn-lt"/>
                <a:ea typeface="+mn-ea"/>
                <a:cs typeface="+mn-cs"/>
              </a:rPr>
              <a:t>The waiver clock: one year from the notice under the amended § 1.963.</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There's a third track to keep separate. If the debt came from a benefit decision you want to challenge, like a reduction or a fugitive-felon finding, the appeal of that decision has its own AMA deadlines. The debt deadlines don't extend them, and they don't extend the debt deadlines.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29</a:t>
            </a:fld>
            <a:endParaRPr lang="en-US"/>
          </a:p>
        </p:txBody>
      </p:sp>
    </p:spTree>
    <p:extLst>
      <p:ext uri="{BB962C8B-B14F-4D97-AF65-F5344CB8AC3E}">
        <p14:creationId xmlns:p14="http://schemas.microsoft.com/office/powerpoint/2010/main" val="1163362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five questions are your validity checklist.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Was there actually an overpayment? Compare what was paid with what the veteran was entitled to, month by month.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Is the amount right? Recalculate it yourself; don't rely on VA's figure.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Is the effective date right? This is the most common error.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Is this the right debtor? Debts follow the money, so if the payment went to an </a:t>
            </a:r>
            <a:r>
              <a:rPr lang="en-US" sz="1200" kern="1200" dirty="0" err="1">
                <a:solidFill>
                  <a:schemeClr val="tx1"/>
                </a:solidFill>
                <a:effectLst/>
                <a:latin typeface="+mn-lt"/>
                <a:ea typeface="+mn-ea"/>
                <a:cs typeface="+mn-cs"/>
              </a:rPr>
              <a:t>apportionee</a:t>
            </a:r>
            <a:r>
              <a:rPr lang="en-US" sz="1200" kern="1200" dirty="0">
                <a:solidFill>
                  <a:schemeClr val="tx1"/>
                </a:solidFill>
                <a:effectLst/>
                <a:latin typeface="+mn-lt"/>
                <a:ea typeface="+mn-ea"/>
                <a:cs typeface="+mn-cs"/>
              </a:rPr>
              <a:t> or fiduciary, the veteran may not be the one who owes it.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Was due process followed? Check that proper notice and demand were sent and that the veteran had a chance to respond.</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30</a:t>
            </a:fld>
            <a:endParaRPr lang="en-US"/>
          </a:p>
        </p:txBody>
      </p:sp>
    </p:spTree>
    <p:extLst>
      <p:ext uri="{BB962C8B-B14F-4D97-AF65-F5344CB8AC3E}">
        <p14:creationId xmlns:p14="http://schemas.microsoft.com/office/powerpoint/2010/main" val="1571921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are the situations you'll see most often.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Dependency changes, such as divorce, marriage, or a dependent's death, are the biggest source. The veteran often reports the change, and VA takes months to act.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Pension debts usually involve income. Pension is needs-based, so any increase in income, including Social Security, can reduce the benefit, and unreported changes produce debts quickly.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Incarceration and fugitive-felon debts: under 38 U.S.C. § 5313, benefits are reduced starting on the 61st day of incarceration for a felony. Under § 5313B, benefits can be cut off for periods when the veteran is a fugitive felon. These debts can be very large because they often go back years. We'll see one in the mock hearing.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Concurrent receipt issues include drill pay (the veteran can't receive VA compensation and drill pay for the same days), retired pay, and recoupment of separation pay. Duplicate payments from system errors are often purely VA's fault.</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31</a:t>
            </a:fld>
            <a:endParaRPr lang="en-US"/>
          </a:p>
        </p:txBody>
      </p:sp>
    </p:spTree>
    <p:extLst>
      <p:ext uri="{BB962C8B-B14F-4D97-AF65-F5344CB8AC3E}">
        <p14:creationId xmlns:p14="http://schemas.microsoft.com/office/powerpoint/2010/main" val="1221784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Survivors receiving DIC or survivors pension face the same waiver framework, but the hardship picture is often different. Many are older, live on a single fixed income, and may have fewer resources to absorb repayment.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Apportionment: when part of a benefit was paid to someone else, the debt follows the person who received the money. Before conceding that the veteran owes it, confirm who actually got paid.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Children aging out: payments for a child often continue past age 18 or past the end of school because nobody told VA, or because VA's notices about reporting weren't clear. The same is true when a student drops out or stops attending.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you work with a survivor, remember they often learn of the debt while grieving. Start with what they can do and what you'll do for them, not with the procedural details</a:t>
            </a: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32</a:t>
            </a:fld>
            <a:endParaRPr lang="en-US"/>
          </a:p>
        </p:txBody>
      </p:sp>
    </p:spTree>
    <p:extLst>
      <p:ext uri="{BB962C8B-B14F-4D97-AF65-F5344CB8AC3E}">
        <p14:creationId xmlns:p14="http://schemas.microsoft.com/office/powerpoint/2010/main" val="37086788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we'll go through the waiver process one step at a time, from deciding whether waiver is even available to the final decision.</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The  sequence matters</a:t>
            </a:r>
            <a:r>
              <a:rPr lang="en-US" sz="1200" kern="1200" dirty="0">
                <a:solidFill>
                  <a:schemeClr val="tx1"/>
                </a:solidFill>
                <a:effectLst/>
                <a:latin typeface="+mn-lt"/>
                <a:ea typeface="+mn-ea"/>
                <a:cs typeface="+mn-cs"/>
              </a:rPr>
              <a:t>. Each step builds on the one before it. Skipping ahead, for example writing the argument before you know whether there's a fraud issue, is how good waiver cases get lost.</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33</a:t>
            </a:fld>
            <a:endParaRPr lang="en-US"/>
          </a:p>
        </p:txBody>
      </p:sp>
    </p:spTree>
    <p:extLst>
      <p:ext uri="{BB962C8B-B14F-4D97-AF65-F5344CB8AC3E}">
        <p14:creationId xmlns:p14="http://schemas.microsoft.com/office/powerpoint/2010/main" val="11128704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first question is whether waiver is available at all. If there's any indication of fraud, misrepresentation of a material fact, or bad faith, the statute and § 1.965(b) bar waiver completely.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"Any indication" is a low threshold, so look at the file the way VA will. Did the veteran sign a form with incorrect information? Did they keep accepting payments after a clear VA letter told them to report a change?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facts look like they might support fraud or bad faith, don't build the case around waiver. Focus on validity, or on compromise and a repayment plan.</a:t>
            </a:r>
          </a:p>
          <a:p>
            <a:endParaRPr lang="en-US" dirty="0"/>
          </a:p>
          <a:p>
            <a:r>
              <a:rPr lang="en-US" sz="1200" b="1" kern="1200" dirty="0">
                <a:solidFill>
                  <a:schemeClr val="tx1"/>
                </a:solidFill>
                <a:effectLst/>
                <a:latin typeface="+mn-lt"/>
                <a:ea typeface="+mn-ea"/>
                <a:cs typeface="+mn-cs"/>
              </a:rPr>
              <a:t>How VSOs use this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Ask the veteran directly about anything in the file that looks like a misstatement, and get their explanation in writing. Often it's confusion, not deception.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you argue no bad faith, explain why the conduct was an honest mistake. Don't just deny it.</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34</a:t>
            </a:fld>
            <a:endParaRPr lang="en-US"/>
          </a:p>
        </p:txBody>
      </p:sp>
    </p:spTree>
    <p:extLst>
      <p:ext uri="{BB962C8B-B14F-4D97-AF65-F5344CB8AC3E}">
        <p14:creationId xmlns:p14="http://schemas.microsoft.com/office/powerpoint/2010/main" val="3125760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 choose a theory. Don't try to argue all six elements equally. Pick the two or three where the facts are strongest and build around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classic combinations are on the slide. No fault plus hardship works when the veteran did everything right and repayment would hurt. VA's fault outweighing the veteran's works when the veteran made a small mistake but VA delayed for months. Reliance works when the veteran made decisions, like taking on a lease or medical expense, based on payments they believed were correct.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good exercise is to write the theory in one sentence before gathering evidence: "Collection should be waived because...". If you can't finish that sentence, you're not ready to write the request.</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35</a:t>
            </a:fld>
            <a:endParaRPr lang="en-US"/>
          </a:p>
        </p:txBody>
      </p:sp>
    </p:spTree>
    <p:extLst>
      <p:ext uri="{BB962C8B-B14F-4D97-AF65-F5344CB8AC3E}">
        <p14:creationId xmlns:p14="http://schemas.microsoft.com/office/powerpoint/2010/main" val="2878857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Fault means the veteran knew, or should have known, that the payment was wrong. The question isn't just whether they made a mistake. It's whether a reasonable person in their position would have realized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That depends on the person. Relevant factors include the veteran's education and sophistication, how clear VA's notices were, and how complicated the rules are. Pension income rules, for example, are hard for anyone to apply.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Conditions like PTSD, TBI, or cognitive decline can affect a veteran's ability to understand financial notices. But these need evidence. A statement from a treating provider about how the condition affects the veteran's ability to manage paperwork carries far more weight than an assertion in your letter.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VA's error doesn't automatically end the analysis, but it shifts the balance of faults in the veteran's favor.</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36</a:t>
            </a:fld>
            <a:endParaRPr lang="en-US"/>
          </a:p>
        </p:txBody>
      </p:sp>
    </p:spTree>
    <p:extLst>
      <p:ext uri="{BB962C8B-B14F-4D97-AF65-F5344CB8AC3E}">
        <p14:creationId xmlns:p14="http://schemas.microsoft.com/office/powerpoint/2010/main" val="2846304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Like any major infrastructure, the cornerstone is anchor of the foundation.  The 5655 is the foundation of that argument, so it has to be complete and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Document all income, necessary living expenses, assets, and other debts. Then do the calculation for the decision-maker. If VA wants $400 a month and the veteran already has a $150 monthly shortfall, say so directly: collection would leave a $550 monthly gap.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can be a difficult conversation with Veterans.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Hardship is about the future. The question is what repayment would do to the veteran going forward, not just whether things are hard right now. Upcoming medical costs, a fixed income, and age all matter.</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37</a:t>
            </a:fld>
            <a:endParaRPr lang="en-US"/>
          </a:p>
        </p:txBody>
      </p:sp>
    </p:spTree>
    <p:extLst>
      <p:ext uri="{BB962C8B-B14F-4D97-AF65-F5344CB8AC3E}">
        <p14:creationId xmlns:p14="http://schemas.microsoft.com/office/powerpoint/2010/main" val="42075024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structure  of the VA form5655 is not an outlier from other forms.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Section I identifies the debtor. </a:t>
            </a:r>
          </a:p>
          <a:p>
            <a:r>
              <a:rPr lang="en-US" sz="1200" kern="1200" dirty="0">
                <a:solidFill>
                  <a:schemeClr val="tx1"/>
                </a:solidFill>
                <a:effectLst/>
                <a:latin typeface="+mn-lt"/>
                <a:ea typeface="+mn-ea"/>
                <a:cs typeface="+mn-cs"/>
              </a:rPr>
              <a:t>Sections II and III are income and expenses, which is </a:t>
            </a:r>
            <a:r>
              <a:rPr lang="en-US" sz="1200" b="1" kern="1200" dirty="0">
                <a:solidFill>
                  <a:schemeClr val="tx1"/>
                </a:solidFill>
                <a:effectLst/>
                <a:latin typeface="+mn-lt"/>
                <a:ea typeface="+mn-ea"/>
                <a:cs typeface="+mn-cs"/>
              </a:rPr>
              <a:t>where the hardship case is made. </a:t>
            </a:r>
          </a:p>
          <a:p>
            <a:r>
              <a:rPr lang="en-US" sz="1200" kern="1200" dirty="0">
                <a:solidFill>
                  <a:schemeClr val="tx1"/>
                </a:solidFill>
                <a:effectLst/>
                <a:latin typeface="+mn-lt"/>
                <a:ea typeface="+mn-ea"/>
                <a:cs typeface="+mn-cs"/>
              </a:rPr>
              <a:t>Section IV calculates discretionary income, meaning what VA thinks the veteran has left over to pay. </a:t>
            </a:r>
          </a:p>
          <a:p>
            <a:r>
              <a:rPr lang="en-US" sz="1200" kern="1200" dirty="0">
                <a:solidFill>
                  <a:schemeClr val="tx1"/>
                </a:solidFill>
                <a:effectLst/>
                <a:latin typeface="+mn-lt"/>
                <a:ea typeface="+mn-ea"/>
                <a:cs typeface="+mn-cs"/>
              </a:rPr>
              <a:t>Sections V through VII cover assets, other debts, and a statement.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Section IV. If the numbers show the veteran has money left over, VA will see that as ability to pay.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Accurate, complete expenses keep that figure realistic.</a:t>
            </a:r>
          </a:p>
          <a:p>
            <a:r>
              <a:rPr lang="en-US" sz="1200" kern="1200" dirty="0">
                <a:solidFill>
                  <a:schemeClr val="tx1"/>
                </a:solidFill>
                <a:effectLst/>
                <a:latin typeface="+mn-lt"/>
                <a:ea typeface="+mn-ea"/>
                <a:cs typeface="+mn-cs"/>
              </a:rPr>
              <a:t>The current version is dated January 2024. Always download the latest version from VA.gov, because VA may reject outdated forms.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38</a:t>
            </a:fld>
            <a:endParaRPr lang="en-US"/>
          </a:p>
        </p:txBody>
      </p:sp>
    </p:spTree>
    <p:extLst>
      <p:ext uri="{BB962C8B-B14F-4D97-AF65-F5344CB8AC3E}">
        <p14:creationId xmlns:p14="http://schemas.microsoft.com/office/powerpoint/2010/main" val="12943256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are the mistakes that weaken waiver requests: leaving out irregular income like occasional work or family help, understating medical expenses, understating debts, and missing signatures.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VA may see a missing income source as a credibility problem later, so include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Attach proof: pay stubs, benefit statements, bank statements, bills, and medical expenses.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remarks section is valuable space. Use it to explain the numbers and tie them to the waiver elements, such as why the veteran's expenses are high or why their income won't increase.</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39</a:t>
            </a:fld>
            <a:endParaRPr lang="en-US"/>
          </a:p>
        </p:txBody>
      </p:sp>
    </p:spTree>
    <p:extLst>
      <p:ext uri="{BB962C8B-B14F-4D97-AF65-F5344CB8AC3E}">
        <p14:creationId xmlns:p14="http://schemas.microsoft.com/office/powerpoint/2010/main" val="23851926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Waiver requests and disputes for benefit debts go to the VA Debt Management Center, PO Box 11930, St. Paul, MN 55111. The phone number is 1-800-827-0648. Don't file at the regional office, where the request may sit or get lost.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Note that medical copay debts are handled separately by VHA, not DMC.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the debt is for health care copays, check the letter for where to send the request.</a:t>
            </a:r>
          </a:p>
          <a:p>
            <a:r>
              <a:rPr lang="en-US" sz="1200" kern="1200" dirty="0">
                <a:solidFill>
                  <a:schemeClr val="tx1"/>
                </a:solidFill>
                <a:effectLst/>
                <a:latin typeface="+mn-lt"/>
                <a:ea typeface="+mn-ea"/>
                <a:cs typeface="+mn-cs"/>
              </a:rPr>
              <a:t>The package should include the debt notice, the audit if you have it, the 5655, supporting evidence, and a written argument organized around your theory.</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40</a:t>
            </a:fld>
            <a:endParaRPr lang="en-US"/>
          </a:p>
        </p:txBody>
      </p:sp>
    </p:spTree>
    <p:extLst>
      <p:ext uri="{BB962C8B-B14F-4D97-AF65-F5344CB8AC3E}">
        <p14:creationId xmlns:p14="http://schemas.microsoft.com/office/powerpoint/2010/main" val="34884412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what happens while the request is pending. If it was filed within 30 days, offset generally stays deferred until the initial decision. After an adverse initial decision, collection can resume, even if you appeal.</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collection has already happened, a timely waiver can still reach that money. If the waiver is granted, the veteran can get a refund under § 1.967.</a:t>
            </a:r>
          </a:p>
          <a:p>
            <a:r>
              <a:rPr lang="en-US" sz="1200" kern="1200" dirty="0">
                <a:solidFill>
                  <a:schemeClr val="tx1"/>
                </a:solidFill>
                <a:effectLst/>
                <a:latin typeface="+mn-lt"/>
                <a:ea typeface="+mn-ea"/>
                <a:cs typeface="+mn-cs"/>
              </a:rPr>
              <a:t>Advise the veteran to keep paying other bills and avoid taking on new debt. New obligations can complicate the financial picture, and the veteran's situation may be reviewed at a hearing.</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41</a:t>
            </a:fld>
            <a:endParaRPr lang="en-US"/>
          </a:p>
        </p:txBody>
      </p:sp>
    </p:spTree>
    <p:extLst>
      <p:ext uri="{BB962C8B-B14F-4D97-AF65-F5344CB8AC3E}">
        <p14:creationId xmlns:p14="http://schemas.microsoft.com/office/powerpoint/2010/main" val="13601071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veteran has a right to a hearing before the waiver decision, in person or by video. Hearings are underused in debt cases, and they can make a real difference.</a:t>
            </a:r>
          </a:p>
          <a:p>
            <a:r>
              <a:rPr lang="en-US" sz="1200" kern="1200" dirty="0">
                <a:solidFill>
                  <a:schemeClr val="tx1"/>
                </a:solidFill>
                <a:effectLst/>
                <a:latin typeface="+mn-lt"/>
                <a:ea typeface="+mn-ea"/>
                <a:cs typeface="+mn-cs"/>
              </a:rPr>
              <a:t>A hearing gives the decision-maker what paper can't: the veteran's credibility, their explanation of how the overpayment happened, and the human impact of repayment. A sympathetic, believable veteran can change the outcome on fault and hardship.</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Prepare the veteran. Aim for a short, clear account, about ten minutes, covering what happened, why they didn't realize payments were wrong, and what repayment would mean, followed by questions. Practice it with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role is to frame the legal theory at the beginning and close by connecting the testimony to the § 1.965 elements. Let the veteran tell the story.</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42</a:t>
            </a:fld>
            <a:endParaRPr lang="en-US"/>
          </a:p>
        </p:txBody>
      </p:sp>
    </p:spTree>
    <p:extLst>
      <p:ext uri="{BB962C8B-B14F-4D97-AF65-F5344CB8AC3E}">
        <p14:creationId xmlns:p14="http://schemas.microsoft.com/office/powerpoint/2010/main" val="34316838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a denial, there are several paths. Reconsideration asks the Committee to look again, with new evidence or a corrected legal argument.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Committee appeal goes to different members than those who made the original decision, under § 1.963a.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Board appeal is also available, and the Board reviews the waiver question fresh rather than deferring to the Committee.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Waiver decisions become final unless there's new and material evidence, fraud, a change in law, or clear and unmistakable error.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Choosing the path: if the record is thin, for example a missing 5655 or no hardship evidence, reconsideration with the new evidence is usually faster. If the Committee misapplied the law, ignored a validity challenge, or skipped elements, a Board appeal may be better.</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43</a:t>
            </a:fld>
            <a:endParaRPr lang="en-US"/>
          </a:p>
        </p:txBody>
      </p:sp>
    </p:spTree>
    <p:extLst>
      <p:ext uri="{BB962C8B-B14F-4D97-AF65-F5344CB8AC3E}">
        <p14:creationId xmlns:p14="http://schemas.microsoft.com/office/powerpoint/2010/main" val="16623906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waiver isn't available or isn't granted in full, there are still options.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Repayment plans: VA will set up monthly installments based on ability to pay. Shorter plans, under five years, can be set up online or by phone. Longer plans require the 5655.</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Compromise: VA can accept a lump sum for less than the full debt when that's advantageous to the government. The authority comes from Title 31 and 38 C.F.R. §§ 1.930–1.936 and 1.970. A common mistake is citing 38 U.S.C. § 5316. That section gives VA authority to sue to collect; it's not compromise authority.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Hardship suspension is a temporary pause in collection. It doesn't reduce the debt, but it can protect a veteran in crisis.</a:t>
            </a:r>
          </a:p>
          <a:p>
            <a:r>
              <a:rPr lang="en-US" sz="1200" kern="1200" dirty="0">
                <a:solidFill>
                  <a:schemeClr val="tx1"/>
                </a:solidFill>
                <a:effectLst/>
                <a:latin typeface="+mn-lt"/>
                <a:ea typeface="+mn-ea"/>
                <a:cs typeface="+mn-cs"/>
              </a:rPr>
              <a:t>Compromise is most useful when waiver is barred, for example because of a bad-faith finding, but the veteran can pay something now, perhaps with family help.</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44</a:t>
            </a:fld>
            <a:endParaRPr lang="en-US"/>
          </a:p>
        </p:txBody>
      </p:sp>
    </p:spTree>
    <p:extLst>
      <p:ext uri="{BB962C8B-B14F-4D97-AF65-F5344CB8AC3E}">
        <p14:creationId xmlns:p14="http://schemas.microsoft.com/office/powerpoint/2010/main" val="1571630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facts: the veteran divorced in 2022, and VA kept paying the additional amount for the spouse for 14 months. The debt is $8,400.</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First, validity. What's the divorce date, and did VA use the right effective date? When did VA receive notice of the divorce? If the veteran reported it promptly, the 14 months of extra payments came from VA's delay, not the veteran’s.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Then waiver. If the debt is valid, the theory is no fault: the veteran reported promptly. VA's 14-month delay weighs heavily in the balancing of faults. And the 5655 shows hardship.</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45</a:t>
            </a:fld>
            <a:endParaRPr lang="en-US"/>
          </a:p>
        </p:txBody>
      </p:sp>
    </p:spTree>
    <p:extLst>
      <p:ext uri="{BB962C8B-B14F-4D97-AF65-F5344CB8AC3E}">
        <p14:creationId xmlns:p14="http://schemas.microsoft.com/office/powerpoint/2010/main" val="32783935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 the debt is not valid, is the best outcome. If the veteran reported the divorce promptly and the overpayment came only from VA's failure to act, that's sole VA administrative error. Under § 5112(b)(10), the reduction is effective as of the last payment, so there's no overpayment, and anything already collected must be refunded.</a:t>
            </a:r>
          </a:p>
          <a:p>
            <a:r>
              <a:rPr lang="en-US" sz="1200" kern="1200" dirty="0">
                <a:solidFill>
                  <a:schemeClr val="tx1"/>
                </a:solidFill>
                <a:effectLst/>
                <a:latin typeface="+mn-lt"/>
                <a:ea typeface="+mn-ea"/>
                <a:cs typeface="+mn-cs"/>
              </a:rPr>
              <a:t>C, full waiver, is the fallback. If VA finds the veteran shares some fault, or if VA's delay doesn't qualify as sole error, the debt stands, but no fault plus VA's long delay plus documented hardship is a strong waiver case.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key takeaway: if you had gone straight to waiver, the best you could get is C. Raising validity first is what makes D possible.</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47</a:t>
            </a:fld>
            <a:endParaRPr lang="en-US"/>
          </a:p>
        </p:txBody>
      </p:sp>
    </p:spTree>
    <p:extLst>
      <p:ext uri="{BB962C8B-B14F-4D97-AF65-F5344CB8AC3E}">
        <p14:creationId xmlns:p14="http://schemas.microsoft.com/office/powerpoint/2010/main" val="7304857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surviving spouse receiving survivors pension had a Social Security increase. A data match between VA and SSA generated a $12,000 debt.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Start with validity, because pension math is complicated and data-match debts often have errors. Was the income counted correctly, and for the right period? Were unreimbursed medical expenses deducted? Under VA's pension rules, medical expenses above a set threshold reduce countable income, and data-match audits often don't include them because VA doesn't have that information unless the beneficiary submits it.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Re-running the calculation with the medical expenses included can reduce the debt substantially, or even eliminate it.</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48</a:t>
            </a:fld>
            <a:endParaRPr lang="en-US"/>
          </a:p>
        </p:txBody>
      </p:sp>
    </p:spTree>
    <p:extLst>
      <p:ext uri="{BB962C8B-B14F-4D97-AF65-F5344CB8AC3E}">
        <p14:creationId xmlns:p14="http://schemas.microsoft.com/office/powerpoint/2010/main" val="29704833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out that some are waiver theories and one is a validity theory, so people need to decide what kind of argument fits these facts.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49</a:t>
            </a:fld>
            <a:endParaRPr lang="en-US"/>
          </a:p>
        </p:txBody>
      </p:sp>
    </p:spTree>
    <p:extLst>
      <p:ext uri="{BB962C8B-B14F-4D97-AF65-F5344CB8AC3E}">
        <p14:creationId xmlns:p14="http://schemas.microsoft.com/office/powerpoint/2010/main" val="3764344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answer is D: waiver based on fault of the debtor, undue hardship, and defeat of purpose.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Fault: the survivor didn't understand the income reporting rules and there's no indication of bad faith. Hardship: she's on a fixed income. Defeat of purpose: survivors pension is a needs-based benefit meant to keep low-income survivors out of poverty. Taking it back from someone who needs it to live works against that purpose</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Why not B? There's no indication of VA error or a wrong payee here. That's why the validity work on the previous slide is still important: if re-running the math reveals an error, validity comes back into play.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Always re-run the pension math before accepting the debt, because data-match audits routinely miss deductible expenses.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50</a:t>
            </a:fld>
            <a:endParaRPr lang="en-US"/>
          </a:p>
        </p:txBody>
      </p:sp>
    </p:spTree>
    <p:extLst>
      <p:ext uri="{BB962C8B-B14F-4D97-AF65-F5344CB8AC3E}">
        <p14:creationId xmlns:p14="http://schemas.microsoft.com/office/powerpoint/2010/main" val="4781718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a case where the process worked. The veteran received a $9,200 pension overpayment notice after VA's income verification match.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audit showed the veteran had reported the income correctly. VA simply applied the wrong § 5112 effective date, two months off.</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filed a validity dispute with the audit worksheet, and the debt dropped to $3,100.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then requested waiver of the remaining amount based on hardship, and it was granted.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lesson: you can dispute validity and request waiver at the same time, and § 1.911 allows it. But don't concede any debt until you've audited it. Here, the audit removed two-thirds of the debt before the waiver was even considered.</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51</a:t>
            </a:fld>
            <a:endParaRPr lang="en-US"/>
          </a:p>
        </p:txBody>
      </p:sp>
    </p:spTree>
    <p:extLst>
      <p:ext uri="{BB962C8B-B14F-4D97-AF65-F5344CB8AC3E}">
        <p14:creationId xmlns:p14="http://schemas.microsoft.com/office/powerpoint/2010/main" val="12704576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pulls the session together into a process you can use on every case. Walk through it as a sequence.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Intake: collect the debt notice, the audit worksheet, and the award letter behind the debt. </a:t>
            </a:r>
          </a:p>
          <a:p>
            <a:r>
              <a:rPr lang="en-US" sz="1200" kern="1200" dirty="0">
                <a:solidFill>
                  <a:schemeClr val="tx1"/>
                </a:solidFill>
                <a:effectLst/>
                <a:latin typeface="+mn-lt"/>
                <a:ea typeface="+mn-ea"/>
                <a:cs typeface="+mn-cs"/>
              </a:rPr>
              <a:t>Calendar: the 30-day shield and the one-year waiver deadline, on day one. </a:t>
            </a:r>
          </a:p>
          <a:p>
            <a:r>
              <a:rPr lang="en-US" sz="1200" kern="1200" dirty="0">
                <a:solidFill>
                  <a:schemeClr val="tx1"/>
                </a:solidFill>
                <a:effectLst/>
                <a:latin typeface="+mn-lt"/>
                <a:ea typeface="+mn-ea"/>
                <a:cs typeface="+mn-cs"/>
              </a:rPr>
              <a:t>Validate: re-run the effective dates and the math. </a:t>
            </a:r>
          </a:p>
          <a:p>
            <a:r>
              <a:rPr lang="en-US" sz="1200" kern="1200" dirty="0">
                <a:solidFill>
                  <a:schemeClr val="tx1"/>
                </a:solidFill>
                <a:effectLst/>
                <a:latin typeface="+mn-lt"/>
                <a:ea typeface="+mn-ea"/>
                <a:cs typeface="+mn-cs"/>
              </a:rPr>
              <a:t>Screen: look for anything that suggests fraud or bad faith before choosing a theory. </a:t>
            </a:r>
          </a:p>
          <a:p>
            <a:r>
              <a:rPr lang="en-US" sz="1200" kern="1200" dirty="0">
                <a:solidFill>
                  <a:schemeClr val="tx1"/>
                </a:solidFill>
                <a:effectLst/>
                <a:latin typeface="+mn-lt"/>
                <a:ea typeface="+mn-ea"/>
                <a:cs typeface="+mn-cs"/>
              </a:rPr>
              <a:t>Build: the 5655 and evidence, tied to the § 1.965 elements. </a:t>
            </a:r>
          </a:p>
          <a:p>
            <a:r>
              <a:rPr lang="en-US" sz="1200" kern="1200" dirty="0">
                <a:solidFill>
                  <a:schemeClr val="tx1"/>
                </a:solidFill>
                <a:effectLst/>
                <a:latin typeface="+mn-lt"/>
                <a:ea typeface="+mn-ea"/>
                <a:cs typeface="+mn-cs"/>
              </a:rPr>
              <a:t>File with DMC and keep proof. Follow up: hearings, reconsideration, or appeal, and watch for new debts, which require fresh notice of waiver rights.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Print this checklist and attach it to the front of every debt file. It's the simplest way to avoid missed deadlines and conceded debts.</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52</a:t>
            </a:fld>
            <a:endParaRPr lang="en-US"/>
          </a:p>
        </p:txBody>
      </p:sp>
    </p:spTree>
    <p:extLst>
      <p:ext uri="{BB962C8B-B14F-4D97-AF65-F5344CB8AC3E}">
        <p14:creationId xmlns:p14="http://schemas.microsoft.com/office/powerpoint/2010/main" val="170147989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the reference page. </a:t>
            </a:r>
          </a:p>
          <a:p>
            <a:r>
              <a:rPr lang="en-US" sz="1200" kern="1200" dirty="0">
                <a:solidFill>
                  <a:schemeClr val="tx1"/>
                </a:solidFill>
                <a:effectLst/>
                <a:latin typeface="+mn-lt"/>
                <a:ea typeface="+mn-ea"/>
                <a:cs typeface="+mn-cs"/>
              </a:rPr>
              <a:t>Keep this handy!</a:t>
            </a:r>
          </a:p>
          <a:p>
            <a:r>
              <a:rPr lang="en-US" sz="1200" kern="1200" dirty="0">
                <a:solidFill>
                  <a:schemeClr val="tx1"/>
                </a:solidFill>
                <a:effectLst/>
                <a:latin typeface="+mn-lt"/>
                <a:ea typeface="+mn-ea"/>
                <a:cs typeface="+mn-cs"/>
              </a:rPr>
              <a:t>Statutes: 38 U.S.C. §§ 5112, 5302, 5314, 5314A, and 5315. Regulations: 38 C.F.R. §§ 1.911, 1.912a, 1.958, and 1.962–1.970. The current M21-1 debt sections, since old citations are out of date. VA Form 5655, and DMC's contact information. And VAOPGCPREC 21-95 on fresh notice for separate debts.</a:t>
            </a:r>
          </a:p>
          <a:p>
            <a:r>
              <a:rPr lang="en-US" sz="1200" kern="1200" dirty="0">
                <a:solidFill>
                  <a:schemeClr val="tx1"/>
                </a:solidFill>
                <a:effectLst/>
                <a:latin typeface="+mn-lt"/>
                <a:ea typeface="+mn-ea"/>
                <a:cs typeface="+mn-cs"/>
              </a:rPr>
              <a:t>For case law, Board decisions applying §§ 1.963 and 1.965 are searchable by fact pattern. Looking up how the Board handled a similar situation is a good way to see what evidence persuaded it.</a:t>
            </a:r>
          </a:p>
          <a:p>
            <a:r>
              <a:rPr lang="en-US" sz="1200" kern="1200" dirty="0">
                <a:solidFill>
                  <a:schemeClr val="tx1"/>
                </a:solidFill>
                <a:effectLst/>
                <a:latin typeface="+mn-lt"/>
                <a:ea typeface="+mn-ea"/>
                <a:cs typeface="+mn-cs"/>
              </a:rPr>
              <a:t>Transition: after the break, we'll apply all of this to a real case: a fugitive-felon debt of more than $200,000 that went through a validity dispute, a higher-level review, a supplemental claim, a waiver request, and a Board appeal.</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How VSOs use this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researching Board decisions, search for your fact pattern plus terms like "equity and good conscience" or "sole administrative error."</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53</a:t>
            </a:fld>
            <a:endParaRPr lang="en-US"/>
          </a:p>
        </p:txBody>
      </p:sp>
    </p:spTree>
    <p:extLst>
      <p:ext uri="{BB962C8B-B14F-4D97-AF65-F5344CB8AC3E}">
        <p14:creationId xmlns:p14="http://schemas.microsoft.com/office/powerpoint/2010/main" val="3116623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79</a:t>
            </a:fld>
            <a:endParaRPr lang="en-US"/>
          </a:p>
        </p:txBody>
      </p:sp>
    </p:spTree>
    <p:extLst>
      <p:ext uri="{BB962C8B-B14F-4D97-AF65-F5344CB8AC3E}">
        <p14:creationId xmlns:p14="http://schemas.microsoft.com/office/powerpoint/2010/main" val="11238622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80</a:t>
            </a:fld>
            <a:endParaRPr lang="en-US"/>
          </a:p>
        </p:txBody>
      </p:sp>
    </p:spTree>
    <p:extLst>
      <p:ext uri="{BB962C8B-B14F-4D97-AF65-F5344CB8AC3E}">
        <p14:creationId xmlns:p14="http://schemas.microsoft.com/office/powerpoint/2010/main" val="30917979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86</a:t>
            </a:fld>
            <a:endParaRPr lang="en-US"/>
          </a:p>
        </p:txBody>
      </p:sp>
    </p:spTree>
    <p:extLst>
      <p:ext uri="{BB962C8B-B14F-4D97-AF65-F5344CB8AC3E}">
        <p14:creationId xmlns:p14="http://schemas.microsoft.com/office/powerpoint/2010/main" val="33421349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8D2084-C972-4CC4-90F6-299124C75878}" type="slidenum">
              <a:rPr lang="en-US" smtClean="0"/>
              <a:t>88</a:t>
            </a:fld>
            <a:endParaRPr lang="en-US"/>
          </a:p>
        </p:txBody>
      </p:sp>
    </p:spTree>
    <p:extLst>
      <p:ext uri="{BB962C8B-B14F-4D97-AF65-F5344CB8AC3E}">
        <p14:creationId xmlns:p14="http://schemas.microsoft.com/office/powerpoint/2010/main" val="2687614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r>
              <a:rPr lang="en-US" dirty="0"/>
              <a:t>Lesson </a:t>
            </a:r>
            <a:r>
              <a:rPr lang="en-US" dirty="0" err="1"/>
              <a:t>x.x</a:t>
            </a:r>
            <a:br>
              <a:rPr lang="en-US" dirty="0"/>
            </a:br>
            <a:r>
              <a:rPr lang="en-US" dirty="0"/>
              <a:t>Title: Subtitle</a:t>
            </a:r>
          </a:p>
        </p:txBody>
      </p:sp>
      <p:sp>
        <p:nvSpPr>
          <p:cNvPr id="3" name="Subtitle 2">
            <a:extLst>
              <a:ext uri="{FF2B5EF4-FFF2-40B4-BE49-F238E27FC236}">
                <a16:creationId xmlns:a16="http://schemas.microsoft.com/office/drawing/2014/main" id="{B98EF51B-30A1-42BE-96B9-01E418F50AAC}"/>
              </a:ext>
            </a:extLst>
          </p:cNvPr>
          <p:cNvSpPr>
            <a:spLocks noGrp="1"/>
          </p:cNvSpPr>
          <p:nvPr>
            <p:ph type="subTitle" idx="1"/>
          </p:nvPr>
        </p:nvSpPr>
        <p:spPr>
          <a:xfrm>
            <a:off x="4732283" y="4512660"/>
            <a:ext cx="5935717" cy="157917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F9FAD28-F3AF-4E61-A493-82AFDDB5FF1F}"/>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0D393D-028B-4941-8330-FCBF4EA914C2}"/>
              </a:ext>
            </a:extLst>
          </p:cNvPr>
          <p:cNvSpPr>
            <a:spLocks noGrp="1"/>
          </p:cNvSpPr>
          <p:nvPr>
            <p:ph type="ftr" sz="quarter" idx="11"/>
          </p:nvPr>
        </p:nvSpPr>
        <p:spPr>
          <a:xfrm>
            <a:off x="4038600" y="6356350"/>
            <a:ext cx="4114800" cy="365125"/>
          </a:xfrm>
          <a:prstGeom prst="rect">
            <a:avLst/>
          </a:prstGeom>
        </p:spPr>
        <p:txBody>
          <a:bodyPr/>
          <a:lstStyle/>
          <a:p>
            <a:r>
              <a:rPr lang="en-US" dirty="0"/>
              <a:t>© 2018-2025 Bergmann &amp; Moore LLC</a:t>
            </a:r>
          </a:p>
        </p:txBody>
      </p:sp>
      <p:sp>
        <p:nvSpPr>
          <p:cNvPr id="6" name="Slide Number Placeholder 5">
            <a:extLst>
              <a:ext uri="{FF2B5EF4-FFF2-40B4-BE49-F238E27FC236}">
                <a16:creationId xmlns:a16="http://schemas.microsoft.com/office/drawing/2014/main" id="{F2504389-B93A-4AF2-83C3-A0ECDD1B9607}"/>
              </a:ext>
            </a:extLst>
          </p:cNvPr>
          <p:cNvSpPr>
            <a:spLocks noGrp="1"/>
          </p:cNvSpPr>
          <p:nvPr>
            <p:ph type="sldNum" sz="quarter" idx="12"/>
          </p:nvPr>
        </p:nvSpPr>
        <p:spPr>
          <a:xfrm>
            <a:off x="8610600" y="6356350"/>
            <a:ext cx="2743200" cy="365125"/>
          </a:xfrm>
          <a:prstGeom prst="rect">
            <a:avLst/>
          </a:prstGeom>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26165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062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BDCFC3-FFE7-FDC1-533A-DF319CB89365}"/>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F6440F0D-AA29-CB7C-BDE5-5B92E8EAF348}"/>
              </a:ext>
            </a:extLst>
          </p:cNvPr>
          <p:cNvSpPr>
            <a:spLocks noGrp="1"/>
          </p:cNvSpPr>
          <p:nvPr>
            <p:ph type="ftr" sz="quarter" idx="11"/>
          </p:nvPr>
        </p:nvSpPr>
        <p:spPr/>
        <p:txBody>
          <a:bodyPr/>
          <a:lstStyle/>
          <a:p>
            <a:r>
              <a:rPr lang="en-US" dirty="0"/>
              <a:t>© 2018-2025 Bergmann &amp; Moore LLC</a:t>
            </a:r>
          </a:p>
        </p:txBody>
      </p:sp>
      <p:sp>
        <p:nvSpPr>
          <p:cNvPr id="4" name="Slide Number Placeholder 3">
            <a:extLst>
              <a:ext uri="{FF2B5EF4-FFF2-40B4-BE49-F238E27FC236}">
                <a16:creationId xmlns:a16="http://schemas.microsoft.com/office/drawing/2014/main" id="{21FCB02A-545A-AAF2-2FDA-661AA63CF862}"/>
              </a:ext>
            </a:extLst>
          </p:cNvPr>
          <p:cNvSpPr>
            <a:spLocks noGrp="1"/>
          </p:cNvSpPr>
          <p:nvPr>
            <p:ph type="sldNum" sz="quarter" idx="12"/>
          </p:nvPr>
        </p:nvSpPr>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410490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O_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135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1616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oter with Graphic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6475307"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6985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oter with Graphic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4793101" y="1498189"/>
            <a:ext cx="7398899"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79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5230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0D9E2D-C64A-410E-BD4D-F4805FE74153}"/>
              </a:ext>
            </a:extLst>
          </p:cNvPr>
          <p:cNvSpPr/>
          <p:nvPr userDrawn="1"/>
        </p:nvSpPr>
        <p:spPr>
          <a:xfrm>
            <a:off x="3804745" y="3"/>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5FDE16B-E99B-4AC6-82FF-65CB8D39624E}"/>
              </a:ext>
            </a:extLst>
          </p:cNvPr>
          <p:cNvSpPr txBox="1">
            <a:spLocks/>
          </p:cNvSpPr>
          <p:nvPr userDrawn="1"/>
        </p:nvSpPr>
        <p:spPr>
          <a:xfrm>
            <a:off x="4732283" y="2335426"/>
            <a:ext cx="5665076" cy="2322467"/>
          </a:xfrm>
          <a:prstGeom prst="rect">
            <a:avLst/>
          </a:prstGeom>
        </p:spPr>
        <p:txBody>
          <a:bodyPr anchor="b"/>
          <a:lstStyle>
            <a:lvl1pPr algn="l" defTabSz="914400" rtl="0" eaLnBrk="1" latinLnBrk="0" hangingPunct="1">
              <a:lnSpc>
                <a:spcPct val="90000"/>
              </a:lnSpc>
              <a:spcBef>
                <a:spcPct val="0"/>
              </a:spcBef>
              <a:buNone/>
              <a:defRPr sz="6000" kern="1200">
                <a:solidFill>
                  <a:srgbClr val="104C7D"/>
                </a:solidFill>
                <a:latin typeface="Verdana" panose="020B0604030504040204" pitchFamily="34" charset="0"/>
                <a:ea typeface="Verdana" panose="020B0604030504040204" pitchFamily="34" charset="0"/>
                <a:cs typeface="+mj-cs"/>
              </a:defRPr>
            </a:lvl1pPr>
          </a:lstStyle>
          <a:p>
            <a:r>
              <a:rPr lang="en-US" dirty="0"/>
              <a:t>Lesson </a:t>
            </a:r>
            <a:r>
              <a:rPr lang="en-US" dirty="0" err="1"/>
              <a:t>x.x</a:t>
            </a:r>
            <a:br>
              <a:rPr lang="en-US" dirty="0"/>
            </a:br>
            <a:r>
              <a:rPr lang="en-US" dirty="0"/>
              <a:t>Title: Subtitle</a:t>
            </a:r>
          </a:p>
        </p:txBody>
      </p:sp>
      <p:sp>
        <p:nvSpPr>
          <p:cNvPr id="9" name="Subtitle 2">
            <a:extLst>
              <a:ext uri="{FF2B5EF4-FFF2-40B4-BE49-F238E27FC236}">
                <a16:creationId xmlns:a16="http://schemas.microsoft.com/office/drawing/2014/main" id="{67093CBA-1F96-4DEF-8FD3-39B33223A681}"/>
              </a:ext>
            </a:extLst>
          </p:cNvPr>
          <p:cNvSpPr txBox="1">
            <a:spLocks/>
          </p:cNvSpPr>
          <p:nvPr userDrawn="1"/>
        </p:nvSpPr>
        <p:spPr>
          <a:xfrm>
            <a:off x="4732282" y="4794422"/>
            <a:ext cx="5935717" cy="92675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Master subtitle style</a:t>
            </a:r>
          </a:p>
        </p:txBody>
      </p:sp>
      <p:sp>
        <p:nvSpPr>
          <p:cNvPr id="10" name="Date Placeholder 3">
            <a:extLst>
              <a:ext uri="{FF2B5EF4-FFF2-40B4-BE49-F238E27FC236}">
                <a16:creationId xmlns:a16="http://schemas.microsoft.com/office/drawing/2014/main" id="{6E8B0E78-AD7C-4CC3-9DD3-E4113E368220}"/>
              </a:ext>
            </a:extLst>
          </p:cNvPr>
          <p:cNvSpPr>
            <a:spLocks noGrp="1"/>
          </p:cNvSpPr>
          <p:nvPr>
            <p:ph type="dt" sz="half" idx="2"/>
          </p:nvPr>
        </p:nvSpPr>
        <p:spPr>
          <a:xfrm>
            <a:off x="838200" y="6356350"/>
            <a:ext cx="2743200" cy="365125"/>
          </a:xfrm>
          <a:prstGeom prst="rect">
            <a:avLst/>
          </a:prstGeom>
        </p:spPr>
        <p:txBody>
          <a:bodyPr/>
          <a:lstStyle/>
          <a:p>
            <a:endParaRPr lang="en-US"/>
          </a:p>
        </p:txBody>
      </p:sp>
      <p:sp>
        <p:nvSpPr>
          <p:cNvPr id="11" name="Footer Placeholder 4">
            <a:extLst>
              <a:ext uri="{FF2B5EF4-FFF2-40B4-BE49-F238E27FC236}">
                <a16:creationId xmlns:a16="http://schemas.microsoft.com/office/drawing/2014/main" id="{60B491D6-0456-4CE0-8995-C62E19DD6E82}"/>
              </a:ext>
            </a:extLst>
          </p:cNvPr>
          <p:cNvSpPr>
            <a:spLocks noGrp="1"/>
          </p:cNvSpPr>
          <p:nvPr>
            <p:ph type="ftr" sz="quarter" idx="3"/>
          </p:nvPr>
        </p:nvSpPr>
        <p:spPr>
          <a:xfrm>
            <a:off x="4038600" y="6356350"/>
            <a:ext cx="4114800" cy="365125"/>
          </a:xfrm>
          <a:prstGeom prst="rect">
            <a:avLst/>
          </a:prstGeom>
        </p:spPr>
        <p:txBody>
          <a:bodyPr/>
          <a:lstStyle/>
          <a:p>
            <a:r>
              <a:rPr lang="en-US" dirty="0"/>
              <a:t>© 2018-2026 Bergmann &amp; Moore LLC</a:t>
            </a:r>
          </a:p>
        </p:txBody>
      </p:sp>
      <p:sp>
        <p:nvSpPr>
          <p:cNvPr id="12" name="Slide Number Placeholder 5">
            <a:extLst>
              <a:ext uri="{FF2B5EF4-FFF2-40B4-BE49-F238E27FC236}">
                <a16:creationId xmlns:a16="http://schemas.microsoft.com/office/drawing/2014/main" id="{67E32307-B977-4CD9-A33A-7C53D1190AC1}"/>
              </a:ext>
            </a:extLst>
          </p:cNvPr>
          <p:cNvSpPr>
            <a:spLocks noGrp="1"/>
          </p:cNvSpPr>
          <p:nvPr>
            <p:ph type="sldNum" sz="quarter" idx="4"/>
          </p:nvPr>
        </p:nvSpPr>
        <p:spPr>
          <a:xfrm>
            <a:off x="8610600" y="6356350"/>
            <a:ext cx="2743200" cy="365125"/>
          </a:xfrm>
          <a:prstGeom prst="rect">
            <a:avLst/>
          </a:prstGeom>
        </p:spPr>
        <p:txBody>
          <a:bodyPr/>
          <a:lstStyle/>
          <a:p>
            <a:fld id="{75A3FBCB-B889-4A4C-9DFA-4D5296EE229C}" type="slidenum">
              <a:rPr lang="en-US" smtClean="0"/>
              <a:t>‹#›</a:t>
            </a:fld>
            <a:endParaRPr lang="en-US"/>
          </a:p>
        </p:txBody>
      </p:sp>
      <p:pic>
        <p:nvPicPr>
          <p:cNvPr id="14" name="Picture 13">
            <a:extLst>
              <a:ext uri="{FF2B5EF4-FFF2-40B4-BE49-F238E27FC236}">
                <a16:creationId xmlns:a16="http://schemas.microsoft.com/office/drawing/2014/main" id="{916FC884-8DE5-4A55-B14D-D6E4D16EF67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3396" y="357718"/>
            <a:ext cx="1905000" cy="1047750"/>
          </a:xfrm>
          <a:prstGeom prst="rect">
            <a:avLst/>
          </a:prstGeom>
        </p:spPr>
      </p:pic>
    </p:spTree>
    <p:extLst>
      <p:ext uri="{BB962C8B-B14F-4D97-AF65-F5344CB8AC3E}">
        <p14:creationId xmlns:p14="http://schemas.microsoft.com/office/powerpoint/2010/main" val="38365402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8"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9D4154-A4E1-46BB-893C-7831CBD9DF44}"/>
              </a:ext>
            </a:extLst>
          </p:cNvPr>
          <p:cNvSpPr/>
          <p:nvPr userDrawn="1"/>
        </p:nvSpPr>
        <p:spPr>
          <a:xfrm>
            <a:off x="0" y="1366345"/>
            <a:ext cx="12192000" cy="54916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7BD2EB-2D0A-46D6-B41D-B21156107293}"/>
              </a:ext>
            </a:extLst>
          </p:cNvPr>
          <p:cNvSpPr>
            <a:spLocks noGrp="1"/>
          </p:cNvSpPr>
          <p:nvPr>
            <p:ph type="sldNum" sz="quarter" idx="4"/>
          </p:nvPr>
        </p:nvSpPr>
        <p:spPr>
          <a:xfrm>
            <a:off x="8965324" y="628557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AD97A-4EE5-4134-952F-E148AF3C2668}" type="slidenum">
              <a:rPr lang="en-US" smtClean="0"/>
              <a:t>‹#›</a:t>
            </a:fld>
            <a:endParaRPr lang="en-US" dirty="0"/>
          </a:p>
        </p:txBody>
      </p:sp>
      <p:sp>
        <p:nvSpPr>
          <p:cNvPr id="8" name="Footer Placeholder 7">
            <a:extLst>
              <a:ext uri="{FF2B5EF4-FFF2-40B4-BE49-F238E27FC236}">
                <a16:creationId xmlns:a16="http://schemas.microsoft.com/office/drawing/2014/main" id="{99E5193E-EA91-4534-B1AE-CBBF67E11462}"/>
              </a:ext>
            </a:extLst>
          </p:cNvPr>
          <p:cNvSpPr txBox="1">
            <a:spLocks/>
          </p:cNvSpPr>
          <p:nvPr userDrawn="1"/>
        </p:nvSpPr>
        <p:spPr>
          <a:xfrm>
            <a:off x="0" y="6650704"/>
            <a:ext cx="1990165" cy="2101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2018-2026 Bergmann &amp; Moore LLC</a:t>
            </a:r>
          </a:p>
        </p:txBody>
      </p:sp>
    </p:spTree>
    <p:extLst>
      <p:ext uri="{BB962C8B-B14F-4D97-AF65-F5344CB8AC3E}">
        <p14:creationId xmlns:p14="http://schemas.microsoft.com/office/powerpoint/2010/main" val="252401957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Lst>
  <p:hf hdr="0" dt="0"/>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15C67D-D745-4368-873E-4F1A99E399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2621349"/>
            <a:ext cx="1905000" cy="1047750"/>
          </a:xfrm>
          <a:prstGeom prst="rect">
            <a:avLst/>
          </a:prstGeom>
        </p:spPr>
      </p:pic>
    </p:spTree>
    <p:extLst>
      <p:ext uri="{BB962C8B-B14F-4D97-AF65-F5344CB8AC3E}">
        <p14:creationId xmlns:p14="http://schemas.microsoft.com/office/powerpoint/2010/main" val="1311070868"/>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hyperlink" Target="https://bergmannmoore.participoll.com/" TargetMode="External"/><Relationship Id="rId4" Type="http://schemas.openxmlformats.org/officeDocument/2006/relationships/image" Target="../media/image2.com"/></Relationships>
</file>

<file path=ppt/slides/_rels/slide2.xml.rels><?xml version="1.0" encoding="UTF-8" standalone="yes"?>
<Relationships xmlns="http://schemas.openxmlformats.org/package/2006/relationships"><Relationship Id="rId3" Type="http://schemas.openxmlformats.org/officeDocument/2006/relationships/image" Target="../media/image2.com"/><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www.knowva.ebenefits.va.gov/system/templates/selfservice/va_ssnew/help/customer/locale/en-US/portal/554400000001018/content/554400000179498/M21-1-Part-VI-Subpart-iii-Chapter-2-Section-C-Debt-Disputes-and-Collection?query=debt"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knowva.ebenefits.va.gov/system/templates/selfservice/va_ssnew/help/customer/locale/en-us/portal/554400000001018/content/554400000173306/M21-1-Part-XIV-Chapter-8-Fugitive-Felon-Match?query=fugitive%20felon%20coordinator"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6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020D-81F1-6008-56B4-F40580861AF3}"/>
              </a:ext>
            </a:extLst>
          </p:cNvPr>
          <p:cNvSpPr>
            <a:spLocks noGrp="1"/>
          </p:cNvSpPr>
          <p:nvPr>
            <p:ph type="ctrTitle"/>
          </p:nvPr>
        </p:nvSpPr>
        <p:spPr>
          <a:xfrm>
            <a:off x="4139501" y="2240887"/>
            <a:ext cx="6969180" cy="1701800"/>
          </a:xfrm>
        </p:spPr>
        <p:txBody>
          <a:bodyPr/>
          <a:lstStyle/>
          <a:p>
            <a:r>
              <a:rPr lang="en-US" sz="3600" b="1" dirty="0">
                <a:solidFill>
                  <a:srgbClr val="C00000"/>
                </a:solidFill>
              </a:rPr>
              <a:t>Overpayments</a:t>
            </a:r>
            <a:br>
              <a:rPr lang="en-US" sz="3600" b="1" dirty="0">
                <a:solidFill>
                  <a:srgbClr val="C00000"/>
                </a:solidFill>
              </a:rPr>
            </a:br>
            <a:r>
              <a:rPr lang="en-US" sz="3600" b="1" dirty="0">
                <a:solidFill>
                  <a:srgbClr val="C00000"/>
                </a:solidFill>
              </a:rPr>
              <a:t>Waivers &amp; Validity</a:t>
            </a:r>
          </a:p>
        </p:txBody>
      </p:sp>
      <p:sp>
        <p:nvSpPr>
          <p:cNvPr id="3" name="Subtitle 2">
            <a:extLst>
              <a:ext uri="{FF2B5EF4-FFF2-40B4-BE49-F238E27FC236}">
                <a16:creationId xmlns:a16="http://schemas.microsoft.com/office/drawing/2014/main" id="{A9DDE0B3-1CD3-360A-169A-23D485C5774F}"/>
              </a:ext>
            </a:extLst>
          </p:cNvPr>
          <p:cNvSpPr txBox="1">
            <a:spLocks/>
          </p:cNvSpPr>
          <p:nvPr/>
        </p:nvSpPr>
        <p:spPr>
          <a:xfrm>
            <a:off x="4139501" y="4038386"/>
            <a:ext cx="5665464" cy="1701800"/>
          </a:xfrm>
          <a:prstGeom prst="rect">
            <a:avLst/>
          </a:prstGeom>
        </p:spPr>
        <p:txBody>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b="1" i="1" dirty="0">
                <a:solidFill>
                  <a:schemeClr val="bg1">
                    <a:lumMod val="50000"/>
                  </a:schemeClr>
                </a:solidFill>
              </a:rPr>
              <a:t>CALVET/California Association of County Veteran Services Officers</a:t>
            </a:r>
          </a:p>
          <a:p>
            <a:pPr algn="l">
              <a:spcBef>
                <a:spcPts val="0"/>
              </a:spcBef>
            </a:pPr>
            <a:r>
              <a:rPr lang="en-US" i="1" dirty="0">
                <a:solidFill>
                  <a:schemeClr val="bg1">
                    <a:lumMod val="50000"/>
                  </a:schemeClr>
                </a:solidFill>
              </a:rPr>
              <a:t>2026 Fall Training Conference</a:t>
            </a:r>
          </a:p>
          <a:p>
            <a:pPr algn="l">
              <a:spcBef>
                <a:spcPts val="0"/>
              </a:spcBef>
            </a:pPr>
            <a:r>
              <a:rPr lang="en-US" i="1" dirty="0">
                <a:solidFill>
                  <a:schemeClr val="bg1">
                    <a:lumMod val="50000"/>
                  </a:schemeClr>
                </a:solidFill>
              </a:rPr>
              <a:t>October 11-16, 2026</a:t>
            </a:r>
          </a:p>
        </p:txBody>
      </p:sp>
      <p:pic>
        <p:nvPicPr>
          <p:cNvPr id="6" name="Picture 5">
            <a:extLst>
              <a:ext uri="{FF2B5EF4-FFF2-40B4-BE49-F238E27FC236}">
                <a16:creationId xmlns:a16="http://schemas.microsoft.com/office/drawing/2014/main" id="{C536418B-28CB-4EC6-2499-9B7FDD9A7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2218" y="4038386"/>
            <a:ext cx="2601964" cy="2601964"/>
          </a:xfrm>
          <a:prstGeom prst="rect">
            <a:avLst/>
          </a:prstGeom>
        </p:spPr>
      </p:pic>
      <p:sp>
        <p:nvSpPr>
          <p:cNvPr id="7" name="PP_address">
            <a:extLst>
              <a:ext uri="{FF2B5EF4-FFF2-40B4-BE49-F238E27FC236}">
                <a16:creationId xmlns:a16="http://schemas.microsoft.com/office/drawing/2014/main" id="{3185C2EF-B9E8-4E51-33F7-E065AFBD7507}"/>
              </a:ext>
            </a:extLst>
          </p:cNvPr>
          <p:cNvSpPr txBox="1"/>
          <p:nvPr/>
        </p:nvSpPr>
        <p:spPr>
          <a:xfrm>
            <a:off x="5173360" y="6051768"/>
            <a:ext cx="3175000" cy="276999"/>
          </a:xfrm>
          <a:prstGeom prst="rect">
            <a:avLst/>
          </a:prstGeom>
          <a:noFill/>
        </p:spPr>
        <p:txBody>
          <a:bodyPr vert="horz" rtlCol="0">
            <a:spAutoFit/>
          </a:bodyPr>
          <a:lstStyle/>
          <a:p>
            <a:pPr algn="r"/>
            <a:r>
              <a:rPr lang="en-US" sz="1200" dirty="0">
                <a:latin typeface="Segoe UI" panose="020B0502040204020203" pitchFamily="34" charset="0"/>
                <a:hlinkClick r:id="rId5"/>
              </a:rPr>
              <a:t>https://bergmannmoore.participoll.com/</a:t>
            </a:r>
            <a:r>
              <a:rPr lang="en-US" sz="1200" dirty="0">
                <a:latin typeface="Segoe UI" panose="020B0502040204020203" pitchFamily="34" charset="0"/>
              </a:rPr>
              <a:t> </a:t>
            </a:r>
          </a:p>
        </p:txBody>
      </p:sp>
    </p:spTree>
    <p:custDataLst>
      <p:tags r:id="rId1"/>
    </p:custDataLst>
    <p:extLst>
      <p:ext uri="{BB962C8B-B14F-4D97-AF65-F5344CB8AC3E}">
        <p14:creationId xmlns:p14="http://schemas.microsoft.com/office/powerpoint/2010/main" val="405154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7767-F4D9-5590-EED5-BDF0614AED90}"/>
              </a:ext>
            </a:extLst>
          </p:cNvPr>
          <p:cNvSpPr>
            <a:spLocks noGrp="1"/>
          </p:cNvSpPr>
          <p:nvPr>
            <p:ph type="title"/>
          </p:nvPr>
        </p:nvSpPr>
        <p:spPr/>
        <p:txBody>
          <a:bodyPr>
            <a:normAutofit/>
          </a:bodyPr>
          <a:lstStyle/>
          <a:p>
            <a:r>
              <a:rPr lang="en-US" sz="4000" dirty="0"/>
              <a:t>Polling Question</a:t>
            </a:r>
          </a:p>
        </p:txBody>
      </p:sp>
      <p:sp>
        <p:nvSpPr>
          <p:cNvPr id="3" name="Slide Number Placeholder 2">
            <a:extLst>
              <a:ext uri="{FF2B5EF4-FFF2-40B4-BE49-F238E27FC236}">
                <a16:creationId xmlns:a16="http://schemas.microsoft.com/office/drawing/2014/main" id="{81435C0B-C8F3-E986-B0B6-BD26CC30A90E}"/>
              </a:ext>
            </a:extLst>
          </p:cNvPr>
          <p:cNvSpPr>
            <a:spLocks noGrp="1"/>
          </p:cNvSpPr>
          <p:nvPr>
            <p:ph type="sldNum" sz="quarter" idx="12"/>
          </p:nvPr>
        </p:nvSpPr>
        <p:spPr/>
        <p:txBody>
          <a:bodyPr/>
          <a:lstStyle/>
          <a:p>
            <a:fld id="{772AD97A-4EE5-4134-952F-E148AF3C2668}" type="slidenum">
              <a:rPr lang="en-US" smtClean="0"/>
              <a:pPr/>
              <a:t>2</a:t>
            </a:fld>
            <a:endParaRPr lang="en-US" dirty="0"/>
          </a:p>
        </p:txBody>
      </p:sp>
      <p:sp>
        <p:nvSpPr>
          <p:cNvPr id="4" name="Content Placeholder 3">
            <a:extLst>
              <a:ext uri="{FF2B5EF4-FFF2-40B4-BE49-F238E27FC236}">
                <a16:creationId xmlns:a16="http://schemas.microsoft.com/office/drawing/2014/main" id="{CE6AB1DA-796D-0BE1-DCC1-822B4A8059D8}"/>
              </a:ext>
            </a:extLst>
          </p:cNvPr>
          <p:cNvSpPr>
            <a:spLocks noGrp="1"/>
          </p:cNvSpPr>
          <p:nvPr>
            <p:ph idx="1"/>
          </p:nvPr>
        </p:nvSpPr>
        <p:spPr/>
        <p:txBody>
          <a:bodyPr/>
          <a:lstStyle/>
          <a:p>
            <a:pPr marL="0" indent="0">
              <a:buNone/>
            </a:pPr>
            <a:r>
              <a:rPr lang="en-US" b="1" dirty="0">
                <a:solidFill>
                  <a:schemeClr val="accent1">
                    <a:lumMod val="75000"/>
                  </a:schemeClr>
                </a:solidFill>
              </a:rPr>
              <a:t>How many VA debt cases have you handled in the last 6 months?</a:t>
            </a:r>
          </a:p>
          <a:p>
            <a:pPr marL="0" indent="0">
              <a:buNone/>
            </a:pPr>
            <a:endParaRPr lang="en-US" b="1" dirty="0">
              <a:solidFill>
                <a:schemeClr val="accent1">
                  <a:lumMod val="75000"/>
                </a:schemeClr>
              </a:solidFill>
            </a:endParaRPr>
          </a:p>
          <a:p>
            <a:pPr marL="514350" indent="-514350">
              <a:buAutoNum type="alphaUcPeriod"/>
            </a:pPr>
            <a:r>
              <a:rPr lang="en-US" b="1" dirty="0">
                <a:solidFill>
                  <a:srgbClr val="0070C0"/>
                </a:solidFill>
              </a:rPr>
              <a:t>None</a:t>
            </a:r>
          </a:p>
          <a:p>
            <a:pPr marL="514350" indent="-514350">
              <a:buAutoNum type="alphaUcPeriod"/>
            </a:pPr>
            <a:r>
              <a:rPr lang="en-US" b="1" dirty="0">
                <a:solidFill>
                  <a:srgbClr val="008A00"/>
                </a:solidFill>
              </a:rPr>
              <a:t>1-5 cases</a:t>
            </a:r>
          </a:p>
          <a:p>
            <a:pPr marL="514350" indent="-514350">
              <a:buAutoNum type="alphaUcPeriod"/>
            </a:pPr>
            <a:r>
              <a:rPr lang="en-US" b="1" dirty="0">
                <a:solidFill>
                  <a:srgbClr val="7030A0"/>
                </a:solidFill>
              </a:rPr>
              <a:t>6-10 cases</a:t>
            </a:r>
          </a:p>
          <a:p>
            <a:pPr marL="514350" indent="-514350">
              <a:buAutoNum type="alphaUcPeriod"/>
            </a:pPr>
            <a:r>
              <a:rPr lang="en-US" b="1" dirty="0">
                <a:solidFill>
                  <a:srgbClr val="FD5C04"/>
                </a:solidFill>
              </a:rPr>
              <a:t>More than 10 cases</a:t>
            </a:r>
          </a:p>
        </p:txBody>
      </p:sp>
      <p:sp>
        <p:nvSpPr>
          <p:cNvPr id="5" name="answerA">
            <a:extLst>
              <a:ext uri="{FF2B5EF4-FFF2-40B4-BE49-F238E27FC236}">
                <a16:creationId xmlns:a16="http://schemas.microsoft.com/office/drawing/2014/main" id="{6247DCCD-5586-CA8E-533D-2F9FE7E7F31A}"/>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59264C80-5239-92C1-6C1B-1E70837A45BA}"/>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DBDB3894-8A08-499E-B23E-614E5F4EB218}"/>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22191663-01DB-55CC-5456-C35F59357EF9}"/>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D633D3D7-409E-8D0F-CA38-4C63DAE57D9B}"/>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5ADDC4BB-55D3-F1F8-38AC-6C0C4968C670}"/>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11C0B55E-51D4-8D07-1D0C-961AC36B9DDE}"/>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947137D3-0C50-5DD5-CD95-65FD3170416C}"/>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8E14A5C0-5555-83AE-AE72-72C5CCBBC065}"/>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16632B10-AD00-29EC-998F-2E2114EA146E}"/>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99171BFB-3ADE-DA4C-670B-E850E41D9A23}"/>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pic>
        <p:nvPicPr>
          <p:cNvPr id="18" name="Picture 17">
            <a:extLst>
              <a:ext uri="{FF2B5EF4-FFF2-40B4-BE49-F238E27FC236}">
                <a16:creationId xmlns:a16="http://schemas.microsoft.com/office/drawing/2014/main" id="{85FB392E-4172-D538-AC54-30B7C7B6A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736" y="3716286"/>
            <a:ext cx="2601964" cy="2601964"/>
          </a:xfrm>
          <a:prstGeom prst="rect">
            <a:avLst/>
          </a:prstGeom>
        </p:spPr>
      </p:pic>
    </p:spTree>
    <p:extLst>
      <p:ext uri="{BB962C8B-B14F-4D97-AF65-F5344CB8AC3E}">
        <p14:creationId xmlns:p14="http://schemas.microsoft.com/office/powerpoint/2010/main" val="285691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Why This Matters</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Scale: </a:t>
            </a:r>
            <a:r>
              <a:rPr sz="2800" b="0" dirty="0">
                <a:solidFill>
                  <a:srgbClr val="44546A"/>
                </a:solidFill>
              </a:rPr>
              <a:t>VA establishes hundreds of thousands of overpayments every year and </a:t>
            </a:r>
            <a:r>
              <a:rPr lang="en-US" sz="2800" b="0" dirty="0">
                <a:solidFill>
                  <a:srgbClr val="44546A"/>
                </a:solidFill>
              </a:rPr>
              <a:t>everyone</a:t>
            </a:r>
            <a:r>
              <a:rPr sz="2800" b="0" dirty="0">
                <a:solidFill>
                  <a:srgbClr val="44546A"/>
                </a:solidFill>
              </a:rPr>
              <a:t> lands on a kitchen table.</a:t>
            </a:r>
          </a:p>
          <a:p>
            <a:pPr>
              <a:spcBef>
                <a:spcPts val="600"/>
              </a:spcBef>
              <a:spcAft>
                <a:spcPts val="1200"/>
              </a:spcAft>
            </a:pPr>
            <a:r>
              <a:rPr sz="2800" b="1" dirty="0">
                <a:solidFill>
                  <a:srgbClr val="104C7D"/>
                </a:solidFill>
              </a:rPr>
              <a:t>Stakes: </a:t>
            </a:r>
            <a:r>
              <a:rPr sz="2800" b="0" dirty="0">
                <a:solidFill>
                  <a:srgbClr val="44546A"/>
                </a:solidFill>
              </a:rPr>
              <a:t>offset of monthly benefits, credit reporting, tax-refund offset, and real financial distress.</a:t>
            </a:r>
          </a:p>
          <a:p>
            <a:pPr>
              <a:spcBef>
                <a:spcPts val="600"/>
              </a:spcBef>
              <a:spcAft>
                <a:spcPts val="1200"/>
              </a:spcAft>
            </a:pPr>
            <a:r>
              <a:rPr sz="2800" b="1" dirty="0">
                <a:solidFill>
                  <a:srgbClr val="104C7D"/>
                </a:solidFill>
              </a:rPr>
              <a:t>Your role: </a:t>
            </a:r>
            <a:r>
              <a:rPr sz="2800" b="0" dirty="0">
                <a:solidFill>
                  <a:srgbClr val="44546A"/>
                </a:solidFill>
              </a:rPr>
              <a:t>debts are where benefits practice meets collections law — and where skilled advocacy changes outcomes.</a:t>
            </a:r>
          </a:p>
          <a:p>
            <a:pPr>
              <a:spcBef>
                <a:spcPts val="600"/>
              </a:spcBef>
              <a:spcAft>
                <a:spcPts val="1200"/>
              </a:spcAft>
            </a:pPr>
            <a:r>
              <a:rPr sz="2800" b="1" dirty="0">
                <a:solidFill>
                  <a:srgbClr val="104C7D"/>
                </a:solidFill>
              </a:rPr>
              <a:t>Advanced skill = knowing which lever to pull: </a:t>
            </a:r>
            <a:r>
              <a:rPr sz="2800" b="0" dirty="0">
                <a:solidFill>
                  <a:srgbClr val="44546A"/>
                </a:solidFill>
              </a:rPr>
              <a:t>validity, waiver, compromise, or appeal — and in what order.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Learning Objectives</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Trace any VA debt </a:t>
            </a:r>
            <a:r>
              <a:rPr sz="2800" b="0" dirty="0">
                <a:solidFill>
                  <a:srgbClr val="44546A"/>
                </a:solidFill>
              </a:rPr>
              <a:t>to its statutory, regulatory, and manual authority</a:t>
            </a:r>
          </a:p>
          <a:p>
            <a:pPr>
              <a:spcBef>
                <a:spcPts val="600"/>
              </a:spcBef>
              <a:spcAft>
                <a:spcPts val="1200"/>
              </a:spcAft>
            </a:pPr>
            <a:r>
              <a:rPr sz="2800" b="1" dirty="0">
                <a:solidFill>
                  <a:srgbClr val="104C7D"/>
                </a:solidFill>
              </a:rPr>
              <a:t>Distinguish validity-of-debt disputes </a:t>
            </a:r>
            <a:r>
              <a:rPr sz="2800" b="0" dirty="0">
                <a:solidFill>
                  <a:srgbClr val="44546A"/>
                </a:solidFill>
              </a:rPr>
              <a:t>from waiver requests  and know which clock applies</a:t>
            </a:r>
          </a:p>
          <a:p>
            <a:pPr>
              <a:spcBef>
                <a:spcPts val="600"/>
              </a:spcBef>
              <a:spcAft>
                <a:spcPts val="1200"/>
              </a:spcAft>
            </a:pPr>
            <a:r>
              <a:rPr sz="2800" b="1" dirty="0">
                <a:solidFill>
                  <a:srgbClr val="104C7D"/>
                </a:solidFill>
              </a:rPr>
              <a:t>Apply the “equity and good conscience” standard </a:t>
            </a:r>
            <a:r>
              <a:rPr sz="2800" b="0" dirty="0">
                <a:solidFill>
                  <a:srgbClr val="44546A"/>
                </a:solidFill>
              </a:rPr>
              <a:t>the way an adjudicator does</a:t>
            </a:r>
          </a:p>
          <a:p>
            <a:pPr>
              <a:spcBef>
                <a:spcPts val="600"/>
              </a:spcBef>
              <a:spcAft>
                <a:spcPts val="1200"/>
              </a:spcAft>
            </a:pPr>
            <a:r>
              <a:rPr sz="2800" b="1" dirty="0">
                <a:solidFill>
                  <a:srgbClr val="104C7D"/>
                </a:solidFill>
              </a:rPr>
              <a:t>Build a waiver file that wins: </a:t>
            </a:r>
            <a:r>
              <a:rPr sz="2800" b="0" dirty="0">
                <a:solidFill>
                  <a:srgbClr val="44546A"/>
                </a:solidFill>
              </a:rPr>
              <a:t>VA Form 5655, evidence, and legal theory</a:t>
            </a:r>
          </a:p>
          <a:p>
            <a:pPr>
              <a:spcBef>
                <a:spcPts val="600"/>
              </a:spcBef>
              <a:spcAft>
                <a:spcPts val="1200"/>
              </a:spcAft>
            </a:pPr>
            <a:r>
              <a:rPr sz="2800" b="1" dirty="0">
                <a:solidFill>
                  <a:srgbClr val="104C7D"/>
                </a:solidFill>
              </a:rPr>
              <a:t>Advise veterans and eligible dependents </a:t>
            </a:r>
            <a:r>
              <a:rPr sz="2800" b="0" dirty="0">
                <a:solidFill>
                  <a:srgbClr val="44546A"/>
                </a:solidFill>
              </a:rPr>
              <a:t>on hearings, appeals, and alternatives to waiver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I. Statutory Authority</a:t>
            </a:r>
          </a:p>
        </p:txBody>
      </p:sp>
      <p:sp>
        <p:nvSpPr>
          <p:cNvPr id="3" name="Content Placeholder 2"/>
          <p:cNvSpPr>
            <a:spLocks noGrp="1"/>
          </p:cNvSpPr>
          <p:nvPr>
            <p:ph idx="1"/>
          </p:nvPr>
        </p:nvSpPr>
        <p:spPr/>
        <p:txBody>
          <a:bodyPr wrap="square">
            <a:normAutofit/>
          </a:bodyPr>
          <a:lstStyle/>
          <a:p>
            <a:pPr>
              <a:spcBef>
                <a:spcPts val="600"/>
              </a:spcBef>
              <a:spcAft>
                <a:spcPts val="1200"/>
              </a:spcAft>
            </a:pPr>
            <a:r>
              <a:rPr sz="3200" b="1" dirty="0">
                <a:solidFill>
                  <a:srgbClr val="104C7D"/>
                </a:solidFill>
              </a:rPr>
              <a:t>38 U.S.C.: </a:t>
            </a:r>
            <a:r>
              <a:rPr sz="3200" b="0" dirty="0">
                <a:solidFill>
                  <a:srgbClr val="44546A"/>
                </a:solidFill>
              </a:rPr>
              <a:t>what Congress </a:t>
            </a:r>
            <a:r>
              <a:rPr lang="en-US" sz="3200" b="0" dirty="0">
                <a:solidFill>
                  <a:srgbClr val="44546A"/>
                </a:solidFill>
              </a:rPr>
              <a:t>said:</a:t>
            </a:r>
            <a:endParaRPr sz="3200" b="0" dirty="0">
              <a:solidFill>
                <a:srgbClr val="44546A"/>
              </a:solidFill>
            </a:endParaRPr>
          </a:p>
          <a:p>
            <a:pPr lvl="1">
              <a:spcBef>
                <a:spcPts val="600"/>
              </a:spcBef>
              <a:spcAft>
                <a:spcPts val="1200"/>
              </a:spcAft>
            </a:pPr>
            <a:r>
              <a:rPr b="1" dirty="0">
                <a:solidFill>
                  <a:srgbClr val="104C7D"/>
                </a:solidFill>
              </a:rPr>
              <a:t>§ 5112 — </a:t>
            </a:r>
            <a:r>
              <a:rPr b="0" dirty="0">
                <a:solidFill>
                  <a:srgbClr val="44546A"/>
                </a:solidFill>
              </a:rPr>
              <a:t>effective dates: where overpayments are born</a:t>
            </a:r>
          </a:p>
          <a:p>
            <a:pPr lvl="1">
              <a:spcBef>
                <a:spcPts val="600"/>
              </a:spcBef>
              <a:spcAft>
                <a:spcPts val="1200"/>
              </a:spcAft>
            </a:pPr>
            <a:r>
              <a:rPr b="1" dirty="0">
                <a:solidFill>
                  <a:srgbClr val="104C7D"/>
                </a:solidFill>
              </a:rPr>
              <a:t>§ 5314 — </a:t>
            </a:r>
            <a:r>
              <a:rPr b="0" dirty="0">
                <a:solidFill>
                  <a:srgbClr val="44546A"/>
                </a:solidFill>
              </a:rPr>
              <a:t>offset: VA's collection engine</a:t>
            </a:r>
          </a:p>
          <a:p>
            <a:pPr lvl="1">
              <a:spcBef>
                <a:spcPts val="600"/>
              </a:spcBef>
              <a:spcAft>
                <a:spcPts val="1200"/>
              </a:spcAft>
            </a:pPr>
            <a:r>
              <a:rPr b="1" dirty="0">
                <a:solidFill>
                  <a:srgbClr val="104C7D"/>
                </a:solidFill>
              </a:rPr>
              <a:t>§ 5314A — </a:t>
            </a:r>
            <a:r>
              <a:rPr b="0" dirty="0">
                <a:solidFill>
                  <a:srgbClr val="44546A"/>
                </a:solidFill>
              </a:rPr>
              <a:t>the dispute process (added 2022)</a:t>
            </a:r>
          </a:p>
          <a:p>
            <a:pPr lvl="1">
              <a:spcBef>
                <a:spcPts val="600"/>
              </a:spcBef>
              <a:spcAft>
                <a:spcPts val="1200"/>
              </a:spcAft>
            </a:pPr>
            <a:r>
              <a:rPr b="1" dirty="0">
                <a:solidFill>
                  <a:srgbClr val="104C7D"/>
                </a:solidFill>
              </a:rPr>
              <a:t>§ 5302 — </a:t>
            </a:r>
            <a:r>
              <a:rPr b="0" dirty="0">
                <a:solidFill>
                  <a:srgbClr val="44546A"/>
                </a:solidFill>
              </a:rPr>
              <a:t>waiver:</a:t>
            </a:r>
            <a:r>
              <a:rPr lang="en-US" b="0" dirty="0">
                <a:solidFill>
                  <a:srgbClr val="44546A"/>
                </a:solidFill>
              </a:rPr>
              <a:t> a</a:t>
            </a:r>
            <a:r>
              <a:rPr b="0" dirty="0">
                <a:solidFill>
                  <a:srgbClr val="44546A"/>
                </a:solidFill>
              </a:rPr>
              <a:t> relief statute</a:t>
            </a:r>
          </a:p>
          <a:p>
            <a:pPr lvl="1">
              <a:spcBef>
                <a:spcPts val="600"/>
              </a:spcBef>
              <a:spcAft>
                <a:spcPts val="1200"/>
              </a:spcAft>
            </a:pPr>
            <a:r>
              <a:rPr b="1" dirty="0">
                <a:solidFill>
                  <a:srgbClr val="104C7D"/>
                </a:solidFill>
              </a:rPr>
              <a:t>§ 5315 — </a:t>
            </a:r>
            <a:r>
              <a:rPr b="0" dirty="0">
                <a:solidFill>
                  <a:srgbClr val="44546A"/>
                </a:solidFill>
              </a:rPr>
              <a:t>interest &amp; administrative costs</a:t>
            </a:r>
          </a:p>
          <a:p>
            <a:pPr>
              <a:spcBef>
                <a:spcPts val="600"/>
              </a:spcBef>
              <a:spcAft>
                <a:spcPts val="1200"/>
              </a:spcAft>
            </a:pPr>
            <a:r>
              <a:rPr sz="2800" b="1" dirty="0">
                <a:solidFill>
                  <a:srgbClr val="104C7D"/>
                </a:solidFill>
              </a:rPr>
              <a:t>Compromise authority — </a:t>
            </a:r>
            <a:r>
              <a:rPr sz="2800" b="0" dirty="0">
                <a:solidFill>
                  <a:srgbClr val="44546A"/>
                </a:solidFill>
              </a:rPr>
              <a:t>31 U.S.C. §§ 3711–3718; 38 CFR 1.930–1.936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sz="3200" b="1" dirty="0"/>
              <a:t>38 U.S.C. § 5112 — Where Overpayments Are Born</a:t>
            </a:r>
          </a:p>
        </p:txBody>
      </p:sp>
      <p:sp>
        <p:nvSpPr>
          <p:cNvPr id="3" name="Content Placeholder 2"/>
          <p:cNvSpPr>
            <a:spLocks noGrp="1"/>
          </p:cNvSpPr>
          <p:nvPr>
            <p:ph idx="1"/>
          </p:nvPr>
        </p:nvSpPr>
        <p:spPr/>
        <p:txBody>
          <a:bodyPr wrap="square">
            <a:normAutofit fontScale="92500" lnSpcReduction="10000"/>
          </a:bodyPr>
          <a:lstStyle/>
          <a:p>
            <a:pPr>
              <a:spcBef>
                <a:spcPts val="600"/>
              </a:spcBef>
              <a:spcAft>
                <a:spcPts val="1200"/>
              </a:spcAft>
            </a:pPr>
            <a:r>
              <a:rPr sz="2800" b="1" dirty="0">
                <a:solidFill>
                  <a:srgbClr val="104C7D"/>
                </a:solidFill>
              </a:rPr>
              <a:t>§ 5112(a): </a:t>
            </a:r>
            <a:r>
              <a:rPr sz="2800" b="0" dirty="0">
                <a:solidFill>
                  <a:srgbClr val="44546A"/>
                </a:solidFill>
              </a:rPr>
              <a:t>increases and grants are generally effective the first day of the month following the event.</a:t>
            </a:r>
          </a:p>
          <a:p>
            <a:pPr>
              <a:spcBef>
                <a:spcPts val="600"/>
              </a:spcBef>
              <a:spcAft>
                <a:spcPts val="1200"/>
              </a:spcAft>
            </a:pPr>
            <a:r>
              <a:rPr sz="2800" b="1" dirty="0">
                <a:solidFill>
                  <a:srgbClr val="104C7D"/>
                </a:solidFill>
              </a:rPr>
              <a:t>§ 5112(b): </a:t>
            </a:r>
            <a:r>
              <a:rPr sz="2800" b="0" dirty="0">
                <a:solidFill>
                  <a:srgbClr val="44546A"/>
                </a:solidFill>
              </a:rPr>
              <a:t>reductions and discontinuances are generally effective the last day of the month in which the change occurred.</a:t>
            </a:r>
          </a:p>
          <a:p>
            <a:pPr>
              <a:spcBef>
                <a:spcPts val="600"/>
              </a:spcBef>
              <a:spcAft>
                <a:spcPts val="1200"/>
              </a:spcAft>
            </a:pPr>
            <a:r>
              <a:rPr sz="2800" b="1" dirty="0">
                <a:solidFill>
                  <a:srgbClr val="104C7D"/>
                </a:solidFill>
              </a:rPr>
              <a:t>The mechanics: </a:t>
            </a:r>
            <a:r>
              <a:rPr sz="2800" b="0" dirty="0">
                <a:solidFill>
                  <a:srgbClr val="44546A"/>
                </a:solidFill>
              </a:rPr>
              <a:t>VA pays monthly in arrears. When the § 5112 effective date precedes VA's adjustment, the delta becomes an overpayment.</a:t>
            </a:r>
          </a:p>
          <a:p>
            <a:pPr>
              <a:spcBef>
                <a:spcPts val="600"/>
              </a:spcBef>
              <a:spcAft>
                <a:spcPts val="1200"/>
              </a:spcAft>
            </a:pPr>
            <a:r>
              <a:rPr sz="2800" b="1" dirty="0">
                <a:solidFill>
                  <a:srgbClr val="104C7D"/>
                </a:solidFill>
              </a:rPr>
              <a:t>VSO insight: </a:t>
            </a:r>
            <a:r>
              <a:rPr sz="2800" b="0" dirty="0">
                <a:solidFill>
                  <a:srgbClr val="44546A"/>
                </a:solidFill>
              </a:rPr>
              <a:t>every debt letter should map to a § 5112 effective date — if VA got the date wrong, the debt amount is wrong.</a:t>
            </a:r>
          </a:p>
          <a:p>
            <a:pPr>
              <a:spcBef>
                <a:spcPts val="600"/>
              </a:spcBef>
              <a:spcAft>
                <a:spcPts val="1200"/>
              </a:spcAft>
            </a:pPr>
            <a:r>
              <a:rPr sz="2800" b="1" dirty="0">
                <a:solidFill>
                  <a:srgbClr val="104C7D"/>
                </a:solidFill>
              </a:rPr>
              <a:t>Sole VA administrative error: </a:t>
            </a:r>
            <a:r>
              <a:rPr sz="2800" b="0" dirty="0">
                <a:solidFill>
                  <a:srgbClr val="44546A"/>
                </a:solidFill>
              </a:rPr>
              <a:t>if VA alone caused it, the effective date is the date of last payment — no overpayment is created. Your best validity argument.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dirty="0"/>
              <a:t>38 U.S.C. § 5112 — Where Overpayments Are Born</a:t>
            </a:r>
          </a:p>
        </p:txBody>
      </p:sp>
      <p:sp>
        <p:nvSpPr>
          <p:cNvPr id="4" name="Rectangle 3"/>
          <p:cNvSpPr/>
          <p:nvPr/>
        </p:nvSpPr>
        <p:spPr>
          <a:xfrm>
            <a:off x="914400" y="3534156"/>
            <a:ext cx="10058400" cy="64008"/>
          </a:xfrm>
          <a:prstGeom prst="rect">
            <a:avLst/>
          </a:prstGeom>
          <a:solidFill>
            <a:srgbClr val="104C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485900" y="3314700"/>
            <a:ext cx="502920" cy="502920"/>
          </a:xfrm>
          <a:prstGeom prst="ellipse">
            <a:avLst/>
          </a:prstGeom>
          <a:solidFill>
            <a:srgbClr val="104C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200" b="1">
                <a:solidFill>
                  <a:srgbClr val="FFFFFF"/>
                </a:solidFill>
              </a:rPr>
              <a:t>1</a:t>
            </a:r>
          </a:p>
        </p:txBody>
      </p:sp>
      <p:sp>
        <p:nvSpPr>
          <p:cNvPr id="6" name="TextBox 5"/>
          <p:cNvSpPr txBox="1"/>
          <p:nvPr/>
        </p:nvSpPr>
        <p:spPr>
          <a:xfrm>
            <a:off x="502919" y="2148840"/>
            <a:ext cx="2468880" cy="641201"/>
          </a:xfrm>
          <a:prstGeom prst="rect">
            <a:avLst/>
          </a:prstGeom>
          <a:noFill/>
        </p:spPr>
        <p:txBody>
          <a:bodyPr wrap="square">
            <a:spAutoFit/>
          </a:bodyPr>
          <a:lstStyle/>
          <a:p>
            <a:pPr algn="ctr">
              <a:spcBef>
                <a:spcPts val="0"/>
              </a:spcBef>
              <a:spcAft>
                <a:spcPts val="200"/>
              </a:spcAft>
            </a:pPr>
            <a:r>
              <a:rPr sz="1800" b="1" i="0" dirty="0">
                <a:solidFill>
                  <a:srgbClr val="44546A"/>
                </a:solidFill>
              </a:rPr>
              <a:t>Divorce finalized</a:t>
            </a:r>
          </a:p>
          <a:p>
            <a:pPr algn="ctr">
              <a:spcBef>
                <a:spcPts val="0"/>
              </a:spcBef>
              <a:spcAft>
                <a:spcPts val="200"/>
              </a:spcAft>
            </a:pPr>
            <a:r>
              <a:rPr sz="1600" b="0" i="0" dirty="0">
                <a:solidFill>
                  <a:srgbClr val="6B7280"/>
                </a:solidFill>
              </a:rPr>
              <a:t>June 1</a:t>
            </a:r>
            <a:r>
              <a:rPr lang="en-US" sz="1600" b="0" i="0" dirty="0">
                <a:solidFill>
                  <a:srgbClr val="6B7280"/>
                </a:solidFill>
              </a:rPr>
              <a:t>5</a:t>
            </a:r>
            <a:endParaRPr sz="1600" b="0" i="0" dirty="0">
              <a:solidFill>
                <a:srgbClr val="6B7280"/>
              </a:solidFill>
            </a:endParaRPr>
          </a:p>
        </p:txBody>
      </p:sp>
      <p:sp>
        <p:nvSpPr>
          <p:cNvPr id="7" name="Oval 6"/>
          <p:cNvSpPr/>
          <p:nvPr/>
        </p:nvSpPr>
        <p:spPr>
          <a:xfrm>
            <a:off x="4274820" y="3314700"/>
            <a:ext cx="502920" cy="502920"/>
          </a:xfrm>
          <a:prstGeom prst="ellipse">
            <a:avLst/>
          </a:prstGeom>
          <a:solidFill>
            <a:srgbClr val="104C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200" b="1">
                <a:solidFill>
                  <a:srgbClr val="FFFFFF"/>
                </a:solidFill>
              </a:rPr>
              <a:t>2</a:t>
            </a:r>
          </a:p>
        </p:txBody>
      </p:sp>
      <p:sp>
        <p:nvSpPr>
          <p:cNvPr id="8" name="TextBox 7"/>
          <p:cNvSpPr txBox="1"/>
          <p:nvPr/>
        </p:nvSpPr>
        <p:spPr>
          <a:xfrm>
            <a:off x="3291840" y="3977639"/>
            <a:ext cx="2468880" cy="1188720"/>
          </a:xfrm>
          <a:prstGeom prst="rect">
            <a:avLst/>
          </a:prstGeom>
          <a:noFill/>
        </p:spPr>
        <p:txBody>
          <a:bodyPr wrap="square">
            <a:spAutoFit/>
          </a:bodyPr>
          <a:lstStyle/>
          <a:p>
            <a:pPr algn="ctr">
              <a:spcBef>
                <a:spcPts val="0"/>
              </a:spcBef>
              <a:spcAft>
                <a:spcPts val="200"/>
              </a:spcAft>
            </a:pPr>
            <a:r>
              <a:rPr sz="1800" b="1" i="0">
                <a:solidFill>
                  <a:srgbClr val="44546A"/>
                </a:solidFill>
              </a:rPr>
              <a:t>Reduction effective</a:t>
            </a:r>
          </a:p>
          <a:p>
            <a:pPr algn="ctr">
              <a:spcBef>
                <a:spcPts val="0"/>
              </a:spcBef>
              <a:spcAft>
                <a:spcPts val="200"/>
              </a:spcAft>
            </a:pPr>
            <a:r>
              <a:rPr sz="1600" b="0" i="0">
                <a:solidFill>
                  <a:srgbClr val="6B7280"/>
                </a:solidFill>
              </a:rPr>
              <a:t>June 30 — § 5112(b)</a:t>
            </a:r>
          </a:p>
        </p:txBody>
      </p:sp>
      <p:sp>
        <p:nvSpPr>
          <p:cNvPr id="9" name="Oval 8"/>
          <p:cNvSpPr/>
          <p:nvPr/>
        </p:nvSpPr>
        <p:spPr>
          <a:xfrm>
            <a:off x="7063740" y="3314700"/>
            <a:ext cx="502920" cy="502920"/>
          </a:xfrm>
          <a:prstGeom prst="ellipse">
            <a:avLst/>
          </a:prstGeom>
          <a:solidFill>
            <a:srgbClr val="104C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200" b="1">
                <a:solidFill>
                  <a:srgbClr val="FFFFFF"/>
                </a:solidFill>
              </a:rPr>
              <a:t>3</a:t>
            </a:r>
          </a:p>
        </p:txBody>
      </p:sp>
      <p:sp>
        <p:nvSpPr>
          <p:cNvPr id="10" name="TextBox 9"/>
          <p:cNvSpPr txBox="1"/>
          <p:nvPr/>
        </p:nvSpPr>
        <p:spPr>
          <a:xfrm>
            <a:off x="6080760" y="2148840"/>
            <a:ext cx="2468880" cy="1188720"/>
          </a:xfrm>
          <a:prstGeom prst="rect">
            <a:avLst/>
          </a:prstGeom>
          <a:noFill/>
        </p:spPr>
        <p:txBody>
          <a:bodyPr wrap="square">
            <a:spAutoFit/>
          </a:bodyPr>
          <a:lstStyle/>
          <a:p>
            <a:pPr algn="ctr">
              <a:spcBef>
                <a:spcPts val="0"/>
              </a:spcBef>
              <a:spcAft>
                <a:spcPts val="200"/>
              </a:spcAft>
            </a:pPr>
            <a:r>
              <a:rPr sz="1800" b="1" i="0">
                <a:solidFill>
                  <a:srgbClr val="44546A"/>
                </a:solidFill>
              </a:rPr>
              <a:t>VA adjusts award</a:t>
            </a:r>
          </a:p>
          <a:p>
            <a:pPr algn="ctr">
              <a:spcBef>
                <a:spcPts val="0"/>
              </a:spcBef>
              <a:spcAft>
                <a:spcPts val="200"/>
              </a:spcAft>
            </a:pPr>
            <a:r>
              <a:rPr sz="1600" b="0" i="0">
                <a:solidFill>
                  <a:srgbClr val="6B7280"/>
                </a:solidFill>
              </a:rPr>
              <a:t>September — 3 months late</a:t>
            </a:r>
          </a:p>
        </p:txBody>
      </p:sp>
      <p:sp>
        <p:nvSpPr>
          <p:cNvPr id="11" name="Oval 10"/>
          <p:cNvSpPr/>
          <p:nvPr/>
        </p:nvSpPr>
        <p:spPr>
          <a:xfrm>
            <a:off x="9852660" y="3314700"/>
            <a:ext cx="502920" cy="502920"/>
          </a:xfrm>
          <a:prstGeom prst="ellipse">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200" b="1">
                <a:solidFill>
                  <a:srgbClr val="FFFFFF"/>
                </a:solidFill>
              </a:rPr>
              <a:t>4</a:t>
            </a:r>
          </a:p>
        </p:txBody>
      </p:sp>
      <p:sp>
        <p:nvSpPr>
          <p:cNvPr id="12" name="TextBox 11"/>
          <p:cNvSpPr txBox="1"/>
          <p:nvPr/>
        </p:nvSpPr>
        <p:spPr>
          <a:xfrm>
            <a:off x="8869680" y="3977639"/>
            <a:ext cx="2468880" cy="1188720"/>
          </a:xfrm>
          <a:prstGeom prst="rect">
            <a:avLst/>
          </a:prstGeom>
          <a:noFill/>
        </p:spPr>
        <p:txBody>
          <a:bodyPr wrap="square">
            <a:spAutoFit/>
          </a:bodyPr>
          <a:lstStyle/>
          <a:p>
            <a:pPr algn="ctr">
              <a:spcBef>
                <a:spcPts val="0"/>
              </a:spcBef>
              <a:spcAft>
                <a:spcPts val="200"/>
              </a:spcAft>
            </a:pPr>
            <a:r>
              <a:rPr sz="1800" b="1" i="0">
                <a:solidFill>
                  <a:srgbClr val="44546A"/>
                </a:solidFill>
              </a:rPr>
              <a:t>Overpayment created</a:t>
            </a:r>
          </a:p>
          <a:p>
            <a:pPr algn="ctr">
              <a:spcBef>
                <a:spcPts val="0"/>
              </a:spcBef>
              <a:spcAft>
                <a:spcPts val="200"/>
              </a:spcAft>
            </a:pPr>
            <a:r>
              <a:rPr sz="1600" b="0" i="0">
                <a:solidFill>
                  <a:srgbClr val="6B7280"/>
                </a:solidFill>
              </a:rPr>
              <a:t>July + August paid at old rate</a:t>
            </a:r>
          </a:p>
        </p:txBody>
      </p:sp>
      <p:sp>
        <p:nvSpPr>
          <p:cNvPr id="13" name="TextBox 12"/>
          <p:cNvSpPr txBox="1"/>
          <p:nvPr/>
        </p:nvSpPr>
        <p:spPr>
          <a:xfrm>
            <a:off x="640080" y="5349240"/>
            <a:ext cx="10908792" cy="646331"/>
          </a:xfrm>
          <a:prstGeom prst="rect">
            <a:avLst/>
          </a:prstGeom>
          <a:noFill/>
        </p:spPr>
        <p:txBody>
          <a:bodyPr wrap="square">
            <a:spAutoFit/>
          </a:bodyPr>
          <a:lstStyle/>
          <a:p>
            <a:pPr algn="ctr">
              <a:spcBef>
                <a:spcPts val="0"/>
              </a:spcBef>
              <a:spcAft>
                <a:spcPts val="200"/>
              </a:spcAft>
            </a:pPr>
            <a:r>
              <a:rPr sz="1800" b="0" i="1" dirty="0">
                <a:solidFill>
                  <a:srgbClr val="6B7280"/>
                </a:solidFill>
              </a:rPr>
              <a:t>The debt is the gap between the § 5112 effective date and the date VA actually acted. VSO move: verify the event date in the file</a:t>
            </a:r>
            <a:r>
              <a:rPr lang="en-US" sz="1800" b="0" i="1" dirty="0">
                <a:solidFill>
                  <a:srgbClr val="6B7280"/>
                </a:solidFill>
              </a:rPr>
              <a:t>, </a:t>
            </a:r>
            <a:r>
              <a:rPr sz="1800" b="0" i="1" dirty="0">
                <a:solidFill>
                  <a:srgbClr val="6B7280"/>
                </a:solidFill>
              </a:rPr>
              <a:t> if VA used the wrong one, the “debt” shrinks or dies.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dirty="0"/>
              <a:t>38 U.S.C. § 5314 — Offset: VA's Collection Engine</a:t>
            </a:r>
          </a:p>
        </p:txBody>
      </p:sp>
      <p:sp>
        <p:nvSpPr>
          <p:cNvPr id="3" name="Content Placeholder 2"/>
          <p:cNvSpPr>
            <a:spLocks noGrp="1"/>
          </p:cNvSpPr>
          <p:nvPr>
            <p:ph idx="1"/>
          </p:nvPr>
        </p:nvSpPr>
        <p:spPr>
          <a:xfrm>
            <a:off x="169333" y="1456267"/>
            <a:ext cx="6824134" cy="5088465"/>
          </a:xfrm>
        </p:spPr>
        <p:txBody>
          <a:bodyPr wrap="square">
            <a:normAutofit fontScale="85000" lnSpcReduction="20000"/>
          </a:bodyPr>
          <a:lstStyle/>
          <a:p>
            <a:pPr>
              <a:spcBef>
                <a:spcPts val="600"/>
              </a:spcBef>
              <a:spcAft>
                <a:spcPts val="1200"/>
              </a:spcAft>
            </a:pPr>
            <a:r>
              <a:rPr sz="2800" b="1" dirty="0">
                <a:solidFill>
                  <a:srgbClr val="104C7D"/>
                </a:solidFill>
              </a:rPr>
              <a:t>The authority: </a:t>
            </a:r>
            <a:r>
              <a:rPr sz="2800" b="0" dirty="0">
                <a:solidFill>
                  <a:srgbClr val="44546A"/>
                </a:solidFill>
              </a:rPr>
              <a:t>VA may withhold (offset) current benefits to collect debts owed to the United States.</a:t>
            </a:r>
          </a:p>
          <a:p>
            <a:pPr>
              <a:spcBef>
                <a:spcPts val="600"/>
              </a:spcBef>
              <a:spcAft>
                <a:spcPts val="1200"/>
              </a:spcAft>
            </a:pPr>
            <a:r>
              <a:rPr sz="2800" b="1" dirty="0">
                <a:solidFill>
                  <a:srgbClr val="104C7D"/>
                </a:solidFill>
              </a:rPr>
              <a:t>Scope: </a:t>
            </a:r>
            <a:r>
              <a:rPr sz="2800" b="0" dirty="0">
                <a:solidFill>
                  <a:srgbClr val="44546A"/>
                </a:solidFill>
              </a:rPr>
              <a:t>applies to compensation, pension, DIC, and other VA benefit payments.</a:t>
            </a:r>
          </a:p>
          <a:p>
            <a:pPr>
              <a:spcBef>
                <a:spcPts val="600"/>
              </a:spcBef>
              <a:spcAft>
                <a:spcPts val="1200"/>
              </a:spcAft>
            </a:pPr>
            <a:r>
              <a:rPr sz="2800" b="1" dirty="0">
                <a:solidFill>
                  <a:srgbClr val="104C7D"/>
                </a:solidFill>
              </a:rPr>
              <a:t>Due process first: </a:t>
            </a:r>
            <a:r>
              <a:rPr sz="2800" b="0" dirty="0">
                <a:solidFill>
                  <a:srgbClr val="44546A"/>
                </a:solidFill>
              </a:rPr>
              <a:t>VA must give notice and an opportunity to dispute the debt or request waiver before offset begins.</a:t>
            </a:r>
          </a:p>
          <a:p>
            <a:pPr>
              <a:spcBef>
                <a:spcPts val="600"/>
              </a:spcBef>
              <a:spcAft>
                <a:spcPts val="1200"/>
              </a:spcAft>
            </a:pPr>
            <a:r>
              <a:rPr sz="2800" b="1" dirty="0">
                <a:solidFill>
                  <a:srgbClr val="104C7D"/>
                </a:solidFill>
              </a:rPr>
              <a:t>VSO move: </a:t>
            </a:r>
            <a:r>
              <a:rPr sz="2800" b="0" dirty="0">
                <a:solidFill>
                  <a:srgbClr val="44546A"/>
                </a:solidFill>
              </a:rPr>
              <a:t>verify the pre-offset notice was actually sent and was adequate — defective notice can stall collection.</a:t>
            </a:r>
          </a:p>
          <a:p>
            <a:pPr lvl="1">
              <a:spcBef>
                <a:spcPts val="600"/>
              </a:spcBef>
              <a:spcAft>
                <a:spcPts val="1200"/>
              </a:spcAft>
            </a:pPr>
            <a:r>
              <a:rPr sz="2400" b="0" dirty="0">
                <a:solidFill>
                  <a:srgbClr val="44546A"/>
                </a:solidFill>
              </a:rPr>
              <a:t>Offsets are typically taken in monthly installments; the amount can be negotiated based on hardship.</a:t>
            </a:r>
          </a:p>
        </p:txBody>
      </p:sp>
      <p:pic>
        <p:nvPicPr>
          <p:cNvPr id="4" name="Picture 3" descr="Businessman holding a net bag chasing banknotes in the air, business concept illustration Businessman holding a net bag chasing banknotes in the air, business concept illustration bill collector stock illustrations">
            <a:extLst>
              <a:ext uri="{FF2B5EF4-FFF2-40B4-BE49-F238E27FC236}">
                <a16:creationId xmlns:a16="http://schemas.microsoft.com/office/drawing/2014/main" id="{64589AB9-2E34-39C9-D5B3-7CB8306529AF}"/>
              </a:ext>
            </a:extLst>
          </p:cNvPr>
          <p:cNvPicPr>
            <a:picLocks noChangeAspect="1"/>
          </p:cNvPicPr>
          <p:nvPr/>
        </p:nvPicPr>
        <p:blipFill>
          <a:blip r:embed="rId3"/>
          <a:stretch>
            <a:fillRect/>
          </a:stretch>
        </p:blipFill>
        <p:spPr>
          <a:xfrm>
            <a:off x="7120466" y="1945784"/>
            <a:ext cx="4631267" cy="34898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38 U.S.C. § 5302 — Waiver: The Relief Statute</a:t>
            </a:r>
          </a:p>
        </p:txBody>
      </p:sp>
      <p:sp>
        <p:nvSpPr>
          <p:cNvPr id="3" name="Content Placeholder 2"/>
          <p:cNvSpPr>
            <a:spLocks noGrp="1"/>
          </p:cNvSpPr>
          <p:nvPr>
            <p:ph idx="1"/>
          </p:nvPr>
        </p:nvSpPr>
        <p:spPr>
          <a:xfrm>
            <a:off x="5630333" y="1447800"/>
            <a:ext cx="6375400" cy="5006054"/>
          </a:xfrm>
        </p:spPr>
        <p:txBody>
          <a:bodyPr wrap="square">
            <a:normAutofit fontScale="92500" lnSpcReduction="20000"/>
          </a:bodyPr>
          <a:lstStyle/>
          <a:p>
            <a:pPr>
              <a:spcBef>
                <a:spcPts val="600"/>
              </a:spcBef>
              <a:spcAft>
                <a:spcPts val="1200"/>
              </a:spcAft>
            </a:pPr>
            <a:r>
              <a:rPr sz="2600" b="1" dirty="0">
                <a:solidFill>
                  <a:srgbClr val="104C7D"/>
                </a:solidFill>
              </a:rPr>
              <a:t>The core grant: </a:t>
            </a:r>
            <a:r>
              <a:rPr sz="2600" b="0" dirty="0">
                <a:solidFill>
                  <a:srgbClr val="44546A"/>
                </a:solidFill>
              </a:rPr>
              <a:t>the Secretary may waive recovery where collection would be “against equity and good conscience.”</a:t>
            </a:r>
          </a:p>
          <a:p>
            <a:pPr>
              <a:spcBef>
                <a:spcPts val="600"/>
              </a:spcBef>
              <a:spcAft>
                <a:spcPts val="1200"/>
              </a:spcAft>
            </a:pPr>
            <a:r>
              <a:rPr sz="2600" b="1" dirty="0">
                <a:solidFill>
                  <a:srgbClr val="104C7D"/>
                </a:solidFill>
              </a:rPr>
              <a:t>Application required: </a:t>
            </a:r>
            <a:r>
              <a:rPr sz="2600" b="0" dirty="0">
                <a:solidFill>
                  <a:srgbClr val="44546A"/>
                </a:solidFill>
              </a:rPr>
              <a:t>the debtor must affirmatively request waiver</a:t>
            </a:r>
            <a:r>
              <a:rPr lang="en-US" sz="2600" b="0" dirty="0">
                <a:solidFill>
                  <a:srgbClr val="44546A"/>
                </a:solidFill>
              </a:rPr>
              <a:t>.</a:t>
            </a:r>
          </a:p>
          <a:p>
            <a:pPr>
              <a:spcBef>
                <a:spcPts val="600"/>
              </a:spcBef>
              <a:spcAft>
                <a:spcPts val="1200"/>
              </a:spcAft>
            </a:pPr>
            <a:r>
              <a:rPr sz="2600" b="1" dirty="0">
                <a:solidFill>
                  <a:srgbClr val="104C7D"/>
                </a:solidFill>
              </a:rPr>
              <a:t>Deadline (current): </a:t>
            </a:r>
            <a:r>
              <a:rPr sz="2600" b="0" dirty="0">
                <a:solidFill>
                  <a:srgbClr val="44546A"/>
                </a:solidFill>
              </a:rPr>
              <a:t>ONE YEAR from VA's notice (Pub. L. 117-328; 38 CFR 1.963 as amended Jan. 2026).</a:t>
            </a:r>
          </a:p>
          <a:p>
            <a:pPr>
              <a:spcBef>
                <a:spcPts val="600"/>
              </a:spcBef>
              <a:spcAft>
                <a:spcPts val="1200"/>
              </a:spcAft>
            </a:pPr>
            <a:r>
              <a:rPr sz="2600" b="1" dirty="0">
                <a:solidFill>
                  <a:srgbClr val="104C7D"/>
                </a:solidFill>
              </a:rPr>
              <a:t>Collection bar: </a:t>
            </a:r>
            <a:r>
              <a:rPr sz="2600" b="0" dirty="0">
                <a:solidFill>
                  <a:srgbClr val="44546A"/>
                </a:solidFill>
              </a:rPr>
              <a:t>no collection where the cost of collection exceeds the debt (§ 5302(a)(2)).</a:t>
            </a:r>
          </a:p>
          <a:p>
            <a:pPr>
              <a:spcBef>
                <a:spcPts val="600"/>
              </a:spcBef>
              <a:spcAft>
                <a:spcPts val="1200"/>
              </a:spcAft>
            </a:pPr>
            <a:r>
              <a:rPr sz="2600" b="1" dirty="0">
                <a:solidFill>
                  <a:srgbClr val="104C7D"/>
                </a:solidFill>
              </a:rPr>
              <a:t>Bars: </a:t>
            </a:r>
            <a:r>
              <a:rPr sz="2600" b="0" dirty="0">
                <a:solidFill>
                  <a:srgbClr val="44546A"/>
                </a:solidFill>
              </a:rPr>
              <a:t>fraud, misrepresentation, or bad faith precludes waiver.</a:t>
            </a:r>
          </a:p>
        </p:txBody>
      </p:sp>
      <p:pic>
        <p:nvPicPr>
          <p:cNvPr id="5" name="Picture 4">
            <a:extLst>
              <a:ext uri="{FF2B5EF4-FFF2-40B4-BE49-F238E27FC236}">
                <a16:creationId xmlns:a16="http://schemas.microsoft.com/office/drawing/2014/main" id="{CD7287E4-9450-219B-57A6-8CC64F105795}"/>
              </a:ext>
            </a:extLst>
          </p:cNvPr>
          <p:cNvPicPr>
            <a:picLocks noChangeAspect="1"/>
          </p:cNvPicPr>
          <p:nvPr/>
        </p:nvPicPr>
        <p:blipFill>
          <a:blip r:embed="rId3"/>
          <a:stretch>
            <a:fillRect/>
          </a:stretch>
        </p:blipFill>
        <p:spPr>
          <a:xfrm>
            <a:off x="494369" y="2009670"/>
            <a:ext cx="4847702" cy="32318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sz="3200" b="1" dirty="0"/>
              <a:t>38 U.S.C. § 5315 — Interest &amp; Administrative Costs</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Interest: </a:t>
            </a:r>
            <a:r>
              <a:rPr sz="2800" b="0" dirty="0">
                <a:solidFill>
                  <a:srgbClr val="44546A"/>
                </a:solidFill>
              </a:rPr>
              <a:t>debts accrue interest at the Treasury “current value of funds” rate.</a:t>
            </a:r>
          </a:p>
          <a:p>
            <a:pPr>
              <a:spcBef>
                <a:spcPts val="600"/>
              </a:spcBef>
              <a:spcAft>
                <a:spcPts val="1200"/>
              </a:spcAft>
            </a:pPr>
            <a:r>
              <a:rPr sz="2800" b="1" dirty="0">
                <a:solidFill>
                  <a:srgbClr val="104C7D"/>
                </a:solidFill>
              </a:rPr>
              <a:t>Administrative costs: </a:t>
            </a:r>
            <a:r>
              <a:rPr sz="2800" b="0" dirty="0">
                <a:solidFill>
                  <a:srgbClr val="44546A"/>
                </a:solidFill>
              </a:rPr>
              <a:t>VA may assess the costs of collection activity.</a:t>
            </a:r>
          </a:p>
          <a:p>
            <a:pPr>
              <a:spcBef>
                <a:spcPts val="600"/>
              </a:spcBef>
              <a:spcAft>
                <a:spcPts val="1200"/>
              </a:spcAft>
            </a:pPr>
            <a:r>
              <a:rPr sz="2800" b="1" dirty="0">
                <a:solidFill>
                  <a:srgbClr val="104C7D"/>
                </a:solidFill>
              </a:rPr>
              <a:t>Accrual: </a:t>
            </a:r>
            <a:r>
              <a:rPr sz="2800" b="0" dirty="0">
                <a:solidFill>
                  <a:srgbClr val="44546A"/>
                </a:solidFill>
              </a:rPr>
              <a:t>interest generally runs from the date of the initial demand letter — the clock starts early.</a:t>
            </a:r>
          </a:p>
          <a:p>
            <a:pPr>
              <a:spcBef>
                <a:spcPts val="600"/>
              </a:spcBef>
              <a:spcAft>
                <a:spcPts val="1200"/>
              </a:spcAft>
            </a:pPr>
            <a:r>
              <a:rPr sz="2800" b="1" dirty="0">
                <a:solidFill>
                  <a:srgbClr val="104C7D"/>
                </a:solidFill>
              </a:rPr>
              <a:t>VSO note: </a:t>
            </a:r>
            <a:r>
              <a:rPr sz="2800" b="0" dirty="0">
                <a:solidFill>
                  <a:srgbClr val="44546A"/>
                </a:solidFill>
              </a:rPr>
              <a:t>interest and costs can be part of waiver and compromise negotiations.</a:t>
            </a:r>
          </a:p>
          <a:p>
            <a:pPr lvl="1">
              <a:spcBef>
                <a:spcPts val="600"/>
              </a:spcBef>
              <a:spcAft>
                <a:spcPts val="1200"/>
              </a:spcAft>
            </a:pPr>
            <a:r>
              <a:rPr sz="2400" b="0" dirty="0">
                <a:solidFill>
                  <a:srgbClr val="44546A"/>
                </a:solidFill>
              </a:rPr>
              <a:t>A $5,000 debt ignored for two years is not a $5,000 debt anymore.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dirty="0"/>
              <a:t>38 U.S.C. § 5314A — The Dispute Statute (2022)</a:t>
            </a:r>
          </a:p>
        </p:txBody>
      </p:sp>
      <p:sp>
        <p:nvSpPr>
          <p:cNvPr id="3" name="Content Placeholder 2"/>
          <p:cNvSpPr>
            <a:spLocks noGrp="1"/>
          </p:cNvSpPr>
          <p:nvPr>
            <p:ph idx="1"/>
          </p:nvPr>
        </p:nvSpPr>
        <p:spPr/>
        <p:txBody>
          <a:bodyPr wrap="square"/>
          <a:lstStyle/>
          <a:p>
            <a:pPr>
              <a:spcBef>
                <a:spcPts val="600"/>
              </a:spcBef>
              <a:spcAft>
                <a:spcPts val="1200"/>
              </a:spcAft>
            </a:pPr>
            <a:r>
              <a:rPr sz="2800" b="0" dirty="0">
                <a:solidFill>
                  <a:srgbClr val="44546A"/>
                </a:solidFill>
              </a:rPr>
              <a:t>Added by the Cleland-Dole Act:</a:t>
            </a:r>
          </a:p>
          <a:p>
            <a:pPr>
              <a:spcBef>
                <a:spcPts val="600"/>
              </a:spcBef>
              <a:spcAft>
                <a:spcPts val="1200"/>
              </a:spcAft>
            </a:pPr>
            <a:r>
              <a:rPr sz="2800" b="1" dirty="0">
                <a:solidFill>
                  <a:srgbClr val="104C7D"/>
                </a:solidFill>
              </a:rPr>
              <a:t>VA must provide: </a:t>
            </a:r>
            <a:r>
              <a:rPr sz="2800" b="0" dirty="0">
                <a:solidFill>
                  <a:srgbClr val="44546A"/>
                </a:solidFill>
              </a:rPr>
              <a:t>an efficient, effective, equitable process for disputing a debt's existence or amount</a:t>
            </a:r>
          </a:p>
          <a:p>
            <a:pPr>
              <a:spcBef>
                <a:spcPts val="600"/>
              </a:spcBef>
              <a:spcAft>
                <a:spcPts val="1200"/>
              </a:spcAft>
            </a:pPr>
            <a:r>
              <a:rPr sz="2800" b="1" dirty="0">
                <a:solidFill>
                  <a:srgbClr val="104C7D"/>
                </a:solidFill>
              </a:rPr>
              <a:t>No offset while disputed: </a:t>
            </a:r>
            <a:r>
              <a:rPr lang="en-US" sz="2800" dirty="0">
                <a:solidFill>
                  <a:srgbClr val="104C7D"/>
                </a:solidFill>
              </a:rPr>
              <a:t>38 U.S.C.</a:t>
            </a:r>
            <a:r>
              <a:rPr sz="2800" b="0" dirty="0">
                <a:solidFill>
                  <a:srgbClr val="44546A"/>
                </a:solidFill>
              </a:rPr>
              <a:t>§ 5314(a)(2) bars deductions from benefits while existence or amount is under dispute</a:t>
            </a:r>
          </a:p>
          <a:p>
            <a:pPr>
              <a:spcBef>
                <a:spcPts val="600"/>
              </a:spcBef>
              <a:spcAft>
                <a:spcPts val="1200"/>
              </a:spcAft>
            </a:pPr>
            <a:r>
              <a:rPr sz="2800" b="1" dirty="0">
                <a:solidFill>
                  <a:srgbClr val="104C7D"/>
                </a:solidFill>
              </a:rPr>
              <a:t>No private collectors: </a:t>
            </a:r>
            <a:r>
              <a:rPr sz="2800" b="0" dirty="0">
                <a:solidFill>
                  <a:srgbClr val="44546A"/>
                </a:solidFill>
              </a:rPr>
              <a:t>a debt under active dispute may not be referred to a private collection agency</a:t>
            </a:r>
          </a:p>
          <a:p>
            <a:pPr>
              <a:spcBef>
                <a:spcPts val="600"/>
              </a:spcBef>
              <a:spcAft>
                <a:spcPts val="1200"/>
              </a:spcAft>
            </a:pPr>
            <a:r>
              <a:rPr sz="2800" b="1" dirty="0">
                <a:solidFill>
                  <a:srgbClr val="104C7D"/>
                </a:solidFill>
              </a:rPr>
              <a:t>VSO impact: </a:t>
            </a:r>
            <a:r>
              <a:rPr sz="2800" b="0" dirty="0">
                <a:solidFill>
                  <a:srgbClr val="44546A"/>
                </a:solidFill>
              </a:rPr>
              <a:t>the dispute track now has teeth</a:t>
            </a:r>
            <a:r>
              <a:rPr lang="en-US" sz="2800" b="0" dirty="0">
                <a:solidFill>
                  <a:srgbClr val="44546A"/>
                </a:solidFill>
              </a:rPr>
              <a:t>- </a:t>
            </a:r>
            <a:r>
              <a:rPr sz="2800" b="0" dirty="0">
                <a:solidFill>
                  <a:srgbClr val="44546A"/>
                </a:solidFill>
              </a:rPr>
              <a:t> file the dispute to freeze offset and keep the debt at 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Regulatory Authority</a:t>
            </a:r>
          </a:p>
        </p:txBody>
      </p:sp>
      <p:sp>
        <p:nvSpPr>
          <p:cNvPr id="3" name="Content Placeholder 2"/>
          <p:cNvSpPr>
            <a:spLocks noGrp="1"/>
          </p:cNvSpPr>
          <p:nvPr>
            <p:ph idx="1"/>
          </p:nvPr>
        </p:nvSpPr>
        <p:spPr>
          <a:xfrm>
            <a:off x="169333" y="1456268"/>
            <a:ext cx="7052734" cy="4997586"/>
          </a:xfrm>
        </p:spPr>
        <p:txBody>
          <a:bodyPr wrap="square">
            <a:normAutofit/>
          </a:bodyPr>
          <a:lstStyle/>
          <a:p>
            <a:pPr>
              <a:spcBef>
                <a:spcPts val="600"/>
              </a:spcBef>
              <a:spcAft>
                <a:spcPts val="1200"/>
              </a:spcAft>
            </a:pPr>
            <a:r>
              <a:rPr sz="2800" b="0" dirty="0">
                <a:solidFill>
                  <a:srgbClr val="44546A"/>
                </a:solidFill>
              </a:rPr>
              <a:t>Regulations implement the statute. They bind VA and </a:t>
            </a:r>
            <a:r>
              <a:rPr lang="en-US" sz="2800" b="0" dirty="0">
                <a:solidFill>
                  <a:srgbClr val="44546A"/>
                </a:solidFill>
              </a:rPr>
              <a:t>their</a:t>
            </a:r>
            <a:r>
              <a:rPr sz="2800" b="0" dirty="0">
                <a:solidFill>
                  <a:srgbClr val="44546A"/>
                </a:solidFill>
              </a:rPr>
              <a:t> adjudicators.</a:t>
            </a:r>
          </a:p>
          <a:p>
            <a:pPr>
              <a:spcBef>
                <a:spcPts val="600"/>
              </a:spcBef>
              <a:spcAft>
                <a:spcPts val="1200"/>
              </a:spcAft>
            </a:pPr>
            <a:r>
              <a:rPr lang="en-US" sz="2800" b="1" dirty="0">
                <a:solidFill>
                  <a:srgbClr val="104C7D"/>
                </a:solidFill>
              </a:rPr>
              <a:t>38 C.F.R </a:t>
            </a:r>
            <a:r>
              <a:rPr sz="2800" b="1" dirty="0">
                <a:solidFill>
                  <a:srgbClr val="104C7D"/>
                </a:solidFill>
              </a:rPr>
              <a:t>§§ 1.911</a:t>
            </a:r>
            <a:r>
              <a:rPr lang="en-US" sz="2800" b="1" dirty="0">
                <a:solidFill>
                  <a:srgbClr val="104C7D"/>
                </a:solidFill>
              </a:rPr>
              <a:t>-</a:t>
            </a:r>
            <a:r>
              <a:rPr sz="2800" b="1" dirty="0">
                <a:solidFill>
                  <a:srgbClr val="104C7D"/>
                </a:solidFill>
              </a:rPr>
              <a:t>1.917 — </a:t>
            </a:r>
            <a:r>
              <a:rPr sz="2800" b="0" dirty="0">
                <a:solidFill>
                  <a:srgbClr val="44546A"/>
                </a:solidFill>
              </a:rPr>
              <a:t>collection standards, demand letters &amp; due process</a:t>
            </a:r>
          </a:p>
          <a:p>
            <a:pPr>
              <a:spcBef>
                <a:spcPts val="600"/>
              </a:spcBef>
              <a:spcAft>
                <a:spcPts val="1200"/>
              </a:spcAft>
            </a:pPr>
            <a:r>
              <a:rPr lang="en-US" b="1" dirty="0">
                <a:solidFill>
                  <a:srgbClr val="104C7D"/>
                </a:solidFill>
              </a:rPr>
              <a:t>38 C.F.R </a:t>
            </a:r>
            <a:r>
              <a:rPr sz="2800" b="1" dirty="0">
                <a:solidFill>
                  <a:srgbClr val="104C7D"/>
                </a:solidFill>
              </a:rPr>
              <a:t>§ 1.912a</a:t>
            </a:r>
            <a:r>
              <a:rPr lang="en-US" b="1" dirty="0">
                <a:solidFill>
                  <a:srgbClr val="104C7D"/>
                </a:solidFill>
              </a:rPr>
              <a:t>(c)</a:t>
            </a:r>
            <a:r>
              <a:rPr sz="2800" b="1" dirty="0">
                <a:solidFill>
                  <a:srgbClr val="104C7D"/>
                </a:solidFill>
              </a:rPr>
              <a:t> — </a:t>
            </a:r>
            <a:r>
              <a:rPr sz="2800" b="0" dirty="0">
                <a:solidFill>
                  <a:srgbClr val="44546A"/>
                </a:solidFill>
              </a:rPr>
              <a:t>the 30-day shield against offset</a:t>
            </a:r>
          </a:p>
          <a:p>
            <a:pPr>
              <a:spcBef>
                <a:spcPts val="600"/>
              </a:spcBef>
              <a:spcAft>
                <a:spcPts val="1200"/>
              </a:spcAft>
            </a:pPr>
            <a:r>
              <a:rPr lang="en-US" b="1" dirty="0">
                <a:solidFill>
                  <a:srgbClr val="104C7D"/>
                </a:solidFill>
              </a:rPr>
              <a:t>38 C.F.R </a:t>
            </a:r>
            <a:r>
              <a:rPr sz="2800" b="1" dirty="0">
                <a:solidFill>
                  <a:srgbClr val="104C7D"/>
                </a:solidFill>
              </a:rPr>
              <a:t>§§ 1.962</a:t>
            </a:r>
            <a:r>
              <a:rPr lang="en-US" sz="2800" b="1" dirty="0">
                <a:solidFill>
                  <a:srgbClr val="104C7D"/>
                </a:solidFill>
              </a:rPr>
              <a:t>-</a:t>
            </a:r>
            <a:r>
              <a:rPr sz="2800" b="1" dirty="0">
                <a:solidFill>
                  <a:srgbClr val="104C7D"/>
                </a:solidFill>
              </a:rPr>
              <a:t>1.970 — </a:t>
            </a:r>
            <a:r>
              <a:rPr sz="2800" b="0" dirty="0">
                <a:solidFill>
                  <a:srgbClr val="44546A"/>
                </a:solidFill>
              </a:rPr>
              <a:t>waiver: procedure, standard, hearings, appeals &amp; compromise</a:t>
            </a:r>
          </a:p>
        </p:txBody>
      </p:sp>
      <p:pic>
        <p:nvPicPr>
          <p:cNvPr id="4" name="Picture 3" descr="Cfr Title 38 Pts 0-17; Code Of Federal Regulations (2025) | U.S. Government Bookstore">
            <a:extLst>
              <a:ext uri="{FF2B5EF4-FFF2-40B4-BE49-F238E27FC236}">
                <a16:creationId xmlns:a16="http://schemas.microsoft.com/office/drawing/2014/main" id="{74BCF296-78FD-C21B-19F8-E8BE8C46075F}"/>
              </a:ext>
            </a:extLst>
          </p:cNvPr>
          <p:cNvPicPr>
            <a:picLocks noChangeAspect="1"/>
          </p:cNvPicPr>
          <p:nvPr/>
        </p:nvPicPr>
        <p:blipFill>
          <a:blip r:embed="rId3"/>
          <a:stretch>
            <a:fillRect/>
          </a:stretch>
        </p:blipFill>
        <p:spPr>
          <a:xfrm>
            <a:off x="7872850" y="1456268"/>
            <a:ext cx="3419856" cy="5181600"/>
          </a:xfrm>
          <a:prstGeom prst="rect">
            <a:avLst/>
          </a:prstGeom>
          <a:ln w="19050">
            <a:solidFill>
              <a:schemeClr val="tx1"/>
            </a:solid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dirty="0"/>
              <a:t>38 CFR §§ 1.911</a:t>
            </a:r>
            <a:r>
              <a:rPr lang="en-US" sz="3200" b="1" dirty="0"/>
              <a:t>-1.917</a:t>
            </a:r>
            <a:r>
              <a:rPr sz="3200" b="1" dirty="0"/>
              <a:t> — Collection Due Process</a:t>
            </a:r>
          </a:p>
        </p:txBody>
      </p:sp>
      <p:sp>
        <p:nvSpPr>
          <p:cNvPr id="3" name="Content Placeholder 2"/>
          <p:cNvSpPr>
            <a:spLocks noGrp="1"/>
          </p:cNvSpPr>
          <p:nvPr>
            <p:ph idx="1"/>
          </p:nvPr>
        </p:nvSpPr>
        <p:spPr/>
        <p:txBody>
          <a:bodyPr wrap="square">
            <a:normAutofit fontScale="92500" lnSpcReduction="10000"/>
          </a:bodyPr>
          <a:lstStyle/>
          <a:p>
            <a:pPr>
              <a:spcBef>
                <a:spcPts val="600"/>
              </a:spcBef>
              <a:spcAft>
                <a:spcPts val="1200"/>
              </a:spcAft>
            </a:pPr>
            <a:r>
              <a:rPr lang="en-US" sz="2800" b="1" dirty="0">
                <a:solidFill>
                  <a:srgbClr val="104C7D"/>
                </a:solidFill>
              </a:rPr>
              <a:t>38 C.F.R. </a:t>
            </a:r>
            <a:r>
              <a:rPr sz="2800" b="1" dirty="0">
                <a:solidFill>
                  <a:srgbClr val="104C7D"/>
                </a:solidFill>
              </a:rPr>
              <a:t>§ 1.911: </a:t>
            </a:r>
            <a:r>
              <a:rPr sz="2800" b="0" dirty="0">
                <a:solidFill>
                  <a:srgbClr val="44546A"/>
                </a:solidFill>
              </a:rPr>
              <a:t>implements the Federal Claims Collection Standards for VA — notice, demand, and the debtor's rights.</a:t>
            </a:r>
          </a:p>
          <a:p>
            <a:pPr>
              <a:spcBef>
                <a:spcPts val="600"/>
              </a:spcBef>
              <a:spcAft>
                <a:spcPts val="1200"/>
              </a:spcAft>
            </a:pPr>
            <a:r>
              <a:rPr sz="2800" b="1" dirty="0">
                <a:solidFill>
                  <a:srgbClr val="104C7D"/>
                </a:solidFill>
              </a:rPr>
              <a:t>Demand letters must state: </a:t>
            </a:r>
            <a:r>
              <a:rPr sz="2800" b="0" dirty="0">
                <a:solidFill>
                  <a:srgbClr val="44546A"/>
                </a:solidFill>
              </a:rPr>
              <a:t>the amount, the reasons, payment terms, collection consequences, and the debtor's full menu of rights.</a:t>
            </a:r>
          </a:p>
          <a:p>
            <a:pPr>
              <a:spcBef>
                <a:spcPts val="600"/>
              </a:spcBef>
              <a:spcAft>
                <a:spcPts val="1200"/>
              </a:spcAft>
            </a:pPr>
            <a:r>
              <a:rPr sz="2800" b="1" dirty="0">
                <a:solidFill>
                  <a:srgbClr val="104C7D"/>
                </a:solidFill>
              </a:rPr>
              <a:t>Simultaneous rights: </a:t>
            </a:r>
            <a:r>
              <a:rPr sz="2800" b="0" dirty="0">
                <a:solidFill>
                  <a:srgbClr val="44546A"/>
                </a:solidFill>
              </a:rPr>
              <a:t>the debtor may dispute validity, request waiver, request a waiver hearing, and appeal the underlying decision — all at once.</a:t>
            </a:r>
          </a:p>
          <a:p>
            <a:pPr>
              <a:spcBef>
                <a:spcPts val="600"/>
              </a:spcBef>
              <a:spcAft>
                <a:spcPts val="1200"/>
              </a:spcAft>
            </a:pPr>
            <a:r>
              <a:rPr sz="2800" b="1" dirty="0">
                <a:solidFill>
                  <a:srgbClr val="104C7D"/>
                </a:solidFill>
              </a:rPr>
              <a:t>But: </a:t>
            </a:r>
            <a:r>
              <a:rPr sz="2800" b="0" dirty="0">
                <a:solidFill>
                  <a:srgbClr val="44546A"/>
                </a:solidFill>
              </a:rPr>
              <a:t>exercising these rights does not itself stay collection</a:t>
            </a:r>
            <a:r>
              <a:rPr lang="en-US" sz="2800" b="0" dirty="0">
                <a:solidFill>
                  <a:srgbClr val="44546A"/>
                </a:solidFill>
              </a:rPr>
              <a:t> –</a:t>
            </a:r>
            <a:r>
              <a:rPr sz="2800" b="0" dirty="0">
                <a:solidFill>
                  <a:srgbClr val="44546A"/>
                </a:solidFill>
              </a:rPr>
              <a:t> the stay comes from § 1.912a</a:t>
            </a:r>
            <a:r>
              <a:rPr lang="en-US" sz="2800" b="0" dirty="0">
                <a:solidFill>
                  <a:srgbClr val="44546A"/>
                </a:solidFill>
              </a:rPr>
              <a:t>(c)</a:t>
            </a:r>
            <a:r>
              <a:rPr sz="2800" b="0" dirty="0">
                <a:solidFill>
                  <a:srgbClr val="44546A"/>
                </a:solidFill>
              </a:rPr>
              <a:t> (next slide).</a:t>
            </a:r>
          </a:p>
          <a:p>
            <a:pPr>
              <a:spcBef>
                <a:spcPts val="600"/>
              </a:spcBef>
              <a:spcAft>
                <a:spcPts val="1200"/>
              </a:spcAft>
            </a:pPr>
            <a:r>
              <a:rPr sz="2800" b="1" dirty="0">
                <a:solidFill>
                  <a:srgbClr val="104C7D"/>
                </a:solidFill>
              </a:rPr>
              <a:t>VSO tip: </a:t>
            </a:r>
            <a:r>
              <a:rPr sz="2800" b="0" dirty="0">
                <a:solidFill>
                  <a:srgbClr val="44546A"/>
                </a:solidFill>
              </a:rPr>
              <a:t>the demand letter is your roadmap </a:t>
            </a:r>
            <a:r>
              <a:rPr lang="en-US" sz="2800" b="0" dirty="0">
                <a:solidFill>
                  <a:srgbClr val="44546A"/>
                </a:solidFill>
              </a:rPr>
              <a:t>–</a:t>
            </a:r>
            <a:r>
              <a:rPr sz="2800" b="0" dirty="0">
                <a:solidFill>
                  <a:srgbClr val="44546A"/>
                </a:solidFill>
              </a:rPr>
              <a:t> every right listed is a right you can exercise on day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dirty="0"/>
              <a:t>38 CFR § 1.912a</a:t>
            </a:r>
            <a:r>
              <a:rPr lang="en-US" sz="3200" b="1" dirty="0"/>
              <a:t>(c)</a:t>
            </a:r>
            <a:r>
              <a:rPr sz="3200" b="1" dirty="0"/>
              <a:t> — The 30-Day Shield</a:t>
            </a:r>
          </a:p>
        </p:txBody>
      </p:sp>
      <p:sp>
        <p:nvSpPr>
          <p:cNvPr id="3" name="Content Placeholder 2"/>
          <p:cNvSpPr>
            <a:spLocks noGrp="1"/>
          </p:cNvSpPr>
          <p:nvPr>
            <p:ph idx="1"/>
          </p:nvPr>
        </p:nvSpPr>
        <p:spPr/>
        <p:txBody>
          <a:bodyPr wrap="square"/>
          <a:lstStyle/>
          <a:p>
            <a:pPr>
              <a:spcBef>
                <a:spcPts val="600"/>
              </a:spcBef>
              <a:spcAft>
                <a:spcPts val="1200"/>
              </a:spcAft>
            </a:pPr>
            <a:r>
              <a:rPr sz="2800" b="0" dirty="0">
                <a:solidFill>
                  <a:srgbClr val="44546A"/>
                </a:solidFill>
              </a:rPr>
              <a:t>The single highest-leverage filing in a debt case.</a:t>
            </a:r>
          </a:p>
          <a:p>
            <a:pPr>
              <a:spcBef>
                <a:spcPts val="600"/>
              </a:spcBef>
              <a:spcAft>
                <a:spcPts val="1200"/>
              </a:spcAft>
            </a:pPr>
            <a:r>
              <a:rPr sz="2800" b="1" dirty="0">
                <a:solidFill>
                  <a:srgbClr val="104C7D"/>
                </a:solidFill>
              </a:rPr>
              <a:t>The rule: </a:t>
            </a:r>
            <a:r>
              <a:rPr sz="2800" b="0" dirty="0">
                <a:solidFill>
                  <a:srgbClr val="44546A"/>
                </a:solidFill>
              </a:rPr>
              <a:t>a written dispute or waiver request filed within 30 days of notice generally defers offset until the initial review/decision</a:t>
            </a:r>
          </a:p>
          <a:p>
            <a:pPr>
              <a:spcBef>
                <a:spcPts val="600"/>
              </a:spcBef>
              <a:spcAft>
                <a:spcPts val="1200"/>
              </a:spcAft>
            </a:pPr>
            <a:r>
              <a:rPr sz="2800" b="1" dirty="0">
                <a:solidFill>
                  <a:srgbClr val="104C7D"/>
                </a:solidFill>
              </a:rPr>
              <a:t>Hearings: </a:t>
            </a:r>
            <a:r>
              <a:rPr sz="2800" b="0" dirty="0">
                <a:solidFill>
                  <a:srgbClr val="44546A"/>
                </a:solidFill>
              </a:rPr>
              <a:t>a hearing request within 30 days blocks the waiver decision until the hearing is held</a:t>
            </a:r>
          </a:p>
          <a:p>
            <a:pPr>
              <a:spcBef>
                <a:spcPts val="600"/>
              </a:spcBef>
              <a:spcAft>
                <a:spcPts val="1200"/>
              </a:spcAft>
            </a:pPr>
            <a:r>
              <a:rPr sz="2800" b="1" dirty="0">
                <a:solidFill>
                  <a:srgbClr val="104C7D"/>
                </a:solidFill>
              </a:rPr>
              <a:t>After an adverse initial decision, </a:t>
            </a:r>
            <a:r>
              <a:rPr sz="2800" b="0" dirty="0">
                <a:solidFill>
                  <a:srgbClr val="44546A"/>
                </a:solidFill>
              </a:rPr>
              <a:t>collection may resume even during further appeal — plan for it</a:t>
            </a:r>
          </a:p>
          <a:p>
            <a:pPr>
              <a:spcBef>
                <a:spcPts val="600"/>
              </a:spcBef>
              <a:spcAft>
                <a:spcPts val="1200"/>
              </a:spcAft>
            </a:pPr>
            <a:r>
              <a:rPr sz="2800" b="1" dirty="0">
                <a:solidFill>
                  <a:srgbClr val="104C7D"/>
                </a:solidFill>
              </a:rPr>
              <a:t>VSO imperative: </a:t>
            </a:r>
            <a:r>
              <a:rPr sz="2800" b="0" dirty="0">
                <a:solidFill>
                  <a:srgbClr val="44546A"/>
                </a:solidFill>
              </a:rPr>
              <a:t>day-one triage — the 30-day filing freezes the money while you build the case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2CFD-83F3-BD2C-1352-203B843610AD}"/>
              </a:ext>
            </a:extLst>
          </p:cNvPr>
          <p:cNvSpPr>
            <a:spLocks noGrp="1"/>
          </p:cNvSpPr>
          <p:nvPr>
            <p:ph type="title"/>
          </p:nvPr>
        </p:nvSpPr>
        <p:spPr/>
        <p:txBody>
          <a:bodyPr>
            <a:normAutofit/>
          </a:bodyPr>
          <a:lstStyle/>
          <a:p>
            <a:r>
              <a:rPr lang="en-US" sz="4000" dirty="0"/>
              <a:t>Poll</a:t>
            </a:r>
          </a:p>
        </p:txBody>
      </p:sp>
      <p:sp>
        <p:nvSpPr>
          <p:cNvPr id="3" name="Slide Number Placeholder 2">
            <a:extLst>
              <a:ext uri="{FF2B5EF4-FFF2-40B4-BE49-F238E27FC236}">
                <a16:creationId xmlns:a16="http://schemas.microsoft.com/office/drawing/2014/main" id="{0E465661-D48A-F56E-6E54-91CEFDC2A277}"/>
              </a:ext>
            </a:extLst>
          </p:cNvPr>
          <p:cNvSpPr>
            <a:spLocks noGrp="1"/>
          </p:cNvSpPr>
          <p:nvPr>
            <p:ph type="sldNum" sz="quarter" idx="12"/>
          </p:nvPr>
        </p:nvSpPr>
        <p:spPr/>
        <p:txBody>
          <a:bodyPr/>
          <a:lstStyle/>
          <a:p>
            <a:fld id="{772AD97A-4EE5-4134-952F-E148AF3C2668}" type="slidenum">
              <a:rPr lang="en-US" smtClean="0"/>
              <a:pPr/>
              <a:t>15</a:t>
            </a:fld>
            <a:endParaRPr lang="en-US" dirty="0"/>
          </a:p>
        </p:txBody>
      </p:sp>
      <p:sp>
        <p:nvSpPr>
          <p:cNvPr id="4" name="Content Placeholder 3">
            <a:extLst>
              <a:ext uri="{FF2B5EF4-FFF2-40B4-BE49-F238E27FC236}">
                <a16:creationId xmlns:a16="http://schemas.microsoft.com/office/drawing/2014/main" id="{D5000AD6-49FA-AA17-767A-C2ADF08C369A}"/>
              </a:ext>
            </a:extLst>
          </p:cNvPr>
          <p:cNvSpPr>
            <a:spLocks noGrp="1"/>
          </p:cNvSpPr>
          <p:nvPr>
            <p:ph idx="1"/>
          </p:nvPr>
        </p:nvSpPr>
        <p:spPr/>
        <p:txBody>
          <a:bodyPr/>
          <a:lstStyle/>
          <a:p>
            <a:pPr marL="0" indent="0">
              <a:buNone/>
            </a:pPr>
            <a:r>
              <a:rPr lang="en-US" dirty="0"/>
              <a:t>A debt is dated 8 months ago. Can the Veteran still request a waiver?</a:t>
            </a:r>
          </a:p>
          <a:p>
            <a:pPr marL="0" indent="0">
              <a:buNone/>
            </a:pPr>
            <a:endParaRPr lang="en-US" dirty="0"/>
          </a:p>
          <a:p>
            <a:pPr marL="514350" indent="-514350">
              <a:buAutoNum type="alphaUcPeriod"/>
            </a:pPr>
            <a:r>
              <a:rPr lang="en-US" b="1" dirty="0">
                <a:solidFill>
                  <a:srgbClr val="1673D2"/>
                </a:solidFill>
              </a:rPr>
              <a:t>Yes – The Veteran is within one year from the notice date.</a:t>
            </a:r>
          </a:p>
          <a:p>
            <a:pPr marL="514350" indent="-514350">
              <a:buAutoNum type="alphaUcPeriod"/>
            </a:pPr>
            <a:r>
              <a:rPr lang="en-US" b="1" dirty="0">
                <a:solidFill>
                  <a:srgbClr val="008A00"/>
                </a:solidFill>
              </a:rPr>
              <a:t>No – The 180-day window closed.</a:t>
            </a:r>
          </a:p>
          <a:p>
            <a:pPr marL="514350" indent="-514350">
              <a:buAutoNum type="alphaUcPeriod"/>
            </a:pPr>
            <a:r>
              <a:rPr lang="en-US" b="1" dirty="0">
                <a:solidFill>
                  <a:srgbClr val="8D0196"/>
                </a:solidFill>
              </a:rPr>
              <a:t>Only with showing of good cause.</a:t>
            </a:r>
          </a:p>
          <a:p>
            <a:pPr marL="514350" indent="-514350">
              <a:buAutoNum type="alphaUcPeriod"/>
            </a:pPr>
            <a:r>
              <a:rPr lang="en-US" b="1" dirty="0">
                <a:solidFill>
                  <a:srgbClr val="FD5C04"/>
                </a:solidFill>
              </a:rPr>
              <a:t>Only if collection hasn’t started.  </a:t>
            </a:r>
          </a:p>
        </p:txBody>
      </p:sp>
      <p:sp>
        <p:nvSpPr>
          <p:cNvPr id="5" name="answerA">
            <a:extLst>
              <a:ext uri="{FF2B5EF4-FFF2-40B4-BE49-F238E27FC236}">
                <a16:creationId xmlns:a16="http://schemas.microsoft.com/office/drawing/2014/main" id="{5CCB9A63-909A-DA69-6C52-0480985EBA24}"/>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A6072073-A89C-D4FC-123C-5E869A51E7F2}"/>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54FC6523-7BCB-D1BB-F8CD-2FDC7003F875}"/>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5D03AD4C-97D3-9603-9D25-BD991945B935}"/>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191FB82E-9717-0497-61BE-17D674A81133}"/>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A6D45109-9669-C83B-72CA-69272FFC69E2}"/>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399D763C-6A78-19BF-83D5-A34906AE3FDC}"/>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C01F6580-C7F3-569F-06EC-017BBC4BE2B9}"/>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1F3AE47E-A3D4-8905-8B74-F7FDB284D9E5}"/>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70F71511-DD6D-E118-4252-400C0B313E0E}"/>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6CFF5E00-9F26-2E9F-44B3-B38243D3C9F5}"/>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34993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Poll Answer: </a:t>
            </a:r>
            <a:r>
              <a:rPr sz="3200" b="1" dirty="0"/>
              <a:t>38 CFR § 1.963 — Requesting Waiver: The One-Year Clock</a:t>
            </a:r>
          </a:p>
        </p:txBody>
      </p:sp>
      <p:sp>
        <p:nvSpPr>
          <p:cNvPr id="3" name="Content Placeholder 2"/>
          <p:cNvSpPr>
            <a:spLocks noGrp="1"/>
          </p:cNvSpPr>
          <p:nvPr>
            <p:ph idx="1"/>
          </p:nvPr>
        </p:nvSpPr>
        <p:spPr/>
        <p:txBody>
          <a:bodyPr wrap="square"/>
          <a:lstStyle/>
          <a:p>
            <a:pPr>
              <a:spcBef>
                <a:spcPts val="600"/>
              </a:spcBef>
              <a:spcAft>
                <a:spcPts val="1200"/>
              </a:spcAft>
            </a:pPr>
            <a:endParaRPr lang="en-US" sz="2800" b="1" dirty="0">
              <a:solidFill>
                <a:srgbClr val="104C7D"/>
              </a:solidFill>
            </a:endParaRPr>
          </a:p>
          <a:p>
            <a:pPr>
              <a:spcBef>
                <a:spcPts val="600"/>
              </a:spcBef>
              <a:spcAft>
                <a:spcPts val="1200"/>
              </a:spcAft>
            </a:pPr>
            <a:endParaRPr lang="en-US" b="1" dirty="0">
              <a:solidFill>
                <a:srgbClr val="104C7D"/>
              </a:solidFill>
            </a:endParaRPr>
          </a:p>
          <a:p>
            <a:pPr>
              <a:spcBef>
                <a:spcPts val="600"/>
              </a:spcBef>
              <a:spcAft>
                <a:spcPts val="1200"/>
              </a:spcAft>
            </a:pPr>
            <a:r>
              <a:rPr sz="2800" b="1" dirty="0">
                <a:solidFill>
                  <a:srgbClr val="104C7D"/>
                </a:solidFill>
              </a:rPr>
              <a:t>The deadline (current): </a:t>
            </a:r>
            <a:r>
              <a:rPr sz="2800" b="1" dirty="0">
                <a:solidFill>
                  <a:srgbClr val="C00000"/>
                </a:solidFill>
              </a:rPr>
              <a:t>ONE YEAR from the date of VA's notice of indebtedness </a:t>
            </a:r>
            <a:r>
              <a:rPr sz="2800" b="0" dirty="0">
                <a:solidFill>
                  <a:srgbClr val="44546A"/>
                </a:solidFill>
              </a:rPr>
              <a:t>(final rule effective Jan. 26, 2026).</a:t>
            </a:r>
          </a:p>
          <a:p>
            <a:pPr>
              <a:spcBef>
                <a:spcPts val="600"/>
              </a:spcBef>
              <a:spcAft>
                <a:spcPts val="1200"/>
              </a:spcAft>
            </a:pPr>
            <a:r>
              <a:rPr sz="2800" b="1" dirty="0">
                <a:solidFill>
                  <a:srgbClr val="104C7D"/>
                </a:solidFill>
              </a:rPr>
              <a:t>The old 180-day rule </a:t>
            </a:r>
            <a:r>
              <a:rPr sz="2800" b="0" dirty="0">
                <a:solidFill>
                  <a:srgbClr val="44546A"/>
                </a:solidFill>
              </a:rPr>
              <a:t>was replaced by Pub. L. 117-328 — any source still citing 180 days is stale.</a:t>
            </a:r>
          </a:p>
          <a:p>
            <a:pPr>
              <a:spcBef>
                <a:spcPts val="600"/>
              </a:spcBef>
              <a:spcAft>
                <a:spcPts val="1200"/>
              </a:spcAft>
            </a:pPr>
            <a:r>
              <a:rPr sz="2800" b="1" dirty="0">
                <a:solidFill>
                  <a:srgbClr val="104C7D"/>
                </a:solidFill>
              </a:rPr>
              <a:t>Where to file: </a:t>
            </a:r>
            <a:r>
              <a:rPr sz="2800" b="0" dirty="0">
                <a:solidFill>
                  <a:srgbClr val="44546A"/>
                </a:solidFill>
              </a:rPr>
              <a:t>the VA Debt Management Center (DMC).</a:t>
            </a:r>
          </a:p>
          <a:p>
            <a:pPr>
              <a:spcBef>
                <a:spcPts val="600"/>
              </a:spcBef>
              <a:spcAft>
                <a:spcPts val="1200"/>
              </a:spcAft>
            </a:pPr>
            <a:r>
              <a:rPr sz="2800" b="1" dirty="0">
                <a:solidFill>
                  <a:srgbClr val="104C7D"/>
                </a:solidFill>
              </a:rPr>
              <a:t>Extension: </a:t>
            </a:r>
            <a:r>
              <a:rPr sz="2800" b="0" dirty="0">
                <a:solidFill>
                  <a:srgbClr val="44546A"/>
                </a:solidFill>
              </a:rPr>
              <a:t>the year may be extended if VA or postal error delayed your receipt of the notice.</a:t>
            </a:r>
          </a:p>
        </p:txBody>
      </p:sp>
      <p:pic>
        <p:nvPicPr>
          <p:cNvPr id="5" name="Picture 4">
            <a:extLst>
              <a:ext uri="{FF2B5EF4-FFF2-40B4-BE49-F238E27FC236}">
                <a16:creationId xmlns:a16="http://schemas.microsoft.com/office/drawing/2014/main" id="{146404D2-2F90-3F5C-BB23-44CDA825DE67}"/>
              </a:ext>
            </a:extLst>
          </p:cNvPr>
          <p:cNvPicPr>
            <a:picLocks noChangeAspect="1"/>
          </p:cNvPicPr>
          <p:nvPr/>
        </p:nvPicPr>
        <p:blipFill>
          <a:blip r:embed="rId3"/>
          <a:srcRect b="13140"/>
          <a:stretch>
            <a:fillRect/>
          </a:stretch>
        </p:blipFill>
        <p:spPr>
          <a:xfrm>
            <a:off x="0" y="1338628"/>
            <a:ext cx="12192000" cy="105743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3200" b="1" dirty="0"/>
              <a:t>38 CFR § 1.965 — “Equity and Good Conscience”</a:t>
            </a:r>
          </a:p>
        </p:txBody>
      </p:sp>
      <p:sp>
        <p:nvSpPr>
          <p:cNvPr id="3" name="Content Placeholder 2"/>
          <p:cNvSpPr>
            <a:spLocks noGrp="1"/>
          </p:cNvSpPr>
          <p:nvPr>
            <p:ph idx="1"/>
          </p:nvPr>
        </p:nvSpPr>
        <p:spPr>
          <a:xfrm>
            <a:off x="169333" y="1405467"/>
            <a:ext cx="6904707" cy="5202939"/>
          </a:xfrm>
        </p:spPr>
        <p:txBody>
          <a:bodyPr wrap="square">
            <a:normAutofit fontScale="77500" lnSpcReduction="20000"/>
          </a:bodyPr>
          <a:lstStyle/>
          <a:p>
            <a:pPr marL="0" indent="0">
              <a:spcBef>
                <a:spcPts val="600"/>
              </a:spcBef>
              <a:spcAft>
                <a:spcPts val="1200"/>
              </a:spcAft>
              <a:buNone/>
            </a:pPr>
            <a:r>
              <a:rPr sz="2600" b="1" dirty="0">
                <a:solidFill>
                  <a:srgbClr val="104C7D"/>
                </a:solidFill>
              </a:rPr>
              <a:t>1. Fault of the debtor </a:t>
            </a:r>
            <a:r>
              <a:rPr sz="2600" b="0" dirty="0">
                <a:solidFill>
                  <a:srgbClr val="44546A"/>
                </a:solidFill>
              </a:rPr>
              <a:t>— did the debtor's actions contribute?</a:t>
            </a:r>
          </a:p>
          <a:p>
            <a:pPr marL="0" indent="0">
              <a:spcBef>
                <a:spcPts val="600"/>
              </a:spcBef>
              <a:spcAft>
                <a:spcPts val="1200"/>
              </a:spcAft>
              <a:buNone/>
            </a:pPr>
            <a:r>
              <a:rPr sz="2600" b="1" dirty="0">
                <a:solidFill>
                  <a:srgbClr val="104C7D"/>
                </a:solidFill>
              </a:rPr>
              <a:t>2. Balancing of faults </a:t>
            </a:r>
            <a:r>
              <a:rPr sz="2600" b="0" dirty="0">
                <a:solidFill>
                  <a:srgbClr val="44546A"/>
                </a:solidFill>
              </a:rPr>
              <a:t>— weighed against VA's fault.</a:t>
            </a:r>
          </a:p>
          <a:p>
            <a:pPr marL="0" indent="0">
              <a:spcBef>
                <a:spcPts val="600"/>
              </a:spcBef>
              <a:spcAft>
                <a:spcPts val="1200"/>
              </a:spcAft>
              <a:buNone/>
            </a:pPr>
            <a:r>
              <a:rPr sz="2600" b="1" dirty="0">
                <a:solidFill>
                  <a:srgbClr val="104C7D"/>
                </a:solidFill>
              </a:rPr>
              <a:t>3. Undue hardship </a:t>
            </a:r>
            <a:r>
              <a:rPr sz="2600" b="0" dirty="0">
                <a:solidFill>
                  <a:srgbClr val="44546A"/>
                </a:solidFill>
              </a:rPr>
              <a:t>— would collection deny basic necessities?</a:t>
            </a:r>
          </a:p>
          <a:p>
            <a:pPr marL="0" indent="0">
              <a:spcBef>
                <a:spcPts val="600"/>
              </a:spcBef>
              <a:spcAft>
                <a:spcPts val="1200"/>
              </a:spcAft>
              <a:buNone/>
            </a:pPr>
            <a:r>
              <a:rPr sz="2600" b="1" dirty="0">
                <a:solidFill>
                  <a:srgbClr val="104C7D"/>
                </a:solidFill>
              </a:rPr>
              <a:t>4. Defeat the purpose </a:t>
            </a:r>
            <a:r>
              <a:rPr sz="2600" b="0" dirty="0">
                <a:solidFill>
                  <a:srgbClr val="44546A"/>
                </a:solidFill>
              </a:rPr>
              <a:t>— would recovery nullify the benefit's purpose?</a:t>
            </a:r>
          </a:p>
          <a:p>
            <a:pPr marL="0" indent="0">
              <a:spcBef>
                <a:spcPts val="600"/>
              </a:spcBef>
              <a:spcAft>
                <a:spcPts val="1200"/>
              </a:spcAft>
              <a:buNone/>
            </a:pPr>
            <a:r>
              <a:rPr sz="2600" b="1" dirty="0">
                <a:solidFill>
                  <a:srgbClr val="104C7D"/>
                </a:solidFill>
              </a:rPr>
              <a:t>5. Unjust enrichment </a:t>
            </a:r>
            <a:r>
              <a:rPr sz="2600" b="0" dirty="0">
                <a:solidFill>
                  <a:srgbClr val="44546A"/>
                </a:solidFill>
              </a:rPr>
              <a:t>— would the debtor keep an unfair gain?</a:t>
            </a:r>
          </a:p>
          <a:p>
            <a:pPr marL="0" indent="0">
              <a:spcBef>
                <a:spcPts val="600"/>
              </a:spcBef>
              <a:spcAft>
                <a:spcPts val="1200"/>
              </a:spcAft>
              <a:buNone/>
            </a:pPr>
            <a:r>
              <a:rPr sz="2600" b="1" dirty="0">
                <a:solidFill>
                  <a:srgbClr val="104C7D"/>
                </a:solidFill>
              </a:rPr>
              <a:t>6. Detrimental reliance </a:t>
            </a:r>
            <a:r>
              <a:rPr sz="2600" b="0" dirty="0">
                <a:solidFill>
                  <a:srgbClr val="44546A"/>
                </a:solidFill>
              </a:rPr>
              <a:t>— did the debtor change position relying on it?</a:t>
            </a:r>
          </a:p>
          <a:p>
            <a:pPr>
              <a:spcBef>
                <a:spcPts val="600"/>
              </a:spcBef>
              <a:spcAft>
                <a:spcPts val="1200"/>
              </a:spcAft>
            </a:pPr>
            <a:r>
              <a:rPr sz="2600" b="1" dirty="0">
                <a:solidFill>
                  <a:srgbClr val="104C7D"/>
                </a:solidFill>
              </a:rPr>
              <a:t>The bars (§ 1.965(b)): </a:t>
            </a:r>
            <a:r>
              <a:rPr sz="2600" b="0" dirty="0">
                <a:solidFill>
                  <a:srgbClr val="44546A"/>
                </a:solidFill>
              </a:rPr>
              <a:t>any indication of fraud, misrepresentation, or bad faith precludes waiver.</a:t>
            </a:r>
          </a:p>
          <a:p>
            <a:pPr>
              <a:spcBef>
                <a:spcPts val="600"/>
              </a:spcBef>
              <a:spcAft>
                <a:spcPts val="1200"/>
              </a:spcAft>
            </a:pPr>
            <a:r>
              <a:rPr sz="2600" b="0" dirty="0">
                <a:solidFill>
                  <a:srgbClr val="44546A"/>
                </a:solidFill>
              </a:rPr>
              <a:t>The six factors are expressly nonexclusive</a:t>
            </a:r>
            <a:r>
              <a:rPr lang="en-US" sz="2600" b="0" dirty="0">
                <a:solidFill>
                  <a:srgbClr val="44546A"/>
                </a:solidFill>
              </a:rPr>
              <a:t>: </a:t>
            </a:r>
            <a:r>
              <a:rPr sz="2600" b="0" dirty="0">
                <a:solidFill>
                  <a:srgbClr val="44546A"/>
                </a:solidFill>
              </a:rPr>
              <a:t> argue any other equity that fits your facts.</a:t>
            </a:r>
          </a:p>
        </p:txBody>
      </p:sp>
      <p:pic>
        <p:nvPicPr>
          <p:cNvPr id="5" name="Picture 4">
            <a:extLst>
              <a:ext uri="{FF2B5EF4-FFF2-40B4-BE49-F238E27FC236}">
                <a16:creationId xmlns:a16="http://schemas.microsoft.com/office/drawing/2014/main" id="{D2F2EC79-5A58-22FA-BA07-694188F65342}"/>
              </a:ext>
            </a:extLst>
          </p:cNvPr>
          <p:cNvPicPr>
            <a:picLocks noChangeAspect="1"/>
          </p:cNvPicPr>
          <p:nvPr/>
        </p:nvPicPr>
        <p:blipFill>
          <a:blip r:embed="rId3"/>
          <a:stretch>
            <a:fillRect/>
          </a:stretch>
        </p:blipFill>
        <p:spPr>
          <a:xfrm>
            <a:off x="6756400" y="1633544"/>
            <a:ext cx="5334744" cy="423921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a:t>38 CFR §§ 1.966—1.970 — Decisions, Hearings &amp; Appeals</a:t>
            </a:r>
          </a:p>
        </p:txBody>
      </p:sp>
      <p:sp>
        <p:nvSpPr>
          <p:cNvPr id="3" name="Content Placeholder 2"/>
          <p:cNvSpPr>
            <a:spLocks noGrp="1"/>
          </p:cNvSpPr>
          <p:nvPr>
            <p:ph idx="1"/>
          </p:nvPr>
        </p:nvSpPr>
        <p:spPr>
          <a:xfrm>
            <a:off x="169334" y="1456268"/>
            <a:ext cx="11303000" cy="4997586"/>
          </a:xfrm>
        </p:spPr>
        <p:txBody>
          <a:bodyPr wrap="square"/>
          <a:lstStyle/>
          <a:p>
            <a:pPr>
              <a:spcBef>
                <a:spcPts val="600"/>
              </a:spcBef>
              <a:spcAft>
                <a:spcPts val="1200"/>
              </a:spcAft>
            </a:pPr>
            <a:r>
              <a:rPr lang="en-US" sz="2600" b="1" dirty="0">
                <a:solidFill>
                  <a:srgbClr val="104C7D"/>
                </a:solidFill>
              </a:rPr>
              <a:t>Decision-maker: </a:t>
            </a:r>
            <a:r>
              <a:rPr lang="en-US" sz="2600" b="0" dirty="0">
                <a:solidFill>
                  <a:srgbClr val="44546A"/>
                </a:solidFill>
              </a:rPr>
              <a:t>the Committee on Waivers and Compromises.</a:t>
            </a:r>
          </a:p>
          <a:p>
            <a:pPr>
              <a:spcBef>
                <a:spcPts val="600"/>
              </a:spcBef>
              <a:spcAft>
                <a:spcPts val="1200"/>
              </a:spcAft>
            </a:pPr>
            <a:r>
              <a:rPr lang="en-US" sz="2600" b="1" dirty="0">
                <a:solidFill>
                  <a:srgbClr val="104C7D"/>
                </a:solidFill>
              </a:rPr>
              <a:t>Hearings: </a:t>
            </a:r>
            <a:r>
              <a:rPr lang="en-US" sz="2600" b="0" dirty="0">
                <a:solidFill>
                  <a:srgbClr val="44546A"/>
                </a:solidFill>
              </a:rPr>
              <a:t>on the record; hearing available on request (38 C.F.R. § 1.966).</a:t>
            </a:r>
          </a:p>
          <a:p>
            <a:pPr>
              <a:spcBef>
                <a:spcPts val="600"/>
              </a:spcBef>
              <a:spcAft>
                <a:spcPts val="1200"/>
              </a:spcAft>
            </a:pPr>
            <a:r>
              <a:rPr lang="en-US" sz="2600" b="1" dirty="0">
                <a:solidFill>
                  <a:srgbClr val="104C7D"/>
                </a:solidFill>
              </a:rPr>
              <a:t>Refunds: </a:t>
            </a:r>
            <a:r>
              <a:rPr lang="en-US" sz="2600" b="0" dirty="0">
                <a:solidFill>
                  <a:srgbClr val="44546A"/>
                </a:solidFill>
              </a:rPr>
              <a:t>a timely waiver can reach amounts already collected (38 C.F.R. § 1.967).</a:t>
            </a:r>
          </a:p>
          <a:p>
            <a:pPr>
              <a:spcBef>
                <a:spcPts val="600"/>
              </a:spcBef>
              <a:spcAft>
                <a:spcPts val="1200"/>
              </a:spcAft>
            </a:pPr>
            <a:r>
              <a:rPr lang="en-US" sz="2600" b="1" dirty="0">
                <a:solidFill>
                  <a:srgbClr val="104C7D"/>
                </a:solidFill>
              </a:rPr>
              <a:t>Committee appeal: </a:t>
            </a:r>
            <a:r>
              <a:rPr lang="en-US" sz="2600" b="0" dirty="0">
                <a:solidFill>
                  <a:srgbClr val="44546A"/>
                </a:solidFill>
              </a:rPr>
              <a:t>denial appeals go to different members (38 C.F.R. § 1.963a).</a:t>
            </a:r>
          </a:p>
          <a:p>
            <a:pPr>
              <a:spcBef>
                <a:spcPts val="600"/>
              </a:spcBef>
              <a:spcAft>
                <a:spcPts val="1200"/>
              </a:spcAft>
            </a:pPr>
            <a:r>
              <a:rPr lang="en-US" sz="2600" b="1" dirty="0">
                <a:solidFill>
                  <a:srgbClr val="104C7D"/>
                </a:solidFill>
              </a:rPr>
              <a:t>Board appeal: </a:t>
            </a:r>
            <a:r>
              <a:rPr lang="en-US" sz="2600" b="0" dirty="0">
                <a:solidFill>
                  <a:srgbClr val="44546A"/>
                </a:solidFill>
              </a:rPr>
              <a:t>denials appealable under Parts 19/20 (§ 1.958).</a:t>
            </a:r>
          </a:p>
          <a:p>
            <a:pPr>
              <a:spcBef>
                <a:spcPts val="600"/>
              </a:spcBef>
              <a:spcAft>
                <a:spcPts val="1200"/>
              </a:spcAft>
            </a:pPr>
            <a:r>
              <a:rPr lang="en-US" sz="2600" b="1" dirty="0">
                <a:solidFill>
                  <a:srgbClr val="104C7D"/>
                </a:solidFill>
              </a:rPr>
              <a:t>Compromise: </a:t>
            </a:r>
            <a:r>
              <a:rPr lang="en-US" sz="2600" b="0" dirty="0">
                <a:solidFill>
                  <a:srgbClr val="44546A"/>
                </a:solidFill>
              </a:rPr>
              <a:t>under 38 C.F.R. §§ 1.930-1.936; accepted when advantageous to the Government (§ 1.970).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III. Sub-Regulatory Guidance</a:t>
            </a:r>
          </a:p>
        </p:txBody>
      </p:sp>
      <p:sp>
        <p:nvSpPr>
          <p:cNvPr id="3" name="Content Placeholder 2"/>
          <p:cNvSpPr>
            <a:spLocks noGrp="1"/>
          </p:cNvSpPr>
          <p:nvPr>
            <p:ph idx="1"/>
          </p:nvPr>
        </p:nvSpPr>
        <p:spPr/>
        <p:txBody>
          <a:bodyPr wrap="square">
            <a:normAutofit/>
          </a:bodyPr>
          <a:lstStyle/>
          <a:p>
            <a:pPr>
              <a:spcBef>
                <a:spcPts val="600"/>
              </a:spcBef>
              <a:spcAft>
                <a:spcPts val="1200"/>
              </a:spcAft>
            </a:pPr>
            <a:r>
              <a:rPr sz="3200" b="0" dirty="0">
                <a:solidFill>
                  <a:srgbClr val="44546A"/>
                </a:solidFill>
              </a:rPr>
              <a:t>Below regulations </a:t>
            </a:r>
            <a:r>
              <a:rPr lang="en-US" sz="3200" b="0" dirty="0">
                <a:solidFill>
                  <a:srgbClr val="44546A"/>
                </a:solidFill>
              </a:rPr>
              <a:t>are</a:t>
            </a:r>
            <a:r>
              <a:rPr sz="3200" b="0" dirty="0">
                <a:solidFill>
                  <a:srgbClr val="44546A"/>
                </a:solidFill>
              </a:rPr>
              <a:t> VA's manuals</a:t>
            </a:r>
            <a:r>
              <a:rPr lang="en-US" sz="3200" b="0" dirty="0">
                <a:solidFill>
                  <a:srgbClr val="44546A"/>
                </a:solidFill>
              </a:rPr>
              <a:t>:</a:t>
            </a:r>
            <a:r>
              <a:rPr sz="3200" b="0" dirty="0">
                <a:solidFill>
                  <a:srgbClr val="44546A"/>
                </a:solidFill>
              </a:rPr>
              <a:t> most importantly the M21-1 Adjudication Procedures Manual.</a:t>
            </a:r>
          </a:p>
          <a:p>
            <a:pPr>
              <a:spcBef>
                <a:spcPts val="600"/>
              </a:spcBef>
              <a:spcAft>
                <a:spcPts val="1200"/>
              </a:spcAft>
            </a:pPr>
            <a:r>
              <a:rPr sz="3200" b="1" dirty="0">
                <a:solidFill>
                  <a:srgbClr val="104C7D"/>
                </a:solidFill>
              </a:rPr>
              <a:t>What it is: </a:t>
            </a:r>
            <a:r>
              <a:rPr sz="3200" b="0" dirty="0">
                <a:solidFill>
                  <a:srgbClr val="44546A"/>
                </a:solidFill>
              </a:rPr>
              <a:t>VA's internal operating instructions for claims and debt processing</a:t>
            </a:r>
          </a:p>
          <a:p>
            <a:pPr>
              <a:spcBef>
                <a:spcPts val="600"/>
              </a:spcBef>
              <a:spcAft>
                <a:spcPts val="1200"/>
              </a:spcAft>
            </a:pPr>
            <a:r>
              <a:rPr sz="3200" b="1" dirty="0">
                <a:solidFill>
                  <a:srgbClr val="104C7D"/>
                </a:solidFill>
              </a:rPr>
              <a:t>What it isn't: </a:t>
            </a:r>
            <a:r>
              <a:rPr sz="3200" b="0" dirty="0">
                <a:solidFill>
                  <a:srgbClr val="44546A"/>
                </a:solidFill>
              </a:rPr>
              <a:t>law</a:t>
            </a:r>
            <a:r>
              <a:rPr lang="en-US" sz="3200" b="0" dirty="0">
                <a:solidFill>
                  <a:srgbClr val="44546A"/>
                </a:solidFill>
              </a:rPr>
              <a:t>! I</a:t>
            </a:r>
            <a:r>
              <a:rPr sz="3200" b="0" dirty="0">
                <a:solidFill>
                  <a:srgbClr val="44546A"/>
                </a:solidFill>
              </a:rPr>
              <a:t>t cannot override statute or regulation</a:t>
            </a:r>
          </a:p>
          <a:p>
            <a:pPr>
              <a:spcBef>
                <a:spcPts val="600"/>
              </a:spcBef>
              <a:spcAft>
                <a:spcPts val="1200"/>
              </a:spcAft>
            </a:pPr>
            <a:r>
              <a:rPr sz="3200" b="1" dirty="0">
                <a:solidFill>
                  <a:srgbClr val="104C7D"/>
                </a:solidFill>
              </a:rPr>
              <a:t>Why it matters: </a:t>
            </a:r>
            <a:r>
              <a:rPr sz="3200" b="0" dirty="0">
                <a:solidFill>
                  <a:srgbClr val="44546A"/>
                </a:solidFill>
              </a:rPr>
              <a:t>it tells you exactly how VA staff are supposed to handle debts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M21-1 Debt Guidance</a:t>
            </a:r>
          </a:p>
        </p:txBody>
      </p:sp>
      <p:sp>
        <p:nvSpPr>
          <p:cNvPr id="3" name="Content Placeholder 2"/>
          <p:cNvSpPr>
            <a:spLocks noGrp="1"/>
          </p:cNvSpPr>
          <p:nvPr>
            <p:ph idx="1"/>
          </p:nvPr>
        </p:nvSpPr>
        <p:spPr/>
        <p:txBody>
          <a:bodyPr wrap="square"/>
          <a:lstStyle/>
          <a:p>
            <a:pPr>
              <a:spcBef>
                <a:spcPts val="600"/>
              </a:spcBef>
              <a:spcAft>
                <a:spcPts val="1200"/>
              </a:spcAft>
            </a:pPr>
            <a:r>
              <a:rPr sz="2800" b="0" dirty="0">
                <a:solidFill>
                  <a:srgbClr val="44546A"/>
                </a:solidFill>
              </a:rPr>
              <a:t>The M21-1 was consolidated and reorganized (M21-1MR → M21-1). Old cites like “Part III, Subpart v, Ch. 4” are stale —current provisions</a:t>
            </a:r>
            <a:r>
              <a:rPr lang="en-US" sz="2800" b="0" dirty="0">
                <a:solidFill>
                  <a:srgbClr val="44546A"/>
                </a:solidFill>
              </a:rPr>
              <a:t> (</a:t>
            </a:r>
            <a:r>
              <a:rPr lang="en-US" sz="2800" b="0" dirty="0">
                <a:solidFill>
                  <a:srgbClr val="44546A"/>
                </a:solidFill>
                <a:hlinkClick r:id="rId3"/>
              </a:rPr>
              <a:t>M21-1, Part VI, Subpart iii, Chapter 2, Sec. C</a:t>
            </a:r>
            <a:r>
              <a:rPr lang="en-US" sz="2800" b="0" dirty="0">
                <a:solidFill>
                  <a:srgbClr val="44546A"/>
                </a:solidFill>
              </a:rPr>
              <a:t>)</a:t>
            </a:r>
            <a:r>
              <a:rPr sz="2800" b="0" dirty="0">
                <a:solidFill>
                  <a:srgbClr val="44546A"/>
                </a:solidFill>
              </a:rPr>
              <a:t>.</a:t>
            </a:r>
          </a:p>
          <a:p>
            <a:pPr>
              <a:spcBef>
                <a:spcPts val="600"/>
              </a:spcBef>
              <a:spcAft>
                <a:spcPts val="1200"/>
              </a:spcAft>
            </a:pPr>
            <a:r>
              <a:rPr sz="2800" b="1" dirty="0">
                <a:solidFill>
                  <a:srgbClr val="104C7D"/>
                </a:solidFill>
              </a:rPr>
              <a:t>What to pull today: </a:t>
            </a:r>
            <a:r>
              <a:rPr sz="2800" b="0" dirty="0">
                <a:solidFill>
                  <a:srgbClr val="44546A"/>
                </a:solidFill>
              </a:rPr>
              <a:t>overpayment creation &amp; audits; validity-of-debt disputes; waiver development; waiver adjudication</a:t>
            </a:r>
          </a:p>
          <a:p>
            <a:pPr>
              <a:spcBef>
                <a:spcPts val="600"/>
              </a:spcBef>
              <a:spcAft>
                <a:spcPts val="1200"/>
              </a:spcAft>
            </a:pPr>
            <a:r>
              <a:rPr sz="2800" b="1" dirty="0">
                <a:solidFill>
                  <a:srgbClr val="104C7D"/>
                </a:solidFill>
              </a:rPr>
              <a:t>Use it as persuasive authority: </a:t>
            </a:r>
            <a:r>
              <a:rPr sz="2800" b="0" dirty="0">
                <a:solidFill>
                  <a:srgbClr val="44546A"/>
                </a:solidFill>
              </a:rPr>
              <a:t>it binds VA staff procedure, not veterans' rights</a:t>
            </a:r>
          </a:p>
          <a:p>
            <a:pPr>
              <a:spcBef>
                <a:spcPts val="600"/>
              </a:spcBef>
              <a:spcAft>
                <a:spcPts val="1200"/>
              </a:spcAft>
            </a:pPr>
            <a:r>
              <a:rPr sz="2800" b="1" dirty="0">
                <a:solidFill>
                  <a:srgbClr val="104C7D"/>
                </a:solidFill>
              </a:rPr>
              <a:t>Deviations matter: </a:t>
            </a:r>
            <a:r>
              <a:rPr sz="2800" b="0" dirty="0">
                <a:solidFill>
                  <a:srgbClr val="44546A"/>
                </a:solidFill>
              </a:rPr>
              <a:t>when staff skip required manual steps, cite the section — it shows arbitrary decision-making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How Debts Get Created: The Audit Trail</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Trigger: </a:t>
            </a:r>
            <a:r>
              <a:rPr sz="2800" b="0" dirty="0">
                <a:solidFill>
                  <a:srgbClr val="44546A"/>
                </a:solidFill>
              </a:rPr>
              <a:t>a benefit adjustment — dependency change, income change, incarceration — generates an overpayment audit.</a:t>
            </a:r>
          </a:p>
          <a:p>
            <a:pPr>
              <a:spcBef>
                <a:spcPts val="600"/>
              </a:spcBef>
              <a:spcAft>
                <a:spcPts val="1200"/>
              </a:spcAft>
            </a:pPr>
            <a:r>
              <a:rPr sz="2800" b="1" dirty="0">
                <a:solidFill>
                  <a:srgbClr val="104C7D"/>
                </a:solidFill>
              </a:rPr>
              <a:t>M21-1 requires: </a:t>
            </a:r>
            <a:r>
              <a:rPr sz="2800" b="0" dirty="0">
                <a:solidFill>
                  <a:srgbClr val="44546A"/>
                </a:solidFill>
              </a:rPr>
              <a:t>staff to verify the </a:t>
            </a:r>
            <a:r>
              <a:rPr lang="en-US" sz="2800" b="0" dirty="0">
                <a:solidFill>
                  <a:srgbClr val="44546A"/>
                </a:solidFill>
              </a:rPr>
              <a:t>38 U.S.C. </a:t>
            </a:r>
            <a:r>
              <a:rPr sz="2800" b="0" dirty="0">
                <a:solidFill>
                  <a:srgbClr val="44546A"/>
                </a:solidFill>
              </a:rPr>
              <a:t>§ 5112 effective date before establishing the debt.</a:t>
            </a:r>
          </a:p>
          <a:p>
            <a:pPr>
              <a:spcBef>
                <a:spcPts val="600"/>
              </a:spcBef>
              <a:spcAft>
                <a:spcPts val="1200"/>
              </a:spcAft>
            </a:pPr>
            <a:r>
              <a:rPr sz="2800" b="1" dirty="0">
                <a:solidFill>
                  <a:srgbClr val="104C7D"/>
                </a:solidFill>
              </a:rPr>
              <a:t>Common failure: </a:t>
            </a:r>
            <a:r>
              <a:rPr sz="2800" b="0" dirty="0">
                <a:solidFill>
                  <a:srgbClr val="44546A"/>
                </a:solidFill>
              </a:rPr>
              <a:t>VA uses the notification or processing date instead of the event date</a:t>
            </a:r>
            <a:r>
              <a:rPr lang="en-US" sz="2800" b="0" dirty="0">
                <a:solidFill>
                  <a:srgbClr val="44546A"/>
                </a:solidFill>
              </a:rPr>
              <a:t>,</a:t>
            </a:r>
            <a:r>
              <a:rPr sz="2800" b="0" dirty="0">
                <a:solidFill>
                  <a:srgbClr val="44546A"/>
                </a:solidFill>
              </a:rPr>
              <a:t> inflating the debt.</a:t>
            </a:r>
          </a:p>
          <a:p>
            <a:pPr>
              <a:spcBef>
                <a:spcPts val="600"/>
              </a:spcBef>
              <a:spcAft>
                <a:spcPts val="1200"/>
              </a:spcAft>
            </a:pPr>
            <a:r>
              <a:rPr sz="2800" b="1" dirty="0">
                <a:solidFill>
                  <a:srgbClr val="104C7D"/>
                </a:solidFill>
              </a:rPr>
              <a:t>Always request: </a:t>
            </a:r>
            <a:r>
              <a:rPr sz="2800" b="0" dirty="0">
                <a:solidFill>
                  <a:srgbClr val="44546A"/>
                </a:solidFill>
              </a:rPr>
              <a:t>the audit worksheet, the effective-date determination, and the full payment history.</a:t>
            </a:r>
          </a:p>
          <a:p>
            <a:pPr lvl="1">
              <a:spcBef>
                <a:spcPts val="600"/>
              </a:spcBef>
              <a:spcAft>
                <a:spcPts val="1200"/>
              </a:spcAft>
            </a:pPr>
            <a:r>
              <a:rPr sz="2400" b="0" dirty="0">
                <a:solidFill>
                  <a:srgbClr val="44546A"/>
                </a:solidFill>
              </a:rPr>
              <a:t>If the audit worksheet doesn't exist </a:t>
            </a:r>
            <a:r>
              <a:rPr lang="en-US" sz="2400" b="0" dirty="0">
                <a:solidFill>
                  <a:srgbClr val="44546A"/>
                </a:solidFill>
              </a:rPr>
              <a:t>(</a:t>
            </a:r>
            <a:r>
              <a:rPr sz="2400" b="0" dirty="0">
                <a:solidFill>
                  <a:srgbClr val="44546A"/>
                </a:solidFill>
              </a:rPr>
              <a:t>or </a:t>
            </a:r>
            <a:r>
              <a:rPr lang="en-US" dirty="0">
                <a:solidFill>
                  <a:srgbClr val="44546A"/>
                </a:solidFill>
              </a:rPr>
              <a:t>is not in the record), or </a:t>
            </a:r>
            <a:r>
              <a:rPr sz="2400" b="0" dirty="0">
                <a:solidFill>
                  <a:srgbClr val="44546A"/>
                </a:solidFill>
              </a:rPr>
              <a:t>doesn't show its work, </a:t>
            </a:r>
            <a:r>
              <a:rPr lang="en-US" sz="2400" b="0" dirty="0">
                <a:solidFill>
                  <a:srgbClr val="44546A"/>
                </a:solidFill>
              </a:rPr>
              <a:t>request it!</a:t>
            </a:r>
            <a:endParaRPr sz="2400" b="0" dirty="0">
              <a:solidFill>
                <a:srgbClr val="44546A"/>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Validity-of-Debt Disputes in M21-1</a:t>
            </a:r>
          </a:p>
        </p:txBody>
      </p:sp>
      <p:sp>
        <p:nvSpPr>
          <p:cNvPr id="3" name="Content Placeholder 2"/>
          <p:cNvSpPr>
            <a:spLocks noGrp="1"/>
          </p:cNvSpPr>
          <p:nvPr>
            <p:ph idx="1"/>
          </p:nvPr>
        </p:nvSpPr>
        <p:spPr/>
        <p:txBody>
          <a:bodyPr wrap="square">
            <a:normAutofit lnSpcReduction="10000"/>
          </a:bodyPr>
          <a:lstStyle/>
          <a:p>
            <a:pPr>
              <a:spcBef>
                <a:spcPts val="600"/>
              </a:spcBef>
              <a:spcAft>
                <a:spcPts val="1200"/>
              </a:spcAft>
            </a:pPr>
            <a:r>
              <a:rPr sz="2800" b="1" dirty="0">
                <a:solidFill>
                  <a:srgbClr val="104C7D"/>
                </a:solidFill>
              </a:rPr>
              <a:t>The right: </a:t>
            </a:r>
            <a:r>
              <a:rPr sz="2800" b="0" dirty="0">
                <a:solidFill>
                  <a:srgbClr val="44546A"/>
                </a:solidFill>
              </a:rPr>
              <a:t>a debtor may dispute the existence or amount of the debt.</a:t>
            </a:r>
          </a:p>
          <a:p>
            <a:pPr>
              <a:spcBef>
                <a:spcPts val="600"/>
              </a:spcBef>
              <a:spcAft>
                <a:spcPts val="1200"/>
              </a:spcAft>
            </a:pPr>
            <a:r>
              <a:rPr sz="2800" b="1" dirty="0">
                <a:solidFill>
                  <a:srgbClr val="104C7D"/>
                </a:solidFill>
              </a:rPr>
              <a:t>VA's duty: </a:t>
            </a:r>
            <a:r>
              <a:rPr sz="2800" b="0" dirty="0">
                <a:solidFill>
                  <a:srgbClr val="44546A"/>
                </a:solidFill>
              </a:rPr>
              <a:t>a dispute triggers review of the underlying determination.</a:t>
            </a:r>
            <a:r>
              <a:rPr lang="en-US" dirty="0">
                <a:solidFill>
                  <a:srgbClr val="44546A"/>
                </a:solidFill>
              </a:rPr>
              <a:t>(</a:t>
            </a:r>
            <a:r>
              <a:rPr lang="en-US" dirty="0">
                <a:solidFill>
                  <a:srgbClr val="44546A"/>
                </a:solidFill>
                <a:hlinkClick r:id="rId3"/>
              </a:rPr>
              <a:t>M21-1 XIV.8.3.F.</a:t>
            </a:r>
            <a:r>
              <a:rPr lang="en-US" dirty="0">
                <a:solidFill>
                  <a:srgbClr val="44546A"/>
                </a:solidFill>
              </a:rPr>
              <a:t>)</a:t>
            </a:r>
            <a:endParaRPr sz="2800" b="0" dirty="0">
              <a:solidFill>
                <a:srgbClr val="44546A"/>
              </a:solidFill>
            </a:endParaRPr>
          </a:p>
          <a:p>
            <a:pPr>
              <a:spcBef>
                <a:spcPts val="600"/>
              </a:spcBef>
              <a:spcAft>
                <a:spcPts val="1200"/>
              </a:spcAft>
            </a:pPr>
            <a:r>
              <a:rPr sz="2800" b="1" dirty="0">
                <a:solidFill>
                  <a:srgbClr val="104C7D"/>
                </a:solidFill>
              </a:rPr>
              <a:t>Outcome: </a:t>
            </a:r>
            <a:r>
              <a:rPr sz="2800" b="0" dirty="0">
                <a:solidFill>
                  <a:srgbClr val="44546A"/>
                </a:solidFill>
              </a:rPr>
              <a:t>if the debt is invalid (wrong payee, wrong amount, wrong effective date), it must be corrected or canceled.</a:t>
            </a:r>
          </a:p>
          <a:p>
            <a:pPr>
              <a:spcBef>
                <a:spcPts val="600"/>
              </a:spcBef>
              <a:spcAft>
                <a:spcPts val="1200"/>
              </a:spcAft>
            </a:pPr>
            <a:r>
              <a:rPr sz="2800" b="1" dirty="0">
                <a:solidFill>
                  <a:srgbClr val="104C7D"/>
                </a:solidFill>
              </a:rPr>
              <a:t>The key distinction: </a:t>
            </a:r>
            <a:r>
              <a:rPr sz="2800" b="0" dirty="0">
                <a:solidFill>
                  <a:srgbClr val="44546A"/>
                </a:solidFill>
              </a:rPr>
              <a:t>validity disputes attack the debt itself; waivers </a:t>
            </a:r>
            <a:r>
              <a:rPr lang="en-US" sz="2800" b="0" dirty="0">
                <a:solidFill>
                  <a:srgbClr val="44546A"/>
                </a:solidFill>
              </a:rPr>
              <a:t>may </a:t>
            </a:r>
            <a:r>
              <a:rPr sz="2800" b="0" dirty="0">
                <a:solidFill>
                  <a:srgbClr val="44546A"/>
                </a:solidFill>
              </a:rPr>
              <a:t>concede the debt but seek forgiveness.</a:t>
            </a:r>
          </a:p>
          <a:p>
            <a:pPr lvl="1">
              <a:spcBef>
                <a:spcPts val="600"/>
              </a:spcBef>
              <a:spcAft>
                <a:spcPts val="1200"/>
              </a:spcAft>
            </a:pPr>
            <a:r>
              <a:rPr sz="2400" b="0" dirty="0">
                <a:solidFill>
                  <a:srgbClr val="44546A"/>
                </a:solidFill>
              </a:rPr>
              <a:t>Never file a waiver on a debt you haven't validity-checked — you may be conceding money VA was never </a:t>
            </a:r>
            <a:r>
              <a:rPr sz="2400" b="0" dirty="0" err="1">
                <a:solidFill>
                  <a:srgbClr val="44546A"/>
                </a:solidFill>
              </a:rPr>
              <a:t>owed.</a:t>
            </a:r>
            <a:r>
              <a:rPr lang="en-US" sz="2400" b="0" dirty="0" err="1">
                <a:solidFill>
                  <a:srgbClr val="44546A"/>
                </a:solidFill>
              </a:rPr>
              <a:t>Always</a:t>
            </a:r>
            <a:r>
              <a:rPr lang="en-US" sz="2400" b="0" dirty="0">
                <a:solidFill>
                  <a:srgbClr val="44546A"/>
                </a:solidFill>
              </a:rPr>
              <a:t> consider validity first prior to submitting a waiver request.</a:t>
            </a:r>
            <a:endParaRPr sz="2400" b="0" dirty="0">
              <a:solidFill>
                <a:srgbClr val="44546A"/>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Waiver Development</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M21-1 requires development of: </a:t>
            </a:r>
            <a:r>
              <a:rPr sz="2800" b="0" dirty="0">
                <a:solidFill>
                  <a:srgbClr val="44546A"/>
                </a:solidFill>
              </a:rPr>
              <a:t>financial status (VA Form 5655), the debtor's statement, and relevant records.</a:t>
            </a:r>
          </a:p>
          <a:p>
            <a:pPr>
              <a:spcBef>
                <a:spcPts val="600"/>
              </a:spcBef>
              <a:spcAft>
                <a:spcPts val="1200"/>
              </a:spcAft>
            </a:pPr>
            <a:r>
              <a:rPr sz="2800" b="1" dirty="0">
                <a:solidFill>
                  <a:srgbClr val="104C7D"/>
                </a:solidFill>
              </a:rPr>
              <a:t>The numbers must be documented, not asserted: </a:t>
            </a:r>
            <a:r>
              <a:rPr sz="2800" b="0" dirty="0">
                <a:solidFill>
                  <a:srgbClr val="44546A"/>
                </a:solidFill>
              </a:rPr>
              <a:t>income, expenses, assets, and other debts — with proof.</a:t>
            </a:r>
          </a:p>
          <a:p>
            <a:pPr>
              <a:spcBef>
                <a:spcPts val="600"/>
              </a:spcBef>
              <a:spcAft>
                <a:spcPts val="1200"/>
              </a:spcAft>
            </a:pPr>
            <a:r>
              <a:rPr sz="2800" b="1" dirty="0">
                <a:solidFill>
                  <a:srgbClr val="104C7D"/>
                </a:solidFill>
              </a:rPr>
              <a:t>Tie hardship to the math: </a:t>
            </a:r>
            <a:r>
              <a:rPr sz="2800" b="0" dirty="0">
                <a:solidFill>
                  <a:srgbClr val="44546A"/>
                </a:solidFill>
              </a:rPr>
              <a:t>show the monthly shortfall that collection would cause.</a:t>
            </a:r>
          </a:p>
          <a:p>
            <a:pPr>
              <a:spcBef>
                <a:spcPts val="600"/>
              </a:spcBef>
              <a:spcAft>
                <a:spcPts val="1200"/>
              </a:spcAft>
            </a:pPr>
            <a:r>
              <a:rPr sz="2800" b="1" dirty="0">
                <a:solidFill>
                  <a:srgbClr val="104C7D"/>
                </a:solidFill>
              </a:rPr>
              <a:t>Submit everything at once</a:t>
            </a:r>
            <a:r>
              <a:rPr lang="en-US" sz="2800" b="1" dirty="0">
                <a:solidFill>
                  <a:srgbClr val="104C7D"/>
                </a:solidFill>
              </a:rPr>
              <a:t>:</a:t>
            </a:r>
            <a:r>
              <a:rPr sz="2800" b="1" dirty="0">
                <a:solidFill>
                  <a:srgbClr val="104C7D"/>
                </a:solidFill>
              </a:rPr>
              <a:t>  </a:t>
            </a:r>
            <a:r>
              <a:rPr sz="2800" b="0" dirty="0">
                <a:solidFill>
                  <a:srgbClr val="44546A"/>
                </a:solidFill>
              </a:rPr>
              <a:t>piecemeal development delays decisions for months.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Waiver Adjudication</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The decision-maker must address each </a:t>
            </a:r>
            <a:r>
              <a:rPr lang="en-US" sz="2800" b="1" dirty="0">
                <a:solidFill>
                  <a:srgbClr val="104C7D"/>
                </a:solidFill>
              </a:rPr>
              <a:t>38 C.F.R. </a:t>
            </a:r>
            <a:r>
              <a:rPr sz="2800" b="1" dirty="0">
                <a:solidFill>
                  <a:srgbClr val="104C7D"/>
                </a:solidFill>
              </a:rPr>
              <a:t>§ 1.965 element with reasons</a:t>
            </a:r>
            <a:r>
              <a:rPr lang="en-US" sz="2800" b="1" dirty="0">
                <a:solidFill>
                  <a:srgbClr val="104C7D"/>
                </a:solidFill>
              </a:rPr>
              <a:t>:</a:t>
            </a:r>
            <a:r>
              <a:rPr sz="2800" b="1" dirty="0">
                <a:solidFill>
                  <a:srgbClr val="104C7D"/>
                </a:solidFill>
              </a:rPr>
              <a:t> </a:t>
            </a:r>
            <a:r>
              <a:rPr sz="2800" b="0" dirty="0">
                <a:solidFill>
                  <a:srgbClr val="44546A"/>
                </a:solidFill>
              </a:rPr>
              <a:t>not conclusions.</a:t>
            </a:r>
          </a:p>
          <a:p>
            <a:pPr>
              <a:spcBef>
                <a:spcPts val="600"/>
              </a:spcBef>
              <a:spcAft>
                <a:spcPts val="1200"/>
              </a:spcAft>
            </a:pPr>
            <a:r>
              <a:rPr sz="2800" b="1" dirty="0">
                <a:solidFill>
                  <a:srgbClr val="104C7D"/>
                </a:solidFill>
              </a:rPr>
              <a:t>Boilerplate denials</a:t>
            </a:r>
            <a:r>
              <a:rPr lang="en-US" sz="2800" b="1" dirty="0">
                <a:solidFill>
                  <a:srgbClr val="104C7D"/>
                </a:solidFill>
              </a:rPr>
              <a:t>:</a:t>
            </a:r>
            <a:r>
              <a:rPr sz="2800" b="1" dirty="0">
                <a:solidFill>
                  <a:srgbClr val="104C7D"/>
                </a:solidFill>
              </a:rPr>
              <a:t> </a:t>
            </a:r>
            <a:r>
              <a:rPr sz="2800" b="0" dirty="0">
                <a:solidFill>
                  <a:srgbClr val="44546A"/>
                </a:solidFill>
              </a:rPr>
              <a:t>(“not against equity and good conscience”) are vulnerable on appeal.</a:t>
            </a:r>
          </a:p>
          <a:p>
            <a:pPr>
              <a:spcBef>
                <a:spcPts val="600"/>
              </a:spcBef>
              <a:spcAft>
                <a:spcPts val="1200"/>
              </a:spcAft>
            </a:pPr>
            <a:r>
              <a:rPr sz="2800" b="1" dirty="0">
                <a:solidFill>
                  <a:srgbClr val="104C7D"/>
                </a:solidFill>
              </a:rPr>
              <a:t>The classic winning combination: </a:t>
            </a:r>
            <a:r>
              <a:rPr sz="2800" b="0" dirty="0">
                <a:solidFill>
                  <a:srgbClr val="44546A"/>
                </a:solidFill>
              </a:rPr>
              <a:t>favorable findings on fault plus documented hardship.</a:t>
            </a:r>
          </a:p>
          <a:p>
            <a:pPr>
              <a:spcBef>
                <a:spcPts val="600"/>
              </a:spcBef>
              <a:spcAft>
                <a:spcPts val="1200"/>
              </a:spcAft>
            </a:pPr>
            <a:r>
              <a:rPr sz="2800" b="1" dirty="0">
                <a:solidFill>
                  <a:srgbClr val="104C7D"/>
                </a:solidFill>
              </a:rPr>
              <a:t>If denied, read the reasons: </a:t>
            </a:r>
            <a:r>
              <a:rPr sz="2800" b="0" dirty="0">
                <a:solidFill>
                  <a:srgbClr val="44546A"/>
                </a:solidFill>
              </a:rPr>
              <a:t>they tell you exactly what evidence to add on appeal.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The Hierarchy in Practice</a:t>
            </a:r>
          </a:p>
        </p:txBody>
      </p:sp>
      <p:sp>
        <p:nvSpPr>
          <p:cNvPr id="3" name="Content Placeholder 2"/>
          <p:cNvSpPr>
            <a:spLocks noGrp="1"/>
          </p:cNvSpPr>
          <p:nvPr>
            <p:ph idx="1"/>
          </p:nvPr>
        </p:nvSpPr>
        <p:spPr/>
        <p:txBody>
          <a:bodyPr wrap="square">
            <a:normAutofit fontScale="92500" lnSpcReduction="10000"/>
          </a:bodyPr>
          <a:lstStyle/>
          <a:p>
            <a:pPr marL="0" indent="0">
              <a:spcBef>
                <a:spcPts val="600"/>
              </a:spcBef>
              <a:spcAft>
                <a:spcPts val="1200"/>
              </a:spcAft>
              <a:buNone/>
            </a:pPr>
            <a:r>
              <a:rPr lang="en-US" sz="3200" b="0" dirty="0">
                <a:solidFill>
                  <a:srgbClr val="44546A"/>
                </a:solidFill>
              </a:rPr>
              <a:t>When authorities conflict, the higher one wins. Your argument should cite all three levels:</a:t>
            </a:r>
          </a:p>
          <a:p>
            <a:pPr>
              <a:spcBef>
                <a:spcPts val="600"/>
              </a:spcBef>
              <a:spcAft>
                <a:spcPts val="1200"/>
              </a:spcAft>
            </a:pPr>
            <a:r>
              <a:rPr sz="2800" b="1" dirty="0">
                <a:solidFill>
                  <a:srgbClr val="104C7D"/>
                </a:solidFill>
              </a:rPr>
              <a:t>Statute controls: </a:t>
            </a:r>
            <a:r>
              <a:rPr sz="2800" b="0" dirty="0">
                <a:solidFill>
                  <a:srgbClr val="44546A"/>
                </a:solidFill>
              </a:rPr>
              <a:t>if the M21-1 contradicts 38 U.S.C., the statute wins</a:t>
            </a:r>
            <a:r>
              <a:rPr lang="en-US" sz="2800" b="0" dirty="0">
                <a:solidFill>
                  <a:srgbClr val="44546A"/>
                </a:solidFill>
              </a:rPr>
              <a:t>.</a:t>
            </a:r>
            <a:endParaRPr sz="2800" b="0" dirty="0">
              <a:solidFill>
                <a:srgbClr val="44546A"/>
              </a:solidFill>
            </a:endParaRPr>
          </a:p>
          <a:p>
            <a:pPr>
              <a:spcBef>
                <a:spcPts val="600"/>
              </a:spcBef>
              <a:spcAft>
                <a:spcPts val="1200"/>
              </a:spcAft>
            </a:pPr>
            <a:r>
              <a:rPr sz="2800" b="1" dirty="0">
                <a:solidFill>
                  <a:srgbClr val="104C7D"/>
                </a:solidFill>
              </a:rPr>
              <a:t>Regulation interprets: </a:t>
            </a:r>
            <a:r>
              <a:rPr sz="2800" b="0" dirty="0">
                <a:solidFill>
                  <a:srgbClr val="44546A"/>
                </a:solidFill>
              </a:rPr>
              <a:t>38 CFR fills the statute's gaps with the force of law</a:t>
            </a:r>
            <a:r>
              <a:rPr lang="en-US" sz="2800" b="0" dirty="0">
                <a:solidFill>
                  <a:srgbClr val="44546A"/>
                </a:solidFill>
              </a:rPr>
              <a:t>.</a:t>
            </a:r>
            <a:endParaRPr sz="2800" b="0" dirty="0">
              <a:solidFill>
                <a:srgbClr val="44546A"/>
              </a:solidFill>
            </a:endParaRPr>
          </a:p>
          <a:p>
            <a:pPr>
              <a:spcBef>
                <a:spcPts val="600"/>
              </a:spcBef>
              <a:spcAft>
                <a:spcPts val="1200"/>
              </a:spcAft>
            </a:pPr>
            <a:r>
              <a:rPr sz="2800" b="1" dirty="0">
                <a:solidFill>
                  <a:srgbClr val="104C7D"/>
                </a:solidFill>
              </a:rPr>
              <a:t>Manual guides: </a:t>
            </a:r>
            <a:r>
              <a:rPr sz="2800" b="0" dirty="0">
                <a:solidFill>
                  <a:srgbClr val="44546A"/>
                </a:solidFill>
              </a:rPr>
              <a:t>M21-1 shows how VA applies the rules</a:t>
            </a:r>
            <a:r>
              <a:rPr lang="en-US" sz="2800" b="0" dirty="0">
                <a:solidFill>
                  <a:srgbClr val="44546A"/>
                </a:solidFill>
              </a:rPr>
              <a:t>.</a:t>
            </a:r>
          </a:p>
          <a:p>
            <a:pPr lvl="1">
              <a:spcBef>
                <a:spcPts val="600"/>
              </a:spcBef>
              <a:spcAft>
                <a:spcPts val="1200"/>
              </a:spcAft>
            </a:pPr>
            <a:r>
              <a:rPr sz="3000" b="0" dirty="0">
                <a:solidFill>
                  <a:srgbClr val="44546A"/>
                </a:solidFill>
              </a:rPr>
              <a:t> </a:t>
            </a:r>
            <a:r>
              <a:rPr lang="en-US" sz="3000" b="0" dirty="0">
                <a:solidFill>
                  <a:srgbClr val="44546A"/>
                </a:solidFill>
              </a:rPr>
              <a:t>P</a:t>
            </a:r>
            <a:r>
              <a:rPr sz="3000" b="0" dirty="0">
                <a:solidFill>
                  <a:srgbClr val="44546A"/>
                </a:solidFill>
              </a:rPr>
              <a:t>owerful when </a:t>
            </a:r>
            <a:r>
              <a:rPr lang="en-US" sz="3000" b="0" dirty="0">
                <a:solidFill>
                  <a:srgbClr val="44546A"/>
                </a:solidFill>
              </a:rPr>
              <a:t>VA </a:t>
            </a:r>
            <a:r>
              <a:rPr sz="3000" b="0" dirty="0">
                <a:solidFill>
                  <a:srgbClr val="44546A"/>
                </a:solidFill>
              </a:rPr>
              <a:t>staff deviate from it</a:t>
            </a:r>
            <a:r>
              <a:rPr lang="en-US" sz="3000" b="0" dirty="0">
                <a:solidFill>
                  <a:srgbClr val="44546A"/>
                </a:solidFill>
              </a:rPr>
              <a:t>.</a:t>
            </a:r>
            <a:endParaRPr sz="3000" b="0" dirty="0">
              <a:solidFill>
                <a:srgbClr val="44546A"/>
              </a:solidFill>
            </a:endParaRPr>
          </a:p>
          <a:p>
            <a:pPr>
              <a:spcBef>
                <a:spcPts val="600"/>
              </a:spcBef>
              <a:spcAft>
                <a:spcPts val="1200"/>
              </a:spcAft>
            </a:pPr>
            <a:r>
              <a:rPr sz="2800" b="1" dirty="0">
                <a:solidFill>
                  <a:srgbClr val="104C7D"/>
                </a:solidFill>
              </a:rPr>
              <a:t>OGC precedent: </a:t>
            </a:r>
            <a:r>
              <a:rPr sz="2800" b="0" dirty="0">
                <a:solidFill>
                  <a:srgbClr val="44546A"/>
                </a:solidFill>
              </a:rPr>
              <a:t>a new overpayment from a separate transaction requires fresh notice of waiver rights (VAOPGCPREC 21-95) — serial debts, separate clocks.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Recent Developments (2022—2026)</a:t>
            </a:r>
          </a:p>
        </p:txBody>
      </p:sp>
      <p:sp>
        <p:nvSpPr>
          <p:cNvPr id="3" name="Content Placeholder 2"/>
          <p:cNvSpPr>
            <a:spLocks noGrp="1"/>
          </p:cNvSpPr>
          <p:nvPr>
            <p:ph idx="1"/>
          </p:nvPr>
        </p:nvSpPr>
        <p:spPr/>
        <p:txBody>
          <a:bodyPr wrap="square">
            <a:normAutofit/>
          </a:bodyPr>
          <a:lstStyle/>
          <a:p>
            <a:pPr>
              <a:spcBef>
                <a:spcPts val="600"/>
              </a:spcBef>
              <a:spcAft>
                <a:spcPts val="1200"/>
              </a:spcAft>
            </a:pPr>
            <a:r>
              <a:rPr sz="3600" b="1" dirty="0">
                <a:solidFill>
                  <a:srgbClr val="104C7D"/>
                </a:solidFill>
              </a:rPr>
              <a:t>Cleland-Dole Act (2022): </a:t>
            </a:r>
            <a:r>
              <a:rPr sz="3600" b="0" dirty="0">
                <a:solidFill>
                  <a:srgbClr val="44546A"/>
                </a:solidFill>
              </a:rPr>
              <a:t>one-year waiver deadline; § 5314A dispute rights; no offset during dispute; cost-of-collection bar</a:t>
            </a:r>
            <a:r>
              <a:rPr lang="en-US" sz="3600" b="0" dirty="0">
                <a:solidFill>
                  <a:srgbClr val="44546A"/>
                </a:solidFill>
              </a:rPr>
              <a:t>.</a:t>
            </a:r>
            <a:endParaRPr sz="3600" b="0" dirty="0">
              <a:solidFill>
                <a:srgbClr val="44546A"/>
              </a:solidFill>
            </a:endParaRPr>
          </a:p>
          <a:p>
            <a:pPr>
              <a:spcBef>
                <a:spcPts val="600"/>
              </a:spcBef>
              <a:spcAft>
                <a:spcPts val="1200"/>
              </a:spcAft>
            </a:pPr>
            <a:r>
              <a:rPr sz="3600" b="1" dirty="0">
                <a:solidFill>
                  <a:srgbClr val="104C7D"/>
                </a:solidFill>
              </a:rPr>
              <a:t>VA final rule (Nov. 2025, eff. Jan. 2026): </a:t>
            </a:r>
            <a:r>
              <a:rPr sz="3600" b="0" dirty="0">
                <a:solidFill>
                  <a:srgbClr val="44546A"/>
                </a:solidFill>
              </a:rPr>
              <a:t>38 C</a:t>
            </a:r>
            <a:r>
              <a:rPr lang="en-US" sz="3600" b="0" dirty="0">
                <a:solidFill>
                  <a:srgbClr val="44546A"/>
                </a:solidFill>
              </a:rPr>
              <a:t>.</a:t>
            </a:r>
            <a:r>
              <a:rPr sz="3600" b="0" dirty="0">
                <a:solidFill>
                  <a:srgbClr val="44546A"/>
                </a:solidFill>
              </a:rPr>
              <a:t>F</a:t>
            </a:r>
            <a:r>
              <a:rPr lang="en-US" sz="3600" b="0" dirty="0">
                <a:solidFill>
                  <a:srgbClr val="44546A"/>
                </a:solidFill>
              </a:rPr>
              <a:t>.</a:t>
            </a:r>
            <a:r>
              <a:rPr sz="3600" b="0" dirty="0">
                <a:solidFill>
                  <a:srgbClr val="44546A"/>
                </a:solidFill>
              </a:rPr>
              <a:t>R</a:t>
            </a:r>
            <a:r>
              <a:rPr lang="en-US" sz="3600" b="0" dirty="0">
                <a:solidFill>
                  <a:srgbClr val="44546A"/>
                </a:solidFill>
              </a:rPr>
              <a:t>.</a:t>
            </a:r>
            <a:r>
              <a:rPr sz="3600" b="0" dirty="0">
                <a:solidFill>
                  <a:srgbClr val="44546A"/>
                </a:solidFill>
              </a:rPr>
              <a:t> </a:t>
            </a:r>
            <a:r>
              <a:rPr lang="en-US" sz="3600" b="0" dirty="0">
                <a:solidFill>
                  <a:srgbClr val="44546A"/>
                </a:solidFill>
              </a:rPr>
              <a:t>§ </a:t>
            </a:r>
            <a:r>
              <a:rPr sz="3600" b="0" dirty="0">
                <a:solidFill>
                  <a:srgbClr val="44546A"/>
                </a:solidFill>
              </a:rPr>
              <a:t>1.963 updated to the one-year deadline</a:t>
            </a:r>
            <a:r>
              <a:rPr lang="en-US" sz="3600" b="0" dirty="0">
                <a:solidFill>
                  <a:srgbClr val="44546A"/>
                </a:solidFill>
              </a:rPr>
              <a:t>.</a:t>
            </a:r>
            <a:endParaRPr sz="3600" b="0" dirty="0">
              <a:solidFill>
                <a:srgbClr val="44546A"/>
              </a:solidFill>
            </a:endParaRPr>
          </a:p>
          <a:p>
            <a:pPr>
              <a:spcBef>
                <a:spcPts val="600"/>
              </a:spcBef>
              <a:spcAft>
                <a:spcPts val="1200"/>
              </a:spcAft>
            </a:pPr>
            <a:r>
              <a:rPr lang="en-US" sz="3600" b="1" dirty="0">
                <a:solidFill>
                  <a:srgbClr val="104C7D"/>
                </a:solidFill>
              </a:rPr>
              <a:t>v</a:t>
            </a:r>
            <a:r>
              <a:rPr sz="3600" b="1" dirty="0">
                <a:solidFill>
                  <a:srgbClr val="104C7D"/>
                </a:solidFill>
              </a:rPr>
              <a:t>a.gov relief menu now lists: </a:t>
            </a:r>
            <a:r>
              <a:rPr sz="3600" b="0" dirty="0">
                <a:solidFill>
                  <a:srgbClr val="44546A"/>
                </a:solidFill>
              </a:rPr>
              <a:t>repayment plans, compromise, waiver, and hardship suspension (temporary pause)</a:t>
            </a:r>
            <a:r>
              <a:rPr lang="en-US" sz="3600" b="0" dirty="0">
                <a:solidFill>
                  <a:srgbClr val="44546A"/>
                </a:solidFill>
              </a:rPr>
              <a:t>.</a:t>
            </a:r>
            <a:endParaRPr sz="3600" b="0" dirty="0">
              <a:solidFill>
                <a:srgbClr val="44546A"/>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IV. The VSO Playbook</a:t>
            </a:r>
          </a:p>
        </p:txBody>
      </p:sp>
      <p:sp>
        <p:nvSpPr>
          <p:cNvPr id="3" name="Content Placeholder 2"/>
          <p:cNvSpPr>
            <a:spLocks noGrp="1"/>
          </p:cNvSpPr>
          <p:nvPr>
            <p:ph idx="1"/>
          </p:nvPr>
        </p:nvSpPr>
        <p:spPr/>
        <p:txBody>
          <a:bodyPr wrap="square">
            <a:normAutofit/>
          </a:bodyPr>
          <a:lstStyle/>
          <a:p>
            <a:pPr>
              <a:spcBef>
                <a:spcPts val="600"/>
              </a:spcBef>
              <a:spcAft>
                <a:spcPts val="1200"/>
              </a:spcAft>
            </a:pPr>
            <a:r>
              <a:rPr sz="4000" b="1" dirty="0">
                <a:solidFill>
                  <a:srgbClr val="104C7D"/>
                </a:solidFill>
              </a:rPr>
              <a:t>Serving </a:t>
            </a:r>
            <a:r>
              <a:rPr lang="en-US" sz="4000" b="1" dirty="0">
                <a:solidFill>
                  <a:srgbClr val="104C7D"/>
                </a:solidFill>
              </a:rPr>
              <a:t>V</a:t>
            </a:r>
            <a:r>
              <a:rPr sz="4000" b="1" dirty="0">
                <a:solidFill>
                  <a:srgbClr val="104C7D"/>
                </a:solidFill>
              </a:rPr>
              <a:t>eterans &amp; eligible dependents: </a:t>
            </a:r>
            <a:r>
              <a:rPr sz="4000" b="0" dirty="0">
                <a:solidFill>
                  <a:srgbClr val="44546A"/>
                </a:solidFill>
              </a:rPr>
              <a:t>from intake to resolution</a:t>
            </a:r>
          </a:p>
          <a:p>
            <a:pPr>
              <a:spcBef>
                <a:spcPts val="600"/>
              </a:spcBef>
              <a:spcAft>
                <a:spcPts val="1200"/>
              </a:spcAft>
            </a:pPr>
            <a:r>
              <a:rPr sz="4000" b="0" dirty="0">
                <a:solidFill>
                  <a:srgbClr val="44546A"/>
                </a:solidFill>
              </a:rPr>
              <a:t>This is where the </a:t>
            </a:r>
            <a:r>
              <a:rPr lang="en-US" sz="4000" b="0" dirty="0">
                <a:solidFill>
                  <a:srgbClr val="44546A"/>
                </a:solidFill>
              </a:rPr>
              <a:t>authorities</a:t>
            </a:r>
            <a:r>
              <a:rPr sz="4000" b="0" dirty="0">
                <a:solidFill>
                  <a:srgbClr val="44546A"/>
                </a:solidFill>
              </a:rPr>
              <a:t> become advocacy. Process discipline wins debt cases.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Anatomy of a Debt Notice</a:t>
            </a:r>
          </a:p>
        </p:txBody>
      </p:sp>
      <p:sp>
        <p:nvSpPr>
          <p:cNvPr id="3" name="Content Placeholder 2"/>
          <p:cNvSpPr>
            <a:spLocks noGrp="1"/>
          </p:cNvSpPr>
          <p:nvPr>
            <p:ph idx="1"/>
          </p:nvPr>
        </p:nvSpPr>
        <p:spPr/>
        <p:txBody>
          <a:bodyPr wrap="square">
            <a:normAutofit lnSpcReduction="10000"/>
          </a:bodyPr>
          <a:lstStyle/>
          <a:p>
            <a:pPr>
              <a:spcBef>
                <a:spcPts val="600"/>
              </a:spcBef>
              <a:spcAft>
                <a:spcPts val="1200"/>
              </a:spcAft>
            </a:pPr>
            <a:r>
              <a:rPr sz="3600" b="1" dirty="0">
                <a:solidFill>
                  <a:srgbClr val="104C7D"/>
                </a:solidFill>
              </a:rPr>
              <a:t>Read for: </a:t>
            </a:r>
            <a:r>
              <a:rPr sz="3600" b="0" dirty="0">
                <a:solidFill>
                  <a:srgbClr val="44546A"/>
                </a:solidFill>
              </a:rPr>
              <a:t>debt amount, benefit type, period of overpayment, demand date, and the rights paragraph.</a:t>
            </a:r>
          </a:p>
          <a:p>
            <a:pPr>
              <a:spcBef>
                <a:spcPts val="600"/>
              </a:spcBef>
              <a:spcAft>
                <a:spcPts val="1200"/>
              </a:spcAft>
            </a:pPr>
            <a:r>
              <a:rPr sz="3600" b="1" dirty="0">
                <a:solidFill>
                  <a:srgbClr val="104C7D"/>
                </a:solidFill>
              </a:rPr>
              <a:t>Red flags: </a:t>
            </a:r>
            <a:r>
              <a:rPr sz="3600" b="1" dirty="0">
                <a:solidFill>
                  <a:srgbClr val="C00000"/>
                </a:solidFill>
              </a:rPr>
              <a:t>no period specified; </a:t>
            </a:r>
            <a:r>
              <a:rPr sz="3600" b="0" dirty="0">
                <a:solidFill>
                  <a:srgbClr val="44546A"/>
                </a:solidFill>
              </a:rPr>
              <a:t>amount doesn't match payment history; wrong benefit type cited.</a:t>
            </a:r>
          </a:p>
          <a:p>
            <a:pPr>
              <a:spcBef>
                <a:spcPts val="600"/>
              </a:spcBef>
              <a:spcAft>
                <a:spcPts val="1200"/>
              </a:spcAft>
            </a:pPr>
            <a:r>
              <a:rPr sz="3600" b="1" dirty="0">
                <a:solidFill>
                  <a:srgbClr val="104C7D"/>
                </a:solidFill>
              </a:rPr>
              <a:t>First three moves: </a:t>
            </a:r>
            <a:r>
              <a:rPr sz="3600" b="0" dirty="0">
                <a:solidFill>
                  <a:srgbClr val="44546A"/>
                </a:solidFill>
              </a:rPr>
              <a:t>(1) calendar every deadline, (2) request the file and the audit, (3) advise the veteran: </a:t>
            </a:r>
            <a:r>
              <a:rPr sz="3600" b="1" dirty="0">
                <a:solidFill>
                  <a:srgbClr val="C00000"/>
                </a:solidFill>
              </a:rPr>
              <a:t>do not ignore it </a:t>
            </a:r>
            <a:r>
              <a:rPr sz="3600" b="0" dirty="0">
                <a:solidFill>
                  <a:srgbClr val="44546A"/>
                </a:solidFill>
              </a:rPr>
              <a:t>— silence means offset</a:t>
            </a:r>
            <a:r>
              <a:rPr sz="2800" b="0" dirty="0">
                <a:solidFill>
                  <a:srgbClr val="44546A"/>
                </a:solidFill>
              </a:rPr>
              <a: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Two Clocks</a:t>
            </a:r>
          </a:p>
        </p:txBody>
      </p:sp>
      <p:sp>
        <p:nvSpPr>
          <p:cNvPr id="3" name="Content Placeholder 2"/>
          <p:cNvSpPr>
            <a:spLocks noGrp="1"/>
          </p:cNvSpPr>
          <p:nvPr>
            <p:ph idx="1"/>
          </p:nvPr>
        </p:nvSpPr>
        <p:spPr>
          <a:xfrm>
            <a:off x="169333" y="1456268"/>
            <a:ext cx="6434667" cy="4997586"/>
          </a:xfrm>
        </p:spPr>
        <p:txBody>
          <a:bodyPr wrap="square">
            <a:normAutofit fontScale="85000" lnSpcReduction="10000"/>
          </a:bodyPr>
          <a:lstStyle/>
          <a:p>
            <a:pPr>
              <a:spcBef>
                <a:spcPts val="600"/>
              </a:spcBef>
              <a:spcAft>
                <a:spcPts val="1200"/>
              </a:spcAft>
            </a:pPr>
            <a:r>
              <a:rPr sz="2800" b="1" dirty="0">
                <a:solidFill>
                  <a:srgbClr val="104C7D"/>
                </a:solidFill>
              </a:rPr>
              <a:t>Dispute clock: </a:t>
            </a:r>
            <a:r>
              <a:rPr sz="2800" b="0" dirty="0">
                <a:solidFill>
                  <a:srgbClr val="44546A"/>
                </a:solidFill>
              </a:rPr>
              <a:t>file within 30 days of notice to defer offset under § 1.912a — and § 5314(a)(2) bars offset while existence/amount is disputed.</a:t>
            </a:r>
          </a:p>
          <a:p>
            <a:pPr>
              <a:spcBef>
                <a:spcPts val="600"/>
              </a:spcBef>
              <a:spcAft>
                <a:spcPts val="1200"/>
              </a:spcAft>
            </a:pPr>
            <a:r>
              <a:rPr sz="2800" b="1" dirty="0">
                <a:solidFill>
                  <a:srgbClr val="104C7D"/>
                </a:solidFill>
              </a:rPr>
              <a:t>Waiver clock: </a:t>
            </a:r>
            <a:r>
              <a:rPr sz="2800" b="1" dirty="0">
                <a:solidFill>
                  <a:srgbClr val="C00000"/>
                </a:solidFill>
              </a:rPr>
              <a:t>ONE YEAR from VA's notice </a:t>
            </a:r>
            <a:r>
              <a:rPr sz="2800" b="0" dirty="0">
                <a:solidFill>
                  <a:srgbClr val="44546A"/>
                </a:solidFill>
              </a:rPr>
              <a:t>(38 CFR 1.963, as amended Jan. 2026). The 180-day rule is gone.</a:t>
            </a:r>
          </a:p>
          <a:p>
            <a:pPr>
              <a:spcBef>
                <a:spcPts val="600"/>
              </a:spcBef>
              <a:spcAft>
                <a:spcPts val="1200"/>
              </a:spcAft>
            </a:pPr>
            <a:r>
              <a:rPr sz="2800" b="1" dirty="0">
                <a:solidFill>
                  <a:srgbClr val="104C7D"/>
                </a:solidFill>
              </a:rPr>
              <a:t>Underlying benefits appeals: </a:t>
            </a:r>
            <a:r>
              <a:rPr sz="2800" b="0" dirty="0">
                <a:solidFill>
                  <a:srgbClr val="44546A"/>
                </a:solidFill>
              </a:rPr>
              <a:t>NOD/appeal deadlines run on their own track — don't conflate them with debt clocks.</a:t>
            </a:r>
          </a:p>
          <a:p>
            <a:pPr>
              <a:spcBef>
                <a:spcPts val="600"/>
              </a:spcBef>
              <a:spcAft>
                <a:spcPts val="1200"/>
              </a:spcAft>
            </a:pPr>
            <a:r>
              <a:rPr sz="2800" b="1" dirty="0">
                <a:solidFill>
                  <a:srgbClr val="104C7D"/>
                </a:solidFill>
              </a:rPr>
              <a:t>Practice system: </a:t>
            </a:r>
            <a:r>
              <a:rPr sz="2800" b="0" dirty="0">
                <a:solidFill>
                  <a:srgbClr val="44546A"/>
                </a:solidFill>
              </a:rPr>
              <a:t>every debt intake gets a written deadline sheet on day one.</a:t>
            </a:r>
          </a:p>
        </p:txBody>
      </p:sp>
      <p:pic>
        <p:nvPicPr>
          <p:cNvPr id="5" name="Picture 4">
            <a:extLst>
              <a:ext uri="{FF2B5EF4-FFF2-40B4-BE49-F238E27FC236}">
                <a16:creationId xmlns:a16="http://schemas.microsoft.com/office/drawing/2014/main" id="{7F48778F-31DB-B7A5-6D07-F7137386E82F}"/>
              </a:ext>
            </a:extLst>
          </p:cNvPr>
          <p:cNvPicPr>
            <a:picLocks noChangeAspect="1"/>
          </p:cNvPicPr>
          <p:nvPr/>
        </p:nvPicPr>
        <p:blipFill>
          <a:blip r:embed="rId3"/>
          <a:stretch>
            <a:fillRect/>
          </a:stretch>
        </p:blipFill>
        <p:spPr>
          <a:xfrm>
            <a:off x="6604000" y="1868993"/>
            <a:ext cx="5525966" cy="3683977"/>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Challenging Validity: Five Questions</a:t>
            </a:r>
          </a:p>
        </p:txBody>
      </p:sp>
      <p:sp>
        <p:nvSpPr>
          <p:cNvPr id="3" name="Content Placeholder 2"/>
          <p:cNvSpPr>
            <a:spLocks noGrp="1"/>
          </p:cNvSpPr>
          <p:nvPr>
            <p:ph idx="1"/>
          </p:nvPr>
        </p:nvSpPr>
        <p:spPr/>
        <p:txBody>
          <a:bodyPr wrap="square">
            <a:noAutofit/>
          </a:bodyPr>
          <a:lstStyle/>
          <a:p>
            <a:pPr marL="0" indent="0">
              <a:spcBef>
                <a:spcPts val="600"/>
              </a:spcBef>
              <a:spcAft>
                <a:spcPts val="1200"/>
              </a:spcAft>
              <a:buNone/>
            </a:pPr>
            <a:r>
              <a:rPr sz="3000" b="1" dirty="0">
                <a:solidFill>
                  <a:srgbClr val="104C7D"/>
                </a:solidFill>
              </a:rPr>
              <a:t>1. Was there actually an overpayment? </a:t>
            </a:r>
            <a:r>
              <a:rPr sz="3000" b="0" dirty="0">
                <a:solidFill>
                  <a:srgbClr val="44546A"/>
                </a:solidFill>
              </a:rPr>
              <a:t>Payment history vs. legal entitlement, month by month.</a:t>
            </a:r>
          </a:p>
          <a:p>
            <a:pPr marL="0" indent="0">
              <a:spcBef>
                <a:spcPts val="600"/>
              </a:spcBef>
              <a:spcAft>
                <a:spcPts val="1200"/>
              </a:spcAft>
              <a:buNone/>
            </a:pPr>
            <a:r>
              <a:rPr sz="3000" b="1" dirty="0">
                <a:solidFill>
                  <a:srgbClr val="104C7D"/>
                </a:solidFill>
              </a:rPr>
              <a:t>2. Is the amount correct? </a:t>
            </a:r>
            <a:r>
              <a:rPr sz="3000" b="0" dirty="0">
                <a:solidFill>
                  <a:srgbClr val="44546A"/>
                </a:solidFill>
              </a:rPr>
              <a:t>Audit the audit — recompute it yourself.</a:t>
            </a:r>
          </a:p>
          <a:p>
            <a:pPr marL="0" indent="0">
              <a:spcBef>
                <a:spcPts val="600"/>
              </a:spcBef>
              <a:spcAft>
                <a:spcPts val="1200"/>
              </a:spcAft>
              <a:buNone/>
            </a:pPr>
            <a:r>
              <a:rPr sz="3000" b="1" dirty="0">
                <a:solidFill>
                  <a:srgbClr val="104C7D"/>
                </a:solidFill>
              </a:rPr>
              <a:t>3. Is the § 5112 effective date right? </a:t>
            </a:r>
            <a:r>
              <a:rPr sz="3000" b="0" dirty="0">
                <a:solidFill>
                  <a:srgbClr val="44546A"/>
                </a:solidFill>
              </a:rPr>
              <a:t>The single most common error.</a:t>
            </a:r>
          </a:p>
          <a:p>
            <a:pPr marL="0" indent="0">
              <a:spcBef>
                <a:spcPts val="600"/>
              </a:spcBef>
              <a:spcAft>
                <a:spcPts val="1200"/>
              </a:spcAft>
              <a:buNone/>
            </a:pPr>
            <a:r>
              <a:rPr sz="3000" b="1" dirty="0">
                <a:solidFill>
                  <a:srgbClr val="104C7D"/>
                </a:solidFill>
              </a:rPr>
              <a:t>4. Is this the right debtor? </a:t>
            </a:r>
            <a:r>
              <a:rPr sz="3000" b="0" dirty="0">
                <a:solidFill>
                  <a:srgbClr val="44546A"/>
                </a:solidFill>
              </a:rPr>
              <a:t>Payee vs. </a:t>
            </a:r>
            <a:r>
              <a:rPr sz="3000" b="0" dirty="0" err="1">
                <a:solidFill>
                  <a:srgbClr val="44546A"/>
                </a:solidFill>
              </a:rPr>
              <a:t>apportionee</a:t>
            </a:r>
            <a:r>
              <a:rPr sz="3000" b="0" dirty="0">
                <a:solidFill>
                  <a:srgbClr val="44546A"/>
                </a:solidFill>
              </a:rPr>
              <a:t> vs. fiduciary — debts follow the money.</a:t>
            </a:r>
          </a:p>
          <a:p>
            <a:pPr marL="0" indent="0">
              <a:spcBef>
                <a:spcPts val="600"/>
              </a:spcBef>
              <a:spcAft>
                <a:spcPts val="1200"/>
              </a:spcAft>
              <a:buNone/>
            </a:pPr>
            <a:r>
              <a:rPr sz="3000" b="1" dirty="0">
                <a:solidFill>
                  <a:srgbClr val="104C7D"/>
                </a:solidFill>
              </a:rPr>
              <a:t>5. Was due process followed? </a:t>
            </a:r>
            <a:r>
              <a:rPr sz="3000" b="0" dirty="0">
                <a:solidFill>
                  <a:srgbClr val="44546A"/>
                </a:solidFill>
              </a:rPr>
              <a:t>Notice, demand, opportunity to be heard.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Common Debt Scenarios</a:t>
            </a:r>
          </a:p>
        </p:txBody>
      </p:sp>
      <p:sp>
        <p:nvSpPr>
          <p:cNvPr id="3" name="Content Placeholder 2"/>
          <p:cNvSpPr>
            <a:spLocks noGrp="1"/>
          </p:cNvSpPr>
          <p:nvPr>
            <p:ph idx="1"/>
          </p:nvPr>
        </p:nvSpPr>
        <p:spPr/>
        <p:txBody>
          <a:bodyPr wrap="square">
            <a:normAutofit lnSpcReduction="10000"/>
          </a:bodyPr>
          <a:lstStyle/>
          <a:p>
            <a:pPr>
              <a:spcBef>
                <a:spcPts val="600"/>
              </a:spcBef>
              <a:spcAft>
                <a:spcPts val="1200"/>
              </a:spcAft>
            </a:pPr>
            <a:r>
              <a:rPr sz="2800" b="1" dirty="0">
                <a:solidFill>
                  <a:srgbClr val="104C7D"/>
                </a:solidFill>
              </a:rPr>
              <a:t>Dependency changes: </a:t>
            </a:r>
            <a:r>
              <a:rPr sz="2800" b="0" dirty="0">
                <a:solidFill>
                  <a:srgbClr val="44546A"/>
                </a:solidFill>
              </a:rPr>
              <a:t>divorce, marriage, death of a dependent — the #1 overpayment source.</a:t>
            </a:r>
          </a:p>
          <a:p>
            <a:pPr>
              <a:spcBef>
                <a:spcPts val="600"/>
              </a:spcBef>
              <a:spcAft>
                <a:spcPts val="1200"/>
              </a:spcAft>
            </a:pPr>
            <a:r>
              <a:rPr sz="2800" b="1" dirty="0">
                <a:solidFill>
                  <a:srgbClr val="104C7D"/>
                </a:solidFill>
              </a:rPr>
              <a:t>Pension income: </a:t>
            </a:r>
            <a:r>
              <a:rPr sz="2800" b="0" dirty="0">
                <a:solidFill>
                  <a:srgbClr val="44546A"/>
                </a:solidFill>
              </a:rPr>
              <a:t>unreported or increased income creates pension overpayments fast.</a:t>
            </a:r>
          </a:p>
          <a:p>
            <a:pPr>
              <a:spcBef>
                <a:spcPts val="600"/>
              </a:spcBef>
              <a:spcAft>
                <a:spcPts val="1200"/>
              </a:spcAft>
            </a:pPr>
            <a:r>
              <a:rPr sz="2800" b="1" dirty="0">
                <a:solidFill>
                  <a:srgbClr val="104C7D"/>
                </a:solidFill>
              </a:rPr>
              <a:t>Incarceration/fugitive-felon: </a:t>
            </a:r>
            <a:r>
              <a:rPr sz="2800" b="0" dirty="0">
                <a:solidFill>
                  <a:srgbClr val="44546A"/>
                </a:solidFill>
              </a:rPr>
              <a:t>felony incarceration beyond 60 days triggers reduction; fugitive-felon status can bar benefits — verify current section numbers before citing.</a:t>
            </a:r>
          </a:p>
          <a:p>
            <a:pPr>
              <a:spcBef>
                <a:spcPts val="600"/>
              </a:spcBef>
              <a:spcAft>
                <a:spcPts val="1200"/>
              </a:spcAft>
            </a:pPr>
            <a:r>
              <a:rPr sz="2800" b="1" dirty="0">
                <a:solidFill>
                  <a:srgbClr val="104C7D"/>
                </a:solidFill>
              </a:rPr>
              <a:t>Concurrent receipt: </a:t>
            </a:r>
            <a:r>
              <a:rPr sz="2800" b="0" dirty="0">
                <a:solidFill>
                  <a:srgbClr val="44546A"/>
                </a:solidFill>
              </a:rPr>
              <a:t>drill pay, retired pay, and separation pay elections gone wrong.</a:t>
            </a:r>
          </a:p>
          <a:p>
            <a:pPr>
              <a:spcBef>
                <a:spcPts val="600"/>
              </a:spcBef>
              <a:spcAft>
                <a:spcPts val="1200"/>
              </a:spcAft>
            </a:pPr>
            <a:r>
              <a:rPr sz="2800" b="1" dirty="0">
                <a:solidFill>
                  <a:srgbClr val="104C7D"/>
                </a:solidFill>
              </a:rPr>
              <a:t>Duplicate payments: </a:t>
            </a:r>
            <a:r>
              <a:rPr sz="2800" b="0" dirty="0">
                <a:solidFill>
                  <a:srgbClr val="44546A"/>
                </a:solidFill>
              </a:rPr>
              <a:t>system errors and dual awards — often pure VA fault.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322746"/>
            <a:ext cx="11836399" cy="918806"/>
          </a:xfrm>
        </p:spPr>
        <p:txBody>
          <a:bodyPr>
            <a:normAutofit/>
          </a:bodyPr>
          <a:lstStyle/>
          <a:p>
            <a:r>
              <a:rPr sz="4000" b="1" dirty="0"/>
              <a:t>Debts Involving Dependents &amp; Survivors</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DIC and survivors pension debts: </a:t>
            </a:r>
            <a:r>
              <a:rPr sz="2800" b="0" dirty="0">
                <a:solidFill>
                  <a:srgbClr val="44546A"/>
                </a:solidFill>
              </a:rPr>
              <a:t>same waiver framework, different hardship calculus.</a:t>
            </a:r>
          </a:p>
          <a:p>
            <a:pPr>
              <a:spcBef>
                <a:spcPts val="600"/>
              </a:spcBef>
              <a:spcAft>
                <a:spcPts val="1200"/>
              </a:spcAft>
            </a:pPr>
            <a:r>
              <a:rPr sz="2800" b="1" dirty="0">
                <a:solidFill>
                  <a:srgbClr val="104C7D"/>
                </a:solidFill>
              </a:rPr>
              <a:t>Apportionment: </a:t>
            </a:r>
            <a:r>
              <a:rPr sz="2800" b="0" dirty="0">
                <a:solidFill>
                  <a:srgbClr val="44546A"/>
                </a:solidFill>
              </a:rPr>
              <a:t>debts follow the payee</a:t>
            </a:r>
            <a:r>
              <a:rPr lang="en-US" dirty="0">
                <a:solidFill>
                  <a:srgbClr val="44546A"/>
                </a:solidFill>
              </a:rPr>
              <a:t>; v</a:t>
            </a:r>
            <a:r>
              <a:rPr sz="2800" b="0" dirty="0">
                <a:solidFill>
                  <a:srgbClr val="44546A"/>
                </a:solidFill>
              </a:rPr>
              <a:t>erify who actually received the funds before conceding liability.</a:t>
            </a:r>
          </a:p>
          <a:p>
            <a:pPr>
              <a:spcBef>
                <a:spcPts val="600"/>
              </a:spcBef>
              <a:spcAft>
                <a:spcPts val="1200"/>
              </a:spcAft>
            </a:pPr>
            <a:r>
              <a:rPr sz="2800" b="1" dirty="0">
                <a:solidFill>
                  <a:srgbClr val="104C7D"/>
                </a:solidFill>
              </a:rPr>
              <a:t>Children aging out </a:t>
            </a:r>
            <a:r>
              <a:rPr sz="2800" b="0" dirty="0">
                <a:solidFill>
                  <a:srgbClr val="44546A"/>
                </a:solidFill>
              </a:rPr>
              <a:t>of dependency/Chapter 35: notice failures are common and well-documented.</a:t>
            </a:r>
            <a:endParaRPr lang="en-US" sz="2800" b="0" dirty="0">
              <a:solidFill>
                <a:srgbClr val="44546A"/>
              </a:solidFill>
            </a:endParaRPr>
          </a:p>
          <a:p>
            <a:pPr>
              <a:spcBef>
                <a:spcPts val="600"/>
              </a:spcBef>
              <a:spcAft>
                <a:spcPts val="1200"/>
              </a:spcAft>
            </a:pPr>
            <a:r>
              <a:rPr lang="en-US" b="1" dirty="0">
                <a:solidFill>
                  <a:srgbClr val="104C7D"/>
                </a:solidFill>
              </a:rPr>
              <a:t>Failure to notify VA </a:t>
            </a:r>
            <a:r>
              <a:rPr lang="en-US" dirty="0">
                <a:solidFill>
                  <a:srgbClr val="44546A"/>
                </a:solidFill>
              </a:rPr>
              <a:t>of dropping out/stop going to class. </a:t>
            </a:r>
            <a:endParaRPr sz="2800" b="0" dirty="0">
              <a:solidFill>
                <a:srgbClr val="44546A"/>
              </a:solidFill>
            </a:endParaRPr>
          </a:p>
          <a:p>
            <a:pPr>
              <a:spcBef>
                <a:spcPts val="600"/>
              </a:spcBef>
              <a:spcAft>
                <a:spcPts val="1200"/>
              </a:spcAft>
            </a:pPr>
            <a:r>
              <a:rPr sz="2800" b="1" dirty="0">
                <a:solidFill>
                  <a:srgbClr val="104C7D"/>
                </a:solidFill>
                <a:highlight>
                  <a:srgbClr val="FFFF00"/>
                </a:highlight>
              </a:rPr>
              <a:t>Advocacy note: </a:t>
            </a:r>
            <a:r>
              <a:rPr sz="2800" b="0" dirty="0">
                <a:solidFill>
                  <a:srgbClr val="44546A"/>
                </a:solidFill>
                <a:highlight>
                  <a:srgbClr val="FFFF00"/>
                </a:highlight>
              </a:rPr>
              <a:t>survivors often learn of a debt while grieving</a:t>
            </a:r>
            <a:r>
              <a:rPr lang="en-US" sz="2800" b="0" dirty="0">
                <a:solidFill>
                  <a:srgbClr val="44546A"/>
                </a:solidFill>
                <a:highlight>
                  <a:srgbClr val="FFFF00"/>
                </a:highlight>
              </a:rPr>
              <a:t>; </a:t>
            </a:r>
            <a:r>
              <a:rPr sz="2800" b="0" dirty="0">
                <a:solidFill>
                  <a:srgbClr val="44546A"/>
                </a:solidFill>
                <a:highlight>
                  <a:srgbClr val="FFFF00"/>
                </a:highlight>
              </a:rPr>
              <a:t>lead with options, not process.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V. The Waiver Process</a:t>
            </a:r>
          </a:p>
        </p:txBody>
      </p:sp>
      <p:sp>
        <p:nvSpPr>
          <p:cNvPr id="3" name="Content Placeholder 2"/>
          <p:cNvSpPr>
            <a:spLocks noGrp="1"/>
          </p:cNvSpPr>
          <p:nvPr>
            <p:ph idx="1"/>
          </p:nvPr>
        </p:nvSpPr>
        <p:spPr/>
        <p:txBody>
          <a:bodyPr wrap="square">
            <a:normAutofit/>
          </a:bodyPr>
          <a:lstStyle/>
          <a:p>
            <a:pPr>
              <a:spcBef>
                <a:spcPts val="600"/>
              </a:spcBef>
              <a:spcAft>
                <a:spcPts val="1200"/>
              </a:spcAft>
            </a:pPr>
            <a:r>
              <a:rPr sz="4000" b="1" dirty="0">
                <a:solidFill>
                  <a:srgbClr val="104C7D"/>
                </a:solidFill>
              </a:rPr>
              <a:t>Step by step: </a:t>
            </a:r>
            <a:r>
              <a:rPr sz="4000" b="0" dirty="0">
                <a:solidFill>
                  <a:srgbClr val="44546A"/>
                </a:solidFill>
              </a:rPr>
              <a:t>from intake to decision</a:t>
            </a:r>
          </a:p>
          <a:p>
            <a:pPr>
              <a:spcBef>
                <a:spcPts val="600"/>
              </a:spcBef>
              <a:spcAft>
                <a:spcPts val="1200"/>
              </a:spcAft>
            </a:pPr>
            <a:r>
              <a:rPr sz="4000" b="0" dirty="0">
                <a:solidFill>
                  <a:srgbClr val="44546A"/>
                </a:solidFill>
              </a:rPr>
              <a:t>Follow the sequence. Skipping steps is how winnable waivers get denied.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0" y="249594"/>
            <a:ext cx="11836399" cy="918806"/>
          </a:xfrm>
        </p:spPr>
        <p:txBody>
          <a:bodyPr>
            <a:normAutofit/>
          </a:bodyPr>
          <a:lstStyle/>
          <a:p>
            <a:r>
              <a:rPr sz="4000" b="1" dirty="0"/>
              <a:t>Step 1: Is Waiver Available?</a:t>
            </a:r>
          </a:p>
        </p:txBody>
      </p:sp>
      <p:sp>
        <p:nvSpPr>
          <p:cNvPr id="3" name="Content Placeholder 2"/>
          <p:cNvSpPr>
            <a:spLocks noGrp="1"/>
          </p:cNvSpPr>
          <p:nvPr>
            <p:ph idx="1"/>
          </p:nvPr>
        </p:nvSpPr>
        <p:spPr>
          <a:xfrm>
            <a:off x="169333" y="1456268"/>
            <a:ext cx="6362096" cy="4997586"/>
          </a:xfrm>
        </p:spPr>
        <p:txBody>
          <a:bodyPr wrap="square"/>
          <a:lstStyle/>
          <a:p>
            <a:pPr>
              <a:spcBef>
                <a:spcPts val="600"/>
              </a:spcBef>
              <a:spcAft>
                <a:spcPts val="1200"/>
              </a:spcAft>
            </a:pPr>
            <a:r>
              <a:rPr sz="2800" b="1" dirty="0">
                <a:solidFill>
                  <a:srgbClr val="104C7D"/>
                </a:solidFill>
              </a:rPr>
              <a:t>Threshold question: </a:t>
            </a:r>
            <a:r>
              <a:rPr sz="2800" b="0" dirty="0">
                <a:solidFill>
                  <a:srgbClr val="44546A"/>
                </a:solidFill>
              </a:rPr>
              <a:t>is there any indication of fraud, misrepresentation of a material fact, or bad faith?</a:t>
            </a:r>
          </a:p>
          <a:p>
            <a:pPr>
              <a:spcBef>
                <a:spcPts val="600"/>
              </a:spcBef>
              <a:spcAft>
                <a:spcPts val="1200"/>
              </a:spcAft>
            </a:pPr>
            <a:r>
              <a:rPr sz="2800" b="1" dirty="0">
                <a:solidFill>
                  <a:srgbClr val="104C7D"/>
                </a:solidFill>
              </a:rPr>
              <a:t>Legal bars (38 U.S.C. § 5302; 38 CFR 1.965(b)): </a:t>
            </a:r>
            <a:r>
              <a:rPr sz="2800" b="0" dirty="0">
                <a:solidFill>
                  <a:srgbClr val="44546A"/>
                </a:solidFill>
              </a:rPr>
              <a:t>any such indication precludes waiver — full stop.</a:t>
            </a:r>
          </a:p>
          <a:p>
            <a:pPr>
              <a:spcBef>
                <a:spcPts val="600"/>
              </a:spcBef>
              <a:spcAft>
                <a:spcPts val="1200"/>
              </a:spcAft>
            </a:pPr>
            <a:r>
              <a:rPr sz="2800" b="1" dirty="0">
                <a:solidFill>
                  <a:srgbClr val="104C7D"/>
                </a:solidFill>
              </a:rPr>
              <a:t>VSO screen: </a:t>
            </a:r>
            <a:r>
              <a:rPr sz="2800" b="0" dirty="0">
                <a:solidFill>
                  <a:srgbClr val="44546A"/>
                </a:solidFill>
              </a:rPr>
              <a:t>if the facts smell like fraud, pivot to validity or compromise.</a:t>
            </a:r>
          </a:p>
        </p:txBody>
      </p:sp>
      <p:pic>
        <p:nvPicPr>
          <p:cNvPr id="4" name="Picture 3" descr="indecisive and lost man chooses the right path indecisive man and lost chooses the right path OPTIONS  stock pictures, royalty-free photos &amp; images">
            <a:extLst>
              <a:ext uri="{FF2B5EF4-FFF2-40B4-BE49-F238E27FC236}">
                <a16:creationId xmlns:a16="http://schemas.microsoft.com/office/drawing/2014/main" id="{52711BF7-0E59-1D5B-38D3-B7C2E1703354}"/>
              </a:ext>
            </a:extLst>
          </p:cNvPr>
          <p:cNvPicPr>
            <a:picLocks noChangeAspect="1"/>
          </p:cNvPicPr>
          <p:nvPr/>
        </p:nvPicPr>
        <p:blipFill>
          <a:blip r:embed="rId3"/>
          <a:stretch>
            <a:fillRect/>
          </a:stretch>
        </p:blipFill>
        <p:spPr>
          <a:xfrm>
            <a:off x="6531429" y="1865924"/>
            <a:ext cx="5430715" cy="362047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Step 2: Frame Your Theory</a:t>
            </a:r>
          </a:p>
        </p:txBody>
      </p:sp>
      <p:sp>
        <p:nvSpPr>
          <p:cNvPr id="3" name="Content Placeholder 2"/>
          <p:cNvSpPr>
            <a:spLocks noGrp="1"/>
          </p:cNvSpPr>
          <p:nvPr>
            <p:ph idx="1"/>
          </p:nvPr>
        </p:nvSpPr>
        <p:spPr>
          <a:xfrm>
            <a:off x="5335675" y="1456268"/>
            <a:ext cx="6670058" cy="4997586"/>
          </a:xfrm>
        </p:spPr>
        <p:txBody>
          <a:bodyPr wrap="square">
            <a:normAutofit fontScale="92500" lnSpcReduction="10000"/>
          </a:bodyPr>
          <a:lstStyle/>
          <a:p>
            <a:pPr>
              <a:spcBef>
                <a:spcPts val="600"/>
              </a:spcBef>
              <a:spcAft>
                <a:spcPts val="1200"/>
              </a:spcAft>
            </a:pPr>
            <a:r>
              <a:rPr sz="2800" b="1" dirty="0">
                <a:solidFill>
                  <a:srgbClr val="104C7D"/>
                </a:solidFill>
              </a:rPr>
              <a:t>Pick two or three of the six </a:t>
            </a:r>
            <a:r>
              <a:rPr lang="en-US" sz="2800" b="1" dirty="0">
                <a:solidFill>
                  <a:srgbClr val="104C7D"/>
                </a:solidFill>
              </a:rPr>
              <a:t>38 C.F.R. </a:t>
            </a:r>
            <a:r>
              <a:rPr sz="2800" b="1" dirty="0">
                <a:solidFill>
                  <a:srgbClr val="104C7D"/>
                </a:solidFill>
              </a:rPr>
              <a:t>§ 1.965 elements </a:t>
            </a:r>
            <a:r>
              <a:rPr sz="2800" b="0" dirty="0">
                <a:solidFill>
                  <a:srgbClr val="44546A"/>
                </a:solidFill>
              </a:rPr>
              <a:t>and build the case around them.</a:t>
            </a:r>
          </a:p>
          <a:p>
            <a:pPr>
              <a:spcBef>
                <a:spcPts val="600"/>
              </a:spcBef>
              <a:spcAft>
                <a:spcPts val="1200"/>
              </a:spcAft>
            </a:pPr>
            <a:r>
              <a:rPr sz="2800" b="1" dirty="0">
                <a:solidFill>
                  <a:srgbClr val="104C7D"/>
                </a:solidFill>
              </a:rPr>
              <a:t>Classic theories: </a:t>
            </a:r>
            <a:r>
              <a:rPr sz="2800" b="0" dirty="0">
                <a:solidFill>
                  <a:srgbClr val="44546A"/>
                </a:solidFill>
              </a:rPr>
              <a:t>(a) no fault + hardship; (b) VA's fault outweighs the debtor's; (c) reliance/change of position.</a:t>
            </a:r>
          </a:p>
          <a:p>
            <a:pPr>
              <a:spcBef>
                <a:spcPts val="600"/>
              </a:spcBef>
              <a:spcAft>
                <a:spcPts val="1200"/>
              </a:spcAft>
            </a:pPr>
            <a:r>
              <a:rPr sz="2800" b="1" dirty="0">
                <a:solidFill>
                  <a:srgbClr val="104C7D"/>
                </a:solidFill>
              </a:rPr>
              <a:t>Write the theory sentence first: </a:t>
            </a:r>
            <a:r>
              <a:rPr sz="2800" b="0" dirty="0">
                <a:solidFill>
                  <a:srgbClr val="44546A"/>
                </a:solidFill>
              </a:rPr>
              <a:t>“Collection should be waived because …”</a:t>
            </a:r>
          </a:p>
          <a:p>
            <a:pPr>
              <a:spcBef>
                <a:spcPts val="600"/>
              </a:spcBef>
              <a:spcAft>
                <a:spcPts val="1200"/>
              </a:spcAft>
            </a:pPr>
            <a:r>
              <a:rPr sz="2800" b="1" dirty="0">
                <a:solidFill>
                  <a:srgbClr val="104C7D"/>
                </a:solidFill>
              </a:rPr>
              <a:t>Discipline: </a:t>
            </a:r>
            <a:r>
              <a:rPr sz="2800" b="0" dirty="0">
                <a:solidFill>
                  <a:srgbClr val="44546A"/>
                </a:solidFill>
              </a:rPr>
              <a:t>every piece of evidence you submit should tie to the theory.</a:t>
            </a:r>
          </a:p>
        </p:txBody>
      </p:sp>
      <p:pic>
        <p:nvPicPr>
          <p:cNvPr id="4" name="Picture 3" descr="Paths leading to spot lit closed double door entrances. Choice ande decisions concept Paths leading to spot lit closed double door entrances. Choice ande decisions concept. choosing a path stock pictures, royalty-free photos &amp; images">
            <a:extLst>
              <a:ext uri="{FF2B5EF4-FFF2-40B4-BE49-F238E27FC236}">
                <a16:creationId xmlns:a16="http://schemas.microsoft.com/office/drawing/2014/main" id="{EDD8B765-7E3E-638D-22B3-5D2241E0D680}"/>
              </a:ext>
            </a:extLst>
          </p:cNvPr>
          <p:cNvPicPr>
            <a:picLocks noChangeAspect="1"/>
          </p:cNvPicPr>
          <p:nvPr/>
        </p:nvPicPr>
        <p:blipFill>
          <a:blip r:embed="rId3"/>
          <a:stretch>
            <a:fillRect/>
          </a:stretch>
        </p:blipFill>
        <p:spPr>
          <a:xfrm>
            <a:off x="186267" y="1828800"/>
            <a:ext cx="5149408" cy="3726481"/>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Fault</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Fault = </a:t>
            </a:r>
            <a:r>
              <a:rPr sz="2800" b="0" dirty="0">
                <a:solidFill>
                  <a:srgbClr val="44546A"/>
                </a:solidFill>
              </a:rPr>
              <a:t>the debtor knew or should have known the payment was erroneous.</a:t>
            </a:r>
          </a:p>
          <a:p>
            <a:pPr>
              <a:spcBef>
                <a:spcPts val="600"/>
              </a:spcBef>
              <a:spcAft>
                <a:spcPts val="1200"/>
              </a:spcAft>
            </a:pPr>
            <a:r>
              <a:rPr sz="2800" b="1" dirty="0">
                <a:solidFill>
                  <a:srgbClr val="104C7D"/>
                </a:solidFill>
              </a:rPr>
              <a:t>Factors: </a:t>
            </a:r>
            <a:r>
              <a:rPr sz="2800" b="0" dirty="0">
                <a:solidFill>
                  <a:srgbClr val="44546A"/>
                </a:solidFill>
              </a:rPr>
              <a:t>the debtor's sophistication, the clarity of VA's notices, and the complexity of the rules involved.</a:t>
            </a:r>
          </a:p>
          <a:p>
            <a:pPr>
              <a:spcBef>
                <a:spcPts val="600"/>
              </a:spcBef>
              <a:spcAft>
                <a:spcPts val="1200"/>
              </a:spcAft>
            </a:pPr>
            <a:r>
              <a:rPr sz="2800" b="1" dirty="0">
                <a:solidFill>
                  <a:srgbClr val="104C7D"/>
                </a:solidFill>
              </a:rPr>
              <a:t>Advanced practice: </a:t>
            </a:r>
            <a:r>
              <a:rPr sz="2800" b="0" dirty="0">
                <a:solidFill>
                  <a:srgbClr val="44546A"/>
                </a:solidFill>
              </a:rPr>
              <a:t>PTSD, TBI, and other conditions affecting financial comprehension — develop the medical nexus, don't just assert it.</a:t>
            </a:r>
          </a:p>
          <a:p>
            <a:pPr>
              <a:spcBef>
                <a:spcPts val="600"/>
              </a:spcBef>
              <a:spcAft>
                <a:spcPts val="1200"/>
              </a:spcAft>
            </a:pPr>
            <a:r>
              <a:rPr sz="2800" b="1" dirty="0">
                <a:solidFill>
                  <a:srgbClr val="104C7D"/>
                </a:solidFill>
              </a:rPr>
              <a:t>VA error alone doesn't end the inquiry, </a:t>
            </a:r>
            <a:r>
              <a:rPr sz="2800" b="0" dirty="0">
                <a:solidFill>
                  <a:srgbClr val="44546A"/>
                </a:solidFill>
              </a:rPr>
              <a:t>but it anchors the balancing-of-faults test in your favor.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Financial Hardship</a:t>
            </a:r>
          </a:p>
        </p:txBody>
      </p:sp>
      <p:sp>
        <p:nvSpPr>
          <p:cNvPr id="3" name="Content Placeholder 2"/>
          <p:cNvSpPr>
            <a:spLocks noGrp="1"/>
          </p:cNvSpPr>
          <p:nvPr>
            <p:ph idx="1"/>
          </p:nvPr>
        </p:nvSpPr>
        <p:spPr>
          <a:xfrm>
            <a:off x="169333" y="1577590"/>
            <a:ext cx="6914755" cy="5030816"/>
          </a:xfrm>
        </p:spPr>
        <p:txBody>
          <a:bodyPr wrap="square">
            <a:normAutofit lnSpcReduction="10000"/>
          </a:bodyPr>
          <a:lstStyle/>
          <a:p>
            <a:pPr>
              <a:spcBef>
                <a:spcPts val="600"/>
              </a:spcBef>
              <a:spcAft>
                <a:spcPts val="1200"/>
              </a:spcAft>
            </a:pPr>
            <a:r>
              <a:rPr sz="2800" b="1" dirty="0">
                <a:solidFill>
                  <a:srgbClr val="104C7D"/>
                </a:solidFill>
              </a:rPr>
              <a:t>The 5655 is the foundation — </a:t>
            </a:r>
            <a:r>
              <a:rPr sz="2800" b="0" dirty="0">
                <a:solidFill>
                  <a:srgbClr val="44546A"/>
                </a:solidFill>
              </a:rPr>
              <a:t>complete it meticulously.</a:t>
            </a:r>
          </a:p>
          <a:p>
            <a:pPr>
              <a:spcBef>
                <a:spcPts val="600"/>
              </a:spcBef>
              <a:spcAft>
                <a:spcPts val="1200"/>
              </a:spcAft>
            </a:pPr>
            <a:r>
              <a:rPr sz="2800" b="1" dirty="0">
                <a:solidFill>
                  <a:srgbClr val="104C7D"/>
                </a:solidFill>
              </a:rPr>
              <a:t>Document everything: </a:t>
            </a:r>
            <a:r>
              <a:rPr sz="2800" b="0" dirty="0">
                <a:solidFill>
                  <a:srgbClr val="44546A"/>
                </a:solidFill>
              </a:rPr>
              <a:t>income from all sources, necessary living expenses, assets, and other debts.</a:t>
            </a:r>
          </a:p>
          <a:p>
            <a:pPr>
              <a:spcBef>
                <a:spcPts val="600"/>
              </a:spcBef>
              <a:spcAft>
                <a:spcPts val="1200"/>
              </a:spcAft>
            </a:pPr>
            <a:r>
              <a:rPr sz="2800" b="1" dirty="0">
                <a:solidFill>
                  <a:srgbClr val="104C7D"/>
                </a:solidFill>
              </a:rPr>
              <a:t>Show the math: </a:t>
            </a:r>
            <a:r>
              <a:rPr sz="2800" b="0" dirty="0">
                <a:solidFill>
                  <a:srgbClr val="44546A"/>
                </a:solidFill>
              </a:rPr>
              <a:t>collection of $X per month leaves a $Y monthly shortfall</a:t>
            </a:r>
            <a:r>
              <a:rPr lang="en-US" sz="2800" b="0" dirty="0">
                <a:solidFill>
                  <a:srgbClr val="44546A"/>
                </a:solidFill>
              </a:rPr>
              <a:t>,</a:t>
            </a:r>
            <a:r>
              <a:rPr sz="2800" b="0" dirty="0">
                <a:solidFill>
                  <a:srgbClr val="44546A"/>
                </a:solidFill>
              </a:rPr>
              <a:t> make the adjudicator do no arithmetic.</a:t>
            </a:r>
          </a:p>
          <a:p>
            <a:pPr>
              <a:spcBef>
                <a:spcPts val="600"/>
              </a:spcBef>
              <a:spcAft>
                <a:spcPts val="1200"/>
              </a:spcAft>
            </a:pPr>
            <a:r>
              <a:rPr sz="2800" b="1" dirty="0">
                <a:solidFill>
                  <a:srgbClr val="104C7D"/>
                </a:solidFill>
              </a:rPr>
              <a:t>Hardship is forward-looking: </a:t>
            </a:r>
            <a:r>
              <a:rPr sz="2800" b="0" dirty="0">
                <a:solidFill>
                  <a:srgbClr val="44546A"/>
                </a:solidFill>
              </a:rPr>
              <a:t>show what collection would do, not just current strain.</a:t>
            </a:r>
          </a:p>
        </p:txBody>
      </p:sp>
      <p:pic>
        <p:nvPicPr>
          <p:cNvPr id="5" name="Picture 4">
            <a:extLst>
              <a:ext uri="{FF2B5EF4-FFF2-40B4-BE49-F238E27FC236}">
                <a16:creationId xmlns:a16="http://schemas.microsoft.com/office/drawing/2014/main" id="{03636D68-AAD5-51AE-63C2-8E319E190BD5}"/>
              </a:ext>
            </a:extLst>
          </p:cNvPr>
          <p:cNvPicPr>
            <a:picLocks noChangeAspect="1"/>
          </p:cNvPicPr>
          <p:nvPr/>
        </p:nvPicPr>
        <p:blipFill>
          <a:blip r:embed="rId3"/>
          <a:srcRect r="16475"/>
          <a:stretch>
            <a:fillRect/>
          </a:stretch>
        </p:blipFill>
        <p:spPr>
          <a:xfrm>
            <a:off x="6953460" y="1936563"/>
            <a:ext cx="4977284" cy="3343847"/>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VA Form 5655 — Walkthrough</a:t>
            </a:r>
          </a:p>
        </p:txBody>
      </p:sp>
      <p:pic>
        <p:nvPicPr>
          <p:cNvPr id="5" name="Picture 4" descr="form5655-1.png"/>
          <p:cNvPicPr>
            <a:picLocks noChangeAspect="1"/>
          </p:cNvPicPr>
          <p:nvPr/>
        </p:nvPicPr>
        <p:blipFill>
          <a:blip r:embed="rId3"/>
          <a:stretch>
            <a:fillRect/>
          </a:stretch>
        </p:blipFill>
        <p:spPr>
          <a:xfrm>
            <a:off x="105987" y="1508760"/>
            <a:ext cx="3780213" cy="4892040"/>
          </a:xfrm>
          <a:prstGeom prst="rect">
            <a:avLst/>
          </a:prstGeom>
        </p:spPr>
      </p:pic>
      <p:sp>
        <p:nvSpPr>
          <p:cNvPr id="6" name="TextBox 5"/>
          <p:cNvSpPr txBox="1"/>
          <p:nvPr/>
        </p:nvSpPr>
        <p:spPr>
          <a:xfrm>
            <a:off x="3886198" y="1508760"/>
            <a:ext cx="7315200" cy="584775"/>
          </a:xfrm>
          <a:prstGeom prst="rect">
            <a:avLst/>
          </a:prstGeom>
          <a:noFill/>
        </p:spPr>
        <p:txBody>
          <a:bodyPr wrap="square">
            <a:spAutoFit/>
          </a:bodyPr>
          <a:lstStyle/>
          <a:p>
            <a:pPr algn="l">
              <a:spcBef>
                <a:spcPts val="0"/>
              </a:spcBef>
              <a:spcAft>
                <a:spcPts val="200"/>
              </a:spcAft>
            </a:pPr>
            <a:r>
              <a:rPr sz="3200" b="1" i="0" dirty="0">
                <a:solidFill>
                  <a:srgbClr val="104C7D"/>
                </a:solidFill>
                <a:latin typeface="Verdana" panose="020B0604030504040204" pitchFamily="34" charset="0"/>
                <a:ea typeface="Verdana" panose="020B0604030504040204" pitchFamily="34" charset="0"/>
              </a:rPr>
              <a:t>The whole case in </a:t>
            </a:r>
            <a:r>
              <a:rPr sz="3200" b="1" i="0">
                <a:solidFill>
                  <a:srgbClr val="104C7D"/>
                </a:solidFill>
                <a:latin typeface="Verdana" panose="020B0604030504040204" pitchFamily="34" charset="0"/>
                <a:ea typeface="Verdana" panose="020B0604030504040204" pitchFamily="34" charset="0"/>
              </a:rPr>
              <a:t>one form</a:t>
            </a:r>
            <a:r>
              <a:rPr lang="en-US" sz="3200" b="1" i="0">
                <a:solidFill>
                  <a:srgbClr val="104C7D"/>
                </a:solidFill>
                <a:latin typeface="Verdana" panose="020B0604030504040204" pitchFamily="34" charset="0"/>
                <a:ea typeface="Verdana" panose="020B0604030504040204" pitchFamily="34" charset="0"/>
              </a:rPr>
              <a:t>:</a:t>
            </a:r>
            <a:endParaRPr sz="3200" b="1" i="0" dirty="0">
              <a:solidFill>
                <a:srgbClr val="104C7D"/>
              </a:solidFill>
              <a:latin typeface="Verdana" panose="020B0604030504040204" pitchFamily="34" charset="0"/>
              <a:ea typeface="Verdana" panose="020B0604030504040204" pitchFamily="34" charset="0"/>
            </a:endParaRPr>
          </a:p>
        </p:txBody>
      </p:sp>
      <p:sp>
        <p:nvSpPr>
          <p:cNvPr id="7" name="TextBox 6"/>
          <p:cNvSpPr txBox="1"/>
          <p:nvPr/>
        </p:nvSpPr>
        <p:spPr>
          <a:xfrm>
            <a:off x="3886198" y="2341563"/>
            <a:ext cx="8043333" cy="3929281"/>
          </a:xfrm>
          <a:prstGeom prst="rect">
            <a:avLst/>
          </a:prstGeom>
          <a:noFill/>
        </p:spPr>
        <p:txBody>
          <a:bodyPr wrap="square">
            <a:spAutoFit/>
          </a:bodyPr>
          <a:lstStyle/>
          <a:p>
            <a:pPr>
              <a:spcAft>
                <a:spcPts val="1000"/>
              </a:spcAft>
            </a:pPr>
            <a:r>
              <a:rPr sz="2800" b="1" dirty="0">
                <a:solidFill>
                  <a:srgbClr val="104C7D"/>
                </a:solidFill>
                <a:latin typeface="Verdana" panose="020B0604030504040204" pitchFamily="34" charset="0"/>
                <a:ea typeface="Verdana" panose="020B0604030504040204" pitchFamily="34" charset="0"/>
              </a:rPr>
              <a:t>Section I — </a:t>
            </a:r>
            <a:r>
              <a:rPr sz="2800" dirty="0">
                <a:solidFill>
                  <a:srgbClr val="44546A"/>
                </a:solidFill>
                <a:latin typeface="Verdana" panose="020B0604030504040204" pitchFamily="34" charset="0"/>
                <a:ea typeface="Verdana" panose="020B0604030504040204" pitchFamily="34" charset="0"/>
              </a:rPr>
              <a:t>who the debtor is</a:t>
            </a:r>
          </a:p>
          <a:p>
            <a:pPr>
              <a:spcAft>
                <a:spcPts val="1000"/>
              </a:spcAft>
            </a:pPr>
            <a:r>
              <a:rPr sz="2800" b="1" dirty="0">
                <a:solidFill>
                  <a:srgbClr val="104C7D"/>
                </a:solidFill>
                <a:latin typeface="Verdana" panose="020B0604030504040204" pitchFamily="34" charset="0"/>
                <a:ea typeface="Verdana" panose="020B0604030504040204" pitchFamily="34" charset="0"/>
              </a:rPr>
              <a:t>Sections II–III — </a:t>
            </a:r>
            <a:r>
              <a:rPr sz="2800" dirty="0">
                <a:solidFill>
                  <a:srgbClr val="44546A"/>
                </a:solidFill>
                <a:latin typeface="Verdana" panose="020B0604030504040204" pitchFamily="34" charset="0"/>
                <a:ea typeface="Verdana" panose="020B0604030504040204" pitchFamily="34" charset="0"/>
              </a:rPr>
              <a:t>income vs. expenses: the hardship math</a:t>
            </a:r>
          </a:p>
          <a:p>
            <a:pPr>
              <a:spcAft>
                <a:spcPts val="1000"/>
              </a:spcAft>
            </a:pPr>
            <a:r>
              <a:rPr sz="2800" b="1" dirty="0">
                <a:solidFill>
                  <a:srgbClr val="104C7D"/>
                </a:solidFill>
                <a:latin typeface="Verdana" panose="020B0604030504040204" pitchFamily="34" charset="0"/>
                <a:ea typeface="Verdana" panose="020B0604030504040204" pitchFamily="34" charset="0"/>
              </a:rPr>
              <a:t>Section IV — </a:t>
            </a:r>
            <a:r>
              <a:rPr sz="2800" dirty="0">
                <a:solidFill>
                  <a:srgbClr val="44546A"/>
                </a:solidFill>
                <a:latin typeface="Verdana" panose="020B0604030504040204" pitchFamily="34" charset="0"/>
                <a:ea typeface="Verdana" panose="020B0604030504040204" pitchFamily="34" charset="0"/>
              </a:rPr>
              <a:t>discretionary income: what VA thinks they can pay</a:t>
            </a:r>
          </a:p>
          <a:p>
            <a:pPr>
              <a:spcAft>
                <a:spcPts val="1000"/>
              </a:spcAft>
            </a:pPr>
            <a:r>
              <a:rPr sz="2800" b="1" dirty="0">
                <a:solidFill>
                  <a:srgbClr val="104C7D"/>
                </a:solidFill>
                <a:latin typeface="Verdana" panose="020B0604030504040204" pitchFamily="34" charset="0"/>
                <a:ea typeface="Verdana" panose="020B0604030504040204" pitchFamily="34" charset="0"/>
              </a:rPr>
              <a:t>Sections V–VII — </a:t>
            </a:r>
            <a:r>
              <a:rPr sz="2800" dirty="0">
                <a:solidFill>
                  <a:srgbClr val="44546A"/>
                </a:solidFill>
                <a:latin typeface="Verdana" panose="020B0604030504040204" pitchFamily="34" charset="0"/>
                <a:ea typeface="Verdana" panose="020B0604030504040204" pitchFamily="34" charset="0"/>
              </a:rPr>
              <a:t>assets, debts, and your narrative statement</a:t>
            </a:r>
          </a:p>
          <a:p>
            <a:pPr>
              <a:spcAft>
                <a:spcPts val="1000"/>
              </a:spcAft>
            </a:pPr>
            <a:endParaRPr sz="2000" dirty="0">
              <a:solidFill>
                <a:srgbClr val="44546A"/>
              </a:solidFill>
              <a:latin typeface="Verdana" panose="020B0604030504040204" pitchFamily="34" charset="0"/>
              <a:ea typeface="Verdana" panose="020B0604030504040204" pitchFamily="34" charset="0"/>
            </a:endParaRPr>
          </a:p>
        </p:txBody>
      </p:sp>
      <p:sp>
        <p:nvSpPr>
          <p:cNvPr id="8" name="TextBox 7"/>
          <p:cNvSpPr txBox="1"/>
          <p:nvPr/>
        </p:nvSpPr>
        <p:spPr>
          <a:xfrm>
            <a:off x="612648" y="6229774"/>
            <a:ext cx="10908792" cy="457200"/>
          </a:xfrm>
          <a:prstGeom prst="rect">
            <a:avLst/>
          </a:prstGeom>
          <a:noFill/>
        </p:spPr>
        <p:txBody>
          <a:bodyPr wrap="square">
            <a:spAutoFit/>
          </a:bodyPr>
          <a:lstStyle/>
          <a:p>
            <a:pPr algn="ctr">
              <a:spcBef>
                <a:spcPts val="0"/>
              </a:spcBef>
              <a:spcAft>
                <a:spcPts val="200"/>
              </a:spcAft>
            </a:pPr>
            <a:r>
              <a:rPr sz="1600" b="0" i="1" dirty="0">
                <a:solidFill>
                  <a:srgbClr val="6B7280"/>
                </a:solidFill>
              </a:rPr>
              <a:t>VA Form 5655 (Jan. 2024), Financial Status Report — always pull the current version from va.gov before filing.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VA Form 5655 — Walkthrough</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Sections: </a:t>
            </a:r>
            <a:r>
              <a:rPr sz="2800" b="0" dirty="0">
                <a:solidFill>
                  <a:srgbClr val="44546A"/>
                </a:solidFill>
              </a:rPr>
              <a:t>income, expenses, assets and liabilities, and remarks.</a:t>
            </a:r>
          </a:p>
          <a:p>
            <a:pPr>
              <a:spcBef>
                <a:spcPts val="600"/>
              </a:spcBef>
              <a:spcAft>
                <a:spcPts val="1200"/>
              </a:spcAft>
            </a:pPr>
            <a:r>
              <a:rPr sz="2800" b="1" dirty="0">
                <a:solidFill>
                  <a:srgbClr val="104C7D"/>
                </a:solidFill>
              </a:rPr>
              <a:t>Common errors: </a:t>
            </a:r>
            <a:r>
              <a:rPr sz="2800" b="1" dirty="0">
                <a:solidFill>
                  <a:srgbClr val="C00000"/>
                </a:solidFill>
              </a:rPr>
              <a:t>omitting irregular income, understating medical expenses,</a:t>
            </a:r>
            <a:r>
              <a:rPr lang="en-US" sz="2800" b="1" dirty="0">
                <a:solidFill>
                  <a:srgbClr val="C00000"/>
                </a:solidFill>
              </a:rPr>
              <a:t> understating debt,</a:t>
            </a:r>
            <a:r>
              <a:rPr sz="2800" b="1" dirty="0">
                <a:solidFill>
                  <a:srgbClr val="C00000"/>
                </a:solidFill>
              </a:rPr>
              <a:t> missing signatures.</a:t>
            </a:r>
          </a:p>
          <a:p>
            <a:pPr>
              <a:spcBef>
                <a:spcPts val="600"/>
              </a:spcBef>
              <a:spcAft>
                <a:spcPts val="1200"/>
              </a:spcAft>
            </a:pPr>
            <a:r>
              <a:rPr sz="2800" b="1" dirty="0">
                <a:solidFill>
                  <a:srgbClr val="104C7D"/>
                </a:solidFill>
              </a:rPr>
              <a:t>Attach: </a:t>
            </a:r>
            <a:r>
              <a:rPr sz="2800" b="0" dirty="0">
                <a:solidFill>
                  <a:srgbClr val="44546A"/>
                </a:solidFill>
              </a:rPr>
              <a:t>pay stubs, bank statements, bills, and medical evidence.</a:t>
            </a:r>
          </a:p>
          <a:p>
            <a:pPr>
              <a:spcBef>
                <a:spcPts val="600"/>
              </a:spcBef>
              <a:spcAft>
                <a:spcPts val="1200"/>
              </a:spcAft>
            </a:pPr>
            <a:r>
              <a:rPr sz="2800" b="1" dirty="0">
                <a:solidFill>
                  <a:srgbClr val="104C7D"/>
                </a:solidFill>
              </a:rPr>
              <a:t>The remarks section is your narrative — </a:t>
            </a:r>
            <a:r>
              <a:rPr sz="2800" b="0" dirty="0">
                <a:solidFill>
                  <a:srgbClr val="44546A"/>
                </a:solidFill>
              </a:rPr>
              <a:t>use it to connect the numbers to the </a:t>
            </a:r>
            <a:r>
              <a:rPr lang="en-US" sz="2800" b="0" dirty="0">
                <a:solidFill>
                  <a:srgbClr val="44546A"/>
                </a:solidFill>
              </a:rPr>
              <a:t>38 C.F.R. </a:t>
            </a:r>
            <a:r>
              <a:rPr sz="2800" b="0" dirty="0">
                <a:solidFill>
                  <a:srgbClr val="44546A"/>
                </a:solidFill>
              </a:rPr>
              <a:t>§ 1.965 elements.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sz="4000" b="1" dirty="0"/>
              <a:t>Step 3: Filing</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File with: </a:t>
            </a:r>
            <a:r>
              <a:rPr sz="2800" b="0" dirty="0">
                <a:solidFill>
                  <a:srgbClr val="44546A"/>
                </a:solidFill>
              </a:rPr>
              <a:t>VA Debt Management Center, PO Box 11930, St. Paul, MN 55111 — 1-800-827-0648. Not the regional office.</a:t>
            </a:r>
          </a:p>
          <a:p>
            <a:pPr>
              <a:spcBef>
                <a:spcPts val="600"/>
              </a:spcBef>
              <a:spcAft>
                <a:spcPts val="1200"/>
              </a:spcAft>
            </a:pPr>
            <a:r>
              <a:rPr sz="2800" b="1" dirty="0">
                <a:solidFill>
                  <a:srgbClr val="104C7D"/>
                </a:solidFill>
              </a:rPr>
              <a:t>How: </a:t>
            </a:r>
            <a:r>
              <a:rPr sz="2800" b="0" dirty="0">
                <a:solidFill>
                  <a:srgbClr val="44546A"/>
                </a:solidFill>
              </a:rPr>
              <a:t>written request — VA Form 5655 for the financial picture, plus your </a:t>
            </a:r>
            <a:r>
              <a:rPr lang="en-US" dirty="0">
                <a:solidFill>
                  <a:srgbClr val="44546A"/>
                </a:solidFill>
              </a:rPr>
              <a:t>argument</a:t>
            </a:r>
            <a:r>
              <a:rPr sz="2800" b="0" dirty="0">
                <a:solidFill>
                  <a:srgbClr val="44546A"/>
                </a:solidFill>
              </a:rPr>
              <a:t>.</a:t>
            </a:r>
          </a:p>
          <a:p>
            <a:pPr>
              <a:spcBef>
                <a:spcPts val="600"/>
              </a:spcBef>
              <a:spcAft>
                <a:spcPts val="1200"/>
              </a:spcAft>
            </a:pPr>
            <a:r>
              <a:rPr sz="2800" b="1" dirty="0">
                <a:solidFill>
                  <a:srgbClr val="104C7D"/>
                </a:solidFill>
              </a:rPr>
              <a:t>Include: </a:t>
            </a:r>
            <a:r>
              <a:rPr sz="2800" b="0" dirty="0">
                <a:solidFill>
                  <a:srgbClr val="44546A"/>
                </a:solidFill>
              </a:rPr>
              <a:t>the debt notice, the audit, the 5655, supporting evidence, and a theory-mapped argument.</a:t>
            </a:r>
          </a:p>
          <a:p>
            <a:pPr>
              <a:spcBef>
                <a:spcPts val="600"/>
              </a:spcBef>
              <a:spcAft>
                <a:spcPts val="1200"/>
              </a:spcAft>
            </a:pPr>
            <a:r>
              <a:rPr sz="2800" b="1" dirty="0">
                <a:solidFill>
                  <a:srgbClr val="104C7D"/>
                </a:solidFill>
              </a:rPr>
              <a:t>Protect yourself: </a:t>
            </a:r>
            <a:r>
              <a:rPr sz="2800" b="0" dirty="0">
                <a:solidFill>
                  <a:srgbClr val="44546A"/>
                </a:solidFill>
              </a:rPr>
              <a:t>keep proof of filing and calendar the one-year deadline from the notice date.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While You Wait</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30-day shield: </a:t>
            </a:r>
            <a:r>
              <a:rPr sz="2800" b="0" dirty="0">
                <a:solidFill>
                  <a:srgbClr val="44546A"/>
                </a:solidFill>
              </a:rPr>
              <a:t>a dispute or waiver request filed within 30 days of notice </a:t>
            </a:r>
            <a:r>
              <a:rPr sz="2800" b="1" dirty="0">
                <a:solidFill>
                  <a:srgbClr val="44546A"/>
                </a:solidFill>
              </a:rPr>
              <a:t>generally</a:t>
            </a:r>
            <a:r>
              <a:rPr sz="2800" b="0" dirty="0">
                <a:solidFill>
                  <a:srgbClr val="44546A"/>
                </a:solidFill>
              </a:rPr>
              <a:t> defers offset until the initial decision (</a:t>
            </a:r>
            <a:r>
              <a:rPr lang="en-US" sz="2800" b="0" dirty="0">
                <a:solidFill>
                  <a:srgbClr val="44546A"/>
                </a:solidFill>
              </a:rPr>
              <a:t>38 C.F.R. </a:t>
            </a:r>
            <a:r>
              <a:rPr sz="2800" b="0" dirty="0">
                <a:solidFill>
                  <a:srgbClr val="44546A"/>
                </a:solidFill>
              </a:rPr>
              <a:t>§ 1.9</a:t>
            </a:r>
            <a:r>
              <a:rPr lang="en-US" sz="2800" b="0" dirty="0">
                <a:solidFill>
                  <a:srgbClr val="44546A"/>
                </a:solidFill>
              </a:rPr>
              <a:t>12(</a:t>
            </a:r>
            <a:r>
              <a:rPr sz="2800" b="0" dirty="0">
                <a:solidFill>
                  <a:srgbClr val="44546A"/>
                </a:solidFill>
              </a:rPr>
              <a:t>a)</a:t>
            </a:r>
            <a:r>
              <a:rPr lang="en-US" dirty="0">
                <a:solidFill>
                  <a:srgbClr val="44546A"/>
                </a:solidFill>
              </a:rPr>
              <a:t>(c))</a:t>
            </a:r>
            <a:r>
              <a:rPr sz="2800" b="0" dirty="0">
                <a:solidFill>
                  <a:srgbClr val="44546A"/>
                </a:solidFill>
              </a:rPr>
              <a:t>.</a:t>
            </a:r>
          </a:p>
          <a:p>
            <a:pPr>
              <a:spcBef>
                <a:spcPts val="600"/>
              </a:spcBef>
              <a:spcAft>
                <a:spcPts val="1200"/>
              </a:spcAft>
            </a:pPr>
            <a:r>
              <a:rPr sz="2800" b="1" dirty="0">
                <a:solidFill>
                  <a:srgbClr val="104C7D"/>
                </a:solidFill>
              </a:rPr>
              <a:t>After an adverse initial decision, </a:t>
            </a:r>
            <a:r>
              <a:rPr sz="2800" b="0" dirty="0">
                <a:solidFill>
                  <a:srgbClr val="44546A"/>
                </a:solidFill>
              </a:rPr>
              <a:t>collection may resume even during further appeal.</a:t>
            </a:r>
          </a:p>
          <a:p>
            <a:pPr>
              <a:spcBef>
                <a:spcPts val="600"/>
              </a:spcBef>
              <a:spcAft>
                <a:spcPts val="1200"/>
              </a:spcAft>
            </a:pPr>
            <a:r>
              <a:rPr sz="2800" b="1" dirty="0">
                <a:solidFill>
                  <a:srgbClr val="104C7D"/>
                </a:solidFill>
              </a:rPr>
              <a:t>Refunds: </a:t>
            </a:r>
            <a:r>
              <a:rPr sz="2800" b="0" dirty="0">
                <a:solidFill>
                  <a:srgbClr val="44546A"/>
                </a:solidFill>
              </a:rPr>
              <a:t>amounts already collected can be waived and refunded if the waiver was timely (</a:t>
            </a:r>
            <a:r>
              <a:rPr lang="en-US" sz="2800" b="0" dirty="0">
                <a:solidFill>
                  <a:srgbClr val="44546A"/>
                </a:solidFill>
              </a:rPr>
              <a:t>38 C.F.R. </a:t>
            </a:r>
            <a:r>
              <a:rPr sz="2800" b="0" dirty="0">
                <a:solidFill>
                  <a:srgbClr val="44546A"/>
                </a:solidFill>
              </a:rPr>
              <a:t>§ 1.967).</a:t>
            </a:r>
          </a:p>
          <a:p>
            <a:pPr>
              <a:spcBef>
                <a:spcPts val="600"/>
              </a:spcBef>
              <a:spcAft>
                <a:spcPts val="1200"/>
              </a:spcAft>
            </a:pPr>
            <a:r>
              <a:rPr sz="2800" b="1" dirty="0">
                <a:solidFill>
                  <a:srgbClr val="104C7D"/>
                </a:solidFill>
              </a:rPr>
              <a:t>Advise the veteran: </a:t>
            </a:r>
            <a:r>
              <a:rPr sz="2800" b="0" dirty="0">
                <a:solidFill>
                  <a:srgbClr val="44546A"/>
                </a:solidFill>
              </a:rPr>
              <a:t>keep paying other obligations; don't take on new debt while the case </a:t>
            </a:r>
            <a:r>
              <a:rPr lang="en-US" dirty="0">
                <a:solidFill>
                  <a:srgbClr val="44546A"/>
                </a:solidFill>
              </a:rPr>
              <a:t>is </a:t>
            </a:r>
            <a:r>
              <a:rPr sz="2800" b="0" dirty="0">
                <a:solidFill>
                  <a:srgbClr val="44546A"/>
                </a:solidFill>
              </a:rPr>
              <a:t>pend</a:t>
            </a:r>
            <a:r>
              <a:rPr lang="en-US" sz="2800" b="0" dirty="0">
                <a:solidFill>
                  <a:srgbClr val="44546A"/>
                </a:solidFill>
              </a:rPr>
              <a:t>ing</a:t>
            </a:r>
            <a:r>
              <a:rPr sz="2800" b="0" dirty="0">
                <a:solidFill>
                  <a:srgbClr val="44546A"/>
                </a:solidFill>
              </a:rPr>
              <a: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Hearings</a:t>
            </a:r>
          </a:p>
        </p:txBody>
      </p:sp>
      <p:sp>
        <p:nvSpPr>
          <p:cNvPr id="3" name="Content Placeholder 2"/>
          <p:cNvSpPr>
            <a:spLocks noGrp="1"/>
          </p:cNvSpPr>
          <p:nvPr>
            <p:ph idx="1"/>
          </p:nvPr>
        </p:nvSpPr>
        <p:spPr/>
        <p:txBody>
          <a:bodyPr wrap="square"/>
          <a:lstStyle/>
          <a:p>
            <a:pPr>
              <a:spcBef>
                <a:spcPts val="600"/>
              </a:spcBef>
              <a:spcAft>
                <a:spcPts val="1200"/>
              </a:spcAft>
            </a:pPr>
            <a:r>
              <a:rPr sz="2800" b="1">
                <a:solidFill>
                  <a:srgbClr val="104C7D"/>
                </a:solidFill>
              </a:rPr>
              <a:t>The right: </a:t>
            </a:r>
            <a:r>
              <a:rPr sz="2800" b="0">
                <a:solidFill>
                  <a:srgbClr val="44546A"/>
                </a:solidFill>
              </a:rPr>
              <a:t>a hearing before the waiver decision — in person or by video.</a:t>
            </a:r>
          </a:p>
          <a:p>
            <a:pPr>
              <a:spcBef>
                <a:spcPts val="600"/>
              </a:spcBef>
              <a:spcAft>
                <a:spcPts val="1200"/>
              </a:spcAft>
            </a:pPr>
            <a:r>
              <a:rPr sz="2800" b="1">
                <a:solidFill>
                  <a:srgbClr val="104C7D"/>
                </a:solidFill>
              </a:rPr>
              <a:t>The purpose: </a:t>
            </a:r>
            <a:r>
              <a:rPr sz="2800" b="0">
                <a:solidFill>
                  <a:srgbClr val="44546A"/>
                </a:solidFill>
              </a:rPr>
              <a:t>credibility, explanation, and human context the paper file can't convey.</a:t>
            </a:r>
          </a:p>
          <a:p>
            <a:pPr>
              <a:spcBef>
                <a:spcPts val="600"/>
              </a:spcBef>
              <a:spcAft>
                <a:spcPts val="1200"/>
              </a:spcAft>
            </a:pPr>
            <a:r>
              <a:rPr sz="2800" b="1">
                <a:solidFill>
                  <a:srgbClr val="104C7D"/>
                </a:solidFill>
              </a:rPr>
              <a:t>Prepare the veteran: </a:t>
            </a:r>
            <a:r>
              <a:rPr sz="2800" b="0">
                <a:solidFill>
                  <a:srgbClr val="44546A"/>
                </a:solidFill>
              </a:rPr>
              <a:t>a tight 10-minute narrative plus Q&amp;A — bring the 5655 to life.</a:t>
            </a:r>
          </a:p>
          <a:p>
            <a:pPr>
              <a:spcBef>
                <a:spcPts val="600"/>
              </a:spcBef>
              <a:spcAft>
                <a:spcPts val="1200"/>
              </a:spcAft>
            </a:pPr>
            <a:r>
              <a:rPr sz="2800" b="1">
                <a:solidFill>
                  <a:srgbClr val="104C7D"/>
                </a:solidFill>
              </a:rPr>
              <a:t>Your role as VSO: </a:t>
            </a:r>
            <a:r>
              <a:rPr sz="2800" b="0">
                <a:solidFill>
                  <a:srgbClr val="44546A"/>
                </a:solidFill>
              </a:rPr>
              <a:t>frame the legal theory; let the veteran tell the story.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sz="4000" b="1" dirty="0"/>
              <a:t>Reconsideration &amp; Board Appeal</a:t>
            </a:r>
          </a:p>
        </p:txBody>
      </p:sp>
      <p:sp>
        <p:nvSpPr>
          <p:cNvPr id="3" name="Content Placeholder 2"/>
          <p:cNvSpPr>
            <a:spLocks noGrp="1"/>
          </p:cNvSpPr>
          <p:nvPr>
            <p:ph idx="1"/>
          </p:nvPr>
        </p:nvSpPr>
        <p:spPr/>
        <p:txBody>
          <a:bodyPr wrap="square">
            <a:normAutofit fontScale="92500"/>
          </a:bodyPr>
          <a:lstStyle/>
          <a:p>
            <a:pPr>
              <a:spcBef>
                <a:spcPts val="600"/>
              </a:spcBef>
              <a:spcAft>
                <a:spcPts val="1200"/>
              </a:spcAft>
            </a:pPr>
            <a:r>
              <a:rPr sz="2800" b="1" dirty="0">
                <a:solidFill>
                  <a:srgbClr val="104C7D"/>
                </a:solidFill>
              </a:rPr>
              <a:t>Reconsideration: </a:t>
            </a:r>
            <a:r>
              <a:rPr sz="2800" b="0" dirty="0">
                <a:solidFill>
                  <a:srgbClr val="44546A"/>
                </a:solidFill>
              </a:rPr>
              <a:t>ask the Committee to reconsider with new evidence or a corrected legal theory.</a:t>
            </a:r>
          </a:p>
          <a:p>
            <a:pPr>
              <a:spcBef>
                <a:spcPts val="600"/>
              </a:spcBef>
              <a:spcAft>
                <a:spcPts val="1200"/>
              </a:spcAft>
            </a:pPr>
            <a:r>
              <a:rPr sz="2800" b="1" dirty="0">
                <a:solidFill>
                  <a:srgbClr val="104C7D"/>
                </a:solidFill>
              </a:rPr>
              <a:t>Committee appeal: </a:t>
            </a:r>
            <a:r>
              <a:rPr sz="2800" b="0" dirty="0">
                <a:solidFill>
                  <a:srgbClr val="44546A"/>
                </a:solidFill>
              </a:rPr>
              <a:t>the Chairperson must assign a waiver-denial appeal to different Committee members than those who first decided it (38 C</a:t>
            </a:r>
            <a:r>
              <a:rPr lang="en-US" sz="2800" b="0" dirty="0">
                <a:solidFill>
                  <a:srgbClr val="44546A"/>
                </a:solidFill>
              </a:rPr>
              <a:t>.</a:t>
            </a:r>
            <a:r>
              <a:rPr sz="2800" b="0" dirty="0">
                <a:solidFill>
                  <a:srgbClr val="44546A"/>
                </a:solidFill>
              </a:rPr>
              <a:t>F</a:t>
            </a:r>
            <a:r>
              <a:rPr lang="en-US" sz="2800" b="0" dirty="0">
                <a:solidFill>
                  <a:srgbClr val="44546A"/>
                </a:solidFill>
              </a:rPr>
              <a:t>.</a:t>
            </a:r>
            <a:r>
              <a:rPr sz="2800" b="0" dirty="0">
                <a:solidFill>
                  <a:srgbClr val="44546A"/>
                </a:solidFill>
              </a:rPr>
              <a:t>R</a:t>
            </a:r>
            <a:r>
              <a:rPr lang="en-US" sz="2800" b="0" dirty="0">
                <a:solidFill>
                  <a:srgbClr val="44546A"/>
                </a:solidFill>
              </a:rPr>
              <a:t>.</a:t>
            </a:r>
            <a:r>
              <a:rPr sz="2800" b="0" dirty="0">
                <a:solidFill>
                  <a:srgbClr val="44546A"/>
                </a:solidFill>
              </a:rPr>
              <a:t> </a:t>
            </a:r>
            <a:r>
              <a:rPr lang="en-US" sz="2800" b="0" dirty="0">
                <a:solidFill>
                  <a:srgbClr val="44546A"/>
                </a:solidFill>
              </a:rPr>
              <a:t>§ </a:t>
            </a:r>
            <a:r>
              <a:rPr sz="2800" b="0" dirty="0">
                <a:solidFill>
                  <a:srgbClr val="44546A"/>
                </a:solidFill>
              </a:rPr>
              <a:t>1.963a).</a:t>
            </a:r>
          </a:p>
          <a:p>
            <a:pPr>
              <a:spcBef>
                <a:spcPts val="600"/>
              </a:spcBef>
              <a:spcAft>
                <a:spcPts val="1200"/>
              </a:spcAft>
            </a:pPr>
            <a:r>
              <a:rPr sz="2800" b="1" dirty="0">
                <a:solidFill>
                  <a:srgbClr val="104C7D"/>
                </a:solidFill>
              </a:rPr>
              <a:t>Board appeal: </a:t>
            </a:r>
            <a:r>
              <a:rPr sz="2800" b="0" dirty="0">
                <a:solidFill>
                  <a:srgbClr val="44546A"/>
                </a:solidFill>
              </a:rPr>
              <a:t>adverse waiver decisions are also appealable to the Board of Veterans' Appeals, reviewed de novo (</a:t>
            </a:r>
            <a:r>
              <a:rPr lang="en-US" sz="2800" b="0" dirty="0">
                <a:solidFill>
                  <a:srgbClr val="44546A"/>
                </a:solidFill>
              </a:rPr>
              <a:t>38 C.F.R. </a:t>
            </a:r>
            <a:r>
              <a:rPr sz="2800" b="0" dirty="0">
                <a:solidFill>
                  <a:srgbClr val="44546A"/>
                </a:solidFill>
              </a:rPr>
              <a:t>§ 1.958).</a:t>
            </a:r>
          </a:p>
          <a:p>
            <a:pPr>
              <a:spcBef>
                <a:spcPts val="600"/>
              </a:spcBef>
              <a:spcAft>
                <a:spcPts val="1200"/>
              </a:spcAft>
            </a:pPr>
            <a:r>
              <a:rPr sz="2800" b="1" dirty="0">
                <a:solidFill>
                  <a:srgbClr val="104C7D"/>
                </a:solidFill>
              </a:rPr>
              <a:t>Finality: </a:t>
            </a:r>
            <a:r>
              <a:rPr sz="2800" b="0" dirty="0">
                <a:solidFill>
                  <a:srgbClr val="44546A"/>
                </a:solidFill>
              </a:rPr>
              <a:t>waiver decisions are final except for new &amp; material evidence, fraud, change in law, or CUE (</a:t>
            </a:r>
            <a:r>
              <a:rPr lang="en-US" dirty="0">
                <a:solidFill>
                  <a:srgbClr val="44546A"/>
                </a:solidFill>
              </a:rPr>
              <a:t>38 C.F.R. </a:t>
            </a:r>
            <a:r>
              <a:rPr sz="2800" b="0" dirty="0">
                <a:solidFill>
                  <a:srgbClr val="44546A"/>
                </a:solidFill>
              </a:rPr>
              <a:t>§ 1.969).</a:t>
            </a:r>
          </a:p>
          <a:p>
            <a:pPr>
              <a:spcBef>
                <a:spcPts val="600"/>
              </a:spcBef>
              <a:spcAft>
                <a:spcPts val="1200"/>
              </a:spcAft>
            </a:pPr>
            <a:r>
              <a:rPr sz="2800" b="1" dirty="0">
                <a:solidFill>
                  <a:srgbClr val="C00000"/>
                </a:solidFill>
              </a:rPr>
              <a:t>VSO judgment call: </a:t>
            </a:r>
            <a:r>
              <a:rPr sz="2800" b="0" dirty="0">
                <a:solidFill>
                  <a:srgbClr val="44546A"/>
                </a:solidFill>
              </a:rPr>
              <a:t>reconsider when the record is thin; appeal when the law was misapplied.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Repayment Plans &amp; Compromise</a:t>
            </a:r>
          </a:p>
        </p:txBody>
      </p:sp>
      <p:sp>
        <p:nvSpPr>
          <p:cNvPr id="3" name="Content Placeholder 2"/>
          <p:cNvSpPr>
            <a:spLocks noGrp="1"/>
          </p:cNvSpPr>
          <p:nvPr>
            <p:ph idx="1"/>
          </p:nvPr>
        </p:nvSpPr>
        <p:spPr/>
        <p:txBody>
          <a:bodyPr wrap="square">
            <a:normAutofit fontScale="92500"/>
          </a:bodyPr>
          <a:lstStyle/>
          <a:p>
            <a:pPr>
              <a:spcBef>
                <a:spcPts val="600"/>
              </a:spcBef>
              <a:spcAft>
                <a:spcPts val="1200"/>
              </a:spcAft>
            </a:pPr>
            <a:r>
              <a:rPr sz="2800" b="1" dirty="0">
                <a:solidFill>
                  <a:srgbClr val="104C7D"/>
                </a:solidFill>
              </a:rPr>
              <a:t>Repayment plans: </a:t>
            </a:r>
            <a:r>
              <a:rPr sz="2800" b="0" dirty="0">
                <a:solidFill>
                  <a:srgbClr val="44546A"/>
                </a:solidFill>
              </a:rPr>
              <a:t>monthly installments based on ability to pay — under 5 years can be set up online/phone; longer needs the 5655.</a:t>
            </a:r>
          </a:p>
          <a:p>
            <a:pPr>
              <a:spcBef>
                <a:spcPts val="600"/>
              </a:spcBef>
              <a:spcAft>
                <a:spcPts val="1200"/>
              </a:spcAft>
            </a:pPr>
            <a:r>
              <a:rPr sz="2800" b="1" dirty="0">
                <a:solidFill>
                  <a:srgbClr val="104C7D"/>
                </a:solidFill>
              </a:rPr>
              <a:t>Compromise (31 U.S.C. §§ 3711—3718; 38 CFR </a:t>
            </a:r>
            <a:r>
              <a:rPr lang="en-US" b="1" dirty="0">
                <a:solidFill>
                  <a:srgbClr val="104C7D"/>
                </a:solidFill>
              </a:rPr>
              <a:t>§§ </a:t>
            </a:r>
            <a:r>
              <a:rPr sz="2800" b="1" dirty="0">
                <a:solidFill>
                  <a:srgbClr val="104C7D"/>
                </a:solidFill>
              </a:rPr>
              <a:t>1.930—1.936, 1.970): </a:t>
            </a:r>
            <a:r>
              <a:rPr sz="2800" b="0" dirty="0">
                <a:solidFill>
                  <a:srgbClr val="44546A"/>
                </a:solidFill>
              </a:rPr>
              <a:t>a lump-sum offer for less than the full debt, accepted when advantageous to the Government. </a:t>
            </a:r>
            <a:r>
              <a:rPr sz="3000" b="0" dirty="0">
                <a:solidFill>
                  <a:srgbClr val="44546A"/>
                </a:solidFill>
              </a:rPr>
              <a:t>Trap: 38 U.S.C. § 5316 is VA's authority to sue — not compromise authority.</a:t>
            </a:r>
          </a:p>
          <a:p>
            <a:pPr>
              <a:spcBef>
                <a:spcPts val="600"/>
              </a:spcBef>
              <a:spcAft>
                <a:spcPts val="1200"/>
              </a:spcAft>
            </a:pPr>
            <a:r>
              <a:rPr sz="2800" b="1" dirty="0">
                <a:solidFill>
                  <a:srgbClr val="104C7D"/>
                </a:solidFill>
              </a:rPr>
              <a:t>Hardship suspension: </a:t>
            </a:r>
            <a:r>
              <a:rPr lang="en-US" sz="2800" b="0" dirty="0">
                <a:solidFill>
                  <a:srgbClr val="44546A"/>
                </a:solidFill>
              </a:rPr>
              <a:t>a </a:t>
            </a:r>
            <a:r>
              <a:rPr sz="2800" b="0" dirty="0">
                <a:solidFill>
                  <a:srgbClr val="44546A"/>
                </a:solidFill>
              </a:rPr>
              <a:t>temporary hardship suspension</a:t>
            </a:r>
            <a:r>
              <a:rPr lang="en-US" sz="2800" b="0" dirty="0">
                <a:solidFill>
                  <a:srgbClr val="44546A"/>
                </a:solidFill>
              </a:rPr>
              <a:t> (</a:t>
            </a:r>
            <a:r>
              <a:rPr sz="2800" b="0" dirty="0">
                <a:solidFill>
                  <a:srgbClr val="44546A"/>
                </a:solidFill>
              </a:rPr>
              <a:t>pause short of waiver</a:t>
            </a:r>
            <a:r>
              <a:rPr lang="en-US" sz="2800" b="0" dirty="0">
                <a:solidFill>
                  <a:srgbClr val="44546A"/>
                </a:solidFill>
              </a:rPr>
              <a:t>)</a:t>
            </a:r>
            <a:r>
              <a:rPr sz="2800" b="0" dirty="0">
                <a:solidFill>
                  <a:srgbClr val="44546A"/>
                </a:solidFill>
              </a:rPr>
              <a:t>.</a:t>
            </a:r>
          </a:p>
          <a:p>
            <a:pPr>
              <a:spcBef>
                <a:spcPts val="600"/>
              </a:spcBef>
              <a:spcAft>
                <a:spcPts val="1200"/>
              </a:spcAft>
            </a:pPr>
            <a:r>
              <a:rPr sz="2800" b="1" dirty="0">
                <a:solidFill>
                  <a:srgbClr val="104C7D"/>
                </a:solidFill>
              </a:rPr>
              <a:t>When to </a:t>
            </a:r>
            <a:r>
              <a:rPr lang="en-US" sz="2800" b="1" dirty="0">
                <a:solidFill>
                  <a:srgbClr val="104C7D"/>
                </a:solidFill>
              </a:rPr>
              <a:t>compromise: </a:t>
            </a:r>
            <a:r>
              <a:rPr lang="en-US" sz="2800" dirty="0">
                <a:solidFill>
                  <a:srgbClr val="104C7D"/>
                </a:solidFill>
              </a:rPr>
              <a:t>when </a:t>
            </a:r>
            <a:r>
              <a:rPr sz="2800" b="0" dirty="0">
                <a:solidFill>
                  <a:srgbClr val="44546A"/>
                </a:solidFill>
              </a:rPr>
              <a:t>waiver is barred but the veteran can pay something now.</a:t>
            </a:r>
          </a:p>
          <a:p>
            <a:pPr>
              <a:spcBef>
                <a:spcPts val="600"/>
              </a:spcBef>
              <a:spcAft>
                <a:spcPts val="1200"/>
              </a:spcAft>
            </a:pPr>
            <a:r>
              <a:rPr sz="2800" b="1" dirty="0">
                <a:solidFill>
                  <a:srgbClr val="104C7D"/>
                </a:solidFill>
              </a:rPr>
              <a:t>Get it in writing: </a:t>
            </a:r>
            <a:r>
              <a:rPr lang="en-US" sz="2800" b="0" dirty="0">
                <a:solidFill>
                  <a:srgbClr val="44546A"/>
                </a:solidFill>
              </a:rPr>
              <a:t>Do not</a:t>
            </a:r>
            <a:r>
              <a:rPr sz="2800" b="0" dirty="0">
                <a:solidFill>
                  <a:srgbClr val="44546A"/>
                </a:solidFill>
              </a:rPr>
              <a:t> rely on a phone agreement with DMC.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Case Study 1: The Dependency Debt</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Facts: </a:t>
            </a:r>
            <a:r>
              <a:rPr sz="2800" b="0" dirty="0">
                <a:solidFill>
                  <a:srgbClr val="44546A"/>
                </a:solidFill>
              </a:rPr>
              <a:t>veteran divorced in 2022; VA continued the spouse's additional compensation for 14 months. Debt: $8,400.</a:t>
            </a:r>
          </a:p>
          <a:p>
            <a:pPr>
              <a:spcBef>
                <a:spcPts val="600"/>
              </a:spcBef>
              <a:spcAft>
                <a:spcPts val="1200"/>
              </a:spcAft>
            </a:pPr>
            <a:r>
              <a:rPr sz="2800" b="1" dirty="0">
                <a:solidFill>
                  <a:srgbClr val="104C7D"/>
                </a:solidFill>
              </a:rPr>
              <a:t>Validity check: </a:t>
            </a:r>
            <a:r>
              <a:rPr sz="2800" b="0" dirty="0">
                <a:solidFill>
                  <a:srgbClr val="44546A"/>
                </a:solidFill>
              </a:rPr>
              <a:t>was the § 5112 effective date right? Was the divorce notice actually in the file?</a:t>
            </a:r>
          </a:p>
          <a:p>
            <a:pPr>
              <a:spcBef>
                <a:spcPts val="600"/>
              </a:spcBef>
              <a:spcAft>
                <a:spcPts val="1200"/>
              </a:spcAft>
            </a:pPr>
            <a:r>
              <a:rPr sz="2800" b="1" dirty="0">
                <a:solidFill>
                  <a:srgbClr val="104C7D"/>
                </a:solidFill>
              </a:rPr>
              <a:t>Waiver theory: </a:t>
            </a:r>
            <a:r>
              <a:rPr sz="2800" b="0" dirty="0">
                <a:solidFill>
                  <a:srgbClr val="44546A"/>
                </a:solidFill>
              </a:rPr>
              <a:t>no fault — veteran reported promptly; VA's 14-month delay dominates the balancing test. Hardship via the 5655.</a:t>
            </a:r>
            <a:endParaRPr lang="en-US" sz="2800" b="0" dirty="0">
              <a:solidFill>
                <a:srgbClr val="44546A"/>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5ABAA-19E9-C0A6-BDC6-F56E39F894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81FB6C-DBDD-D220-B40E-AAA47D6D5775}"/>
              </a:ext>
            </a:extLst>
          </p:cNvPr>
          <p:cNvSpPr>
            <a:spLocks noGrp="1"/>
          </p:cNvSpPr>
          <p:nvPr>
            <p:ph type="title"/>
          </p:nvPr>
        </p:nvSpPr>
        <p:spPr/>
        <p:txBody>
          <a:bodyPr>
            <a:normAutofit/>
          </a:bodyPr>
          <a:lstStyle/>
          <a:p>
            <a:r>
              <a:rPr sz="4000" b="1" dirty="0"/>
              <a:t>Case Study 1: </a:t>
            </a:r>
            <a:r>
              <a:rPr lang="en-US" sz="4000" b="1" dirty="0"/>
              <a:t>Poll</a:t>
            </a:r>
            <a:endParaRPr sz="4000" b="1" dirty="0"/>
          </a:p>
        </p:txBody>
      </p:sp>
      <p:sp>
        <p:nvSpPr>
          <p:cNvPr id="3" name="Content Placeholder 2">
            <a:extLst>
              <a:ext uri="{FF2B5EF4-FFF2-40B4-BE49-F238E27FC236}">
                <a16:creationId xmlns:a16="http://schemas.microsoft.com/office/drawing/2014/main" id="{D3F0759B-BBE4-949A-21DB-66696B036723}"/>
              </a:ext>
            </a:extLst>
          </p:cNvPr>
          <p:cNvSpPr>
            <a:spLocks noGrp="1"/>
          </p:cNvSpPr>
          <p:nvPr>
            <p:ph idx="1"/>
          </p:nvPr>
        </p:nvSpPr>
        <p:spPr/>
        <p:txBody>
          <a:bodyPr wrap="square"/>
          <a:lstStyle/>
          <a:p>
            <a:pPr marL="0" indent="0">
              <a:spcBef>
                <a:spcPts val="600"/>
              </a:spcBef>
              <a:spcAft>
                <a:spcPts val="1200"/>
              </a:spcAft>
              <a:buNone/>
            </a:pPr>
            <a:r>
              <a:rPr lang="en-US" sz="2800" b="1" dirty="0">
                <a:solidFill>
                  <a:srgbClr val="104C7D"/>
                </a:solidFill>
              </a:rPr>
              <a:t>What is </a:t>
            </a:r>
            <a:r>
              <a:rPr lang="en-US" sz="2800" b="1" dirty="0">
                <a:solidFill>
                  <a:schemeClr val="accent1">
                    <a:lumMod val="75000"/>
                  </a:schemeClr>
                </a:solidFill>
              </a:rPr>
              <a:t>the</a:t>
            </a:r>
            <a:r>
              <a:rPr lang="en-US" sz="2800" b="1" dirty="0">
                <a:solidFill>
                  <a:srgbClr val="104C7D"/>
                </a:solidFill>
              </a:rPr>
              <a:t> outcome?</a:t>
            </a:r>
          </a:p>
          <a:p>
            <a:pPr marL="514350" indent="-514350">
              <a:spcBef>
                <a:spcPts val="600"/>
              </a:spcBef>
              <a:spcAft>
                <a:spcPts val="1200"/>
              </a:spcAft>
              <a:buAutoNum type="alphaUcPeriod"/>
            </a:pPr>
            <a:r>
              <a:rPr lang="en-US" sz="2800" b="1" dirty="0">
                <a:solidFill>
                  <a:srgbClr val="1673D2"/>
                </a:solidFill>
              </a:rPr>
              <a:t>Waiver is denied – Veteran is responsible for debt. </a:t>
            </a:r>
          </a:p>
          <a:p>
            <a:pPr marL="514350" indent="-514350">
              <a:spcBef>
                <a:spcPts val="600"/>
              </a:spcBef>
              <a:spcAft>
                <a:spcPts val="1200"/>
              </a:spcAft>
              <a:buAutoNum type="alphaUcPeriod"/>
            </a:pPr>
            <a:r>
              <a:rPr lang="en-US" b="1" dirty="0">
                <a:solidFill>
                  <a:srgbClr val="008A00"/>
                </a:solidFill>
              </a:rPr>
              <a:t>Waiver partially granted – Veteran is responsible for 50% of the debt. </a:t>
            </a:r>
          </a:p>
          <a:p>
            <a:pPr marL="514350" indent="-514350">
              <a:spcBef>
                <a:spcPts val="600"/>
              </a:spcBef>
              <a:spcAft>
                <a:spcPts val="1200"/>
              </a:spcAft>
              <a:buAutoNum type="alphaUcPeriod"/>
            </a:pPr>
            <a:r>
              <a:rPr lang="en-US" sz="2800" b="1" dirty="0">
                <a:solidFill>
                  <a:srgbClr val="8D0196"/>
                </a:solidFill>
              </a:rPr>
              <a:t>Waiver fully granted – Veteran is not responsible for any further collections.</a:t>
            </a:r>
          </a:p>
          <a:p>
            <a:pPr marL="514350" indent="-514350">
              <a:spcBef>
                <a:spcPts val="600"/>
              </a:spcBef>
              <a:spcAft>
                <a:spcPts val="1200"/>
              </a:spcAft>
              <a:buAutoNum type="alphaUcPeriod"/>
            </a:pPr>
            <a:r>
              <a:rPr lang="en-US" b="1" dirty="0">
                <a:solidFill>
                  <a:srgbClr val="FD5C04"/>
                </a:solidFill>
              </a:rPr>
              <a:t>Debt is deemed to be not valid – Veteran is not responsible for any further collection and must be refunded dollars collected.</a:t>
            </a:r>
            <a:endParaRPr lang="en-US" sz="2800" b="1" dirty="0">
              <a:solidFill>
                <a:srgbClr val="FD5C04"/>
              </a:solidFill>
            </a:endParaRPr>
          </a:p>
        </p:txBody>
      </p:sp>
      <p:sp>
        <p:nvSpPr>
          <p:cNvPr id="4" name="answerA">
            <a:extLst>
              <a:ext uri="{FF2B5EF4-FFF2-40B4-BE49-F238E27FC236}">
                <a16:creationId xmlns:a16="http://schemas.microsoft.com/office/drawing/2014/main" id="{1EC4A6FB-4927-F182-4A2A-126AA22268A1}"/>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5" name="letterA">
            <a:extLst>
              <a:ext uri="{FF2B5EF4-FFF2-40B4-BE49-F238E27FC236}">
                <a16:creationId xmlns:a16="http://schemas.microsoft.com/office/drawing/2014/main" id="{B46D06AC-B66C-485F-7EEF-5D3922BC722C}"/>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6" name="answerB">
            <a:extLst>
              <a:ext uri="{FF2B5EF4-FFF2-40B4-BE49-F238E27FC236}">
                <a16:creationId xmlns:a16="http://schemas.microsoft.com/office/drawing/2014/main" id="{3C08B1AD-5161-4258-A697-0F4E706BEF83}"/>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7" name="letterB">
            <a:extLst>
              <a:ext uri="{FF2B5EF4-FFF2-40B4-BE49-F238E27FC236}">
                <a16:creationId xmlns:a16="http://schemas.microsoft.com/office/drawing/2014/main" id="{1C51386D-572D-2BDD-9F3C-E4886E86850C}"/>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8" name="answerC">
            <a:extLst>
              <a:ext uri="{FF2B5EF4-FFF2-40B4-BE49-F238E27FC236}">
                <a16:creationId xmlns:a16="http://schemas.microsoft.com/office/drawing/2014/main" id="{8253F537-2522-B7D1-970C-B08C86416C8B}"/>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9" name="letterC">
            <a:extLst>
              <a:ext uri="{FF2B5EF4-FFF2-40B4-BE49-F238E27FC236}">
                <a16:creationId xmlns:a16="http://schemas.microsoft.com/office/drawing/2014/main" id="{DFAFF99C-6790-3676-97CB-C7B2AED8EA02}"/>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0" name="answerD">
            <a:extLst>
              <a:ext uri="{FF2B5EF4-FFF2-40B4-BE49-F238E27FC236}">
                <a16:creationId xmlns:a16="http://schemas.microsoft.com/office/drawing/2014/main" id="{0D583443-7A5B-6392-6220-759BEB11ECFC}"/>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1" name="letterD">
            <a:extLst>
              <a:ext uri="{FF2B5EF4-FFF2-40B4-BE49-F238E27FC236}">
                <a16:creationId xmlns:a16="http://schemas.microsoft.com/office/drawing/2014/main" id="{4EE0A224-E414-C4BE-82E6-7807DC3E7017}"/>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2" name="counter" descr="Classic ParticiPoll#False#False">
            <a:extLst>
              <a:ext uri="{FF2B5EF4-FFF2-40B4-BE49-F238E27FC236}">
                <a16:creationId xmlns:a16="http://schemas.microsoft.com/office/drawing/2014/main" id="{5A804A61-A5EF-A22E-F410-CE318104874B}"/>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3" name="participoll" descr="4">
            <a:extLst>
              <a:ext uri="{FF2B5EF4-FFF2-40B4-BE49-F238E27FC236}">
                <a16:creationId xmlns:a16="http://schemas.microsoft.com/office/drawing/2014/main" id="{848C655E-35D5-D9AA-42E9-9C07AC325E97}"/>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4" name="pp_status">
            <a:extLst>
              <a:ext uri="{FF2B5EF4-FFF2-40B4-BE49-F238E27FC236}">
                <a16:creationId xmlns:a16="http://schemas.microsoft.com/office/drawing/2014/main" id="{BAE90E23-8E9F-D514-376D-8A522B942D39}"/>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45099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3">
                                          <p:stCondLst>
                                            <p:cond delay="0"/>
                                          </p:stCondLst>
                                        </p:cTn>
                                        <p:tgtEl>
                                          <p:spTgt spid="13"/>
                                        </p:tgtEl>
                                      </p:cBhvr>
                                    </p:animEffect>
                                    <p:anim calcmode="lin" valueType="num">
                                      <p:cBhvr>
                                        <p:cTn id="8" dur="9"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3"/>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3"/>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3"/>
                                        </p:tgtEl>
                                        <p:attrNameLst>
                                          <p:attrName>ppt_y</p:attrName>
                                        </p:attrNameLst>
                                      </p:cBhvr>
                                      <p:tavLst>
                                        <p:tav tm="0" fmla="#ppt_y-sin(pi*$)/81">
                                          <p:val>
                                            <p:fltVal val="0"/>
                                          </p:val>
                                        </p:tav>
                                        <p:tav tm="100000">
                                          <p:val>
                                            <p:fltVal val="1"/>
                                          </p:val>
                                        </p:tav>
                                      </p:tavLst>
                                    </p:anim>
                                    <p:animScale>
                                      <p:cBhvr>
                                        <p:cTn id="13" dur="1">
                                          <p:stCondLst>
                                            <p:cond delay="3"/>
                                          </p:stCondLst>
                                        </p:cTn>
                                        <p:tgtEl>
                                          <p:spTgt spid="13"/>
                                        </p:tgtEl>
                                      </p:cBhvr>
                                      <p:to x="100000" y="60000"/>
                                    </p:animScale>
                                    <p:animScale>
                                      <p:cBhvr>
                                        <p:cTn id="14" dur="1" decel="50000">
                                          <p:stCondLst>
                                            <p:cond delay="3"/>
                                          </p:stCondLst>
                                        </p:cTn>
                                        <p:tgtEl>
                                          <p:spTgt spid="13"/>
                                        </p:tgtEl>
                                      </p:cBhvr>
                                      <p:to x="100000" y="100000"/>
                                    </p:animScale>
                                    <p:animScale>
                                      <p:cBhvr>
                                        <p:cTn id="15" dur="1">
                                          <p:stCondLst>
                                            <p:cond delay="7"/>
                                          </p:stCondLst>
                                        </p:cTn>
                                        <p:tgtEl>
                                          <p:spTgt spid="13"/>
                                        </p:tgtEl>
                                      </p:cBhvr>
                                      <p:to x="100000" y="80000"/>
                                    </p:animScale>
                                    <p:animScale>
                                      <p:cBhvr>
                                        <p:cTn id="16" dur="1" decel="50000">
                                          <p:stCondLst>
                                            <p:cond delay="7"/>
                                          </p:stCondLst>
                                        </p:cTn>
                                        <p:tgtEl>
                                          <p:spTgt spid="13"/>
                                        </p:tgtEl>
                                      </p:cBhvr>
                                      <p:to x="100000" y="100000"/>
                                    </p:animScale>
                                    <p:animScale>
                                      <p:cBhvr>
                                        <p:cTn id="17" dur="1">
                                          <p:stCondLst>
                                            <p:cond delay="8"/>
                                          </p:stCondLst>
                                        </p:cTn>
                                        <p:tgtEl>
                                          <p:spTgt spid="13"/>
                                        </p:tgtEl>
                                      </p:cBhvr>
                                      <p:to x="100000" y="90000"/>
                                    </p:animScale>
                                    <p:animScale>
                                      <p:cBhvr>
                                        <p:cTn id="18" dur="1" decel="50000">
                                          <p:stCondLst>
                                            <p:cond delay="8"/>
                                          </p:stCondLst>
                                        </p:cTn>
                                        <p:tgtEl>
                                          <p:spTgt spid="13"/>
                                        </p:tgtEl>
                                      </p:cBhvr>
                                      <p:to x="100000" y="100000"/>
                                    </p:animScale>
                                    <p:animScale>
                                      <p:cBhvr>
                                        <p:cTn id="19" dur="1">
                                          <p:stCondLst>
                                            <p:cond delay="9"/>
                                          </p:stCondLst>
                                        </p:cTn>
                                        <p:tgtEl>
                                          <p:spTgt spid="13"/>
                                        </p:tgtEl>
                                      </p:cBhvr>
                                      <p:to x="100000" y="95000"/>
                                    </p:animScale>
                                    <p:animScale>
                                      <p:cBhvr>
                                        <p:cTn id="20" dur="1" decel="50000">
                                          <p:stCondLst>
                                            <p:cond delay="9"/>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CD5E-ACE8-39F8-6F68-1EE72F3FDA26}"/>
              </a:ext>
            </a:extLst>
          </p:cNvPr>
          <p:cNvSpPr>
            <a:spLocks noGrp="1"/>
          </p:cNvSpPr>
          <p:nvPr>
            <p:ph type="title"/>
          </p:nvPr>
        </p:nvSpPr>
        <p:spPr/>
        <p:txBody>
          <a:bodyPr>
            <a:normAutofit/>
          </a:bodyPr>
          <a:lstStyle/>
          <a:p>
            <a:r>
              <a:rPr lang="en-US" sz="4000" dirty="0"/>
              <a:t>Poll Answer</a:t>
            </a:r>
          </a:p>
        </p:txBody>
      </p:sp>
      <p:sp>
        <p:nvSpPr>
          <p:cNvPr id="3" name="Slide Number Placeholder 2">
            <a:extLst>
              <a:ext uri="{FF2B5EF4-FFF2-40B4-BE49-F238E27FC236}">
                <a16:creationId xmlns:a16="http://schemas.microsoft.com/office/drawing/2014/main" id="{A3A5289D-BF97-8C07-3214-FE637BE67552}"/>
              </a:ext>
            </a:extLst>
          </p:cNvPr>
          <p:cNvSpPr>
            <a:spLocks noGrp="1"/>
          </p:cNvSpPr>
          <p:nvPr>
            <p:ph type="sldNum" sz="quarter" idx="12"/>
          </p:nvPr>
        </p:nvSpPr>
        <p:spPr/>
        <p:txBody>
          <a:bodyPr/>
          <a:lstStyle/>
          <a:p>
            <a:fld id="{772AD97A-4EE5-4134-952F-E148AF3C2668}" type="slidenum">
              <a:rPr lang="en-US" smtClean="0"/>
              <a:pPr/>
              <a:t>47</a:t>
            </a:fld>
            <a:endParaRPr lang="en-US" dirty="0"/>
          </a:p>
        </p:txBody>
      </p:sp>
      <p:pic>
        <p:nvPicPr>
          <p:cNvPr id="6" name="Content Placeholder 5">
            <a:extLst>
              <a:ext uri="{FF2B5EF4-FFF2-40B4-BE49-F238E27FC236}">
                <a16:creationId xmlns:a16="http://schemas.microsoft.com/office/drawing/2014/main" id="{2BFE1311-0607-348E-A342-B93F31667D1A}"/>
              </a:ext>
            </a:extLst>
          </p:cNvPr>
          <p:cNvPicPr>
            <a:picLocks noGrp="1" noChangeAspect="1"/>
          </p:cNvPicPr>
          <p:nvPr>
            <p:ph idx="1"/>
          </p:nvPr>
        </p:nvPicPr>
        <p:blipFill>
          <a:blip r:embed="rId3"/>
          <a:stretch>
            <a:fillRect/>
          </a:stretch>
        </p:blipFill>
        <p:spPr>
          <a:xfrm>
            <a:off x="169332" y="1520291"/>
            <a:ext cx="11765017" cy="2314898"/>
          </a:xfrm>
          <a:prstGeom prst="rect">
            <a:avLst/>
          </a:prstGeom>
        </p:spPr>
      </p:pic>
    </p:spTree>
    <p:extLst>
      <p:ext uri="{BB962C8B-B14F-4D97-AF65-F5344CB8AC3E}">
        <p14:creationId xmlns:p14="http://schemas.microsoft.com/office/powerpoint/2010/main" val="3342461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sz="4000" b="1" dirty="0"/>
              <a:t>Case Study 2: The Pension Income Debt</a:t>
            </a:r>
          </a:p>
        </p:txBody>
      </p:sp>
      <p:sp>
        <p:nvSpPr>
          <p:cNvPr id="3" name="Content Placeholder 2"/>
          <p:cNvSpPr>
            <a:spLocks noGrp="1"/>
          </p:cNvSpPr>
          <p:nvPr>
            <p:ph idx="1"/>
          </p:nvPr>
        </p:nvSpPr>
        <p:spPr>
          <a:xfrm>
            <a:off x="169333" y="1456268"/>
            <a:ext cx="6079067" cy="4997586"/>
          </a:xfrm>
        </p:spPr>
        <p:txBody>
          <a:bodyPr wrap="square"/>
          <a:lstStyle/>
          <a:p>
            <a:pPr>
              <a:spcBef>
                <a:spcPts val="600"/>
              </a:spcBef>
              <a:spcAft>
                <a:spcPts val="1200"/>
              </a:spcAft>
            </a:pPr>
            <a:r>
              <a:rPr sz="2800" b="1" dirty="0">
                <a:solidFill>
                  <a:srgbClr val="104C7D"/>
                </a:solidFill>
              </a:rPr>
              <a:t>Facts: </a:t>
            </a:r>
            <a:r>
              <a:rPr sz="2800" b="0" dirty="0">
                <a:solidFill>
                  <a:srgbClr val="44546A"/>
                </a:solidFill>
              </a:rPr>
              <a:t>survivors pension recipient's Social Security increased; a data match generated a $12,000 debt.</a:t>
            </a:r>
          </a:p>
          <a:p>
            <a:pPr>
              <a:spcBef>
                <a:spcPts val="600"/>
              </a:spcBef>
              <a:spcAft>
                <a:spcPts val="1200"/>
              </a:spcAft>
            </a:pPr>
            <a:r>
              <a:rPr sz="2800" b="1" dirty="0">
                <a:solidFill>
                  <a:srgbClr val="104C7D"/>
                </a:solidFill>
              </a:rPr>
              <a:t>Validity: </a:t>
            </a:r>
            <a:r>
              <a:rPr sz="2800" b="0" dirty="0">
                <a:solidFill>
                  <a:srgbClr val="44546A"/>
                </a:solidFill>
              </a:rPr>
              <a:t>was the income correctly counted? Were unreimbursed medical expenses deducted? Re-run the pension math.</a:t>
            </a:r>
          </a:p>
        </p:txBody>
      </p:sp>
      <p:pic>
        <p:nvPicPr>
          <p:cNvPr id="4" name="Picture 3" descr="sad senior woman sad caucasian senior woman looking away elderly woman in distress stock pictures, royalty-free photos &amp; images">
            <a:extLst>
              <a:ext uri="{FF2B5EF4-FFF2-40B4-BE49-F238E27FC236}">
                <a16:creationId xmlns:a16="http://schemas.microsoft.com/office/drawing/2014/main" id="{82AAF85C-07B9-D1E9-2832-38D30C7F4449}"/>
              </a:ext>
            </a:extLst>
          </p:cNvPr>
          <p:cNvPicPr>
            <a:picLocks noChangeAspect="1"/>
          </p:cNvPicPr>
          <p:nvPr/>
        </p:nvPicPr>
        <p:blipFill>
          <a:blip r:embed="rId3"/>
          <a:stretch>
            <a:fillRect/>
          </a:stretch>
        </p:blipFill>
        <p:spPr>
          <a:xfrm>
            <a:off x="6440087" y="1811867"/>
            <a:ext cx="5226979" cy="3484653"/>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7693-07FF-465C-510E-07E2ED06C529}"/>
              </a:ext>
            </a:extLst>
          </p:cNvPr>
          <p:cNvSpPr>
            <a:spLocks noGrp="1"/>
          </p:cNvSpPr>
          <p:nvPr>
            <p:ph type="title"/>
          </p:nvPr>
        </p:nvSpPr>
        <p:spPr/>
        <p:txBody>
          <a:bodyPr>
            <a:normAutofit/>
          </a:bodyPr>
          <a:lstStyle/>
          <a:p>
            <a:r>
              <a:rPr lang="en-US" sz="4000" dirty="0"/>
              <a:t>Case Study 2: Poll</a:t>
            </a:r>
          </a:p>
        </p:txBody>
      </p:sp>
      <p:sp>
        <p:nvSpPr>
          <p:cNvPr id="3" name="Slide Number Placeholder 2">
            <a:extLst>
              <a:ext uri="{FF2B5EF4-FFF2-40B4-BE49-F238E27FC236}">
                <a16:creationId xmlns:a16="http://schemas.microsoft.com/office/drawing/2014/main" id="{E01F2588-1C04-E447-97BE-671D3C6F0861}"/>
              </a:ext>
            </a:extLst>
          </p:cNvPr>
          <p:cNvSpPr>
            <a:spLocks noGrp="1"/>
          </p:cNvSpPr>
          <p:nvPr>
            <p:ph type="sldNum" sz="quarter" idx="12"/>
          </p:nvPr>
        </p:nvSpPr>
        <p:spPr/>
        <p:txBody>
          <a:bodyPr/>
          <a:lstStyle/>
          <a:p>
            <a:fld id="{772AD97A-4EE5-4134-952F-E148AF3C2668}" type="slidenum">
              <a:rPr lang="en-US" smtClean="0"/>
              <a:pPr/>
              <a:t>49</a:t>
            </a:fld>
            <a:endParaRPr lang="en-US" dirty="0"/>
          </a:p>
        </p:txBody>
      </p:sp>
      <p:sp>
        <p:nvSpPr>
          <p:cNvPr id="4" name="Content Placeholder 3">
            <a:extLst>
              <a:ext uri="{FF2B5EF4-FFF2-40B4-BE49-F238E27FC236}">
                <a16:creationId xmlns:a16="http://schemas.microsoft.com/office/drawing/2014/main" id="{4A9C92AF-C86B-CFA2-8BC7-BDA39E7CDC62}"/>
              </a:ext>
            </a:extLst>
          </p:cNvPr>
          <p:cNvSpPr>
            <a:spLocks noGrp="1"/>
          </p:cNvSpPr>
          <p:nvPr>
            <p:ph idx="1"/>
          </p:nvPr>
        </p:nvSpPr>
        <p:spPr/>
        <p:txBody>
          <a:bodyPr/>
          <a:lstStyle/>
          <a:p>
            <a:pPr marL="0" indent="0">
              <a:buNone/>
            </a:pPr>
            <a:r>
              <a:rPr lang="en-US" b="1" dirty="0"/>
              <a:t>Which overpayment theories are most appropriate?</a:t>
            </a:r>
          </a:p>
          <a:p>
            <a:pPr marL="0" indent="0">
              <a:buNone/>
            </a:pPr>
            <a:endParaRPr lang="en-US" b="1" dirty="0"/>
          </a:p>
          <a:p>
            <a:pPr marL="514350" indent="-514350">
              <a:buAutoNum type="alphaUcPeriod"/>
            </a:pPr>
            <a:r>
              <a:rPr lang="en-US" b="1" dirty="0">
                <a:solidFill>
                  <a:srgbClr val="1673D2"/>
                </a:solidFill>
              </a:rPr>
              <a:t>Waiver: Fault of debtor &amp; undue hardship</a:t>
            </a:r>
          </a:p>
          <a:p>
            <a:pPr marL="514350" indent="-514350">
              <a:buAutoNum type="alphaUcPeriod"/>
            </a:pPr>
            <a:r>
              <a:rPr lang="en-US" b="1" dirty="0">
                <a:solidFill>
                  <a:srgbClr val="008A00"/>
                </a:solidFill>
              </a:rPr>
              <a:t>Validity of debt: VA error, incorrect payee</a:t>
            </a:r>
          </a:p>
          <a:p>
            <a:pPr marL="514350" indent="-514350">
              <a:buAutoNum type="alphaUcPeriod"/>
            </a:pPr>
            <a:r>
              <a:rPr lang="en-US" b="1" dirty="0">
                <a:solidFill>
                  <a:srgbClr val="8D0196"/>
                </a:solidFill>
              </a:rPr>
              <a:t>Waiver: Undue hardship &amp; changing position to one’s detriment.</a:t>
            </a:r>
          </a:p>
          <a:p>
            <a:pPr marL="514350" indent="-514350">
              <a:buAutoNum type="alphaUcPeriod"/>
            </a:pPr>
            <a:r>
              <a:rPr lang="en-US" b="1" dirty="0">
                <a:solidFill>
                  <a:srgbClr val="FD5C04"/>
                </a:solidFill>
              </a:rPr>
              <a:t>Waiver: Fault of Debtor, Undue hardship &amp; Defeat of purpose</a:t>
            </a:r>
          </a:p>
          <a:p>
            <a:pPr marL="0" indent="0">
              <a:buNone/>
            </a:pPr>
            <a:endParaRPr lang="en-US" dirty="0">
              <a:solidFill>
                <a:srgbClr val="1673D2"/>
              </a:solidFill>
            </a:endParaRPr>
          </a:p>
          <a:p>
            <a:pPr marL="0" indent="0">
              <a:buNone/>
            </a:pPr>
            <a:endParaRPr lang="en-US" dirty="0"/>
          </a:p>
        </p:txBody>
      </p:sp>
      <p:sp>
        <p:nvSpPr>
          <p:cNvPr id="5" name="answerA">
            <a:extLst>
              <a:ext uri="{FF2B5EF4-FFF2-40B4-BE49-F238E27FC236}">
                <a16:creationId xmlns:a16="http://schemas.microsoft.com/office/drawing/2014/main" id="{FA2F13CA-C18C-9748-5DE3-AF7A11DC0CDE}"/>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AE83DF39-0367-5F5E-B07A-C5B75FC96FD1}"/>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C197F212-B592-F2EB-E44A-BB9B3C1896F0}"/>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0F333326-13FC-B10C-B57C-1C270962EE7B}"/>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CF0A1C24-FB48-D391-BF6A-8F71A955813A}"/>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0BC9A8F7-58CA-4359-5922-21DA69C541AF}"/>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F9CB7993-90A0-9694-E7DF-82C18C65CDBA}"/>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55C20581-A187-2C93-3BEC-17E4C0995B35}"/>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BADB7D91-C7CF-4053-63EB-F705DF296812}"/>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8D0AE766-A576-FCE3-E876-F634901BD864}"/>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E707C873-AA36-8083-3B37-5020F4784FFD}"/>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spTree>
    <p:extLst>
      <p:ext uri="{BB962C8B-B14F-4D97-AF65-F5344CB8AC3E}">
        <p14:creationId xmlns:p14="http://schemas.microsoft.com/office/powerpoint/2010/main" val="220858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3679-BACF-8923-3930-5EEC052856C3}"/>
              </a:ext>
            </a:extLst>
          </p:cNvPr>
          <p:cNvSpPr>
            <a:spLocks noGrp="1"/>
          </p:cNvSpPr>
          <p:nvPr>
            <p:ph type="title"/>
          </p:nvPr>
        </p:nvSpPr>
        <p:spPr/>
        <p:txBody>
          <a:bodyPr>
            <a:normAutofit/>
          </a:bodyPr>
          <a:lstStyle/>
          <a:p>
            <a:r>
              <a:rPr lang="en-US" sz="4000" dirty="0"/>
              <a:t>Poll Answer</a:t>
            </a:r>
          </a:p>
        </p:txBody>
      </p:sp>
      <p:sp>
        <p:nvSpPr>
          <p:cNvPr id="3" name="Slide Number Placeholder 2">
            <a:extLst>
              <a:ext uri="{FF2B5EF4-FFF2-40B4-BE49-F238E27FC236}">
                <a16:creationId xmlns:a16="http://schemas.microsoft.com/office/drawing/2014/main" id="{DF59FEF2-8020-24E4-1FBE-D6AF8335ECEB}"/>
              </a:ext>
            </a:extLst>
          </p:cNvPr>
          <p:cNvSpPr>
            <a:spLocks noGrp="1"/>
          </p:cNvSpPr>
          <p:nvPr>
            <p:ph type="sldNum" sz="quarter" idx="12"/>
          </p:nvPr>
        </p:nvSpPr>
        <p:spPr/>
        <p:txBody>
          <a:bodyPr/>
          <a:lstStyle/>
          <a:p>
            <a:fld id="{772AD97A-4EE5-4134-952F-E148AF3C2668}" type="slidenum">
              <a:rPr lang="en-US" smtClean="0"/>
              <a:pPr/>
              <a:t>50</a:t>
            </a:fld>
            <a:endParaRPr lang="en-US" dirty="0"/>
          </a:p>
        </p:txBody>
      </p:sp>
      <p:pic>
        <p:nvPicPr>
          <p:cNvPr id="9" name="Content Placeholder 8">
            <a:extLst>
              <a:ext uri="{FF2B5EF4-FFF2-40B4-BE49-F238E27FC236}">
                <a16:creationId xmlns:a16="http://schemas.microsoft.com/office/drawing/2014/main" id="{99184B13-5886-A1FD-DE79-204B894B8668}"/>
              </a:ext>
            </a:extLst>
          </p:cNvPr>
          <p:cNvPicPr>
            <a:picLocks noGrp="1" noChangeAspect="1"/>
          </p:cNvPicPr>
          <p:nvPr>
            <p:ph idx="1"/>
          </p:nvPr>
        </p:nvPicPr>
        <p:blipFill>
          <a:blip r:embed="rId3"/>
          <a:stretch>
            <a:fillRect/>
          </a:stretch>
        </p:blipFill>
        <p:spPr>
          <a:xfrm>
            <a:off x="169332" y="1498491"/>
            <a:ext cx="11164858" cy="1314633"/>
          </a:xfrm>
          <a:prstGeom prst="rect">
            <a:avLst/>
          </a:prstGeom>
        </p:spPr>
      </p:pic>
      <p:sp>
        <p:nvSpPr>
          <p:cNvPr id="10" name="TextBox 9">
            <a:extLst>
              <a:ext uri="{FF2B5EF4-FFF2-40B4-BE49-F238E27FC236}">
                <a16:creationId xmlns:a16="http://schemas.microsoft.com/office/drawing/2014/main" id="{2A66B135-1CF7-E6AA-75DC-6ED1B5B40163}"/>
              </a:ext>
            </a:extLst>
          </p:cNvPr>
          <p:cNvSpPr txBox="1"/>
          <p:nvPr/>
        </p:nvSpPr>
        <p:spPr>
          <a:xfrm rot="10800000" flipV="1">
            <a:off x="253999" y="2582292"/>
            <a:ext cx="11480893" cy="2631490"/>
          </a:xfrm>
          <a:prstGeom prst="rect">
            <a:avLst/>
          </a:prstGeom>
          <a:noFill/>
        </p:spPr>
        <p:txBody>
          <a:bodyPr wrap="square" rtlCol="0">
            <a:spAutoFit/>
          </a:bodyPr>
          <a:lstStyle/>
          <a:p>
            <a:pPr>
              <a:spcBef>
                <a:spcPts val="600"/>
              </a:spcBef>
              <a:spcAft>
                <a:spcPts val="1200"/>
              </a:spcAft>
            </a:pPr>
            <a:r>
              <a:rPr lang="en-US" sz="3000" b="1" dirty="0">
                <a:solidFill>
                  <a:srgbClr val="104C7D"/>
                </a:solidFill>
                <a:latin typeface="Verdana" panose="020B0604030504040204" pitchFamily="34" charset="0"/>
                <a:ea typeface="Verdana" panose="020B0604030504040204" pitchFamily="34" charset="0"/>
              </a:rPr>
              <a:t>Waiver theory: </a:t>
            </a:r>
            <a:r>
              <a:rPr lang="en-US" sz="3000" dirty="0">
                <a:solidFill>
                  <a:srgbClr val="104C7D"/>
                </a:solidFill>
                <a:latin typeface="Verdana" panose="020B0604030504040204" pitchFamily="34" charset="0"/>
                <a:ea typeface="Verdana" panose="020B0604030504040204" pitchFamily="34" charset="0"/>
              </a:rPr>
              <a:t>Survivor didn’t understand the reporting rules, </a:t>
            </a:r>
            <a:r>
              <a:rPr lang="en-US" sz="3000" dirty="0">
                <a:solidFill>
                  <a:srgbClr val="44546A"/>
                </a:solidFill>
                <a:latin typeface="Verdana" panose="020B0604030504040204" pitchFamily="34" charset="0"/>
                <a:ea typeface="Verdana" panose="020B0604030504040204" pitchFamily="34" charset="0"/>
              </a:rPr>
              <a:t>no bad faith, undue hardship on a fixed income.</a:t>
            </a:r>
          </a:p>
          <a:p>
            <a:pPr>
              <a:spcBef>
                <a:spcPts val="600"/>
              </a:spcBef>
              <a:spcAft>
                <a:spcPts val="1200"/>
              </a:spcAft>
            </a:pPr>
            <a:r>
              <a:rPr lang="en-US" sz="3000" b="1" dirty="0">
                <a:solidFill>
                  <a:srgbClr val="C00000"/>
                </a:solidFill>
                <a:latin typeface="Verdana" panose="020B0604030504040204" pitchFamily="34" charset="0"/>
                <a:ea typeface="Verdana" panose="020B0604030504040204" pitchFamily="34" charset="0"/>
              </a:rPr>
              <a:t>NOTE: </a:t>
            </a:r>
            <a:r>
              <a:rPr lang="en-US" sz="3000" dirty="0">
                <a:solidFill>
                  <a:srgbClr val="C00000"/>
                </a:solidFill>
                <a:latin typeface="Verdana" panose="020B0604030504040204" pitchFamily="34" charset="0"/>
                <a:ea typeface="Verdana" panose="020B0604030504040204" pitchFamily="34" charset="0"/>
              </a:rPr>
              <a:t>always re-run VA's pension math before accepting the debt as credible. Data-match audits routinely miss deductible expenses</a:t>
            </a:r>
            <a:r>
              <a:rPr lang="en-US" dirty="0">
                <a:solidFill>
                  <a:srgbClr val="C00000"/>
                </a:solidFill>
              </a:rPr>
              <a:t>.</a:t>
            </a:r>
          </a:p>
        </p:txBody>
      </p:sp>
    </p:spTree>
    <p:extLst>
      <p:ext uri="{BB962C8B-B14F-4D97-AF65-F5344CB8AC3E}">
        <p14:creationId xmlns:p14="http://schemas.microsoft.com/office/powerpoint/2010/main" val="18763702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Case Study 3: The Validity Win</a:t>
            </a:r>
          </a:p>
        </p:txBody>
      </p:sp>
      <p:sp>
        <p:nvSpPr>
          <p:cNvPr id="3" name="Content Placeholder 2"/>
          <p:cNvSpPr>
            <a:spLocks noGrp="1"/>
          </p:cNvSpPr>
          <p:nvPr>
            <p:ph idx="1"/>
          </p:nvPr>
        </p:nvSpPr>
        <p:spPr/>
        <p:txBody>
          <a:bodyPr wrap="square"/>
          <a:lstStyle/>
          <a:p>
            <a:pPr>
              <a:spcBef>
                <a:spcPts val="600"/>
              </a:spcBef>
              <a:spcAft>
                <a:spcPts val="1200"/>
              </a:spcAft>
            </a:pPr>
            <a:r>
              <a:rPr sz="2800" b="1" dirty="0">
                <a:solidFill>
                  <a:srgbClr val="104C7D"/>
                </a:solidFill>
              </a:rPr>
              <a:t>Facts: </a:t>
            </a:r>
            <a:r>
              <a:rPr sz="2800" b="0" dirty="0">
                <a:solidFill>
                  <a:srgbClr val="44546A"/>
                </a:solidFill>
              </a:rPr>
              <a:t>veteran notified of a $9,200 pension overpayment after VA's income verification match.</a:t>
            </a:r>
          </a:p>
          <a:p>
            <a:pPr>
              <a:spcBef>
                <a:spcPts val="600"/>
              </a:spcBef>
              <a:spcAft>
                <a:spcPts val="1200"/>
              </a:spcAft>
            </a:pPr>
            <a:r>
              <a:rPr sz="2800" b="1" dirty="0">
                <a:solidFill>
                  <a:srgbClr val="104C7D"/>
                </a:solidFill>
              </a:rPr>
              <a:t>Audit: </a:t>
            </a:r>
            <a:r>
              <a:rPr sz="2800" b="0" dirty="0">
                <a:solidFill>
                  <a:srgbClr val="44546A"/>
                </a:solidFill>
              </a:rPr>
              <a:t>the income was correctly reported</a:t>
            </a:r>
            <a:r>
              <a:rPr lang="en-US" sz="2800" b="0" dirty="0">
                <a:solidFill>
                  <a:srgbClr val="44546A"/>
                </a:solidFill>
              </a:rPr>
              <a:t>: </a:t>
            </a:r>
            <a:r>
              <a:rPr sz="2800" b="0" dirty="0">
                <a:solidFill>
                  <a:srgbClr val="44546A"/>
                </a:solidFill>
              </a:rPr>
              <a:t>VA applied the wrong </a:t>
            </a:r>
            <a:r>
              <a:rPr lang="en-US" sz="2800" b="0" dirty="0">
                <a:solidFill>
                  <a:srgbClr val="44546A"/>
                </a:solidFill>
              </a:rPr>
              <a:t>U.S.C. </a:t>
            </a:r>
            <a:r>
              <a:rPr sz="2800" b="0" dirty="0">
                <a:solidFill>
                  <a:srgbClr val="44546A"/>
                </a:solidFill>
              </a:rPr>
              <a:t>§ 5112 effective date by two months.</a:t>
            </a:r>
          </a:p>
          <a:p>
            <a:pPr>
              <a:spcBef>
                <a:spcPts val="600"/>
              </a:spcBef>
              <a:spcAft>
                <a:spcPts val="1200"/>
              </a:spcAft>
            </a:pPr>
            <a:r>
              <a:rPr sz="2800" b="1" dirty="0">
                <a:solidFill>
                  <a:srgbClr val="104C7D"/>
                </a:solidFill>
              </a:rPr>
              <a:t>Action: </a:t>
            </a:r>
            <a:r>
              <a:rPr sz="2800" b="0" dirty="0">
                <a:solidFill>
                  <a:srgbClr val="44546A"/>
                </a:solidFill>
              </a:rPr>
              <a:t>disputed validity with the audit worksheet; debt reduced to $3,100, then waived on hardship.</a:t>
            </a:r>
          </a:p>
          <a:p>
            <a:pPr>
              <a:spcBef>
                <a:spcPts val="600"/>
              </a:spcBef>
              <a:spcAft>
                <a:spcPts val="1200"/>
              </a:spcAft>
            </a:pPr>
            <a:r>
              <a:rPr sz="2800" b="1" dirty="0">
                <a:solidFill>
                  <a:srgbClr val="104C7D"/>
                </a:solidFill>
              </a:rPr>
              <a:t>Lesson: </a:t>
            </a:r>
            <a:r>
              <a:rPr sz="2800" b="0" dirty="0">
                <a:solidFill>
                  <a:srgbClr val="44546A"/>
                </a:solidFill>
              </a:rPr>
              <a:t>dispute and request waiver simultaneously (§ 1.911) — but never concede a debt you haven't audited.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VSO Checklist: Intake to Resolution</a:t>
            </a:r>
          </a:p>
        </p:txBody>
      </p:sp>
      <p:sp>
        <p:nvSpPr>
          <p:cNvPr id="3" name="Content Placeholder 2"/>
          <p:cNvSpPr>
            <a:spLocks noGrp="1"/>
          </p:cNvSpPr>
          <p:nvPr>
            <p:ph idx="1"/>
          </p:nvPr>
        </p:nvSpPr>
        <p:spPr/>
        <p:txBody>
          <a:bodyPr wrap="square">
            <a:normAutofit fontScale="92500" lnSpcReduction="10000"/>
          </a:bodyPr>
          <a:lstStyle/>
          <a:p>
            <a:pPr marL="0" indent="0">
              <a:spcBef>
                <a:spcPts val="600"/>
              </a:spcBef>
              <a:spcAft>
                <a:spcPts val="1200"/>
              </a:spcAft>
              <a:buNone/>
            </a:pPr>
            <a:r>
              <a:rPr sz="2800" b="1" dirty="0">
                <a:solidFill>
                  <a:srgbClr val="104C7D"/>
                </a:solidFill>
              </a:rPr>
              <a:t>☐ Intake: </a:t>
            </a:r>
            <a:r>
              <a:rPr sz="2800" b="0" dirty="0">
                <a:solidFill>
                  <a:srgbClr val="44546A"/>
                </a:solidFill>
              </a:rPr>
              <a:t>get the debt notice, the audit worksheet, and the underlying award letter</a:t>
            </a:r>
          </a:p>
          <a:p>
            <a:pPr marL="0" indent="0">
              <a:spcBef>
                <a:spcPts val="600"/>
              </a:spcBef>
              <a:spcAft>
                <a:spcPts val="1200"/>
              </a:spcAft>
              <a:buNone/>
            </a:pPr>
            <a:r>
              <a:rPr sz="2800" b="1" dirty="0">
                <a:solidFill>
                  <a:srgbClr val="104C7D"/>
                </a:solidFill>
              </a:rPr>
              <a:t>☐ Calendar: </a:t>
            </a:r>
            <a:r>
              <a:rPr sz="2800" b="0" dirty="0">
                <a:solidFill>
                  <a:srgbClr val="44546A"/>
                </a:solidFill>
              </a:rPr>
              <a:t>the 30-day dispute shield and the one-year waiver deadline — day one.</a:t>
            </a:r>
          </a:p>
          <a:p>
            <a:pPr marL="0" indent="0">
              <a:spcBef>
                <a:spcPts val="600"/>
              </a:spcBef>
              <a:spcAft>
                <a:spcPts val="1200"/>
              </a:spcAft>
              <a:buNone/>
            </a:pPr>
            <a:r>
              <a:rPr sz="2800" b="1" dirty="0">
                <a:solidFill>
                  <a:srgbClr val="104C7D"/>
                </a:solidFill>
              </a:rPr>
              <a:t>☐ Validate: </a:t>
            </a:r>
            <a:r>
              <a:rPr sz="2800" b="0" dirty="0">
                <a:solidFill>
                  <a:srgbClr val="44546A"/>
                </a:solidFill>
              </a:rPr>
              <a:t>re-run the § 5112 effective dates and the math</a:t>
            </a:r>
          </a:p>
          <a:p>
            <a:pPr marL="0" indent="0">
              <a:spcBef>
                <a:spcPts val="600"/>
              </a:spcBef>
              <a:spcAft>
                <a:spcPts val="1200"/>
              </a:spcAft>
              <a:buNone/>
            </a:pPr>
            <a:r>
              <a:rPr sz="2800" b="1" dirty="0">
                <a:solidFill>
                  <a:srgbClr val="104C7D"/>
                </a:solidFill>
              </a:rPr>
              <a:t>☐ Screen: </a:t>
            </a:r>
            <a:r>
              <a:rPr sz="2800" b="0" dirty="0">
                <a:solidFill>
                  <a:srgbClr val="44546A"/>
                </a:solidFill>
              </a:rPr>
              <a:t>fraud/bad-faith bars before choosing your theory</a:t>
            </a:r>
          </a:p>
          <a:p>
            <a:pPr marL="0" indent="0">
              <a:spcBef>
                <a:spcPts val="600"/>
              </a:spcBef>
              <a:spcAft>
                <a:spcPts val="1200"/>
              </a:spcAft>
              <a:buNone/>
            </a:pPr>
            <a:r>
              <a:rPr sz="2800" b="1" dirty="0">
                <a:solidFill>
                  <a:srgbClr val="104C7D"/>
                </a:solidFill>
              </a:rPr>
              <a:t>☐ Build: </a:t>
            </a:r>
            <a:r>
              <a:rPr sz="2800" b="0" dirty="0">
                <a:solidFill>
                  <a:srgbClr val="44546A"/>
                </a:solidFill>
              </a:rPr>
              <a:t>VA Form 5655 + evidence mapped to the six § 1.965 factors</a:t>
            </a:r>
          </a:p>
          <a:p>
            <a:pPr marL="0" indent="0">
              <a:spcBef>
                <a:spcPts val="600"/>
              </a:spcBef>
              <a:spcAft>
                <a:spcPts val="1200"/>
              </a:spcAft>
              <a:buNone/>
            </a:pPr>
            <a:r>
              <a:rPr sz="2800" b="1" dirty="0">
                <a:solidFill>
                  <a:srgbClr val="104C7D"/>
                </a:solidFill>
              </a:rPr>
              <a:t>☐ File: </a:t>
            </a:r>
            <a:r>
              <a:rPr sz="2800" b="0" dirty="0">
                <a:solidFill>
                  <a:srgbClr val="44546A"/>
                </a:solidFill>
              </a:rPr>
              <a:t>DMC, with proof of filing</a:t>
            </a:r>
          </a:p>
          <a:p>
            <a:pPr marL="0" indent="0">
              <a:spcBef>
                <a:spcPts val="600"/>
              </a:spcBef>
              <a:spcAft>
                <a:spcPts val="1200"/>
              </a:spcAft>
              <a:buNone/>
            </a:pPr>
            <a:r>
              <a:rPr sz="2800" b="1" dirty="0">
                <a:solidFill>
                  <a:srgbClr val="104C7D"/>
                </a:solidFill>
              </a:rPr>
              <a:t>☐ Follow up: </a:t>
            </a:r>
            <a:r>
              <a:rPr sz="2800" b="0" dirty="0">
                <a:solidFill>
                  <a:srgbClr val="44546A"/>
                </a:solidFill>
              </a:rPr>
              <a:t>hearings, reconsideration, or appeal — and watch for new debts needing fresh notice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b="1"/>
              <a:t>Resources &amp; References</a:t>
            </a:r>
          </a:p>
        </p:txBody>
      </p:sp>
      <p:sp>
        <p:nvSpPr>
          <p:cNvPr id="3" name="Content Placeholder 2"/>
          <p:cNvSpPr>
            <a:spLocks noGrp="1"/>
          </p:cNvSpPr>
          <p:nvPr>
            <p:ph idx="1"/>
          </p:nvPr>
        </p:nvSpPr>
        <p:spPr/>
        <p:txBody>
          <a:bodyPr wrap="square">
            <a:normAutofit lnSpcReduction="10000"/>
          </a:bodyPr>
          <a:lstStyle/>
          <a:p>
            <a:pPr>
              <a:spcBef>
                <a:spcPts val="600"/>
              </a:spcBef>
              <a:spcAft>
                <a:spcPts val="1200"/>
              </a:spcAft>
            </a:pPr>
            <a:r>
              <a:rPr sz="2800" b="1">
                <a:solidFill>
                  <a:srgbClr val="104C7D"/>
                </a:solidFill>
              </a:rPr>
              <a:t>Statutes: </a:t>
            </a:r>
            <a:r>
              <a:rPr sz="2800" b="0">
                <a:solidFill>
                  <a:srgbClr val="44546A"/>
                </a:solidFill>
              </a:rPr>
              <a:t>38 U.S.C. §§ 5112, 5302, 5314, 5314A, 5315</a:t>
            </a:r>
          </a:p>
          <a:p>
            <a:pPr>
              <a:spcBef>
                <a:spcPts val="600"/>
              </a:spcBef>
              <a:spcAft>
                <a:spcPts val="1200"/>
              </a:spcAft>
            </a:pPr>
            <a:r>
              <a:rPr sz="2800" b="1">
                <a:solidFill>
                  <a:srgbClr val="104C7D"/>
                </a:solidFill>
              </a:rPr>
              <a:t>Regulations: </a:t>
            </a:r>
            <a:r>
              <a:rPr sz="2800" b="0">
                <a:solidFill>
                  <a:srgbClr val="44546A"/>
                </a:solidFill>
              </a:rPr>
              <a:t>38 CFR §§ 1.911, 1.912a, 1.958, 1.962—1.970</a:t>
            </a:r>
          </a:p>
          <a:p>
            <a:pPr>
              <a:spcBef>
                <a:spcPts val="600"/>
              </a:spcBef>
              <a:spcAft>
                <a:spcPts val="1200"/>
              </a:spcAft>
            </a:pPr>
            <a:r>
              <a:rPr sz="2800" b="1">
                <a:solidFill>
                  <a:srgbClr val="104C7D"/>
                </a:solidFill>
              </a:rPr>
              <a:t>Manual: </a:t>
            </a:r>
            <a:r>
              <a:rPr sz="2800" b="0">
                <a:solidFill>
                  <a:srgbClr val="44546A"/>
                </a:solidFill>
              </a:rPr>
              <a:t>M21-1 current debt-management provisions (old chapter cites are stale)</a:t>
            </a:r>
          </a:p>
          <a:p>
            <a:pPr>
              <a:spcBef>
                <a:spcPts val="600"/>
              </a:spcBef>
              <a:spcAft>
                <a:spcPts val="1200"/>
              </a:spcAft>
            </a:pPr>
            <a:r>
              <a:rPr sz="2800" b="1">
                <a:solidFill>
                  <a:srgbClr val="104C7D"/>
                </a:solidFill>
              </a:rPr>
              <a:t>Forms &amp; contacts: </a:t>
            </a:r>
            <a:r>
              <a:rPr sz="2800" b="0">
                <a:solidFill>
                  <a:srgbClr val="44546A"/>
                </a:solidFill>
              </a:rPr>
              <a:t>VA Form 5655; DMC 1-800-827-0648; PO Box 11930, St. Paul, MN 55111</a:t>
            </a:r>
          </a:p>
          <a:p>
            <a:pPr>
              <a:spcBef>
                <a:spcPts val="600"/>
              </a:spcBef>
              <a:spcAft>
                <a:spcPts val="1200"/>
              </a:spcAft>
            </a:pPr>
            <a:r>
              <a:rPr sz="2800" b="1">
                <a:solidFill>
                  <a:srgbClr val="104C7D"/>
                </a:solidFill>
              </a:rPr>
              <a:t>OGC: </a:t>
            </a:r>
            <a:r>
              <a:rPr sz="2800" b="0">
                <a:solidFill>
                  <a:srgbClr val="44546A"/>
                </a:solidFill>
              </a:rPr>
              <a:t>VAOPGCPREC 21-95 — serial debts require fresh notice of waiver rights</a:t>
            </a:r>
          </a:p>
          <a:p>
            <a:pPr>
              <a:spcBef>
                <a:spcPts val="600"/>
              </a:spcBef>
              <a:spcAft>
                <a:spcPts val="1200"/>
              </a:spcAft>
            </a:pPr>
            <a:r>
              <a:rPr sz="2800" b="1">
                <a:solidFill>
                  <a:srgbClr val="104C7D"/>
                </a:solidFill>
              </a:rPr>
              <a:t>Case law: </a:t>
            </a:r>
            <a:r>
              <a:rPr sz="2800" b="0">
                <a:solidFill>
                  <a:srgbClr val="44546A"/>
                </a:solidFill>
              </a:rPr>
              <a:t>Board decisions applying §§ 1.963/1.965 — search by fact pattern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7E003-65EA-51AF-B53A-8B0140DFEC70}"/>
              </a:ext>
            </a:extLst>
          </p:cNvPr>
          <p:cNvSpPr>
            <a:spLocks noGrp="1"/>
          </p:cNvSpPr>
          <p:nvPr>
            <p:ph type="title"/>
          </p:nvPr>
        </p:nvSpPr>
        <p:spPr/>
        <p:txBody>
          <a:bodyPr/>
          <a:lstStyle/>
          <a:p>
            <a:r>
              <a:rPr lang="en-US" dirty="0"/>
              <a:t>Break</a:t>
            </a:r>
          </a:p>
        </p:txBody>
      </p:sp>
      <p:sp>
        <p:nvSpPr>
          <p:cNvPr id="3" name="Slide Number Placeholder 2">
            <a:extLst>
              <a:ext uri="{FF2B5EF4-FFF2-40B4-BE49-F238E27FC236}">
                <a16:creationId xmlns:a16="http://schemas.microsoft.com/office/drawing/2014/main" id="{769227E3-95EC-ED53-F083-99C24B1F9419}"/>
              </a:ext>
            </a:extLst>
          </p:cNvPr>
          <p:cNvSpPr>
            <a:spLocks noGrp="1"/>
          </p:cNvSpPr>
          <p:nvPr>
            <p:ph type="sldNum" sz="quarter" idx="12"/>
          </p:nvPr>
        </p:nvSpPr>
        <p:spPr/>
        <p:txBody>
          <a:bodyPr/>
          <a:lstStyle/>
          <a:p>
            <a:fld id="{772AD97A-4EE5-4134-952F-E148AF3C2668}" type="slidenum">
              <a:rPr lang="en-US" smtClean="0"/>
              <a:pPr/>
              <a:t>54</a:t>
            </a:fld>
            <a:endParaRPr lang="en-US" dirty="0"/>
          </a:p>
        </p:txBody>
      </p:sp>
      <p:sp>
        <p:nvSpPr>
          <p:cNvPr id="4" name="Content Placeholder 3">
            <a:extLst>
              <a:ext uri="{FF2B5EF4-FFF2-40B4-BE49-F238E27FC236}">
                <a16:creationId xmlns:a16="http://schemas.microsoft.com/office/drawing/2014/main" id="{3864E62A-EB16-BD89-569C-0FE3B171C340}"/>
              </a:ext>
            </a:extLst>
          </p:cNvPr>
          <p:cNvSpPr>
            <a:spLocks noGrp="1"/>
          </p:cNvSpPr>
          <p:nvPr>
            <p:ph idx="1"/>
          </p:nvPr>
        </p:nvSpPr>
        <p:spPr/>
        <p:txBody>
          <a:bodyPr>
            <a:normAutofit/>
          </a:bodyPr>
          <a:lstStyle/>
          <a:p>
            <a:pPr marL="0" indent="0">
              <a:buNone/>
            </a:pPr>
            <a:r>
              <a:rPr lang="en-US" sz="8000" dirty="0"/>
              <a:t>BREAK</a:t>
            </a:r>
          </a:p>
        </p:txBody>
      </p:sp>
    </p:spTree>
    <p:extLst>
      <p:ext uri="{BB962C8B-B14F-4D97-AF65-F5344CB8AC3E}">
        <p14:creationId xmlns:p14="http://schemas.microsoft.com/office/powerpoint/2010/main" val="21995465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4E6BB-C53B-91BB-FE89-0C043DE5C247}"/>
              </a:ext>
            </a:extLst>
          </p:cNvPr>
          <p:cNvSpPr>
            <a:spLocks noGrp="1"/>
          </p:cNvSpPr>
          <p:nvPr>
            <p:ph type="title"/>
          </p:nvPr>
        </p:nvSpPr>
        <p:spPr/>
        <p:txBody>
          <a:bodyPr>
            <a:normAutofit/>
          </a:bodyPr>
          <a:lstStyle/>
          <a:p>
            <a:r>
              <a:rPr lang="en-US" sz="4000" dirty="0"/>
              <a:t>Mock Hearing Exercise</a:t>
            </a:r>
          </a:p>
        </p:txBody>
      </p:sp>
      <p:sp>
        <p:nvSpPr>
          <p:cNvPr id="3" name="Slide Number Placeholder 2">
            <a:extLst>
              <a:ext uri="{FF2B5EF4-FFF2-40B4-BE49-F238E27FC236}">
                <a16:creationId xmlns:a16="http://schemas.microsoft.com/office/drawing/2014/main" id="{29624AC7-D9C3-5B47-408C-F24E240A862E}"/>
              </a:ext>
            </a:extLst>
          </p:cNvPr>
          <p:cNvSpPr>
            <a:spLocks noGrp="1"/>
          </p:cNvSpPr>
          <p:nvPr>
            <p:ph type="sldNum" sz="quarter" idx="12"/>
          </p:nvPr>
        </p:nvSpPr>
        <p:spPr/>
        <p:txBody>
          <a:bodyPr/>
          <a:lstStyle/>
          <a:p>
            <a:fld id="{772AD97A-4EE5-4134-952F-E148AF3C2668}" type="slidenum">
              <a:rPr lang="en-US" smtClean="0"/>
              <a:pPr/>
              <a:t>55</a:t>
            </a:fld>
            <a:endParaRPr lang="en-US" dirty="0"/>
          </a:p>
        </p:txBody>
      </p:sp>
      <p:sp>
        <p:nvSpPr>
          <p:cNvPr id="4" name="Content Placeholder 3">
            <a:extLst>
              <a:ext uri="{FF2B5EF4-FFF2-40B4-BE49-F238E27FC236}">
                <a16:creationId xmlns:a16="http://schemas.microsoft.com/office/drawing/2014/main" id="{31B59D59-A222-11B1-3A2E-39FDDED37F51}"/>
              </a:ext>
            </a:extLst>
          </p:cNvPr>
          <p:cNvSpPr>
            <a:spLocks noGrp="1"/>
          </p:cNvSpPr>
          <p:nvPr>
            <p:ph idx="1"/>
          </p:nvPr>
        </p:nvSpPr>
        <p:spPr>
          <a:xfrm>
            <a:off x="6815667" y="1456268"/>
            <a:ext cx="5190066" cy="4997586"/>
          </a:xfrm>
        </p:spPr>
        <p:txBody>
          <a:bodyPr/>
          <a:lstStyle/>
          <a:p>
            <a:pPr marL="0" indent="0">
              <a:buNone/>
            </a:pPr>
            <a:r>
              <a:rPr lang="en-US" dirty="0"/>
              <a:t>In this exercise, we will examine a case which exemplifies how debts can be easily established and walk you through the sometimes excruciatingly long process through the validity of the debt dispute and waiver requests.</a:t>
            </a:r>
          </a:p>
        </p:txBody>
      </p:sp>
      <p:pic>
        <p:nvPicPr>
          <p:cNvPr id="6" name="Picture 5">
            <a:extLst>
              <a:ext uri="{FF2B5EF4-FFF2-40B4-BE49-F238E27FC236}">
                <a16:creationId xmlns:a16="http://schemas.microsoft.com/office/drawing/2014/main" id="{944BE7AD-9439-E43A-7BE3-E886211CF951}"/>
              </a:ext>
            </a:extLst>
          </p:cNvPr>
          <p:cNvPicPr>
            <a:picLocks noChangeAspect="1"/>
          </p:cNvPicPr>
          <p:nvPr/>
        </p:nvPicPr>
        <p:blipFill>
          <a:blip r:embed="rId2"/>
          <a:stretch>
            <a:fillRect/>
          </a:stretch>
        </p:blipFill>
        <p:spPr>
          <a:xfrm>
            <a:off x="440055" y="1770888"/>
            <a:ext cx="5829300" cy="3886200"/>
          </a:xfrm>
          <a:prstGeom prst="rect">
            <a:avLst/>
          </a:prstGeom>
        </p:spPr>
      </p:pic>
    </p:spTree>
    <p:extLst>
      <p:ext uri="{BB962C8B-B14F-4D97-AF65-F5344CB8AC3E}">
        <p14:creationId xmlns:p14="http://schemas.microsoft.com/office/powerpoint/2010/main" val="16402453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C1DD2-1AA9-D380-A9D4-D694B8C5599F}"/>
              </a:ext>
            </a:extLst>
          </p:cNvPr>
          <p:cNvSpPr>
            <a:spLocks noGrp="1"/>
          </p:cNvSpPr>
          <p:nvPr>
            <p:ph type="title"/>
          </p:nvPr>
        </p:nvSpPr>
        <p:spPr/>
        <p:txBody>
          <a:bodyPr/>
          <a:lstStyle/>
          <a:p>
            <a:r>
              <a:rPr lang="en-US" dirty="0"/>
              <a:t>Grant of Benefits!</a:t>
            </a:r>
          </a:p>
        </p:txBody>
      </p:sp>
      <p:sp>
        <p:nvSpPr>
          <p:cNvPr id="3" name="Slide Number Placeholder 2">
            <a:extLst>
              <a:ext uri="{FF2B5EF4-FFF2-40B4-BE49-F238E27FC236}">
                <a16:creationId xmlns:a16="http://schemas.microsoft.com/office/drawing/2014/main" id="{4FBE165F-D616-DF43-B486-0AD0DFB48A9B}"/>
              </a:ext>
            </a:extLst>
          </p:cNvPr>
          <p:cNvSpPr>
            <a:spLocks noGrp="1"/>
          </p:cNvSpPr>
          <p:nvPr>
            <p:ph type="sldNum" sz="quarter" idx="12"/>
          </p:nvPr>
        </p:nvSpPr>
        <p:spPr/>
        <p:txBody>
          <a:bodyPr/>
          <a:lstStyle/>
          <a:p>
            <a:fld id="{772AD97A-4EE5-4134-952F-E148AF3C2668}" type="slidenum">
              <a:rPr lang="en-US" smtClean="0"/>
              <a:pPr/>
              <a:t>56</a:t>
            </a:fld>
            <a:endParaRPr lang="en-US" dirty="0"/>
          </a:p>
        </p:txBody>
      </p:sp>
      <p:sp>
        <p:nvSpPr>
          <p:cNvPr id="4" name="Content Placeholder 3">
            <a:extLst>
              <a:ext uri="{FF2B5EF4-FFF2-40B4-BE49-F238E27FC236}">
                <a16:creationId xmlns:a16="http://schemas.microsoft.com/office/drawing/2014/main" id="{C14512CE-0E07-A987-BC19-2886A28A0FAE}"/>
              </a:ext>
            </a:extLst>
          </p:cNvPr>
          <p:cNvSpPr>
            <a:spLocks noGrp="1"/>
          </p:cNvSpPr>
          <p:nvPr>
            <p:ph idx="1"/>
          </p:nvPr>
        </p:nvSpPr>
        <p:spPr>
          <a:xfrm>
            <a:off x="169332" y="2175935"/>
            <a:ext cx="5740402" cy="3505199"/>
          </a:xfrm>
        </p:spPr>
        <p:txBody>
          <a:bodyPr/>
          <a:lstStyle/>
          <a:p>
            <a:pPr marL="0" indent="0">
              <a:buNone/>
            </a:pPr>
            <a:r>
              <a:rPr lang="en-US" dirty="0"/>
              <a:t>On January 29, 2019, VA effectuates a Board grant of service connection for PTSD and assigns a 100 percent schedular rating, effective June 30, 2011, resulting in past due benefits of $258,100.</a:t>
            </a:r>
          </a:p>
        </p:txBody>
      </p:sp>
      <p:pic>
        <p:nvPicPr>
          <p:cNvPr id="6" name="Picture 5">
            <a:extLst>
              <a:ext uri="{FF2B5EF4-FFF2-40B4-BE49-F238E27FC236}">
                <a16:creationId xmlns:a16="http://schemas.microsoft.com/office/drawing/2014/main" id="{6F6FB1B0-D5F0-CAAA-6CE7-9DE1767FCAF9}"/>
              </a:ext>
            </a:extLst>
          </p:cNvPr>
          <p:cNvPicPr>
            <a:picLocks noChangeAspect="1"/>
          </p:cNvPicPr>
          <p:nvPr/>
        </p:nvPicPr>
        <p:blipFill>
          <a:blip r:embed="rId2"/>
          <a:stretch>
            <a:fillRect/>
          </a:stretch>
        </p:blipFill>
        <p:spPr>
          <a:xfrm>
            <a:off x="6882590" y="766341"/>
            <a:ext cx="4615110" cy="5918200"/>
          </a:xfrm>
          <a:prstGeom prst="rect">
            <a:avLst/>
          </a:prstGeom>
          <a:ln w="19050">
            <a:solidFill>
              <a:srgbClr val="8D0196"/>
            </a:solidFill>
          </a:ln>
        </p:spPr>
      </p:pic>
    </p:spTree>
    <p:extLst>
      <p:ext uri="{BB962C8B-B14F-4D97-AF65-F5344CB8AC3E}">
        <p14:creationId xmlns:p14="http://schemas.microsoft.com/office/powerpoint/2010/main" val="2526381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80B5F-04AC-D889-158F-0D2FBB46F175}"/>
              </a:ext>
            </a:extLst>
          </p:cNvPr>
          <p:cNvSpPr>
            <a:spLocks noGrp="1"/>
          </p:cNvSpPr>
          <p:nvPr>
            <p:ph type="title"/>
          </p:nvPr>
        </p:nvSpPr>
        <p:spPr/>
        <p:txBody>
          <a:bodyPr/>
          <a:lstStyle/>
          <a:p>
            <a:r>
              <a:rPr lang="en-US" dirty="0"/>
              <a:t>Yikes!</a:t>
            </a:r>
          </a:p>
        </p:txBody>
      </p:sp>
      <p:sp>
        <p:nvSpPr>
          <p:cNvPr id="3" name="Slide Number Placeholder 2">
            <a:extLst>
              <a:ext uri="{FF2B5EF4-FFF2-40B4-BE49-F238E27FC236}">
                <a16:creationId xmlns:a16="http://schemas.microsoft.com/office/drawing/2014/main" id="{7A4AC99F-987E-3005-CD63-5020455CEFBB}"/>
              </a:ext>
            </a:extLst>
          </p:cNvPr>
          <p:cNvSpPr>
            <a:spLocks noGrp="1"/>
          </p:cNvSpPr>
          <p:nvPr>
            <p:ph type="sldNum" sz="quarter" idx="12"/>
          </p:nvPr>
        </p:nvSpPr>
        <p:spPr/>
        <p:txBody>
          <a:bodyPr/>
          <a:lstStyle/>
          <a:p>
            <a:fld id="{772AD97A-4EE5-4134-952F-E148AF3C2668}" type="slidenum">
              <a:rPr lang="en-US" smtClean="0"/>
              <a:pPr/>
              <a:t>57</a:t>
            </a:fld>
            <a:endParaRPr lang="en-US" dirty="0"/>
          </a:p>
        </p:txBody>
      </p:sp>
      <p:sp>
        <p:nvSpPr>
          <p:cNvPr id="4" name="Content Placeholder 3">
            <a:extLst>
              <a:ext uri="{FF2B5EF4-FFF2-40B4-BE49-F238E27FC236}">
                <a16:creationId xmlns:a16="http://schemas.microsoft.com/office/drawing/2014/main" id="{07426D17-A1AD-FF65-B271-CCE56E4C3D4A}"/>
              </a:ext>
            </a:extLst>
          </p:cNvPr>
          <p:cNvSpPr>
            <a:spLocks noGrp="1"/>
          </p:cNvSpPr>
          <p:nvPr>
            <p:ph idx="1"/>
          </p:nvPr>
        </p:nvSpPr>
        <p:spPr>
          <a:xfrm>
            <a:off x="6095999" y="1456268"/>
            <a:ext cx="5909733" cy="4997586"/>
          </a:xfrm>
        </p:spPr>
        <p:txBody>
          <a:bodyPr/>
          <a:lstStyle/>
          <a:p>
            <a:r>
              <a:rPr lang="en-US" dirty="0"/>
              <a:t>In November 2019, VA notifies the Veteran that they received information that he was the subject of a felony arrest warrant and that they plan to stop benefits effective February 1, 2014.</a:t>
            </a:r>
          </a:p>
          <a:p>
            <a:r>
              <a:rPr lang="en-US" dirty="0"/>
              <a:t>They provide 60 days to respond before stopping benefits.</a:t>
            </a:r>
          </a:p>
          <a:p>
            <a:endParaRPr lang="en-US" dirty="0"/>
          </a:p>
        </p:txBody>
      </p:sp>
      <p:pic>
        <p:nvPicPr>
          <p:cNvPr id="6" name="Picture 5">
            <a:extLst>
              <a:ext uri="{FF2B5EF4-FFF2-40B4-BE49-F238E27FC236}">
                <a16:creationId xmlns:a16="http://schemas.microsoft.com/office/drawing/2014/main" id="{BB357A8E-CA27-81BE-FE30-0F5049423C66}"/>
              </a:ext>
            </a:extLst>
          </p:cNvPr>
          <p:cNvPicPr>
            <a:picLocks noChangeAspect="1"/>
          </p:cNvPicPr>
          <p:nvPr/>
        </p:nvPicPr>
        <p:blipFill>
          <a:blip r:embed="rId2"/>
          <a:stretch>
            <a:fillRect/>
          </a:stretch>
        </p:blipFill>
        <p:spPr>
          <a:xfrm>
            <a:off x="1090280" y="1540944"/>
            <a:ext cx="4345951" cy="4828233"/>
          </a:xfrm>
          <a:prstGeom prst="rect">
            <a:avLst/>
          </a:prstGeom>
          <a:ln w="19050">
            <a:solidFill>
              <a:srgbClr val="8D0196"/>
            </a:solidFill>
          </a:ln>
        </p:spPr>
      </p:pic>
    </p:spTree>
    <p:extLst>
      <p:ext uri="{BB962C8B-B14F-4D97-AF65-F5344CB8AC3E}">
        <p14:creationId xmlns:p14="http://schemas.microsoft.com/office/powerpoint/2010/main" val="2641870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7CB88-3F8F-74CC-2A47-AA1C71BAD57C}"/>
              </a:ext>
            </a:extLst>
          </p:cNvPr>
          <p:cNvSpPr>
            <a:spLocks noGrp="1"/>
          </p:cNvSpPr>
          <p:nvPr>
            <p:ph type="title"/>
          </p:nvPr>
        </p:nvSpPr>
        <p:spPr/>
        <p:txBody>
          <a:bodyPr/>
          <a:lstStyle/>
          <a:p>
            <a:r>
              <a:rPr lang="en-US" dirty="0"/>
              <a:t>Our Initial Response</a:t>
            </a:r>
          </a:p>
        </p:txBody>
      </p:sp>
      <p:sp>
        <p:nvSpPr>
          <p:cNvPr id="3" name="Slide Number Placeholder 2">
            <a:extLst>
              <a:ext uri="{FF2B5EF4-FFF2-40B4-BE49-F238E27FC236}">
                <a16:creationId xmlns:a16="http://schemas.microsoft.com/office/drawing/2014/main" id="{8A7D0DF8-BDD8-1F3B-1A23-E8E7887885A3}"/>
              </a:ext>
            </a:extLst>
          </p:cNvPr>
          <p:cNvSpPr>
            <a:spLocks noGrp="1"/>
          </p:cNvSpPr>
          <p:nvPr>
            <p:ph type="sldNum" sz="quarter" idx="12"/>
          </p:nvPr>
        </p:nvSpPr>
        <p:spPr/>
        <p:txBody>
          <a:bodyPr/>
          <a:lstStyle/>
          <a:p>
            <a:fld id="{772AD97A-4EE5-4134-952F-E148AF3C2668}" type="slidenum">
              <a:rPr lang="en-US" smtClean="0"/>
              <a:pPr/>
              <a:t>58</a:t>
            </a:fld>
            <a:endParaRPr lang="en-US" dirty="0"/>
          </a:p>
        </p:txBody>
      </p:sp>
      <p:sp>
        <p:nvSpPr>
          <p:cNvPr id="4" name="Content Placeholder 3">
            <a:extLst>
              <a:ext uri="{FF2B5EF4-FFF2-40B4-BE49-F238E27FC236}">
                <a16:creationId xmlns:a16="http://schemas.microsoft.com/office/drawing/2014/main" id="{AE598AEE-ABCB-09B5-EDDE-4A1177D6138F}"/>
              </a:ext>
            </a:extLst>
          </p:cNvPr>
          <p:cNvSpPr>
            <a:spLocks noGrp="1"/>
          </p:cNvSpPr>
          <p:nvPr>
            <p:ph idx="1"/>
          </p:nvPr>
        </p:nvSpPr>
        <p:spPr>
          <a:xfrm>
            <a:off x="169333" y="1456268"/>
            <a:ext cx="4919134" cy="4997586"/>
          </a:xfrm>
        </p:spPr>
        <p:txBody>
          <a:bodyPr>
            <a:normAutofit/>
          </a:bodyPr>
          <a:lstStyle/>
          <a:p>
            <a:r>
              <a:rPr lang="en-US" dirty="0"/>
              <a:t>Within 60 days we expressed our disagreement with VA’s proposal to stop benefits, explaining why the Veteran was not a fugitive felon.</a:t>
            </a:r>
          </a:p>
          <a:p>
            <a:r>
              <a:rPr lang="en-US" dirty="0"/>
              <a:t>We request 60 more days to submit evidence, as we were waiting for evidence from the local authorities. </a:t>
            </a:r>
          </a:p>
        </p:txBody>
      </p:sp>
      <p:pic>
        <p:nvPicPr>
          <p:cNvPr id="6" name="Picture 5">
            <a:extLst>
              <a:ext uri="{FF2B5EF4-FFF2-40B4-BE49-F238E27FC236}">
                <a16:creationId xmlns:a16="http://schemas.microsoft.com/office/drawing/2014/main" id="{C3BED599-5F4C-7DA8-57B3-1794170C37CE}"/>
              </a:ext>
            </a:extLst>
          </p:cNvPr>
          <p:cNvPicPr>
            <a:picLocks noChangeAspect="1"/>
          </p:cNvPicPr>
          <p:nvPr/>
        </p:nvPicPr>
        <p:blipFill>
          <a:blip r:embed="rId2"/>
          <a:stretch>
            <a:fillRect/>
          </a:stretch>
        </p:blipFill>
        <p:spPr>
          <a:xfrm>
            <a:off x="6372913" y="1168400"/>
            <a:ext cx="4979066" cy="5147733"/>
          </a:xfrm>
          <a:prstGeom prst="rect">
            <a:avLst/>
          </a:prstGeom>
          <a:ln w="19050">
            <a:solidFill>
              <a:srgbClr val="8D0196"/>
            </a:solidFill>
          </a:ln>
        </p:spPr>
      </p:pic>
    </p:spTree>
    <p:extLst>
      <p:ext uri="{BB962C8B-B14F-4D97-AF65-F5344CB8AC3E}">
        <p14:creationId xmlns:p14="http://schemas.microsoft.com/office/powerpoint/2010/main" val="17451977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DBFF-531E-86BC-7358-793C0C82C4EE}"/>
              </a:ext>
            </a:extLst>
          </p:cNvPr>
          <p:cNvSpPr>
            <a:spLocks noGrp="1"/>
          </p:cNvSpPr>
          <p:nvPr>
            <p:ph type="title"/>
          </p:nvPr>
        </p:nvSpPr>
        <p:spPr/>
        <p:txBody>
          <a:bodyPr/>
          <a:lstStyle/>
          <a:p>
            <a:r>
              <a:rPr lang="en-US" dirty="0"/>
              <a:t>VA Determination</a:t>
            </a:r>
          </a:p>
        </p:txBody>
      </p:sp>
      <p:sp>
        <p:nvSpPr>
          <p:cNvPr id="3" name="Slide Number Placeholder 2">
            <a:extLst>
              <a:ext uri="{FF2B5EF4-FFF2-40B4-BE49-F238E27FC236}">
                <a16:creationId xmlns:a16="http://schemas.microsoft.com/office/drawing/2014/main" id="{C012BC01-B925-9BD1-9B27-C63AB57DC580}"/>
              </a:ext>
            </a:extLst>
          </p:cNvPr>
          <p:cNvSpPr>
            <a:spLocks noGrp="1"/>
          </p:cNvSpPr>
          <p:nvPr>
            <p:ph type="sldNum" sz="quarter" idx="12"/>
          </p:nvPr>
        </p:nvSpPr>
        <p:spPr/>
        <p:txBody>
          <a:bodyPr/>
          <a:lstStyle/>
          <a:p>
            <a:fld id="{772AD97A-4EE5-4134-952F-E148AF3C2668}" type="slidenum">
              <a:rPr lang="en-US" smtClean="0"/>
              <a:pPr/>
              <a:t>59</a:t>
            </a:fld>
            <a:endParaRPr lang="en-US" dirty="0"/>
          </a:p>
        </p:txBody>
      </p:sp>
      <p:sp>
        <p:nvSpPr>
          <p:cNvPr id="4" name="Content Placeholder 3">
            <a:extLst>
              <a:ext uri="{FF2B5EF4-FFF2-40B4-BE49-F238E27FC236}">
                <a16:creationId xmlns:a16="http://schemas.microsoft.com/office/drawing/2014/main" id="{30489E91-7F99-0EE9-6361-A19E123E5218}"/>
              </a:ext>
            </a:extLst>
          </p:cNvPr>
          <p:cNvSpPr>
            <a:spLocks noGrp="1"/>
          </p:cNvSpPr>
          <p:nvPr>
            <p:ph idx="1"/>
          </p:nvPr>
        </p:nvSpPr>
        <p:spPr>
          <a:xfrm>
            <a:off x="6764867" y="1456268"/>
            <a:ext cx="5240866" cy="4997586"/>
          </a:xfrm>
        </p:spPr>
        <p:txBody>
          <a:bodyPr/>
          <a:lstStyle/>
          <a:p>
            <a:r>
              <a:rPr lang="en-US" dirty="0"/>
              <a:t>Before the expiration of the 60 days, VA determines that the Veteran was a fugitive felon and stops his benefits as of February 1, 2014.</a:t>
            </a:r>
          </a:p>
          <a:p>
            <a:r>
              <a:rPr lang="en-US" dirty="0"/>
              <a:t>This action creates an overpayment of $208,810.84.</a:t>
            </a:r>
          </a:p>
        </p:txBody>
      </p:sp>
      <p:pic>
        <p:nvPicPr>
          <p:cNvPr id="6" name="Picture 5">
            <a:extLst>
              <a:ext uri="{FF2B5EF4-FFF2-40B4-BE49-F238E27FC236}">
                <a16:creationId xmlns:a16="http://schemas.microsoft.com/office/drawing/2014/main" id="{0DE53812-7EE5-B7BB-FD8C-ABB881C683D9}"/>
              </a:ext>
            </a:extLst>
          </p:cNvPr>
          <p:cNvPicPr>
            <a:picLocks noChangeAspect="1"/>
          </p:cNvPicPr>
          <p:nvPr/>
        </p:nvPicPr>
        <p:blipFill>
          <a:blip r:embed="rId2"/>
          <a:stretch>
            <a:fillRect/>
          </a:stretch>
        </p:blipFill>
        <p:spPr>
          <a:xfrm>
            <a:off x="1019172" y="1606292"/>
            <a:ext cx="5076828" cy="2459188"/>
          </a:xfrm>
          <a:prstGeom prst="rect">
            <a:avLst/>
          </a:prstGeom>
          <a:ln w="19050">
            <a:solidFill>
              <a:srgbClr val="8D0196"/>
            </a:solidFill>
          </a:ln>
        </p:spPr>
      </p:pic>
      <p:pic>
        <p:nvPicPr>
          <p:cNvPr id="7" name="Picture 6">
            <a:extLst>
              <a:ext uri="{FF2B5EF4-FFF2-40B4-BE49-F238E27FC236}">
                <a16:creationId xmlns:a16="http://schemas.microsoft.com/office/drawing/2014/main" id="{1CF45854-2171-5C29-DAA7-87CC09E01C00}"/>
              </a:ext>
            </a:extLst>
          </p:cNvPr>
          <p:cNvPicPr>
            <a:picLocks noChangeAspect="1"/>
          </p:cNvPicPr>
          <p:nvPr/>
        </p:nvPicPr>
        <p:blipFill>
          <a:blip r:embed="rId3"/>
          <a:stretch>
            <a:fillRect/>
          </a:stretch>
        </p:blipFill>
        <p:spPr>
          <a:xfrm>
            <a:off x="70338" y="4503372"/>
            <a:ext cx="6539390" cy="1377656"/>
          </a:xfrm>
          <a:prstGeom prst="rect">
            <a:avLst/>
          </a:prstGeom>
          <a:ln w="19050">
            <a:solidFill>
              <a:srgbClr val="8D0196"/>
            </a:solidFill>
          </a:ln>
        </p:spPr>
      </p:pic>
    </p:spTree>
    <p:extLst>
      <p:ext uri="{BB962C8B-B14F-4D97-AF65-F5344CB8AC3E}">
        <p14:creationId xmlns:p14="http://schemas.microsoft.com/office/powerpoint/2010/main" val="3013705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B59FE-A53E-5D12-6868-92EE3390A5F7}"/>
              </a:ext>
            </a:extLst>
          </p:cNvPr>
          <p:cNvSpPr>
            <a:spLocks noGrp="1"/>
          </p:cNvSpPr>
          <p:nvPr>
            <p:ph type="title"/>
          </p:nvPr>
        </p:nvSpPr>
        <p:spPr/>
        <p:txBody>
          <a:bodyPr/>
          <a:lstStyle/>
          <a:p>
            <a:r>
              <a:rPr lang="en-US" dirty="0"/>
              <a:t>VA Proposes to Add to It</a:t>
            </a:r>
          </a:p>
        </p:txBody>
      </p:sp>
      <p:sp>
        <p:nvSpPr>
          <p:cNvPr id="3" name="Slide Number Placeholder 2">
            <a:extLst>
              <a:ext uri="{FF2B5EF4-FFF2-40B4-BE49-F238E27FC236}">
                <a16:creationId xmlns:a16="http://schemas.microsoft.com/office/drawing/2014/main" id="{CFD05E5D-6072-3C12-CA3A-9680E8B071DB}"/>
              </a:ext>
            </a:extLst>
          </p:cNvPr>
          <p:cNvSpPr>
            <a:spLocks noGrp="1"/>
          </p:cNvSpPr>
          <p:nvPr>
            <p:ph type="sldNum" sz="quarter" idx="12"/>
          </p:nvPr>
        </p:nvSpPr>
        <p:spPr/>
        <p:txBody>
          <a:bodyPr/>
          <a:lstStyle/>
          <a:p>
            <a:fld id="{772AD97A-4EE5-4134-952F-E148AF3C2668}" type="slidenum">
              <a:rPr lang="en-US" smtClean="0"/>
              <a:pPr/>
              <a:t>60</a:t>
            </a:fld>
            <a:endParaRPr lang="en-US" dirty="0"/>
          </a:p>
        </p:txBody>
      </p:sp>
      <p:sp>
        <p:nvSpPr>
          <p:cNvPr id="4" name="Content Placeholder 3">
            <a:extLst>
              <a:ext uri="{FF2B5EF4-FFF2-40B4-BE49-F238E27FC236}">
                <a16:creationId xmlns:a16="http://schemas.microsoft.com/office/drawing/2014/main" id="{F8B45ACF-6720-543A-8A3C-94CDB9BF90A5}"/>
              </a:ext>
            </a:extLst>
          </p:cNvPr>
          <p:cNvSpPr>
            <a:spLocks noGrp="1"/>
          </p:cNvSpPr>
          <p:nvPr>
            <p:ph idx="1"/>
          </p:nvPr>
        </p:nvSpPr>
        <p:spPr>
          <a:xfrm>
            <a:off x="169332" y="1837205"/>
            <a:ext cx="4637026" cy="3995968"/>
          </a:xfrm>
        </p:spPr>
        <p:txBody>
          <a:bodyPr/>
          <a:lstStyle/>
          <a:p>
            <a:pPr marL="0" indent="0">
              <a:buNone/>
            </a:pPr>
            <a:r>
              <a:rPr lang="en-US" dirty="0"/>
              <a:t>In July 2020 VA proposed to create a larger overpayment because the felony warrant was issued on June 24, 2013 instead of February 1, 2014, which would increase the debt to $229,264.00.</a:t>
            </a:r>
          </a:p>
          <a:p>
            <a:endParaRPr lang="en-US" dirty="0"/>
          </a:p>
        </p:txBody>
      </p:sp>
      <p:pic>
        <p:nvPicPr>
          <p:cNvPr id="8" name="Picture 7">
            <a:extLst>
              <a:ext uri="{FF2B5EF4-FFF2-40B4-BE49-F238E27FC236}">
                <a16:creationId xmlns:a16="http://schemas.microsoft.com/office/drawing/2014/main" id="{2331293D-CE6D-3A1B-FE08-4E142CA8CC6D}"/>
              </a:ext>
            </a:extLst>
          </p:cNvPr>
          <p:cNvPicPr>
            <a:picLocks noChangeAspect="1"/>
          </p:cNvPicPr>
          <p:nvPr/>
        </p:nvPicPr>
        <p:blipFill>
          <a:blip r:embed="rId2"/>
          <a:stretch>
            <a:fillRect/>
          </a:stretch>
        </p:blipFill>
        <p:spPr>
          <a:xfrm>
            <a:off x="4806358" y="1476102"/>
            <a:ext cx="6906589" cy="3905795"/>
          </a:xfrm>
          <a:prstGeom prst="rect">
            <a:avLst/>
          </a:prstGeom>
          <a:ln w="19050">
            <a:solidFill>
              <a:srgbClr val="8D0196"/>
            </a:solidFill>
          </a:ln>
        </p:spPr>
      </p:pic>
    </p:spTree>
    <p:extLst>
      <p:ext uri="{BB962C8B-B14F-4D97-AF65-F5344CB8AC3E}">
        <p14:creationId xmlns:p14="http://schemas.microsoft.com/office/powerpoint/2010/main" val="924828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00C3E-A0CC-8650-0B05-4D79CD7FF348}"/>
              </a:ext>
            </a:extLst>
          </p:cNvPr>
          <p:cNvSpPr>
            <a:spLocks noGrp="1"/>
          </p:cNvSpPr>
          <p:nvPr>
            <p:ph type="title"/>
          </p:nvPr>
        </p:nvSpPr>
        <p:spPr/>
        <p:txBody>
          <a:bodyPr/>
          <a:lstStyle/>
          <a:p>
            <a:r>
              <a:rPr lang="en-US" dirty="0"/>
              <a:t>Our Reply</a:t>
            </a:r>
          </a:p>
        </p:txBody>
      </p:sp>
      <p:sp>
        <p:nvSpPr>
          <p:cNvPr id="3" name="Slide Number Placeholder 2">
            <a:extLst>
              <a:ext uri="{FF2B5EF4-FFF2-40B4-BE49-F238E27FC236}">
                <a16:creationId xmlns:a16="http://schemas.microsoft.com/office/drawing/2014/main" id="{1B2CF8C6-E2D9-D823-72C0-3B85A1BEE6EA}"/>
              </a:ext>
            </a:extLst>
          </p:cNvPr>
          <p:cNvSpPr>
            <a:spLocks noGrp="1"/>
          </p:cNvSpPr>
          <p:nvPr>
            <p:ph type="sldNum" sz="quarter" idx="12"/>
          </p:nvPr>
        </p:nvSpPr>
        <p:spPr/>
        <p:txBody>
          <a:bodyPr/>
          <a:lstStyle/>
          <a:p>
            <a:fld id="{772AD97A-4EE5-4134-952F-E148AF3C2668}" type="slidenum">
              <a:rPr lang="en-US" smtClean="0"/>
              <a:pPr/>
              <a:t>61</a:t>
            </a:fld>
            <a:endParaRPr lang="en-US" dirty="0"/>
          </a:p>
        </p:txBody>
      </p:sp>
      <p:sp>
        <p:nvSpPr>
          <p:cNvPr id="4" name="Content Placeholder 3">
            <a:extLst>
              <a:ext uri="{FF2B5EF4-FFF2-40B4-BE49-F238E27FC236}">
                <a16:creationId xmlns:a16="http://schemas.microsoft.com/office/drawing/2014/main" id="{6784B737-2110-99C3-F6DF-A36C1D19875A}"/>
              </a:ext>
            </a:extLst>
          </p:cNvPr>
          <p:cNvSpPr>
            <a:spLocks noGrp="1"/>
          </p:cNvSpPr>
          <p:nvPr>
            <p:ph idx="1"/>
          </p:nvPr>
        </p:nvSpPr>
        <p:spPr>
          <a:xfrm>
            <a:off x="7484533" y="2972659"/>
            <a:ext cx="4419600" cy="2844799"/>
          </a:xfrm>
        </p:spPr>
        <p:txBody>
          <a:bodyPr/>
          <a:lstStyle/>
          <a:p>
            <a:pPr marL="0" indent="0">
              <a:buNone/>
            </a:pPr>
            <a:r>
              <a:rPr lang="en-US" dirty="0"/>
              <a:t>We replied in September 2020 with all of the evidence we had gathered to that point.</a:t>
            </a:r>
          </a:p>
        </p:txBody>
      </p:sp>
      <p:pic>
        <p:nvPicPr>
          <p:cNvPr id="6" name="Picture 5">
            <a:extLst>
              <a:ext uri="{FF2B5EF4-FFF2-40B4-BE49-F238E27FC236}">
                <a16:creationId xmlns:a16="http://schemas.microsoft.com/office/drawing/2014/main" id="{F9E9C69C-993B-AAB2-B82F-51E6ADAC32E9}"/>
              </a:ext>
            </a:extLst>
          </p:cNvPr>
          <p:cNvPicPr>
            <a:picLocks noChangeAspect="1"/>
          </p:cNvPicPr>
          <p:nvPr/>
        </p:nvPicPr>
        <p:blipFill>
          <a:blip r:embed="rId2"/>
          <a:stretch>
            <a:fillRect/>
          </a:stretch>
        </p:blipFill>
        <p:spPr>
          <a:xfrm>
            <a:off x="799875" y="2092663"/>
            <a:ext cx="6211167" cy="3724795"/>
          </a:xfrm>
          <a:prstGeom prst="rect">
            <a:avLst/>
          </a:prstGeom>
          <a:ln w="19050">
            <a:solidFill>
              <a:srgbClr val="8D0196"/>
            </a:solidFill>
          </a:ln>
        </p:spPr>
      </p:pic>
    </p:spTree>
    <p:extLst>
      <p:ext uri="{BB962C8B-B14F-4D97-AF65-F5344CB8AC3E}">
        <p14:creationId xmlns:p14="http://schemas.microsoft.com/office/powerpoint/2010/main" val="27023065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A5EFA-81D7-65C6-2599-CCCE8D39ED85}"/>
              </a:ext>
            </a:extLst>
          </p:cNvPr>
          <p:cNvSpPr>
            <a:spLocks noGrp="1"/>
          </p:cNvSpPr>
          <p:nvPr>
            <p:ph type="title"/>
          </p:nvPr>
        </p:nvSpPr>
        <p:spPr/>
        <p:txBody>
          <a:bodyPr/>
          <a:lstStyle/>
          <a:p>
            <a:r>
              <a:rPr lang="en-US" dirty="0"/>
              <a:t>Legal Argument</a:t>
            </a:r>
          </a:p>
        </p:txBody>
      </p:sp>
      <p:sp>
        <p:nvSpPr>
          <p:cNvPr id="3" name="Slide Number Placeholder 2">
            <a:extLst>
              <a:ext uri="{FF2B5EF4-FFF2-40B4-BE49-F238E27FC236}">
                <a16:creationId xmlns:a16="http://schemas.microsoft.com/office/drawing/2014/main" id="{EE823144-90EE-1615-0388-525684FEA944}"/>
              </a:ext>
            </a:extLst>
          </p:cNvPr>
          <p:cNvSpPr>
            <a:spLocks noGrp="1"/>
          </p:cNvSpPr>
          <p:nvPr>
            <p:ph type="sldNum" sz="quarter" idx="12"/>
          </p:nvPr>
        </p:nvSpPr>
        <p:spPr/>
        <p:txBody>
          <a:bodyPr/>
          <a:lstStyle/>
          <a:p>
            <a:fld id="{772AD97A-4EE5-4134-952F-E148AF3C2668}" type="slidenum">
              <a:rPr lang="en-US" smtClean="0"/>
              <a:pPr/>
              <a:t>62</a:t>
            </a:fld>
            <a:endParaRPr lang="en-US" dirty="0"/>
          </a:p>
        </p:txBody>
      </p:sp>
      <p:pic>
        <p:nvPicPr>
          <p:cNvPr id="6" name="Content Placeholder 5">
            <a:extLst>
              <a:ext uri="{FF2B5EF4-FFF2-40B4-BE49-F238E27FC236}">
                <a16:creationId xmlns:a16="http://schemas.microsoft.com/office/drawing/2014/main" id="{338350B2-B0FB-917B-2152-686A61D90312}"/>
              </a:ext>
            </a:extLst>
          </p:cNvPr>
          <p:cNvPicPr>
            <a:picLocks noGrp="1" noChangeAspect="1"/>
          </p:cNvPicPr>
          <p:nvPr>
            <p:ph idx="1"/>
          </p:nvPr>
        </p:nvPicPr>
        <p:blipFill>
          <a:blip r:embed="rId2"/>
          <a:stretch>
            <a:fillRect/>
          </a:stretch>
        </p:blipFill>
        <p:spPr>
          <a:xfrm>
            <a:off x="2812936" y="1536192"/>
            <a:ext cx="6504800" cy="4834911"/>
          </a:xfrm>
          <a:prstGeom prst="rect">
            <a:avLst/>
          </a:prstGeom>
          <a:ln w="19050">
            <a:solidFill>
              <a:srgbClr val="8D0196"/>
            </a:solidFill>
          </a:ln>
        </p:spPr>
      </p:pic>
    </p:spTree>
    <p:extLst>
      <p:ext uri="{BB962C8B-B14F-4D97-AF65-F5344CB8AC3E}">
        <p14:creationId xmlns:p14="http://schemas.microsoft.com/office/powerpoint/2010/main" val="15474337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A59D2-46A8-0883-7F80-3772FCA341A9}"/>
              </a:ext>
            </a:extLst>
          </p:cNvPr>
          <p:cNvSpPr>
            <a:spLocks noGrp="1"/>
          </p:cNvSpPr>
          <p:nvPr>
            <p:ph type="title"/>
          </p:nvPr>
        </p:nvSpPr>
        <p:spPr/>
        <p:txBody>
          <a:bodyPr/>
          <a:lstStyle/>
          <a:p>
            <a:r>
              <a:rPr lang="en-US" dirty="0"/>
              <a:t>Our Reply Documents</a:t>
            </a:r>
          </a:p>
        </p:txBody>
      </p:sp>
      <p:sp>
        <p:nvSpPr>
          <p:cNvPr id="3" name="Slide Number Placeholder 2">
            <a:extLst>
              <a:ext uri="{FF2B5EF4-FFF2-40B4-BE49-F238E27FC236}">
                <a16:creationId xmlns:a16="http://schemas.microsoft.com/office/drawing/2014/main" id="{BE2EFDDD-4748-4CB5-A262-467E1B7E01EA}"/>
              </a:ext>
            </a:extLst>
          </p:cNvPr>
          <p:cNvSpPr>
            <a:spLocks noGrp="1"/>
          </p:cNvSpPr>
          <p:nvPr>
            <p:ph type="sldNum" sz="quarter" idx="12"/>
          </p:nvPr>
        </p:nvSpPr>
        <p:spPr/>
        <p:txBody>
          <a:bodyPr/>
          <a:lstStyle/>
          <a:p>
            <a:fld id="{772AD97A-4EE5-4134-952F-E148AF3C2668}" type="slidenum">
              <a:rPr lang="en-US" smtClean="0"/>
              <a:pPr/>
              <a:t>63</a:t>
            </a:fld>
            <a:endParaRPr lang="en-US" dirty="0"/>
          </a:p>
        </p:txBody>
      </p:sp>
      <p:sp>
        <p:nvSpPr>
          <p:cNvPr id="4" name="Content Placeholder 3">
            <a:extLst>
              <a:ext uri="{FF2B5EF4-FFF2-40B4-BE49-F238E27FC236}">
                <a16:creationId xmlns:a16="http://schemas.microsoft.com/office/drawing/2014/main" id="{2BDC0E78-7B40-C36B-9FEE-6DD92A4D4503}"/>
              </a:ext>
            </a:extLst>
          </p:cNvPr>
          <p:cNvSpPr>
            <a:spLocks noGrp="1"/>
          </p:cNvSpPr>
          <p:nvPr>
            <p:ph idx="1"/>
          </p:nvPr>
        </p:nvSpPr>
        <p:spPr>
          <a:xfrm>
            <a:off x="169333" y="1456268"/>
            <a:ext cx="11836400" cy="584199"/>
          </a:xfrm>
        </p:spPr>
        <p:txBody>
          <a:bodyPr/>
          <a:lstStyle/>
          <a:p>
            <a:pPr marL="0" indent="0">
              <a:buNone/>
            </a:pPr>
            <a:r>
              <a:rPr lang="en-US" dirty="0"/>
              <a:t>The warrant and Court document with name misspelled.</a:t>
            </a:r>
          </a:p>
        </p:txBody>
      </p:sp>
      <p:pic>
        <p:nvPicPr>
          <p:cNvPr id="6" name="Picture 5">
            <a:extLst>
              <a:ext uri="{FF2B5EF4-FFF2-40B4-BE49-F238E27FC236}">
                <a16:creationId xmlns:a16="http://schemas.microsoft.com/office/drawing/2014/main" id="{335A6097-443A-AE6D-8F79-D4F1F392732B}"/>
              </a:ext>
            </a:extLst>
          </p:cNvPr>
          <p:cNvPicPr>
            <a:picLocks noChangeAspect="1"/>
          </p:cNvPicPr>
          <p:nvPr/>
        </p:nvPicPr>
        <p:blipFill>
          <a:blip r:embed="rId2"/>
          <a:stretch>
            <a:fillRect/>
          </a:stretch>
        </p:blipFill>
        <p:spPr>
          <a:xfrm>
            <a:off x="799231" y="2040467"/>
            <a:ext cx="3590552" cy="4346458"/>
          </a:xfrm>
          <a:prstGeom prst="rect">
            <a:avLst/>
          </a:prstGeom>
          <a:ln w="19050">
            <a:solidFill>
              <a:schemeClr val="tx1"/>
            </a:solidFill>
          </a:ln>
        </p:spPr>
      </p:pic>
      <p:pic>
        <p:nvPicPr>
          <p:cNvPr id="8" name="Picture 7">
            <a:extLst>
              <a:ext uri="{FF2B5EF4-FFF2-40B4-BE49-F238E27FC236}">
                <a16:creationId xmlns:a16="http://schemas.microsoft.com/office/drawing/2014/main" id="{038DC60D-AAE4-FDC3-A3F6-FECF3DB95851}"/>
              </a:ext>
            </a:extLst>
          </p:cNvPr>
          <p:cNvPicPr>
            <a:picLocks noChangeAspect="1"/>
          </p:cNvPicPr>
          <p:nvPr/>
        </p:nvPicPr>
        <p:blipFill>
          <a:blip r:embed="rId3"/>
          <a:stretch>
            <a:fillRect/>
          </a:stretch>
        </p:blipFill>
        <p:spPr>
          <a:xfrm>
            <a:off x="6087531" y="1941713"/>
            <a:ext cx="4217757" cy="4502740"/>
          </a:xfrm>
          <a:prstGeom prst="rect">
            <a:avLst/>
          </a:prstGeom>
          <a:ln w="19050">
            <a:solidFill>
              <a:schemeClr val="tx1"/>
            </a:solidFill>
          </a:ln>
        </p:spPr>
      </p:pic>
      <p:pic>
        <p:nvPicPr>
          <p:cNvPr id="7" name="Picture 6">
            <a:extLst>
              <a:ext uri="{FF2B5EF4-FFF2-40B4-BE49-F238E27FC236}">
                <a16:creationId xmlns:a16="http://schemas.microsoft.com/office/drawing/2014/main" id="{647EA07A-2C80-BF2C-10BF-0EC4273B1E12}"/>
              </a:ext>
            </a:extLst>
          </p:cNvPr>
          <p:cNvPicPr>
            <a:picLocks noChangeAspect="1"/>
          </p:cNvPicPr>
          <p:nvPr/>
        </p:nvPicPr>
        <p:blipFill>
          <a:blip r:embed="rId4"/>
          <a:stretch>
            <a:fillRect/>
          </a:stretch>
        </p:blipFill>
        <p:spPr>
          <a:xfrm>
            <a:off x="2847904" y="2328335"/>
            <a:ext cx="1009791" cy="200053"/>
          </a:xfrm>
          <a:prstGeom prst="rect">
            <a:avLst/>
          </a:prstGeom>
        </p:spPr>
      </p:pic>
    </p:spTree>
    <p:extLst>
      <p:ext uri="{BB962C8B-B14F-4D97-AF65-F5344CB8AC3E}">
        <p14:creationId xmlns:p14="http://schemas.microsoft.com/office/powerpoint/2010/main" val="26777798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9EAA-D878-505B-C100-4394CCD33A6D}"/>
              </a:ext>
            </a:extLst>
          </p:cNvPr>
          <p:cNvSpPr>
            <a:spLocks noGrp="1"/>
          </p:cNvSpPr>
          <p:nvPr>
            <p:ph type="title"/>
          </p:nvPr>
        </p:nvSpPr>
        <p:spPr/>
        <p:txBody>
          <a:bodyPr/>
          <a:lstStyle/>
          <a:p>
            <a:r>
              <a:rPr lang="en-US" dirty="0"/>
              <a:t>Subsequent Decision</a:t>
            </a:r>
          </a:p>
        </p:txBody>
      </p:sp>
      <p:sp>
        <p:nvSpPr>
          <p:cNvPr id="3" name="Slide Number Placeholder 2">
            <a:extLst>
              <a:ext uri="{FF2B5EF4-FFF2-40B4-BE49-F238E27FC236}">
                <a16:creationId xmlns:a16="http://schemas.microsoft.com/office/drawing/2014/main" id="{F8373003-889B-6697-1C3D-6DC08866D214}"/>
              </a:ext>
            </a:extLst>
          </p:cNvPr>
          <p:cNvSpPr>
            <a:spLocks noGrp="1"/>
          </p:cNvSpPr>
          <p:nvPr>
            <p:ph type="sldNum" sz="quarter" idx="12"/>
          </p:nvPr>
        </p:nvSpPr>
        <p:spPr/>
        <p:txBody>
          <a:bodyPr/>
          <a:lstStyle/>
          <a:p>
            <a:fld id="{772AD97A-4EE5-4134-952F-E148AF3C2668}" type="slidenum">
              <a:rPr lang="en-US" smtClean="0"/>
              <a:pPr/>
              <a:t>64</a:t>
            </a:fld>
            <a:endParaRPr lang="en-US" dirty="0"/>
          </a:p>
        </p:txBody>
      </p:sp>
      <p:sp>
        <p:nvSpPr>
          <p:cNvPr id="4" name="Content Placeholder 3">
            <a:extLst>
              <a:ext uri="{FF2B5EF4-FFF2-40B4-BE49-F238E27FC236}">
                <a16:creationId xmlns:a16="http://schemas.microsoft.com/office/drawing/2014/main" id="{2ED4C20D-B7E2-F9CF-0236-24CD71883C48}"/>
              </a:ext>
            </a:extLst>
          </p:cNvPr>
          <p:cNvSpPr>
            <a:spLocks noGrp="1"/>
          </p:cNvSpPr>
          <p:nvPr>
            <p:ph idx="1"/>
          </p:nvPr>
        </p:nvSpPr>
        <p:spPr>
          <a:xfrm>
            <a:off x="169332" y="1972792"/>
            <a:ext cx="4442860" cy="3547811"/>
          </a:xfrm>
        </p:spPr>
        <p:txBody>
          <a:bodyPr>
            <a:normAutofit lnSpcReduction="10000"/>
          </a:bodyPr>
          <a:lstStyle/>
          <a:p>
            <a:pPr marL="0" indent="0">
              <a:buNone/>
            </a:pPr>
            <a:r>
              <a:rPr lang="en-US" dirty="0"/>
              <a:t>In October 2020, the “fugitive felon” period was changed from June 24, 2013 (the date the warrant was issued) to October 10, 2019 (the date it was cleared), resulting in a total overpayment of $229,264.00.</a:t>
            </a:r>
          </a:p>
        </p:txBody>
      </p:sp>
      <p:pic>
        <p:nvPicPr>
          <p:cNvPr id="6" name="Picture 5">
            <a:extLst>
              <a:ext uri="{FF2B5EF4-FFF2-40B4-BE49-F238E27FC236}">
                <a16:creationId xmlns:a16="http://schemas.microsoft.com/office/drawing/2014/main" id="{93B7DF85-D375-73EC-24DD-3086A37FB501}"/>
              </a:ext>
            </a:extLst>
          </p:cNvPr>
          <p:cNvPicPr>
            <a:picLocks noChangeAspect="1"/>
          </p:cNvPicPr>
          <p:nvPr/>
        </p:nvPicPr>
        <p:blipFill>
          <a:blip r:embed="rId2"/>
          <a:stretch>
            <a:fillRect/>
          </a:stretch>
        </p:blipFill>
        <p:spPr>
          <a:xfrm>
            <a:off x="4839815" y="1972792"/>
            <a:ext cx="7182852" cy="3724795"/>
          </a:xfrm>
          <a:prstGeom prst="rect">
            <a:avLst/>
          </a:prstGeom>
          <a:ln w="19050">
            <a:solidFill>
              <a:srgbClr val="8D0196"/>
            </a:solidFill>
          </a:ln>
        </p:spPr>
      </p:pic>
    </p:spTree>
    <p:extLst>
      <p:ext uri="{BB962C8B-B14F-4D97-AF65-F5344CB8AC3E}">
        <p14:creationId xmlns:p14="http://schemas.microsoft.com/office/powerpoint/2010/main" val="99654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D2BAB-CBC4-5486-B481-63FEAA543DF4}"/>
              </a:ext>
            </a:extLst>
          </p:cNvPr>
          <p:cNvSpPr>
            <a:spLocks noGrp="1"/>
          </p:cNvSpPr>
          <p:nvPr>
            <p:ph type="title"/>
          </p:nvPr>
        </p:nvSpPr>
        <p:spPr/>
        <p:txBody>
          <a:bodyPr/>
          <a:lstStyle/>
          <a:p>
            <a:r>
              <a:rPr lang="en-US" dirty="0"/>
              <a:t>HLR Request</a:t>
            </a:r>
          </a:p>
        </p:txBody>
      </p:sp>
      <p:sp>
        <p:nvSpPr>
          <p:cNvPr id="3" name="Slide Number Placeholder 2">
            <a:extLst>
              <a:ext uri="{FF2B5EF4-FFF2-40B4-BE49-F238E27FC236}">
                <a16:creationId xmlns:a16="http://schemas.microsoft.com/office/drawing/2014/main" id="{30C6FAA3-D8FC-FA21-9211-D3A8DB55F172}"/>
              </a:ext>
            </a:extLst>
          </p:cNvPr>
          <p:cNvSpPr>
            <a:spLocks noGrp="1"/>
          </p:cNvSpPr>
          <p:nvPr>
            <p:ph type="sldNum" sz="quarter" idx="12"/>
          </p:nvPr>
        </p:nvSpPr>
        <p:spPr/>
        <p:txBody>
          <a:bodyPr/>
          <a:lstStyle/>
          <a:p>
            <a:fld id="{772AD97A-4EE5-4134-952F-E148AF3C2668}" type="slidenum">
              <a:rPr lang="en-US" smtClean="0"/>
              <a:pPr/>
              <a:t>65</a:t>
            </a:fld>
            <a:endParaRPr lang="en-US" dirty="0"/>
          </a:p>
        </p:txBody>
      </p:sp>
      <p:sp>
        <p:nvSpPr>
          <p:cNvPr id="4" name="Content Placeholder 3">
            <a:extLst>
              <a:ext uri="{FF2B5EF4-FFF2-40B4-BE49-F238E27FC236}">
                <a16:creationId xmlns:a16="http://schemas.microsoft.com/office/drawing/2014/main" id="{3078B55D-77A0-C0EA-E673-2F66EA4D39B5}"/>
              </a:ext>
            </a:extLst>
          </p:cNvPr>
          <p:cNvSpPr>
            <a:spLocks noGrp="1"/>
          </p:cNvSpPr>
          <p:nvPr>
            <p:ph idx="1"/>
          </p:nvPr>
        </p:nvSpPr>
        <p:spPr>
          <a:xfrm>
            <a:off x="8085666" y="2911475"/>
            <a:ext cx="3852333" cy="1820332"/>
          </a:xfrm>
        </p:spPr>
        <p:txBody>
          <a:bodyPr/>
          <a:lstStyle/>
          <a:p>
            <a:pPr marL="0" indent="0">
              <a:buNone/>
            </a:pPr>
            <a:r>
              <a:rPr lang="en-US" dirty="0"/>
              <a:t>In January 2021, we filed a Higher-Level Review Request </a:t>
            </a:r>
          </a:p>
        </p:txBody>
      </p:sp>
      <p:pic>
        <p:nvPicPr>
          <p:cNvPr id="6" name="Picture 5">
            <a:extLst>
              <a:ext uri="{FF2B5EF4-FFF2-40B4-BE49-F238E27FC236}">
                <a16:creationId xmlns:a16="http://schemas.microsoft.com/office/drawing/2014/main" id="{9FA17769-78E7-E29A-27EE-DECEECDDAA33}"/>
              </a:ext>
            </a:extLst>
          </p:cNvPr>
          <p:cNvPicPr>
            <a:picLocks noChangeAspect="1"/>
          </p:cNvPicPr>
          <p:nvPr/>
        </p:nvPicPr>
        <p:blipFill>
          <a:blip r:embed="rId2"/>
          <a:stretch>
            <a:fillRect/>
          </a:stretch>
        </p:blipFill>
        <p:spPr>
          <a:xfrm>
            <a:off x="930112" y="1782595"/>
            <a:ext cx="5852526" cy="4561528"/>
          </a:xfrm>
          <a:prstGeom prst="rect">
            <a:avLst/>
          </a:prstGeom>
          <a:ln w="19050">
            <a:solidFill>
              <a:schemeClr val="tx1"/>
            </a:solidFill>
          </a:ln>
        </p:spPr>
      </p:pic>
    </p:spTree>
    <p:extLst>
      <p:ext uri="{BB962C8B-B14F-4D97-AF65-F5344CB8AC3E}">
        <p14:creationId xmlns:p14="http://schemas.microsoft.com/office/powerpoint/2010/main" val="29665747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F025D-7D3E-B6D5-9444-19E821AA92B5}"/>
              </a:ext>
            </a:extLst>
          </p:cNvPr>
          <p:cNvSpPr>
            <a:spLocks noGrp="1"/>
          </p:cNvSpPr>
          <p:nvPr>
            <p:ph type="title"/>
          </p:nvPr>
        </p:nvSpPr>
        <p:spPr/>
        <p:txBody>
          <a:bodyPr/>
          <a:lstStyle/>
          <a:p>
            <a:r>
              <a:rPr lang="en-US" dirty="0"/>
              <a:t>HLR Decision</a:t>
            </a:r>
          </a:p>
        </p:txBody>
      </p:sp>
      <p:sp>
        <p:nvSpPr>
          <p:cNvPr id="3" name="Slide Number Placeholder 2">
            <a:extLst>
              <a:ext uri="{FF2B5EF4-FFF2-40B4-BE49-F238E27FC236}">
                <a16:creationId xmlns:a16="http://schemas.microsoft.com/office/drawing/2014/main" id="{07F07155-6708-1A86-F2CA-3F92E0B4E8C0}"/>
              </a:ext>
            </a:extLst>
          </p:cNvPr>
          <p:cNvSpPr>
            <a:spLocks noGrp="1"/>
          </p:cNvSpPr>
          <p:nvPr>
            <p:ph type="sldNum" sz="quarter" idx="12"/>
          </p:nvPr>
        </p:nvSpPr>
        <p:spPr/>
        <p:txBody>
          <a:bodyPr/>
          <a:lstStyle/>
          <a:p>
            <a:fld id="{772AD97A-4EE5-4134-952F-E148AF3C2668}" type="slidenum">
              <a:rPr lang="en-US" smtClean="0"/>
              <a:pPr/>
              <a:t>66</a:t>
            </a:fld>
            <a:endParaRPr lang="en-US" dirty="0"/>
          </a:p>
        </p:txBody>
      </p:sp>
      <p:sp>
        <p:nvSpPr>
          <p:cNvPr id="4" name="Content Placeholder 3">
            <a:extLst>
              <a:ext uri="{FF2B5EF4-FFF2-40B4-BE49-F238E27FC236}">
                <a16:creationId xmlns:a16="http://schemas.microsoft.com/office/drawing/2014/main" id="{3903561A-D477-1AA1-40F2-D06DABCAFAE6}"/>
              </a:ext>
            </a:extLst>
          </p:cNvPr>
          <p:cNvSpPr>
            <a:spLocks noGrp="1"/>
          </p:cNvSpPr>
          <p:nvPr>
            <p:ph idx="1"/>
          </p:nvPr>
        </p:nvSpPr>
        <p:spPr>
          <a:xfrm>
            <a:off x="310010" y="2708649"/>
            <a:ext cx="3578702" cy="2171187"/>
          </a:xfrm>
        </p:spPr>
        <p:txBody>
          <a:bodyPr/>
          <a:lstStyle/>
          <a:p>
            <a:pPr marL="0" indent="0">
              <a:buNone/>
            </a:pPr>
            <a:r>
              <a:rPr lang="en-US" dirty="0"/>
              <a:t>On January 13, 2021, VA issued an HLR decision: </a:t>
            </a:r>
          </a:p>
        </p:txBody>
      </p:sp>
      <p:pic>
        <p:nvPicPr>
          <p:cNvPr id="6" name="Picture 5">
            <a:extLst>
              <a:ext uri="{FF2B5EF4-FFF2-40B4-BE49-F238E27FC236}">
                <a16:creationId xmlns:a16="http://schemas.microsoft.com/office/drawing/2014/main" id="{2506AC52-DC69-70DF-42A8-853F85997D56}"/>
              </a:ext>
            </a:extLst>
          </p:cNvPr>
          <p:cNvPicPr>
            <a:picLocks noChangeAspect="1"/>
          </p:cNvPicPr>
          <p:nvPr/>
        </p:nvPicPr>
        <p:blipFill>
          <a:blip r:embed="rId2"/>
          <a:stretch>
            <a:fillRect/>
          </a:stretch>
        </p:blipFill>
        <p:spPr>
          <a:xfrm>
            <a:off x="4757295" y="1482186"/>
            <a:ext cx="6335009" cy="4706007"/>
          </a:xfrm>
          <a:prstGeom prst="rect">
            <a:avLst/>
          </a:prstGeom>
          <a:ln w="19050">
            <a:solidFill>
              <a:srgbClr val="8D0196"/>
            </a:solidFill>
          </a:ln>
        </p:spPr>
      </p:pic>
    </p:spTree>
    <p:extLst>
      <p:ext uri="{BB962C8B-B14F-4D97-AF65-F5344CB8AC3E}">
        <p14:creationId xmlns:p14="http://schemas.microsoft.com/office/powerpoint/2010/main" val="1658274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3E4DC-5DAA-A2D2-CF48-22C0F4982076}"/>
              </a:ext>
            </a:extLst>
          </p:cNvPr>
          <p:cNvSpPr>
            <a:spLocks noGrp="1"/>
          </p:cNvSpPr>
          <p:nvPr>
            <p:ph type="title"/>
          </p:nvPr>
        </p:nvSpPr>
        <p:spPr/>
        <p:txBody>
          <a:bodyPr/>
          <a:lstStyle/>
          <a:p>
            <a:r>
              <a:rPr lang="en-US" dirty="0"/>
              <a:t>Supplemental Claim</a:t>
            </a:r>
          </a:p>
        </p:txBody>
      </p:sp>
      <p:sp>
        <p:nvSpPr>
          <p:cNvPr id="3" name="Slide Number Placeholder 2">
            <a:extLst>
              <a:ext uri="{FF2B5EF4-FFF2-40B4-BE49-F238E27FC236}">
                <a16:creationId xmlns:a16="http://schemas.microsoft.com/office/drawing/2014/main" id="{C940B583-44E9-CBDA-C406-F49DEEE9BAC4}"/>
              </a:ext>
            </a:extLst>
          </p:cNvPr>
          <p:cNvSpPr>
            <a:spLocks noGrp="1"/>
          </p:cNvSpPr>
          <p:nvPr>
            <p:ph type="sldNum" sz="quarter" idx="12"/>
          </p:nvPr>
        </p:nvSpPr>
        <p:spPr/>
        <p:txBody>
          <a:bodyPr/>
          <a:lstStyle/>
          <a:p>
            <a:fld id="{772AD97A-4EE5-4134-952F-E148AF3C2668}" type="slidenum">
              <a:rPr lang="en-US" smtClean="0"/>
              <a:pPr/>
              <a:t>67</a:t>
            </a:fld>
            <a:endParaRPr lang="en-US" dirty="0"/>
          </a:p>
        </p:txBody>
      </p:sp>
      <p:sp>
        <p:nvSpPr>
          <p:cNvPr id="4" name="Content Placeholder 3">
            <a:extLst>
              <a:ext uri="{FF2B5EF4-FFF2-40B4-BE49-F238E27FC236}">
                <a16:creationId xmlns:a16="http://schemas.microsoft.com/office/drawing/2014/main" id="{1FA11912-BC80-F43E-BFD8-81E3F2992F94}"/>
              </a:ext>
            </a:extLst>
          </p:cNvPr>
          <p:cNvSpPr>
            <a:spLocks noGrp="1"/>
          </p:cNvSpPr>
          <p:nvPr>
            <p:ph idx="1"/>
          </p:nvPr>
        </p:nvSpPr>
        <p:spPr>
          <a:xfrm>
            <a:off x="7120465" y="2650068"/>
            <a:ext cx="4885266" cy="2650065"/>
          </a:xfrm>
        </p:spPr>
        <p:txBody>
          <a:bodyPr/>
          <a:lstStyle/>
          <a:p>
            <a:pPr marL="0" indent="0">
              <a:buNone/>
            </a:pPr>
            <a:r>
              <a:rPr lang="en-US" dirty="0"/>
              <a:t>In January 2022, we submitted a Supplemental Claim:</a:t>
            </a:r>
          </a:p>
        </p:txBody>
      </p:sp>
      <p:pic>
        <p:nvPicPr>
          <p:cNvPr id="6" name="Picture 5">
            <a:extLst>
              <a:ext uri="{FF2B5EF4-FFF2-40B4-BE49-F238E27FC236}">
                <a16:creationId xmlns:a16="http://schemas.microsoft.com/office/drawing/2014/main" id="{8BB82148-A55F-C466-D24E-A215D4BB4BEF}"/>
              </a:ext>
            </a:extLst>
          </p:cNvPr>
          <p:cNvPicPr>
            <a:picLocks noChangeAspect="1"/>
          </p:cNvPicPr>
          <p:nvPr/>
        </p:nvPicPr>
        <p:blipFill>
          <a:blip r:embed="rId2"/>
          <a:stretch>
            <a:fillRect/>
          </a:stretch>
        </p:blipFill>
        <p:spPr>
          <a:xfrm>
            <a:off x="999722" y="1637986"/>
            <a:ext cx="5772956" cy="4496427"/>
          </a:xfrm>
          <a:prstGeom prst="rect">
            <a:avLst/>
          </a:prstGeom>
          <a:ln w="19050">
            <a:solidFill>
              <a:srgbClr val="8D0196"/>
            </a:solidFill>
          </a:ln>
        </p:spPr>
      </p:pic>
    </p:spTree>
    <p:extLst>
      <p:ext uri="{BB962C8B-B14F-4D97-AF65-F5344CB8AC3E}">
        <p14:creationId xmlns:p14="http://schemas.microsoft.com/office/powerpoint/2010/main" val="32383136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0C12D-5401-3851-C5EC-C2FF8B56D7EE}"/>
              </a:ext>
            </a:extLst>
          </p:cNvPr>
          <p:cNvSpPr>
            <a:spLocks noGrp="1"/>
          </p:cNvSpPr>
          <p:nvPr>
            <p:ph type="title"/>
          </p:nvPr>
        </p:nvSpPr>
        <p:spPr/>
        <p:txBody>
          <a:bodyPr/>
          <a:lstStyle/>
          <a:p>
            <a:r>
              <a:rPr lang="en-US" dirty="0"/>
              <a:t>Evidence</a:t>
            </a:r>
          </a:p>
        </p:txBody>
      </p:sp>
      <p:sp>
        <p:nvSpPr>
          <p:cNvPr id="3" name="Slide Number Placeholder 2">
            <a:extLst>
              <a:ext uri="{FF2B5EF4-FFF2-40B4-BE49-F238E27FC236}">
                <a16:creationId xmlns:a16="http://schemas.microsoft.com/office/drawing/2014/main" id="{58141D06-3772-76D7-F237-91BEB5597AA9}"/>
              </a:ext>
            </a:extLst>
          </p:cNvPr>
          <p:cNvSpPr>
            <a:spLocks noGrp="1"/>
          </p:cNvSpPr>
          <p:nvPr>
            <p:ph type="sldNum" sz="quarter" idx="12"/>
          </p:nvPr>
        </p:nvSpPr>
        <p:spPr/>
        <p:txBody>
          <a:bodyPr/>
          <a:lstStyle/>
          <a:p>
            <a:fld id="{772AD97A-4EE5-4134-952F-E148AF3C2668}" type="slidenum">
              <a:rPr lang="en-US" smtClean="0"/>
              <a:pPr/>
              <a:t>68</a:t>
            </a:fld>
            <a:endParaRPr lang="en-US" dirty="0"/>
          </a:p>
        </p:txBody>
      </p:sp>
      <p:sp>
        <p:nvSpPr>
          <p:cNvPr id="4" name="Content Placeholder 3">
            <a:extLst>
              <a:ext uri="{FF2B5EF4-FFF2-40B4-BE49-F238E27FC236}">
                <a16:creationId xmlns:a16="http://schemas.microsoft.com/office/drawing/2014/main" id="{BD0B469B-9259-E95D-3F83-C7503DCF3237}"/>
              </a:ext>
            </a:extLst>
          </p:cNvPr>
          <p:cNvSpPr>
            <a:spLocks noGrp="1"/>
          </p:cNvSpPr>
          <p:nvPr>
            <p:ph idx="1"/>
          </p:nvPr>
        </p:nvSpPr>
        <p:spPr>
          <a:xfrm>
            <a:off x="169332" y="2954868"/>
            <a:ext cx="3818467" cy="1413932"/>
          </a:xfrm>
        </p:spPr>
        <p:txBody>
          <a:bodyPr/>
          <a:lstStyle/>
          <a:p>
            <a:pPr marL="0" indent="0">
              <a:buNone/>
            </a:pPr>
            <a:r>
              <a:rPr lang="en-US" dirty="0"/>
              <a:t>Affidavit and VA Form 21-4142 for Sheriff’s records:</a:t>
            </a:r>
          </a:p>
        </p:txBody>
      </p:sp>
      <p:pic>
        <p:nvPicPr>
          <p:cNvPr id="8" name="Picture 7">
            <a:extLst>
              <a:ext uri="{FF2B5EF4-FFF2-40B4-BE49-F238E27FC236}">
                <a16:creationId xmlns:a16="http://schemas.microsoft.com/office/drawing/2014/main" id="{E13B6640-1CB4-1EB8-995D-0781E26F5DD4}"/>
              </a:ext>
            </a:extLst>
          </p:cNvPr>
          <p:cNvPicPr>
            <a:picLocks noChangeAspect="1"/>
          </p:cNvPicPr>
          <p:nvPr/>
        </p:nvPicPr>
        <p:blipFill>
          <a:blip r:embed="rId2"/>
          <a:stretch>
            <a:fillRect/>
          </a:stretch>
        </p:blipFill>
        <p:spPr>
          <a:xfrm>
            <a:off x="5421654" y="1481667"/>
            <a:ext cx="4913392" cy="4921142"/>
          </a:xfrm>
          <a:prstGeom prst="rect">
            <a:avLst/>
          </a:prstGeom>
          <a:ln w="19050">
            <a:solidFill>
              <a:srgbClr val="8D0196"/>
            </a:solidFill>
          </a:ln>
        </p:spPr>
      </p:pic>
    </p:spTree>
    <p:extLst>
      <p:ext uri="{BB962C8B-B14F-4D97-AF65-F5344CB8AC3E}">
        <p14:creationId xmlns:p14="http://schemas.microsoft.com/office/powerpoint/2010/main" val="9417374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B1F7-0243-C129-49C6-BEF01A0C5BD2}"/>
              </a:ext>
            </a:extLst>
          </p:cNvPr>
          <p:cNvSpPr>
            <a:spLocks noGrp="1"/>
          </p:cNvSpPr>
          <p:nvPr>
            <p:ph type="title"/>
          </p:nvPr>
        </p:nvSpPr>
        <p:spPr/>
        <p:txBody>
          <a:bodyPr/>
          <a:lstStyle/>
          <a:p>
            <a:r>
              <a:rPr lang="en-US" dirty="0"/>
              <a:t>Supp. Claim Decision</a:t>
            </a:r>
          </a:p>
        </p:txBody>
      </p:sp>
      <p:sp>
        <p:nvSpPr>
          <p:cNvPr id="3" name="Slide Number Placeholder 2">
            <a:extLst>
              <a:ext uri="{FF2B5EF4-FFF2-40B4-BE49-F238E27FC236}">
                <a16:creationId xmlns:a16="http://schemas.microsoft.com/office/drawing/2014/main" id="{7C98FDA7-8AF6-6B34-EAFD-088431DF3C1A}"/>
              </a:ext>
            </a:extLst>
          </p:cNvPr>
          <p:cNvSpPr>
            <a:spLocks noGrp="1"/>
          </p:cNvSpPr>
          <p:nvPr>
            <p:ph type="sldNum" sz="quarter" idx="12"/>
          </p:nvPr>
        </p:nvSpPr>
        <p:spPr/>
        <p:txBody>
          <a:bodyPr/>
          <a:lstStyle/>
          <a:p>
            <a:fld id="{772AD97A-4EE5-4134-952F-E148AF3C2668}" type="slidenum">
              <a:rPr lang="en-US" smtClean="0"/>
              <a:pPr/>
              <a:t>69</a:t>
            </a:fld>
            <a:endParaRPr lang="en-US" dirty="0"/>
          </a:p>
        </p:txBody>
      </p:sp>
      <p:sp>
        <p:nvSpPr>
          <p:cNvPr id="4" name="Content Placeholder 3">
            <a:extLst>
              <a:ext uri="{FF2B5EF4-FFF2-40B4-BE49-F238E27FC236}">
                <a16:creationId xmlns:a16="http://schemas.microsoft.com/office/drawing/2014/main" id="{3D4C6286-D8A8-523D-454A-25C0EC750C33}"/>
              </a:ext>
            </a:extLst>
          </p:cNvPr>
          <p:cNvSpPr>
            <a:spLocks noGrp="1"/>
          </p:cNvSpPr>
          <p:nvPr>
            <p:ph idx="1"/>
          </p:nvPr>
        </p:nvSpPr>
        <p:spPr>
          <a:xfrm>
            <a:off x="6976531" y="2777068"/>
            <a:ext cx="5029200" cy="1972732"/>
          </a:xfrm>
        </p:spPr>
        <p:txBody>
          <a:bodyPr/>
          <a:lstStyle/>
          <a:p>
            <a:pPr marL="0" indent="0">
              <a:buNone/>
            </a:pPr>
            <a:r>
              <a:rPr lang="en-US" dirty="0"/>
              <a:t>On January 24, 2022, VA issued a supplemental claim decision letter (no actual rating decision): </a:t>
            </a:r>
          </a:p>
        </p:txBody>
      </p:sp>
      <p:pic>
        <p:nvPicPr>
          <p:cNvPr id="6" name="Picture 5">
            <a:extLst>
              <a:ext uri="{FF2B5EF4-FFF2-40B4-BE49-F238E27FC236}">
                <a16:creationId xmlns:a16="http://schemas.microsoft.com/office/drawing/2014/main" id="{7AFBF711-7CE3-2715-1187-975C039765CD}"/>
              </a:ext>
            </a:extLst>
          </p:cNvPr>
          <p:cNvPicPr>
            <a:picLocks noChangeAspect="1"/>
          </p:cNvPicPr>
          <p:nvPr/>
        </p:nvPicPr>
        <p:blipFill>
          <a:blip r:embed="rId2"/>
          <a:stretch>
            <a:fillRect/>
          </a:stretch>
        </p:blipFill>
        <p:spPr>
          <a:xfrm>
            <a:off x="1485662" y="1652587"/>
            <a:ext cx="4315427" cy="4258269"/>
          </a:xfrm>
          <a:prstGeom prst="rect">
            <a:avLst/>
          </a:prstGeom>
          <a:ln w="19050">
            <a:solidFill>
              <a:srgbClr val="8D0196"/>
            </a:solidFill>
          </a:ln>
        </p:spPr>
      </p:pic>
    </p:spTree>
    <p:extLst>
      <p:ext uri="{BB962C8B-B14F-4D97-AF65-F5344CB8AC3E}">
        <p14:creationId xmlns:p14="http://schemas.microsoft.com/office/powerpoint/2010/main" val="2303881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3916A-8576-4CC5-9F2B-C1BD332535B0}"/>
              </a:ext>
            </a:extLst>
          </p:cNvPr>
          <p:cNvSpPr>
            <a:spLocks noGrp="1"/>
          </p:cNvSpPr>
          <p:nvPr>
            <p:ph type="title"/>
          </p:nvPr>
        </p:nvSpPr>
        <p:spPr/>
        <p:txBody>
          <a:bodyPr/>
          <a:lstStyle/>
          <a:p>
            <a:r>
              <a:rPr lang="en-US" dirty="0"/>
              <a:t>Waiver Request</a:t>
            </a:r>
          </a:p>
        </p:txBody>
      </p:sp>
      <p:sp>
        <p:nvSpPr>
          <p:cNvPr id="3" name="Slide Number Placeholder 2">
            <a:extLst>
              <a:ext uri="{FF2B5EF4-FFF2-40B4-BE49-F238E27FC236}">
                <a16:creationId xmlns:a16="http://schemas.microsoft.com/office/drawing/2014/main" id="{5EC5E06F-46E3-D0A5-6C7A-5951BEE7AFDE}"/>
              </a:ext>
            </a:extLst>
          </p:cNvPr>
          <p:cNvSpPr>
            <a:spLocks noGrp="1"/>
          </p:cNvSpPr>
          <p:nvPr>
            <p:ph type="sldNum" sz="quarter" idx="12"/>
          </p:nvPr>
        </p:nvSpPr>
        <p:spPr/>
        <p:txBody>
          <a:bodyPr/>
          <a:lstStyle/>
          <a:p>
            <a:fld id="{772AD97A-4EE5-4134-952F-E148AF3C2668}" type="slidenum">
              <a:rPr lang="en-US" smtClean="0"/>
              <a:pPr/>
              <a:t>70</a:t>
            </a:fld>
            <a:endParaRPr lang="en-US" dirty="0"/>
          </a:p>
        </p:txBody>
      </p:sp>
      <p:sp>
        <p:nvSpPr>
          <p:cNvPr id="4" name="Content Placeholder 3">
            <a:extLst>
              <a:ext uri="{FF2B5EF4-FFF2-40B4-BE49-F238E27FC236}">
                <a16:creationId xmlns:a16="http://schemas.microsoft.com/office/drawing/2014/main" id="{DDBB5441-F531-9B20-8415-79E1E2BFCE8E}"/>
              </a:ext>
            </a:extLst>
          </p:cNvPr>
          <p:cNvSpPr>
            <a:spLocks noGrp="1"/>
          </p:cNvSpPr>
          <p:nvPr>
            <p:ph idx="1"/>
          </p:nvPr>
        </p:nvSpPr>
        <p:spPr>
          <a:xfrm>
            <a:off x="169332" y="2692402"/>
            <a:ext cx="4631267" cy="2421465"/>
          </a:xfrm>
        </p:spPr>
        <p:txBody>
          <a:bodyPr/>
          <a:lstStyle/>
          <a:p>
            <a:pPr marL="0" indent="0">
              <a:buNone/>
            </a:pPr>
            <a:r>
              <a:rPr lang="en-US" dirty="0"/>
              <a:t>In April 2022, we submitted a waiver request to the Committee on Waivers:</a:t>
            </a:r>
          </a:p>
        </p:txBody>
      </p:sp>
      <p:pic>
        <p:nvPicPr>
          <p:cNvPr id="6" name="Picture 5">
            <a:extLst>
              <a:ext uri="{FF2B5EF4-FFF2-40B4-BE49-F238E27FC236}">
                <a16:creationId xmlns:a16="http://schemas.microsoft.com/office/drawing/2014/main" id="{95A52E6D-3DD9-DEBF-7C33-E0D8295949D0}"/>
              </a:ext>
            </a:extLst>
          </p:cNvPr>
          <p:cNvPicPr>
            <a:picLocks noChangeAspect="1"/>
          </p:cNvPicPr>
          <p:nvPr/>
        </p:nvPicPr>
        <p:blipFill>
          <a:blip r:embed="rId2"/>
          <a:stretch>
            <a:fillRect/>
          </a:stretch>
        </p:blipFill>
        <p:spPr>
          <a:xfrm>
            <a:off x="5203417" y="2234766"/>
            <a:ext cx="5849166" cy="3200847"/>
          </a:xfrm>
          <a:prstGeom prst="rect">
            <a:avLst/>
          </a:prstGeom>
          <a:ln w="19050">
            <a:solidFill>
              <a:srgbClr val="8D0196"/>
            </a:solidFill>
          </a:ln>
        </p:spPr>
      </p:pic>
    </p:spTree>
    <p:extLst>
      <p:ext uri="{BB962C8B-B14F-4D97-AF65-F5344CB8AC3E}">
        <p14:creationId xmlns:p14="http://schemas.microsoft.com/office/powerpoint/2010/main" val="29999612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CAD91-0B54-0633-2815-DF68B19A2D89}"/>
              </a:ext>
            </a:extLst>
          </p:cNvPr>
          <p:cNvSpPr>
            <a:spLocks noGrp="1"/>
          </p:cNvSpPr>
          <p:nvPr>
            <p:ph type="title"/>
          </p:nvPr>
        </p:nvSpPr>
        <p:spPr/>
        <p:txBody>
          <a:bodyPr/>
          <a:lstStyle/>
          <a:p>
            <a:r>
              <a:rPr lang="en-US" dirty="0"/>
              <a:t>Evidence with Waiver Request</a:t>
            </a:r>
          </a:p>
        </p:txBody>
      </p:sp>
      <p:sp>
        <p:nvSpPr>
          <p:cNvPr id="3" name="Slide Number Placeholder 2">
            <a:extLst>
              <a:ext uri="{FF2B5EF4-FFF2-40B4-BE49-F238E27FC236}">
                <a16:creationId xmlns:a16="http://schemas.microsoft.com/office/drawing/2014/main" id="{35423F65-D24B-3BE1-215E-3C551C7F5144}"/>
              </a:ext>
            </a:extLst>
          </p:cNvPr>
          <p:cNvSpPr>
            <a:spLocks noGrp="1"/>
          </p:cNvSpPr>
          <p:nvPr>
            <p:ph type="sldNum" sz="quarter" idx="12"/>
          </p:nvPr>
        </p:nvSpPr>
        <p:spPr/>
        <p:txBody>
          <a:bodyPr/>
          <a:lstStyle/>
          <a:p>
            <a:fld id="{772AD97A-4EE5-4134-952F-E148AF3C2668}" type="slidenum">
              <a:rPr lang="en-US" smtClean="0"/>
              <a:pPr/>
              <a:t>71</a:t>
            </a:fld>
            <a:endParaRPr lang="en-US" dirty="0"/>
          </a:p>
        </p:txBody>
      </p:sp>
      <p:sp>
        <p:nvSpPr>
          <p:cNvPr id="4" name="Content Placeholder 3">
            <a:extLst>
              <a:ext uri="{FF2B5EF4-FFF2-40B4-BE49-F238E27FC236}">
                <a16:creationId xmlns:a16="http://schemas.microsoft.com/office/drawing/2014/main" id="{44229F8F-CFA0-7483-8145-7A0E0B588E1E}"/>
              </a:ext>
            </a:extLst>
          </p:cNvPr>
          <p:cNvSpPr>
            <a:spLocks noGrp="1"/>
          </p:cNvSpPr>
          <p:nvPr>
            <p:ph idx="1"/>
          </p:nvPr>
        </p:nvSpPr>
        <p:spPr/>
        <p:txBody>
          <a:bodyPr/>
          <a:lstStyle/>
          <a:p>
            <a:pPr marL="0" indent="0">
              <a:buNone/>
            </a:pPr>
            <a:r>
              <a:rPr lang="en-US" dirty="0"/>
              <a:t>We included a VA Form 5655 and a statement from the Veteran:</a:t>
            </a:r>
          </a:p>
        </p:txBody>
      </p:sp>
      <p:pic>
        <p:nvPicPr>
          <p:cNvPr id="6" name="Picture 5">
            <a:extLst>
              <a:ext uri="{FF2B5EF4-FFF2-40B4-BE49-F238E27FC236}">
                <a16:creationId xmlns:a16="http://schemas.microsoft.com/office/drawing/2014/main" id="{AB2BF952-1D74-CAE8-03C6-AF583F8269A4}"/>
              </a:ext>
            </a:extLst>
          </p:cNvPr>
          <p:cNvPicPr>
            <a:picLocks noChangeAspect="1"/>
          </p:cNvPicPr>
          <p:nvPr/>
        </p:nvPicPr>
        <p:blipFill>
          <a:blip r:embed="rId2"/>
          <a:stretch>
            <a:fillRect/>
          </a:stretch>
        </p:blipFill>
        <p:spPr>
          <a:xfrm>
            <a:off x="394790" y="2443520"/>
            <a:ext cx="6319278" cy="3332596"/>
          </a:xfrm>
          <a:prstGeom prst="rect">
            <a:avLst/>
          </a:prstGeom>
          <a:ln w="19050">
            <a:solidFill>
              <a:srgbClr val="8D0196"/>
            </a:solidFill>
          </a:ln>
        </p:spPr>
      </p:pic>
      <p:pic>
        <p:nvPicPr>
          <p:cNvPr id="8" name="Picture 7">
            <a:extLst>
              <a:ext uri="{FF2B5EF4-FFF2-40B4-BE49-F238E27FC236}">
                <a16:creationId xmlns:a16="http://schemas.microsoft.com/office/drawing/2014/main" id="{3B3E2B61-5BC2-B89E-2DF5-550509CF5122}"/>
              </a:ext>
            </a:extLst>
          </p:cNvPr>
          <p:cNvPicPr>
            <a:picLocks noChangeAspect="1"/>
          </p:cNvPicPr>
          <p:nvPr/>
        </p:nvPicPr>
        <p:blipFill>
          <a:blip r:embed="rId3"/>
          <a:stretch>
            <a:fillRect/>
          </a:stretch>
        </p:blipFill>
        <p:spPr>
          <a:xfrm>
            <a:off x="7341135" y="2137240"/>
            <a:ext cx="4037530" cy="4364739"/>
          </a:xfrm>
          <a:prstGeom prst="rect">
            <a:avLst/>
          </a:prstGeom>
          <a:ln w="19050">
            <a:solidFill>
              <a:srgbClr val="8D0196"/>
            </a:solidFill>
          </a:ln>
        </p:spPr>
      </p:pic>
    </p:spTree>
    <p:extLst>
      <p:ext uri="{BB962C8B-B14F-4D97-AF65-F5344CB8AC3E}">
        <p14:creationId xmlns:p14="http://schemas.microsoft.com/office/powerpoint/2010/main" val="11932086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33854-4C51-40A3-7528-37243C6C7202}"/>
              </a:ext>
            </a:extLst>
          </p:cNvPr>
          <p:cNvSpPr>
            <a:spLocks noGrp="1"/>
          </p:cNvSpPr>
          <p:nvPr>
            <p:ph type="title"/>
          </p:nvPr>
        </p:nvSpPr>
        <p:spPr/>
        <p:txBody>
          <a:bodyPr/>
          <a:lstStyle/>
          <a:p>
            <a:r>
              <a:rPr lang="en-US" dirty="0"/>
              <a:t>Waiver Decision</a:t>
            </a:r>
          </a:p>
        </p:txBody>
      </p:sp>
      <p:sp>
        <p:nvSpPr>
          <p:cNvPr id="3" name="Slide Number Placeholder 2">
            <a:extLst>
              <a:ext uri="{FF2B5EF4-FFF2-40B4-BE49-F238E27FC236}">
                <a16:creationId xmlns:a16="http://schemas.microsoft.com/office/drawing/2014/main" id="{B87DBF54-6FF4-4E19-0378-988ABDE153AF}"/>
              </a:ext>
            </a:extLst>
          </p:cNvPr>
          <p:cNvSpPr>
            <a:spLocks noGrp="1"/>
          </p:cNvSpPr>
          <p:nvPr>
            <p:ph type="sldNum" sz="quarter" idx="12"/>
          </p:nvPr>
        </p:nvSpPr>
        <p:spPr/>
        <p:txBody>
          <a:bodyPr/>
          <a:lstStyle/>
          <a:p>
            <a:fld id="{772AD97A-4EE5-4134-952F-E148AF3C2668}" type="slidenum">
              <a:rPr lang="en-US" smtClean="0"/>
              <a:pPr/>
              <a:t>72</a:t>
            </a:fld>
            <a:endParaRPr lang="en-US" dirty="0"/>
          </a:p>
        </p:txBody>
      </p:sp>
      <p:sp>
        <p:nvSpPr>
          <p:cNvPr id="4" name="Content Placeholder 3">
            <a:extLst>
              <a:ext uri="{FF2B5EF4-FFF2-40B4-BE49-F238E27FC236}">
                <a16:creationId xmlns:a16="http://schemas.microsoft.com/office/drawing/2014/main" id="{B21ECDDB-9378-0690-1307-98821F97D059}"/>
              </a:ext>
            </a:extLst>
          </p:cNvPr>
          <p:cNvSpPr>
            <a:spLocks noGrp="1"/>
          </p:cNvSpPr>
          <p:nvPr>
            <p:ph idx="1"/>
          </p:nvPr>
        </p:nvSpPr>
        <p:spPr>
          <a:xfrm>
            <a:off x="7349065" y="2802468"/>
            <a:ext cx="4656666" cy="2616199"/>
          </a:xfrm>
        </p:spPr>
        <p:txBody>
          <a:bodyPr/>
          <a:lstStyle/>
          <a:p>
            <a:pPr marL="0" indent="0">
              <a:buNone/>
            </a:pPr>
            <a:r>
              <a:rPr lang="en-US" dirty="0"/>
              <a:t>In June 2022, we received a decision which waived half of the remaining debt:</a:t>
            </a:r>
          </a:p>
        </p:txBody>
      </p:sp>
      <p:pic>
        <p:nvPicPr>
          <p:cNvPr id="8" name="Picture 7">
            <a:extLst>
              <a:ext uri="{FF2B5EF4-FFF2-40B4-BE49-F238E27FC236}">
                <a16:creationId xmlns:a16="http://schemas.microsoft.com/office/drawing/2014/main" id="{1D3A10B8-8598-CE8A-3348-DF8B4DD2B21E}"/>
              </a:ext>
            </a:extLst>
          </p:cNvPr>
          <p:cNvPicPr>
            <a:picLocks noChangeAspect="1"/>
          </p:cNvPicPr>
          <p:nvPr/>
        </p:nvPicPr>
        <p:blipFill>
          <a:blip r:embed="rId2"/>
          <a:stretch>
            <a:fillRect/>
          </a:stretch>
        </p:blipFill>
        <p:spPr>
          <a:xfrm>
            <a:off x="360604" y="1377407"/>
            <a:ext cx="6739168" cy="1718265"/>
          </a:xfrm>
          <a:prstGeom prst="rect">
            <a:avLst/>
          </a:prstGeom>
          <a:ln w="19050">
            <a:solidFill>
              <a:srgbClr val="8D0196"/>
            </a:solidFill>
          </a:ln>
        </p:spPr>
      </p:pic>
      <p:pic>
        <p:nvPicPr>
          <p:cNvPr id="10" name="Picture 9">
            <a:extLst>
              <a:ext uri="{FF2B5EF4-FFF2-40B4-BE49-F238E27FC236}">
                <a16:creationId xmlns:a16="http://schemas.microsoft.com/office/drawing/2014/main" id="{C1FB2538-8227-9F60-F5ED-0A11F5F06EA4}"/>
              </a:ext>
            </a:extLst>
          </p:cNvPr>
          <p:cNvPicPr>
            <a:picLocks noChangeAspect="1"/>
          </p:cNvPicPr>
          <p:nvPr/>
        </p:nvPicPr>
        <p:blipFill>
          <a:blip r:embed="rId3"/>
          <a:stretch>
            <a:fillRect/>
          </a:stretch>
        </p:blipFill>
        <p:spPr>
          <a:xfrm>
            <a:off x="780660" y="3203079"/>
            <a:ext cx="5601482" cy="3553321"/>
          </a:xfrm>
          <a:prstGeom prst="rect">
            <a:avLst/>
          </a:prstGeom>
          <a:ln w="19050">
            <a:solidFill>
              <a:srgbClr val="8D0196"/>
            </a:solidFill>
          </a:ln>
        </p:spPr>
      </p:pic>
    </p:spTree>
    <p:extLst>
      <p:ext uri="{BB962C8B-B14F-4D97-AF65-F5344CB8AC3E}">
        <p14:creationId xmlns:p14="http://schemas.microsoft.com/office/powerpoint/2010/main" val="1729173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EEBBD-3707-2E95-34E8-5255AAE3BEEA}"/>
              </a:ext>
            </a:extLst>
          </p:cNvPr>
          <p:cNvSpPr>
            <a:spLocks noGrp="1"/>
          </p:cNvSpPr>
          <p:nvPr>
            <p:ph type="title"/>
          </p:nvPr>
        </p:nvSpPr>
        <p:spPr/>
        <p:txBody>
          <a:bodyPr/>
          <a:lstStyle/>
          <a:p>
            <a:r>
              <a:rPr lang="en-US" dirty="0"/>
              <a:t>Appeal to the Board</a:t>
            </a:r>
          </a:p>
        </p:txBody>
      </p:sp>
      <p:sp>
        <p:nvSpPr>
          <p:cNvPr id="3" name="Slide Number Placeholder 2">
            <a:extLst>
              <a:ext uri="{FF2B5EF4-FFF2-40B4-BE49-F238E27FC236}">
                <a16:creationId xmlns:a16="http://schemas.microsoft.com/office/drawing/2014/main" id="{E5D770F6-462C-FB9A-FAEC-EEC7CC4CFCA1}"/>
              </a:ext>
            </a:extLst>
          </p:cNvPr>
          <p:cNvSpPr>
            <a:spLocks noGrp="1"/>
          </p:cNvSpPr>
          <p:nvPr>
            <p:ph type="sldNum" sz="quarter" idx="12"/>
          </p:nvPr>
        </p:nvSpPr>
        <p:spPr/>
        <p:txBody>
          <a:bodyPr/>
          <a:lstStyle/>
          <a:p>
            <a:fld id="{772AD97A-4EE5-4134-952F-E148AF3C2668}" type="slidenum">
              <a:rPr lang="en-US" smtClean="0"/>
              <a:pPr/>
              <a:t>73</a:t>
            </a:fld>
            <a:endParaRPr lang="en-US" dirty="0"/>
          </a:p>
        </p:txBody>
      </p:sp>
      <p:sp>
        <p:nvSpPr>
          <p:cNvPr id="4" name="Content Placeholder 3">
            <a:extLst>
              <a:ext uri="{FF2B5EF4-FFF2-40B4-BE49-F238E27FC236}">
                <a16:creationId xmlns:a16="http://schemas.microsoft.com/office/drawing/2014/main" id="{65A67120-E0F9-3B64-EAE4-8AA58B829110}"/>
              </a:ext>
            </a:extLst>
          </p:cNvPr>
          <p:cNvSpPr>
            <a:spLocks noGrp="1"/>
          </p:cNvSpPr>
          <p:nvPr>
            <p:ph idx="1"/>
          </p:nvPr>
        </p:nvSpPr>
        <p:spPr>
          <a:xfrm>
            <a:off x="169332" y="2700868"/>
            <a:ext cx="4588934" cy="1972732"/>
          </a:xfrm>
        </p:spPr>
        <p:txBody>
          <a:bodyPr/>
          <a:lstStyle/>
          <a:p>
            <a:pPr marL="0" indent="0">
              <a:buNone/>
            </a:pPr>
            <a:r>
              <a:rPr lang="en-US" dirty="0"/>
              <a:t>Now that we have a decision on the validity and the waiver, we appealed to the Board:</a:t>
            </a:r>
          </a:p>
        </p:txBody>
      </p:sp>
      <p:pic>
        <p:nvPicPr>
          <p:cNvPr id="6" name="Picture 5">
            <a:extLst>
              <a:ext uri="{FF2B5EF4-FFF2-40B4-BE49-F238E27FC236}">
                <a16:creationId xmlns:a16="http://schemas.microsoft.com/office/drawing/2014/main" id="{C1B8F265-0253-5378-A636-210BFFB1FEBF}"/>
              </a:ext>
            </a:extLst>
          </p:cNvPr>
          <p:cNvPicPr>
            <a:picLocks noChangeAspect="1"/>
          </p:cNvPicPr>
          <p:nvPr/>
        </p:nvPicPr>
        <p:blipFill>
          <a:blip r:embed="rId2"/>
          <a:stretch>
            <a:fillRect/>
          </a:stretch>
        </p:blipFill>
        <p:spPr>
          <a:xfrm>
            <a:off x="5149962" y="1807711"/>
            <a:ext cx="6285062" cy="4392099"/>
          </a:xfrm>
          <a:prstGeom prst="rect">
            <a:avLst/>
          </a:prstGeom>
          <a:ln w="19050">
            <a:solidFill>
              <a:srgbClr val="8D0196"/>
            </a:solidFill>
          </a:ln>
        </p:spPr>
      </p:pic>
    </p:spTree>
    <p:extLst>
      <p:ext uri="{BB962C8B-B14F-4D97-AF65-F5344CB8AC3E}">
        <p14:creationId xmlns:p14="http://schemas.microsoft.com/office/powerpoint/2010/main" val="27572047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953C-FC39-B385-946D-88F3E12A5EFA}"/>
              </a:ext>
            </a:extLst>
          </p:cNvPr>
          <p:cNvSpPr>
            <a:spLocks noGrp="1"/>
          </p:cNvSpPr>
          <p:nvPr>
            <p:ph type="title"/>
          </p:nvPr>
        </p:nvSpPr>
        <p:spPr/>
        <p:txBody>
          <a:bodyPr/>
          <a:lstStyle/>
          <a:p>
            <a:r>
              <a:rPr lang="en-US" dirty="0"/>
              <a:t>Notice of Disagreement</a:t>
            </a:r>
          </a:p>
        </p:txBody>
      </p:sp>
      <p:sp>
        <p:nvSpPr>
          <p:cNvPr id="3" name="Slide Number Placeholder 2">
            <a:extLst>
              <a:ext uri="{FF2B5EF4-FFF2-40B4-BE49-F238E27FC236}">
                <a16:creationId xmlns:a16="http://schemas.microsoft.com/office/drawing/2014/main" id="{D420740D-F530-92A9-A1EA-942283CFC11C}"/>
              </a:ext>
            </a:extLst>
          </p:cNvPr>
          <p:cNvSpPr>
            <a:spLocks noGrp="1"/>
          </p:cNvSpPr>
          <p:nvPr>
            <p:ph type="sldNum" sz="quarter" idx="12"/>
          </p:nvPr>
        </p:nvSpPr>
        <p:spPr/>
        <p:txBody>
          <a:bodyPr/>
          <a:lstStyle/>
          <a:p>
            <a:fld id="{772AD97A-4EE5-4134-952F-E148AF3C2668}" type="slidenum">
              <a:rPr lang="en-US" smtClean="0"/>
              <a:pPr/>
              <a:t>74</a:t>
            </a:fld>
            <a:endParaRPr lang="en-US" dirty="0"/>
          </a:p>
        </p:txBody>
      </p:sp>
      <p:pic>
        <p:nvPicPr>
          <p:cNvPr id="6" name="Content Placeholder 5">
            <a:extLst>
              <a:ext uri="{FF2B5EF4-FFF2-40B4-BE49-F238E27FC236}">
                <a16:creationId xmlns:a16="http://schemas.microsoft.com/office/drawing/2014/main" id="{7AC3FD3A-A369-465F-BB0A-E33F859573D7}"/>
              </a:ext>
            </a:extLst>
          </p:cNvPr>
          <p:cNvPicPr>
            <a:picLocks noGrp="1" noChangeAspect="1"/>
          </p:cNvPicPr>
          <p:nvPr>
            <p:ph idx="1"/>
          </p:nvPr>
        </p:nvPicPr>
        <p:blipFill>
          <a:blip r:embed="rId2"/>
          <a:stretch>
            <a:fillRect/>
          </a:stretch>
        </p:blipFill>
        <p:spPr>
          <a:xfrm>
            <a:off x="832205" y="2029769"/>
            <a:ext cx="10269549" cy="3268822"/>
          </a:xfrm>
          <a:prstGeom prst="rect">
            <a:avLst/>
          </a:prstGeom>
          <a:ln w="19050">
            <a:solidFill>
              <a:srgbClr val="8D0196"/>
            </a:solidFill>
          </a:ln>
        </p:spPr>
      </p:pic>
    </p:spTree>
    <p:extLst>
      <p:ext uri="{BB962C8B-B14F-4D97-AF65-F5344CB8AC3E}">
        <p14:creationId xmlns:p14="http://schemas.microsoft.com/office/powerpoint/2010/main" val="9212479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FC5E4-A4A4-1148-E0B2-DDB5512E90E3}"/>
              </a:ext>
            </a:extLst>
          </p:cNvPr>
          <p:cNvSpPr>
            <a:spLocks noGrp="1"/>
          </p:cNvSpPr>
          <p:nvPr>
            <p:ph type="title"/>
          </p:nvPr>
        </p:nvSpPr>
        <p:spPr/>
        <p:txBody>
          <a:bodyPr/>
          <a:lstStyle/>
          <a:p>
            <a:r>
              <a:rPr lang="en-US" dirty="0"/>
              <a:t>BVA Decision</a:t>
            </a:r>
          </a:p>
        </p:txBody>
      </p:sp>
      <p:sp>
        <p:nvSpPr>
          <p:cNvPr id="3" name="Slide Number Placeholder 2">
            <a:extLst>
              <a:ext uri="{FF2B5EF4-FFF2-40B4-BE49-F238E27FC236}">
                <a16:creationId xmlns:a16="http://schemas.microsoft.com/office/drawing/2014/main" id="{2E93A1E3-43A3-7B91-CE54-B48FDDB691F0}"/>
              </a:ext>
            </a:extLst>
          </p:cNvPr>
          <p:cNvSpPr>
            <a:spLocks noGrp="1"/>
          </p:cNvSpPr>
          <p:nvPr>
            <p:ph type="sldNum" sz="quarter" idx="12"/>
          </p:nvPr>
        </p:nvSpPr>
        <p:spPr/>
        <p:txBody>
          <a:bodyPr/>
          <a:lstStyle/>
          <a:p>
            <a:fld id="{772AD97A-4EE5-4134-952F-E148AF3C2668}" type="slidenum">
              <a:rPr lang="en-US" smtClean="0"/>
              <a:pPr/>
              <a:t>75</a:t>
            </a:fld>
            <a:endParaRPr lang="en-US" dirty="0"/>
          </a:p>
        </p:txBody>
      </p:sp>
      <p:sp>
        <p:nvSpPr>
          <p:cNvPr id="4" name="Content Placeholder 3">
            <a:extLst>
              <a:ext uri="{FF2B5EF4-FFF2-40B4-BE49-F238E27FC236}">
                <a16:creationId xmlns:a16="http://schemas.microsoft.com/office/drawing/2014/main" id="{44405FFC-A07E-FD05-0E29-F0B8E438EA46}"/>
              </a:ext>
            </a:extLst>
          </p:cNvPr>
          <p:cNvSpPr>
            <a:spLocks noGrp="1"/>
          </p:cNvSpPr>
          <p:nvPr>
            <p:ph idx="1"/>
          </p:nvPr>
        </p:nvSpPr>
        <p:spPr>
          <a:xfrm>
            <a:off x="7595370" y="2553898"/>
            <a:ext cx="4208703" cy="2845934"/>
          </a:xfrm>
        </p:spPr>
        <p:txBody>
          <a:bodyPr/>
          <a:lstStyle/>
          <a:p>
            <a:pPr marL="0" indent="0">
              <a:buNone/>
            </a:pPr>
            <a:r>
              <a:rPr lang="en-US" dirty="0"/>
              <a:t>In November 2024, the Board remands the appeal but includes very favorable language:</a:t>
            </a:r>
          </a:p>
        </p:txBody>
      </p:sp>
      <p:pic>
        <p:nvPicPr>
          <p:cNvPr id="6" name="Picture 5">
            <a:extLst>
              <a:ext uri="{FF2B5EF4-FFF2-40B4-BE49-F238E27FC236}">
                <a16:creationId xmlns:a16="http://schemas.microsoft.com/office/drawing/2014/main" id="{28B1C11E-4C60-793A-E931-F089608C52F9}"/>
              </a:ext>
            </a:extLst>
          </p:cNvPr>
          <p:cNvPicPr>
            <a:picLocks noChangeAspect="1"/>
          </p:cNvPicPr>
          <p:nvPr/>
        </p:nvPicPr>
        <p:blipFill>
          <a:blip r:embed="rId2"/>
          <a:stretch>
            <a:fillRect/>
          </a:stretch>
        </p:blipFill>
        <p:spPr>
          <a:xfrm>
            <a:off x="902751" y="2553898"/>
            <a:ext cx="6249272" cy="2562583"/>
          </a:xfrm>
          <a:prstGeom prst="rect">
            <a:avLst/>
          </a:prstGeom>
        </p:spPr>
      </p:pic>
    </p:spTree>
    <p:extLst>
      <p:ext uri="{BB962C8B-B14F-4D97-AF65-F5344CB8AC3E}">
        <p14:creationId xmlns:p14="http://schemas.microsoft.com/office/powerpoint/2010/main" val="5314836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2F043-C6A8-1427-B1E7-46B7CE5D645B}"/>
              </a:ext>
            </a:extLst>
          </p:cNvPr>
          <p:cNvSpPr>
            <a:spLocks noGrp="1"/>
          </p:cNvSpPr>
          <p:nvPr>
            <p:ph type="title"/>
          </p:nvPr>
        </p:nvSpPr>
        <p:spPr/>
        <p:txBody>
          <a:bodyPr/>
          <a:lstStyle/>
          <a:p>
            <a:r>
              <a:rPr lang="en-US" dirty="0"/>
              <a:t>Board’s Language</a:t>
            </a:r>
          </a:p>
        </p:txBody>
      </p:sp>
      <p:sp>
        <p:nvSpPr>
          <p:cNvPr id="3" name="Slide Number Placeholder 2">
            <a:extLst>
              <a:ext uri="{FF2B5EF4-FFF2-40B4-BE49-F238E27FC236}">
                <a16:creationId xmlns:a16="http://schemas.microsoft.com/office/drawing/2014/main" id="{FD7D4FFD-3F9C-1B3F-A765-CC73F1BDAD96}"/>
              </a:ext>
            </a:extLst>
          </p:cNvPr>
          <p:cNvSpPr>
            <a:spLocks noGrp="1"/>
          </p:cNvSpPr>
          <p:nvPr>
            <p:ph type="sldNum" sz="quarter" idx="12"/>
          </p:nvPr>
        </p:nvSpPr>
        <p:spPr/>
        <p:txBody>
          <a:bodyPr/>
          <a:lstStyle/>
          <a:p>
            <a:fld id="{772AD97A-4EE5-4134-952F-E148AF3C2668}" type="slidenum">
              <a:rPr lang="en-US" smtClean="0"/>
              <a:pPr/>
              <a:t>76</a:t>
            </a:fld>
            <a:endParaRPr lang="en-US" dirty="0"/>
          </a:p>
        </p:txBody>
      </p:sp>
      <p:pic>
        <p:nvPicPr>
          <p:cNvPr id="6" name="Content Placeholder 5">
            <a:extLst>
              <a:ext uri="{FF2B5EF4-FFF2-40B4-BE49-F238E27FC236}">
                <a16:creationId xmlns:a16="http://schemas.microsoft.com/office/drawing/2014/main" id="{E131CBFD-9297-D36B-C44F-3355D74CCFE2}"/>
              </a:ext>
            </a:extLst>
          </p:cNvPr>
          <p:cNvPicPr>
            <a:picLocks noGrp="1" noChangeAspect="1"/>
          </p:cNvPicPr>
          <p:nvPr>
            <p:ph idx="1"/>
          </p:nvPr>
        </p:nvPicPr>
        <p:blipFill>
          <a:blip r:embed="rId2"/>
          <a:stretch>
            <a:fillRect/>
          </a:stretch>
        </p:blipFill>
        <p:spPr>
          <a:xfrm>
            <a:off x="4930372" y="4339196"/>
            <a:ext cx="6645868" cy="2065018"/>
          </a:xfrm>
          <a:prstGeom prst="rect">
            <a:avLst/>
          </a:prstGeom>
        </p:spPr>
      </p:pic>
      <p:pic>
        <p:nvPicPr>
          <p:cNvPr id="8" name="Picture 7">
            <a:extLst>
              <a:ext uri="{FF2B5EF4-FFF2-40B4-BE49-F238E27FC236}">
                <a16:creationId xmlns:a16="http://schemas.microsoft.com/office/drawing/2014/main" id="{F67631E5-2454-A041-C3D4-F48D9F6A6363}"/>
              </a:ext>
            </a:extLst>
          </p:cNvPr>
          <p:cNvPicPr>
            <a:picLocks noChangeAspect="1"/>
          </p:cNvPicPr>
          <p:nvPr/>
        </p:nvPicPr>
        <p:blipFill>
          <a:blip r:embed="rId3"/>
          <a:stretch>
            <a:fillRect/>
          </a:stretch>
        </p:blipFill>
        <p:spPr>
          <a:xfrm>
            <a:off x="491063" y="2161309"/>
            <a:ext cx="8966255" cy="1856509"/>
          </a:xfrm>
          <a:prstGeom prst="rect">
            <a:avLst/>
          </a:prstGeom>
        </p:spPr>
      </p:pic>
    </p:spTree>
    <p:extLst>
      <p:ext uri="{BB962C8B-B14F-4D97-AF65-F5344CB8AC3E}">
        <p14:creationId xmlns:p14="http://schemas.microsoft.com/office/powerpoint/2010/main" val="31961494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ECF36-1EA7-9864-4094-EB507A981F34}"/>
              </a:ext>
            </a:extLst>
          </p:cNvPr>
          <p:cNvSpPr>
            <a:spLocks noGrp="1"/>
          </p:cNvSpPr>
          <p:nvPr>
            <p:ph type="title"/>
          </p:nvPr>
        </p:nvSpPr>
        <p:spPr/>
        <p:txBody>
          <a:bodyPr/>
          <a:lstStyle/>
          <a:p>
            <a:r>
              <a:rPr lang="en-US" dirty="0"/>
              <a:t>VA Decision</a:t>
            </a:r>
          </a:p>
        </p:txBody>
      </p:sp>
      <p:sp>
        <p:nvSpPr>
          <p:cNvPr id="3" name="Slide Number Placeholder 2">
            <a:extLst>
              <a:ext uri="{FF2B5EF4-FFF2-40B4-BE49-F238E27FC236}">
                <a16:creationId xmlns:a16="http://schemas.microsoft.com/office/drawing/2014/main" id="{5B531DC9-A650-1D06-E471-9088A2DEDC73}"/>
              </a:ext>
            </a:extLst>
          </p:cNvPr>
          <p:cNvSpPr>
            <a:spLocks noGrp="1"/>
          </p:cNvSpPr>
          <p:nvPr>
            <p:ph type="sldNum" sz="quarter" idx="12"/>
          </p:nvPr>
        </p:nvSpPr>
        <p:spPr/>
        <p:txBody>
          <a:bodyPr/>
          <a:lstStyle/>
          <a:p>
            <a:fld id="{772AD97A-4EE5-4134-952F-E148AF3C2668}" type="slidenum">
              <a:rPr lang="en-US" smtClean="0"/>
              <a:pPr/>
              <a:t>77</a:t>
            </a:fld>
            <a:endParaRPr lang="en-US" dirty="0"/>
          </a:p>
        </p:txBody>
      </p:sp>
      <p:sp>
        <p:nvSpPr>
          <p:cNvPr id="4" name="Content Placeholder 3">
            <a:extLst>
              <a:ext uri="{FF2B5EF4-FFF2-40B4-BE49-F238E27FC236}">
                <a16:creationId xmlns:a16="http://schemas.microsoft.com/office/drawing/2014/main" id="{14C7C5D8-CAA8-72FE-9C13-3336BF1F068F}"/>
              </a:ext>
            </a:extLst>
          </p:cNvPr>
          <p:cNvSpPr>
            <a:spLocks noGrp="1"/>
          </p:cNvSpPr>
          <p:nvPr>
            <p:ph idx="1"/>
          </p:nvPr>
        </p:nvSpPr>
        <p:spPr>
          <a:xfrm>
            <a:off x="169333" y="1456268"/>
            <a:ext cx="4790594" cy="4997586"/>
          </a:xfrm>
        </p:spPr>
        <p:txBody>
          <a:bodyPr/>
          <a:lstStyle/>
          <a:p>
            <a:pPr marL="0" indent="0">
              <a:buNone/>
            </a:pPr>
            <a:r>
              <a:rPr lang="en-US" dirty="0"/>
              <a:t>After reaching out to OIG asking for information about the warrant, OIG merely sent another copy of the warrant.</a:t>
            </a:r>
          </a:p>
          <a:p>
            <a:pPr marL="0" indent="0">
              <a:buNone/>
            </a:pPr>
            <a:endParaRPr lang="en-US" dirty="0"/>
          </a:p>
          <a:p>
            <a:pPr marL="0" indent="0">
              <a:buNone/>
            </a:pPr>
            <a:r>
              <a:rPr lang="en-US" dirty="0"/>
              <a:t>In a January 13, 2025 letter, VA found the debt valid:</a:t>
            </a:r>
          </a:p>
        </p:txBody>
      </p:sp>
      <p:pic>
        <p:nvPicPr>
          <p:cNvPr id="8" name="Picture 7">
            <a:extLst>
              <a:ext uri="{FF2B5EF4-FFF2-40B4-BE49-F238E27FC236}">
                <a16:creationId xmlns:a16="http://schemas.microsoft.com/office/drawing/2014/main" id="{917AD5C6-4ECD-2D1F-AA1E-F96CA83F6006}"/>
              </a:ext>
            </a:extLst>
          </p:cNvPr>
          <p:cNvPicPr>
            <a:picLocks noChangeAspect="1"/>
          </p:cNvPicPr>
          <p:nvPr/>
        </p:nvPicPr>
        <p:blipFill>
          <a:blip r:embed="rId2"/>
          <a:stretch>
            <a:fillRect/>
          </a:stretch>
        </p:blipFill>
        <p:spPr>
          <a:xfrm>
            <a:off x="4959927" y="2397815"/>
            <a:ext cx="7145012" cy="3114492"/>
          </a:xfrm>
          <a:prstGeom prst="rect">
            <a:avLst/>
          </a:prstGeom>
        </p:spPr>
      </p:pic>
    </p:spTree>
    <p:extLst>
      <p:ext uri="{BB962C8B-B14F-4D97-AF65-F5344CB8AC3E}">
        <p14:creationId xmlns:p14="http://schemas.microsoft.com/office/powerpoint/2010/main" val="3338799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CA936-C85E-9B03-F72E-04BAE27DD9B4}"/>
              </a:ext>
            </a:extLst>
          </p:cNvPr>
          <p:cNvSpPr>
            <a:spLocks noGrp="1"/>
          </p:cNvSpPr>
          <p:nvPr>
            <p:ph type="title"/>
          </p:nvPr>
        </p:nvSpPr>
        <p:spPr/>
        <p:txBody>
          <a:bodyPr/>
          <a:lstStyle/>
          <a:p>
            <a:r>
              <a:rPr lang="en-US" dirty="0"/>
              <a:t>Off to the Committee on Waivers</a:t>
            </a:r>
          </a:p>
        </p:txBody>
      </p:sp>
      <p:sp>
        <p:nvSpPr>
          <p:cNvPr id="3" name="Slide Number Placeholder 2">
            <a:extLst>
              <a:ext uri="{FF2B5EF4-FFF2-40B4-BE49-F238E27FC236}">
                <a16:creationId xmlns:a16="http://schemas.microsoft.com/office/drawing/2014/main" id="{D73A2D3D-ADC5-C14E-940B-3314332D430F}"/>
              </a:ext>
            </a:extLst>
          </p:cNvPr>
          <p:cNvSpPr>
            <a:spLocks noGrp="1"/>
          </p:cNvSpPr>
          <p:nvPr>
            <p:ph type="sldNum" sz="quarter" idx="12"/>
          </p:nvPr>
        </p:nvSpPr>
        <p:spPr/>
        <p:txBody>
          <a:bodyPr/>
          <a:lstStyle/>
          <a:p>
            <a:fld id="{772AD97A-4EE5-4134-952F-E148AF3C2668}" type="slidenum">
              <a:rPr lang="en-US" smtClean="0"/>
              <a:pPr/>
              <a:t>78</a:t>
            </a:fld>
            <a:endParaRPr lang="en-US" dirty="0"/>
          </a:p>
        </p:txBody>
      </p:sp>
      <p:sp>
        <p:nvSpPr>
          <p:cNvPr id="4" name="Content Placeholder 3">
            <a:extLst>
              <a:ext uri="{FF2B5EF4-FFF2-40B4-BE49-F238E27FC236}">
                <a16:creationId xmlns:a16="http://schemas.microsoft.com/office/drawing/2014/main" id="{889309F8-3479-F230-4BF5-60DC3091B436}"/>
              </a:ext>
            </a:extLst>
          </p:cNvPr>
          <p:cNvSpPr>
            <a:spLocks noGrp="1"/>
          </p:cNvSpPr>
          <p:nvPr>
            <p:ph idx="1"/>
          </p:nvPr>
        </p:nvSpPr>
        <p:spPr>
          <a:xfrm>
            <a:off x="169331" y="1821393"/>
            <a:ext cx="11836400" cy="4404205"/>
          </a:xfrm>
        </p:spPr>
        <p:txBody>
          <a:bodyPr/>
          <a:lstStyle/>
          <a:p>
            <a:r>
              <a:rPr lang="en-US" dirty="0"/>
              <a:t>After several months of being assured that the waiver question had been forwarded to the Committee on Waivers and Compromises, we formally requested adjudication of the issue.</a:t>
            </a:r>
          </a:p>
          <a:p>
            <a:r>
              <a:rPr lang="en-US" dirty="0"/>
              <a:t>On August 5, 2025, the Committee requested a 5655, which we provided (monthly expenses were now $2,308 more than income).</a:t>
            </a:r>
          </a:p>
          <a:p>
            <a:r>
              <a:rPr lang="en-US" dirty="0"/>
              <a:t>Despite the 5655 being signed on August 6, 2025, the Committee responded that it was more than a year old and requested an updated 5655 – we called and pointed out their mistake.</a:t>
            </a:r>
          </a:p>
          <a:p>
            <a:endParaRPr lang="en-US" dirty="0"/>
          </a:p>
          <a:p>
            <a:endParaRPr lang="en-US" dirty="0"/>
          </a:p>
          <a:p>
            <a:endParaRPr lang="en-US" dirty="0"/>
          </a:p>
        </p:txBody>
      </p:sp>
    </p:spTree>
    <p:extLst>
      <p:ext uri="{BB962C8B-B14F-4D97-AF65-F5344CB8AC3E}">
        <p14:creationId xmlns:p14="http://schemas.microsoft.com/office/powerpoint/2010/main" val="3385176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80158-B93B-4045-36C1-0EB884CB71BC}"/>
              </a:ext>
            </a:extLst>
          </p:cNvPr>
          <p:cNvSpPr>
            <a:spLocks noGrp="1"/>
          </p:cNvSpPr>
          <p:nvPr>
            <p:ph type="title"/>
          </p:nvPr>
        </p:nvSpPr>
        <p:spPr/>
        <p:txBody>
          <a:bodyPr/>
          <a:lstStyle/>
          <a:p>
            <a:r>
              <a:rPr lang="en-US" dirty="0"/>
              <a:t>Committee’s Next Decision	</a:t>
            </a:r>
          </a:p>
        </p:txBody>
      </p:sp>
      <p:sp>
        <p:nvSpPr>
          <p:cNvPr id="3" name="Slide Number Placeholder 2">
            <a:extLst>
              <a:ext uri="{FF2B5EF4-FFF2-40B4-BE49-F238E27FC236}">
                <a16:creationId xmlns:a16="http://schemas.microsoft.com/office/drawing/2014/main" id="{0CA88821-964D-8B5E-36D5-B2AC0F979CBF}"/>
              </a:ext>
            </a:extLst>
          </p:cNvPr>
          <p:cNvSpPr>
            <a:spLocks noGrp="1"/>
          </p:cNvSpPr>
          <p:nvPr>
            <p:ph type="sldNum" sz="quarter" idx="12"/>
          </p:nvPr>
        </p:nvSpPr>
        <p:spPr/>
        <p:txBody>
          <a:bodyPr/>
          <a:lstStyle/>
          <a:p>
            <a:fld id="{772AD97A-4EE5-4134-952F-E148AF3C2668}" type="slidenum">
              <a:rPr lang="en-US" smtClean="0"/>
              <a:pPr/>
              <a:t>79</a:t>
            </a:fld>
            <a:endParaRPr lang="en-US" dirty="0"/>
          </a:p>
        </p:txBody>
      </p:sp>
      <p:sp>
        <p:nvSpPr>
          <p:cNvPr id="4" name="Content Placeholder 3">
            <a:extLst>
              <a:ext uri="{FF2B5EF4-FFF2-40B4-BE49-F238E27FC236}">
                <a16:creationId xmlns:a16="http://schemas.microsoft.com/office/drawing/2014/main" id="{B2A49E52-6A3A-A7BA-3CEA-F9B01CEA44CA}"/>
              </a:ext>
            </a:extLst>
          </p:cNvPr>
          <p:cNvSpPr>
            <a:spLocks noGrp="1"/>
          </p:cNvSpPr>
          <p:nvPr>
            <p:ph idx="1"/>
          </p:nvPr>
        </p:nvSpPr>
        <p:spPr>
          <a:xfrm>
            <a:off x="169331" y="1504393"/>
            <a:ext cx="11836400" cy="4997586"/>
          </a:xfrm>
        </p:spPr>
        <p:txBody>
          <a:bodyPr/>
          <a:lstStyle/>
          <a:p>
            <a:pPr marL="0" indent="0">
              <a:buNone/>
            </a:pPr>
            <a:r>
              <a:rPr lang="en-US" dirty="0"/>
              <a:t>On September 11, 2025 the Committee sent a letter to our client (failed to cc us), advising that they waived half the debt on June 16, 2022 but he failed to appeal that decision:</a:t>
            </a:r>
          </a:p>
        </p:txBody>
      </p:sp>
      <p:pic>
        <p:nvPicPr>
          <p:cNvPr id="6" name="Picture 5">
            <a:extLst>
              <a:ext uri="{FF2B5EF4-FFF2-40B4-BE49-F238E27FC236}">
                <a16:creationId xmlns:a16="http://schemas.microsoft.com/office/drawing/2014/main" id="{2F32284D-430A-9022-5926-63E0658E6AAA}"/>
              </a:ext>
            </a:extLst>
          </p:cNvPr>
          <p:cNvPicPr>
            <a:picLocks noChangeAspect="1"/>
          </p:cNvPicPr>
          <p:nvPr/>
        </p:nvPicPr>
        <p:blipFill>
          <a:blip r:embed="rId3"/>
          <a:stretch>
            <a:fillRect/>
          </a:stretch>
        </p:blipFill>
        <p:spPr>
          <a:xfrm>
            <a:off x="402793" y="3574854"/>
            <a:ext cx="11386414" cy="1135691"/>
          </a:xfrm>
          <a:prstGeom prst="rect">
            <a:avLst/>
          </a:prstGeom>
        </p:spPr>
      </p:pic>
    </p:spTree>
    <p:extLst>
      <p:ext uri="{BB962C8B-B14F-4D97-AF65-F5344CB8AC3E}">
        <p14:creationId xmlns:p14="http://schemas.microsoft.com/office/powerpoint/2010/main" val="9673755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A3641-1AC8-9696-2626-CA9ABABF7AA8}"/>
              </a:ext>
            </a:extLst>
          </p:cNvPr>
          <p:cNvSpPr>
            <a:spLocks noGrp="1"/>
          </p:cNvSpPr>
          <p:nvPr>
            <p:ph type="title"/>
          </p:nvPr>
        </p:nvSpPr>
        <p:spPr/>
        <p:txBody>
          <a:bodyPr/>
          <a:lstStyle/>
          <a:p>
            <a:r>
              <a:rPr lang="en-US" dirty="0"/>
              <a:t>Meanwhile, back at the RO . . . </a:t>
            </a:r>
          </a:p>
        </p:txBody>
      </p:sp>
      <p:sp>
        <p:nvSpPr>
          <p:cNvPr id="3" name="Slide Number Placeholder 2">
            <a:extLst>
              <a:ext uri="{FF2B5EF4-FFF2-40B4-BE49-F238E27FC236}">
                <a16:creationId xmlns:a16="http://schemas.microsoft.com/office/drawing/2014/main" id="{8DB0B4FC-F2B4-3071-B3DE-00C24149DFD0}"/>
              </a:ext>
            </a:extLst>
          </p:cNvPr>
          <p:cNvSpPr>
            <a:spLocks noGrp="1"/>
          </p:cNvSpPr>
          <p:nvPr>
            <p:ph type="sldNum" sz="quarter" idx="12"/>
          </p:nvPr>
        </p:nvSpPr>
        <p:spPr/>
        <p:txBody>
          <a:bodyPr/>
          <a:lstStyle/>
          <a:p>
            <a:fld id="{772AD97A-4EE5-4134-952F-E148AF3C2668}" type="slidenum">
              <a:rPr lang="en-US" smtClean="0"/>
              <a:pPr/>
              <a:t>80</a:t>
            </a:fld>
            <a:endParaRPr lang="en-US" dirty="0"/>
          </a:p>
        </p:txBody>
      </p:sp>
      <p:sp>
        <p:nvSpPr>
          <p:cNvPr id="4" name="Content Placeholder 3">
            <a:extLst>
              <a:ext uri="{FF2B5EF4-FFF2-40B4-BE49-F238E27FC236}">
                <a16:creationId xmlns:a16="http://schemas.microsoft.com/office/drawing/2014/main" id="{834C5F4D-EB8D-ED56-9F88-56321290CD70}"/>
              </a:ext>
            </a:extLst>
          </p:cNvPr>
          <p:cNvSpPr>
            <a:spLocks noGrp="1"/>
          </p:cNvSpPr>
          <p:nvPr>
            <p:ph idx="1"/>
          </p:nvPr>
        </p:nvSpPr>
        <p:spPr/>
        <p:txBody>
          <a:bodyPr/>
          <a:lstStyle/>
          <a:p>
            <a:pPr marL="0" indent="0">
              <a:buNone/>
            </a:pPr>
            <a:r>
              <a:rPr lang="en-US" dirty="0"/>
              <a:t>We filed a 10/8/25 HLR request on the validity issue (decided on 1/13/25), pointing the OIG’s failure to provide the information requested:</a:t>
            </a:r>
          </a:p>
        </p:txBody>
      </p:sp>
      <p:pic>
        <p:nvPicPr>
          <p:cNvPr id="6" name="Picture 5">
            <a:extLst>
              <a:ext uri="{FF2B5EF4-FFF2-40B4-BE49-F238E27FC236}">
                <a16:creationId xmlns:a16="http://schemas.microsoft.com/office/drawing/2014/main" id="{7E71389E-720B-EBCB-6010-06E26593CF30}"/>
              </a:ext>
            </a:extLst>
          </p:cNvPr>
          <p:cNvPicPr>
            <a:picLocks noChangeAspect="1"/>
          </p:cNvPicPr>
          <p:nvPr/>
        </p:nvPicPr>
        <p:blipFill>
          <a:blip r:embed="rId3"/>
          <a:stretch>
            <a:fillRect/>
          </a:stretch>
        </p:blipFill>
        <p:spPr>
          <a:xfrm>
            <a:off x="513519" y="2658630"/>
            <a:ext cx="10431572" cy="3779050"/>
          </a:xfrm>
          <a:prstGeom prst="rect">
            <a:avLst/>
          </a:prstGeom>
        </p:spPr>
      </p:pic>
    </p:spTree>
    <p:extLst>
      <p:ext uri="{BB962C8B-B14F-4D97-AF65-F5344CB8AC3E}">
        <p14:creationId xmlns:p14="http://schemas.microsoft.com/office/powerpoint/2010/main" val="14556741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C1AA-1E5A-23C0-06F0-623974571DE2}"/>
              </a:ext>
            </a:extLst>
          </p:cNvPr>
          <p:cNvSpPr>
            <a:spLocks noGrp="1"/>
          </p:cNvSpPr>
          <p:nvPr>
            <p:ph type="title"/>
          </p:nvPr>
        </p:nvSpPr>
        <p:spPr/>
        <p:txBody>
          <a:bodyPr/>
          <a:lstStyle/>
          <a:p>
            <a:r>
              <a:rPr lang="en-US" dirty="0"/>
              <a:t>VA responds</a:t>
            </a:r>
          </a:p>
        </p:txBody>
      </p:sp>
      <p:sp>
        <p:nvSpPr>
          <p:cNvPr id="3" name="Slide Number Placeholder 2">
            <a:extLst>
              <a:ext uri="{FF2B5EF4-FFF2-40B4-BE49-F238E27FC236}">
                <a16:creationId xmlns:a16="http://schemas.microsoft.com/office/drawing/2014/main" id="{AEAAA953-3462-0BCF-C2FE-FA2B9D505F12}"/>
              </a:ext>
            </a:extLst>
          </p:cNvPr>
          <p:cNvSpPr>
            <a:spLocks noGrp="1"/>
          </p:cNvSpPr>
          <p:nvPr>
            <p:ph type="sldNum" sz="quarter" idx="12"/>
          </p:nvPr>
        </p:nvSpPr>
        <p:spPr/>
        <p:txBody>
          <a:bodyPr/>
          <a:lstStyle/>
          <a:p>
            <a:fld id="{772AD97A-4EE5-4134-952F-E148AF3C2668}" type="slidenum">
              <a:rPr lang="en-US" smtClean="0"/>
              <a:pPr/>
              <a:t>81</a:t>
            </a:fld>
            <a:endParaRPr lang="en-US" dirty="0"/>
          </a:p>
        </p:txBody>
      </p:sp>
      <p:sp>
        <p:nvSpPr>
          <p:cNvPr id="4" name="Content Placeholder 3">
            <a:extLst>
              <a:ext uri="{FF2B5EF4-FFF2-40B4-BE49-F238E27FC236}">
                <a16:creationId xmlns:a16="http://schemas.microsoft.com/office/drawing/2014/main" id="{EBE2E671-9394-5983-0443-72CAFFC47005}"/>
              </a:ext>
            </a:extLst>
          </p:cNvPr>
          <p:cNvSpPr>
            <a:spLocks noGrp="1"/>
          </p:cNvSpPr>
          <p:nvPr>
            <p:ph idx="1"/>
          </p:nvPr>
        </p:nvSpPr>
        <p:spPr>
          <a:xfrm>
            <a:off x="48796" y="1504393"/>
            <a:ext cx="11836400" cy="4997586"/>
          </a:xfrm>
        </p:spPr>
        <p:txBody>
          <a:bodyPr/>
          <a:lstStyle/>
          <a:p>
            <a:pPr marL="0" indent="0">
              <a:buNone/>
            </a:pPr>
            <a:r>
              <a:rPr lang="en-US" dirty="0"/>
              <a:t>We were equally puzzled:</a:t>
            </a:r>
          </a:p>
        </p:txBody>
      </p:sp>
      <p:pic>
        <p:nvPicPr>
          <p:cNvPr id="6" name="Picture 5">
            <a:extLst>
              <a:ext uri="{FF2B5EF4-FFF2-40B4-BE49-F238E27FC236}">
                <a16:creationId xmlns:a16="http://schemas.microsoft.com/office/drawing/2014/main" id="{0FE217EA-726B-901A-5E2A-E15094885F99}"/>
              </a:ext>
            </a:extLst>
          </p:cNvPr>
          <p:cNvPicPr>
            <a:picLocks noChangeAspect="1"/>
          </p:cNvPicPr>
          <p:nvPr/>
        </p:nvPicPr>
        <p:blipFill>
          <a:blip r:embed="rId2"/>
          <a:stretch>
            <a:fillRect/>
          </a:stretch>
        </p:blipFill>
        <p:spPr>
          <a:xfrm>
            <a:off x="373210" y="2776031"/>
            <a:ext cx="11187571" cy="1879095"/>
          </a:xfrm>
          <a:prstGeom prst="rect">
            <a:avLst/>
          </a:prstGeom>
        </p:spPr>
      </p:pic>
    </p:spTree>
    <p:extLst>
      <p:ext uri="{BB962C8B-B14F-4D97-AF65-F5344CB8AC3E}">
        <p14:creationId xmlns:p14="http://schemas.microsoft.com/office/powerpoint/2010/main" val="2034638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6176C-D94A-7082-4591-4482419935E2}"/>
              </a:ext>
            </a:extLst>
          </p:cNvPr>
          <p:cNvSpPr>
            <a:spLocks noGrp="1"/>
          </p:cNvSpPr>
          <p:nvPr>
            <p:ph type="title"/>
          </p:nvPr>
        </p:nvSpPr>
        <p:spPr/>
        <p:txBody>
          <a:bodyPr/>
          <a:lstStyle/>
          <a:p>
            <a:r>
              <a:rPr lang="en-US" dirty="0"/>
              <a:t>After a call to a DROC employee</a:t>
            </a:r>
          </a:p>
        </p:txBody>
      </p:sp>
      <p:sp>
        <p:nvSpPr>
          <p:cNvPr id="3" name="Slide Number Placeholder 2">
            <a:extLst>
              <a:ext uri="{FF2B5EF4-FFF2-40B4-BE49-F238E27FC236}">
                <a16:creationId xmlns:a16="http://schemas.microsoft.com/office/drawing/2014/main" id="{E52F4E2D-7024-CEF3-A999-EE5F53395603}"/>
              </a:ext>
            </a:extLst>
          </p:cNvPr>
          <p:cNvSpPr>
            <a:spLocks noGrp="1"/>
          </p:cNvSpPr>
          <p:nvPr>
            <p:ph type="sldNum" sz="quarter" idx="12"/>
          </p:nvPr>
        </p:nvSpPr>
        <p:spPr/>
        <p:txBody>
          <a:bodyPr/>
          <a:lstStyle/>
          <a:p>
            <a:fld id="{772AD97A-4EE5-4134-952F-E148AF3C2668}" type="slidenum">
              <a:rPr lang="en-US" smtClean="0"/>
              <a:pPr/>
              <a:t>82</a:t>
            </a:fld>
            <a:endParaRPr lang="en-US" dirty="0"/>
          </a:p>
        </p:txBody>
      </p:sp>
      <p:sp>
        <p:nvSpPr>
          <p:cNvPr id="4" name="Content Placeholder 3">
            <a:extLst>
              <a:ext uri="{FF2B5EF4-FFF2-40B4-BE49-F238E27FC236}">
                <a16:creationId xmlns:a16="http://schemas.microsoft.com/office/drawing/2014/main" id="{93E1F9AA-CB8B-B43B-CE58-D0DEB69A5DCC}"/>
              </a:ext>
            </a:extLst>
          </p:cNvPr>
          <p:cNvSpPr>
            <a:spLocks noGrp="1"/>
          </p:cNvSpPr>
          <p:nvPr>
            <p:ph idx="1"/>
          </p:nvPr>
        </p:nvSpPr>
        <p:spPr>
          <a:xfrm>
            <a:off x="166466" y="2190559"/>
            <a:ext cx="3959322" cy="3974714"/>
          </a:xfrm>
        </p:spPr>
        <p:txBody>
          <a:bodyPr/>
          <a:lstStyle/>
          <a:p>
            <a:pPr marL="0" indent="0">
              <a:buNone/>
            </a:pPr>
            <a:r>
              <a:rPr lang="en-US" dirty="0"/>
              <a:t>On November 18, 2025, we were notified that a DTA error had been made and they were kicking the validity issue back to the Supplemental Claim Lane:</a:t>
            </a:r>
          </a:p>
        </p:txBody>
      </p:sp>
      <p:pic>
        <p:nvPicPr>
          <p:cNvPr id="6" name="Picture 5">
            <a:extLst>
              <a:ext uri="{FF2B5EF4-FFF2-40B4-BE49-F238E27FC236}">
                <a16:creationId xmlns:a16="http://schemas.microsoft.com/office/drawing/2014/main" id="{E61A3C2D-B902-D576-4055-DE0AD3179D45}"/>
              </a:ext>
            </a:extLst>
          </p:cNvPr>
          <p:cNvPicPr>
            <a:picLocks noChangeAspect="1"/>
          </p:cNvPicPr>
          <p:nvPr/>
        </p:nvPicPr>
        <p:blipFill>
          <a:blip r:embed="rId2"/>
          <a:stretch>
            <a:fillRect/>
          </a:stretch>
        </p:blipFill>
        <p:spPr>
          <a:xfrm>
            <a:off x="4125788" y="2416702"/>
            <a:ext cx="7875117" cy="2024596"/>
          </a:xfrm>
          <a:prstGeom prst="rect">
            <a:avLst/>
          </a:prstGeom>
        </p:spPr>
      </p:pic>
    </p:spTree>
    <p:extLst>
      <p:ext uri="{BB962C8B-B14F-4D97-AF65-F5344CB8AC3E}">
        <p14:creationId xmlns:p14="http://schemas.microsoft.com/office/powerpoint/2010/main" val="8193868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9D9D1-3D13-1105-5A08-4F0971F6B61A}"/>
              </a:ext>
            </a:extLst>
          </p:cNvPr>
          <p:cNvSpPr>
            <a:spLocks noGrp="1"/>
          </p:cNvSpPr>
          <p:nvPr>
            <p:ph type="title"/>
          </p:nvPr>
        </p:nvSpPr>
        <p:spPr/>
        <p:txBody>
          <a:bodyPr/>
          <a:lstStyle/>
          <a:p>
            <a:r>
              <a:rPr lang="en-US" dirty="0"/>
              <a:t>Back at the Committee . . .</a:t>
            </a:r>
          </a:p>
        </p:txBody>
      </p:sp>
      <p:sp>
        <p:nvSpPr>
          <p:cNvPr id="3" name="Slide Number Placeholder 2">
            <a:extLst>
              <a:ext uri="{FF2B5EF4-FFF2-40B4-BE49-F238E27FC236}">
                <a16:creationId xmlns:a16="http://schemas.microsoft.com/office/drawing/2014/main" id="{4479F43C-27C6-A5E8-6ED8-A4A489DCEE48}"/>
              </a:ext>
            </a:extLst>
          </p:cNvPr>
          <p:cNvSpPr>
            <a:spLocks noGrp="1"/>
          </p:cNvSpPr>
          <p:nvPr>
            <p:ph type="sldNum" sz="quarter" idx="12"/>
          </p:nvPr>
        </p:nvSpPr>
        <p:spPr/>
        <p:txBody>
          <a:bodyPr/>
          <a:lstStyle/>
          <a:p>
            <a:fld id="{772AD97A-4EE5-4134-952F-E148AF3C2668}" type="slidenum">
              <a:rPr lang="en-US" smtClean="0"/>
              <a:pPr/>
              <a:t>83</a:t>
            </a:fld>
            <a:endParaRPr lang="en-US" dirty="0"/>
          </a:p>
        </p:txBody>
      </p:sp>
      <p:sp>
        <p:nvSpPr>
          <p:cNvPr id="4" name="Content Placeholder 3">
            <a:extLst>
              <a:ext uri="{FF2B5EF4-FFF2-40B4-BE49-F238E27FC236}">
                <a16:creationId xmlns:a16="http://schemas.microsoft.com/office/drawing/2014/main" id="{AAE5FF4E-474B-CAB0-6BFB-87CFFD7C8A11}"/>
              </a:ext>
            </a:extLst>
          </p:cNvPr>
          <p:cNvSpPr>
            <a:spLocks noGrp="1"/>
          </p:cNvSpPr>
          <p:nvPr>
            <p:ph idx="1"/>
          </p:nvPr>
        </p:nvSpPr>
        <p:spPr/>
        <p:txBody>
          <a:bodyPr/>
          <a:lstStyle/>
          <a:p>
            <a:pPr marL="0" indent="0">
              <a:buNone/>
            </a:pPr>
            <a:r>
              <a:rPr lang="en-US" dirty="0"/>
              <a:t>In a 12/3/25 letter from the Committee on Waivers, the remaining debt was waived:</a:t>
            </a:r>
          </a:p>
        </p:txBody>
      </p:sp>
      <p:pic>
        <p:nvPicPr>
          <p:cNvPr id="6" name="Picture 5">
            <a:extLst>
              <a:ext uri="{FF2B5EF4-FFF2-40B4-BE49-F238E27FC236}">
                <a16:creationId xmlns:a16="http://schemas.microsoft.com/office/drawing/2014/main" id="{9864C45C-1F76-11BC-5A3A-E56954FA2A9C}"/>
              </a:ext>
            </a:extLst>
          </p:cNvPr>
          <p:cNvPicPr>
            <a:picLocks noChangeAspect="1"/>
          </p:cNvPicPr>
          <p:nvPr/>
        </p:nvPicPr>
        <p:blipFill>
          <a:blip r:embed="rId2"/>
          <a:stretch>
            <a:fillRect/>
          </a:stretch>
        </p:blipFill>
        <p:spPr>
          <a:xfrm>
            <a:off x="355983" y="2964423"/>
            <a:ext cx="11463095" cy="1981276"/>
          </a:xfrm>
          <a:prstGeom prst="rect">
            <a:avLst/>
          </a:prstGeom>
        </p:spPr>
      </p:pic>
    </p:spTree>
    <p:extLst>
      <p:ext uri="{BB962C8B-B14F-4D97-AF65-F5344CB8AC3E}">
        <p14:creationId xmlns:p14="http://schemas.microsoft.com/office/powerpoint/2010/main" val="12311111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D358-59C2-F06C-1E9C-AD269403140E}"/>
              </a:ext>
            </a:extLst>
          </p:cNvPr>
          <p:cNvSpPr>
            <a:spLocks noGrp="1"/>
          </p:cNvSpPr>
          <p:nvPr>
            <p:ph type="title"/>
          </p:nvPr>
        </p:nvSpPr>
        <p:spPr/>
        <p:txBody>
          <a:bodyPr/>
          <a:lstStyle/>
          <a:p>
            <a:r>
              <a:rPr lang="en-US" dirty="0"/>
              <a:t>Supp. Claim Lane</a:t>
            </a:r>
          </a:p>
        </p:txBody>
      </p:sp>
      <p:sp>
        <p:nvSpPr>
          <p:cNvPr id="3" name="Slide Number Placeholder 2">
            <a:extLst>
              <a:ext uri="{FF2B5EF4-FFF2-40B4-BE49-F238E27FC236}">
                <a16:creationId xmlns:a16="http://schemas.microsoft.com/office/drawing/2014/main" id="{FAD393C1-1348-13F8-F460-8FD4D5026A7A}"/>
              </a:ext>
            </a:extLst>
          </p:cNvPr>
          <p:cNvSpPr>
            <a:spLocks noGrp="1"/>
          </p:cNvSpPr>
          <p:nvPr>
            <p:ph type="sldNum" sz="quarter" idx="12"/>
          </p:nvPr>
        </p:nvSpPr>
        <p:spPr/>
        <p:txBody>
          <a:bodyPr/>
          <a:lstStyle/>
          <a:p>
            <a:fld id="{772AD97A-4EE5-4134-952F-E148AF3C2668}" type="slidenum">
              <a:rPr lang="en-US" smtClean="0"/>
              <a:pPr/>
              <a:t>84</a:t>
            </a:fld>
            <a:endParaRPr lang="en-US" dirty="0"/>
          </a:p>
        </p:txBody>
      </p:sp>
      <p:sp>
        <p:nvSpPr>
          <p:cNvPr id="4" name="Content Placeholder 3">
            <a:extLst>
              <a:ext uri="{FF2B5EF4-FFF2-40B4-BE49-F238E27FC236}">
                <a16:creationId xmlns:a16="http://schemas.microsoft.com/office/drawing/2014/main" id="{2AB8CA8E-D6F2-7F51-F0E6-BF7A5C606DB6}"/>
              </a:ext>
            </a:extLst>
          </p:cNvPr>
          <p:cNvSpPr>
            <a:spLocks noGrp="1"/>
          </p:cNvSpPr>
          <p:nvPr>
            <p:ph idx="1"/>
          </p:nvPr>
        </p:nvSpPr>
        <p:spPr>
          <a:xfrm>
            <a:off x="169332" y="1995825"/>
            <a:ext cx="3211176" cy="2866350"/>
          </a:xfrm>
        </p:spPr>
        <p:txBody>
          <a:bodyPr/>
          <a:lstStyle/>
          <a:p>
            <a:pPr marL="0" indent="0">
              <a:buNone/>
            </a:pPr>
            <a:r>
              <a:rPr lang="en-US" dirty="0"/>
              <a:t>Things have taken a turn (but now how we anticipated).  In a December 30, 2025 letter:</a:t>
            </a:r>
          </a:p>
        </p:txBody>
      </p:sp>
      <p:pic>
        <p:nvPicPr>
          <p:cNvPr id="6" name="Picture 5">
            <a:extLst>
              <a:ext uri="{FF2B5EF4-FFF2-40B4-BE49-F238E27FC236}">
                <a16:creationId xmlns:a16="http://schemas.microsoft.com/office/drawing/2014/main" id="{2A34C67F-70EC-5768-16C1-CE33B0D0F4D1}"/>
              </a:ext>
            </a:extLst>
          </p:cNvPr>
          <p:cNvPicPr>
            <a:picLocks noChangeAspect="1"/>
          </p:cNvPicPr>
          <p:nvPr/>
        </p:nvPicPr>
        <p:blipFill>
          <a:blip r:embed="rId2"/>
          <a:stretch>
            <a:fillRect/>
          </a:stretch>
        </p:blipFill>
        <p:spPr>
          <a:xfrm>
            <a:off x="3509952" y="1660856"/>
            <a:ext cx="8273187" cy="4792998"/>
          </a:xfrm>
          <a:prstGeom prst="rect">
            <a:avLst/>
          </a:prstGeom>
        </p:spPr>
      </p:pic>
    </p:spTree>
    <p:extLst>
      <p:ext uri="{BB962C8B-B14F-4D97-AF65-F5344CB8AC3E}">
        <p14:creationId xmlns:p14="http://schemas.microsoft.com/office/powerpoint/2010/main" val="24521680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29C0-A078-E733-3906-A2374F974ED3}"/>
              </a:ext>
            </a:extLst>
          </p:cNvPr>
          <p:cNvSpPr>
            <a:spLocks noGrp="1"/>
          </p:cNvSpPr>
          <p:nvPr>
            <p:ph type="title"/>
          </p:nvPr>
        </p:nvSpPr>
        <p:spPr/>
        <p:txBody>
          <a:bodyPr/>
          <a:lstStyle/>
          <a:p>
            <a:r>
              <a:rPr lang="en-US" dirty="0"/>
              <a:t>Our response</a:t>
            </a:r>
          </a:p>
        </p:txBody>
      </p:sp>
      <p:sp>
        <p:nvSpPr>
          <p:cNvPr id="3" name="Slide Number Placeholder 2">
            <a:extLst>
              <a:ext uri="{FF2B5EF4-FFF2-40B4-BE49-F238E27FC236}">
                <a16:creationId xmlns:a16="http://schemas.microsoft.com/office/drawing/2014/main" id="{BE3FE496-1D5E-C559-354B-2F43A393961F}"/>
              </a:ext>
            </a:extLst>
          </p:cNvPr>
          <p:cNvSpPr>
            <a:spLocks noGrp="1"/>
          </p:cNvSpPr>
          <p:nvPr>
            <p:ph type="sldNum" sz="quarter" idx="12"/>
          </p:nvPr>
        </p:nvSpPr>
        <p:spPr/>
        <p:txBody>
          <a:bodyPr/>
          <a:lstStyle/>
          <a:p>
            <a:fld id="{772AD97A-4EE5-4134-952F-E148AF3C2668}" type="slidenum">
              <a:rPr lang="en-US" smtClean="0"/>
              <a:pPr/>
              <a:t>85</a:t>
            </a:fld>
            <a:endParaRPr lang="en-US" dirty="0"/>
          </a:p>
        </p:txBody>
      </p:sp>
      <p:pic>
        <p:nvPicPr>
          <p:cNvPr id="10" name="Content Placeholder 9">
            <a:extLst>
              <a:ext uri="{FF2B5EF4-FFF2-40B4-BE49-F238E27FC236}">
                <a16:creationId xmlns:a16="http://schemas.microsoft.com/office/drawing/2014/main" id="{BAEB7750-795F-6DD1-D68B-4EF138DBF5F3}"/>
              </a:ext>
            </a:extLst>
          </p:cNvPr>
          <p:cNvPicPr>
            <a:picLocks noGrp="1" noChangeAspect="1"/>
          </p:cNvPicPr>
          <p:nvPr>
            <p:ph idx="1"/>
          </p:nvPr>
        </p:nvPicPr>
        <p:blipFill>
          <a:blip r:embed="rId2"/>
          <a:stretch>
            <a:fillRect/>
          </a:stretch>
        </p:blipFill>
        <p:spPr>
          <a:xfrm>
            <a:off x="406180" y="2088912"/>
            <a:ext cx="11599551" cy="3513231"/>
          </a:xfrm>
          <a:prstGeom prst="rect">
            <a:avLst/>
          </a:prstGeom>
        </p:spPr>
      </p:pic>
    </p:spTree>
    <p:extLst>
      <p:ext uri="{BB962C8B-B14F-4D97-AF65-F5344CB8AC3E}">
        <p14:creationId xmlns:p14="http://schemas.microsoft.com/office/powerpoint/2010/main" val="2477644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532A-1B7E-F7DD-3BAC-05946F6C195A}"/>
              </a:ext>
            </a:extLst>
          </p:cNvPr>
          <p:cNvSpPr>
            <a:spLocks noGrp="1"/>
          </p:cNvSpPr>
          <p:nvPr>
            <p:ph type="title"/>
          </p:nvPr>
        </p:nvSpPr>
        <p:spPr/>
        <p:txBody>
          <a:bodyPr/>
          <a:lstStyle/>
          <a:p>
            <a:r>
              <a:rPr lang="en-US" dirty="0"/>
              <a:t>VA Decision</a:t>
            </a:r>
          </a:p>
        </p:txBody>
      </p:sp>
      <p:sp>
        <p:nvSpPr>
          <p:cNvPr id="3" name="Slide Number Placeholder 2">
            <a:extLst>
              <a:ext uri="{FF2B5EF4-FFF2-40B4-BE49-F238E27FC236}">
                <a16:creationId xmlns:a16="http://schemas.microsoft.com/office/drawing/2014/main" id="{98A94C87-AC7C-EF53-ABF2-E463AD1EC26A}"/>
              </a:ext>
            </a:extLst>
          </p:cNvPr>
          <p:cNvSpPr>
            <a:spLocks noGrp="1"/>
          </p:cNvSpPr>
          <p:nvPr>
            <p:ph type="sldNum" sz="quarter" idx="12"/>
          </p:nvPr>
        </p:nvSpPr>
        <p:spPr/>
        <p:txBody>
          <a:bodyPr/>
          <a:lstStyle/>
          <a:p>
            <a:fld id="{772AD97A-4EE5-4134-952F-E148AF3C2668}" type="slidenum">
              <a:rPr lang="en-US" smtClean="0"/>
              <a:pPr/>
              <a:t>86</a:t>
            </a:fld>
            <a:endParaRPr lang="en-US" dirty="0"/>
          </a:p>
        </p:txBody>
      </p:sp>
      <p:sp>
        <p:nvSpPr>
          <p:cNvPr id="4" name="Content Placeholder 3">
            <a:extLst>
              <a:ext uri="{FF2B5EF4-FFF2-40B4-BE49-F238E27FC236}">
                <a16:creationId xmlns:a16="http://schemas.microsoft.com/office/drawing/2014/main" id="{96861730-0908-4034-2174-AA0121E0901A}"/>
              </a:ext>
            </a:extLst>
          </p:cNvPr>
          <p:cNvSpPr>
            <a:spLocks noGrp="1"/>
          </p:cNvSpPr>
          <p:nvPr>
            <p:ph idx="1"/>
          </p:nvPr>
        </p:nvSpPr>
        <p:spPr/>
        <p:txBody>
          <a:bodyPr/>
          <a:lstStyle/>
          <a:p>
            <a:pPr marL="0" indent="0">
              <a:buNone/>
            </a:pPr>
            <a:r>
              <a:rPr lang="en-US" dirty="0"/>
              <a:t>In a May 1, 2026 decision, VA finds the debt not valid!</a:t>
            </a:r>
          </a:p>
        </p:txBody>
      </p:sp>
      <p:pic>
        <p:nvPicPr>
          <p:cNvPr id="6" name="Picture 5">
            <a:extLst>
              <a:ext uri="{FF2B5EF4-FFF2-40B4-BE49-F238E27FC236}">
                <a16:creationId xmlns:a16="http://schemas.microsoft.com/office/drawing/2014/main" id="{D9F03BD7-FF2D-D9AA-D01F-282EE0D91569}"/>
              </a:ext>
            </a:extLst>
          </p:cNvPr>
          <p:cNvPicPr>
            <a:picLocks noChangeAspect="1"/>
          </p:cNvPicPr>
          <p:nvPr/>
        </p:nvPicPr>
        <p:blipFill>
          <a:blip r:embed="rId3"/>
          <a:stretch>
            <a:fillRect/>
          </a:stretch>
        </p:blipFill>
        <p:spPr>
          <a:xfrm>
            <a:off x="2595679" y="2120263"/>
            <a:ext cx="6853121" cy="4333591"/>
          </a:xfrm>
          <a:prstGeom prst="rect">
            <a:avLst/>
          </a:prstGeom>
        </p:spPr>
      </p:pic>
    </p:spTree>
    <p:extLst>
      <p:ext uri="{BB962C8B-B14F-4D97-AF65-F5344CB8AC3E}">
        <p14:creationId xmlns:p14="http://schemas.microsoft.com/office/powerpoint/2010/main" val="23645572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EF736-A72D-62BA-E1D9-18D4EAB8E80D}"/>
              </a:ext>
            </a:extLst>
          </p:cNvPr>
          <p:cNvSpPr>
            <a:spLocks noGrp="1"/>
          </p:cNvSpPr>
          <p:nvPr>
            <p:ph type="title"/>
          </p:nvPr>
        </p:nvSpPr>
        <p:spPr/>
        <p:txBody>
          <a:bodyPr/>
          <a:lstStyle/>
          <a:p>
            <a:r>
              <a:rPr lang="en-US" dirty="0"/>
              <a:t>But it’s not over</a:t>
            </a:r>
          </a:p>
        </p:txBody>
      </p:sp>
      <p:sp>
        <p:nvSpPr>
          <p:cNvPr id="3" name="Slide Number Placeholder 2">
            <a:extLst>
              <a:ext uri="{FF2B5EF4-FFF2-40B4-BE49-F238E27FC236}">
                <a16:creationId xmlns:a16="http://schemas.microsoft.com/office/drawing/2014/main" id="{AD81AFC3-6C51-3681-7AF2-5A69E64BC266}"/>
              </a:ext>
            </a:extLst>
          </p:cNvPr>
          <p:cNvSpPr>
            <a:spLocks noGrp="1"/>
          </p:cNvSpPr>
          <p:nvPr>
            <p:ph type="sldNum" sz="quarter" idx="12"/>
          </p:nvPr>
        </p:nvSpPr>
        <p:spPr/>
        <p:txBody>
          <a:bodyPr/>
          <a:lstStyle/>
          <a:p>
            <a:fld id="{772AD97A-4EE5-4134-952F-E148AF3C2668}" type="slidenum">
              <a:rPr lang="en-US" smtClean="0"/>
              <a:pPr/>
              <a:t>87</a:t>
            </a:fld>
            <a:endParaRPr lang="en-US" dirty="0"/>
          </a:p>
        </p:txBody>
      </p:sp>
      <p:sp>
        <p:nvSpPr>
          <p:cNvPr id="4" name="Content Placeholder 3">
            <a:extLst>
              <a:ext uri="{FF2B5EF4-FFF2-40B4-BE49-F238E27FC236}">
                <a16:creationId xmlns:a16="http://schemas.microsoft.com/office/drawing/2014/main" id="{465DFB79-8C68-DF73-15EE-2B7EF5A5E3AF}"/>
              </a:ext>
            </a:extLst>
          </p:cNvPr>
          <p:cNvSpPr>
            <a:spLocks noGrp="1"/>
          </p:cNvSpPr>
          <p:nvPr>
            <p:ph idx="1"/>
          </p:nvPr>
        </p:nvSpPr>
        <p:spPr/>
        <p:txBody>
          <a:bodyPr/>
          <a:lstStyle/>
          <a:p>
            <a:pPr marL="0" indent="0">
              <a:buNone/>
            </a:pPr>
            <a:r>
              <a:rPr lang="en-US" dirty="0"/>
              <a:t>On May 6, 2026, our client was paid $18,250.63 of the $69,752.94 that he’s owed.</a:t>
            </a:r>
          </a:p>
        </p:txBody>
      </p:sp>
      <p:pic>
        <p:nvPicPr>
          <p:cNvPr id="6" name="Picture 5">
            <a:extLst>
              <a:ext uri="{FF2B5EF4-FFF2-40B4-BE49-F238E27FC236}">
                <a16:creationId xmlns:a16="http://schemas.microsoft.com/office/drawing/2014/main" id="{01F534AE-5E5E-01F9-D8AF-A9B5D1371270}"/>
              </a:ext>
            </a:extLst>
          </p:cNvPr>
          <p:cNvPicPr>
            <a:picLocks noChangeAspect="1"/>
          </p:cNvPicPr>
          <p:nvPr/>
        </p:nvPicPr>
        <p:blipFill>
          <a:blip r:embed="rId2"/>
          <a:stretch>
            <a:fillRect/>
          </a:stretch>
        </p:blipFill>
        <p:spPr>
          <a:xfrm>
            <a:off x="1187193" y="2509688"/>
            <a:ext cx="9896443" cy="3692702"/>
          </a:xfrm>
          <a:prstGeom prst="rect">
            <a:avLst/>
          </a:prstGeom>
        </p:spPr>
      </p:pic>
    </p:spTree>
    <p:extLst>
      <p:ext uri="{BB962C8B-B14F-4D97-AF65-F5344CB8AC3E}">
        <p14:creationId xmlns:p14="http://schemas.microsoft.com/office/powerpoint/2010/main" val="41240854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9C21E-39EB-1AB8-0DF5-D460A033E020}"/>
              </a:ext>
            </a:extLst>
          </p:cNvPr>
          <p:cNvSpPr>
            <a:spLocks noGrp="1"/>
          </p:cNvSpPr>
          <p:nvPr>
            <p:ph type="title"/>
          </p:nvPr>
        </p:nvSpPr>
        <p:spPr/>
        <p:txBody>
          <a:bodyPr/>
          <a:lstStyle/>
          <a:p>
            <a:r>
              <a:rPr lang="en-US" dirty="0"/>
              <a:t>Finally . . . 		</a:t>
            </a:r>
          </a:p>
        </p:txBody>
      </p:sp>
      <p:sp>
        <p:nvSpPr>
          <p:cNvPr id="3" name="Slide Number Placeholder 2">
            <a:extLst>
              <a:ext uri="{FF2B5EF4-FFF2-40B4-BE49-F238E27FC236}">
                <a16:creationId xmlns:a16="http://schemas.microsoft.com/office/drawing/2014/main" id="{137BA46B-875B-BA31-0287-DA7CC3B79399}"/>
              </a:ext>
            </a:extLst>
          </p:cNvPr>
          <p:cNvSpPr>
            <a:spLocks noGrp="1"/>
          </p:cNvSpPr>
          <p:nvPr>
            <p:ph type="sldNum" sz="quarter" idx="12"/>
          </p:nvPr>
        </p:nvSpPr>
        <p:spPr/>
        <p:txBody>
          <a:bodyPr/>
          <a:lstStyle/>
          <a:p>
            <a:fld id="{772AD97A-4EE5-4134-952F-E148AF3C2668}" type="slidenum">
              <a:rPr lang="en-US" smtClean="0"/>
              <a:pPr/>
              <a:t>88</a:t>
            </a:fld>
            <a:endParaRPr lang="en-US" dirty="0"/>
          </a:p>
        </p:txBody>
      </p:sp>
      <p:sp>
        <p:nvSpPr>
          <p:cNvPr id="4" name="Content Placeholder 3">
            <a:extLst>
              <a:ext uri="{FF2B5EF4-FFF2-40B4-BE49-F238E27FC236}">
                <a16:creationId xmlns:a16="http://schemas.microsoft.com/office/drawing/2014/main" id="{AAD9A48C-F17A-C930-0CE1-0A9EFF004014}"/>
              </a:ext>
            </a:extLst>
          </p:cNvPr>
          <p:cNvSpPr>
            <a:spLocks noGrp="1"/>
          </p:cNvSpPr>
          <p:nvPr>
            <p:ph idx="1"/>
          </p:nvPr>
        </p:nvSpPr>
        <p:spPr>
          <a:xfrm>
            <a:off x="169331" y="2576090"/>
            <a:ext cx="11836400" cy="2790516"/>
          </a:xfrm>
        </p:spPr>
        <p:txBody>
          <a:bodyPr>
            <a:normAutofit/>
          </a:bodyPr>
          <a:lstStyle/>
          <a:p>
            <a:pPr marL="0" indent="0">
              <a:buNone/>
            </a:pPr>
            <a:r>
              <a:rPr lang="en-US" sz="6600" dirty="0"/>
              <a:t>On July 6, 2026 our client was paid in full!</a:t>
            </a:r>
          </a:p>
        </p:txBody>
      </p:sp>
    </p:spTree>
    <p:extLst>
      <p:ext uri="{BB962C8B-B14F-4D97-AF65-F5344CB8AC3E}">
        <p14:creationId xmlns:p14="http://schemas.microsoft.com/office/powerpoint/2010/main" val="40735777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50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SUITE_ISPRING_CURRENT_PLAYER_ID" val="universal"/>
  <p:tag name="ISPRING_PRESENTATION_COURSE_TITLE" val="TALDSO_Rebuilt_Template_2022-11-01"/>
  <p:tag name="ISPRING_LMS_API_VERSION" val="SCORM 2004 (4th edition)"/>
  <p:tag name="ISPRING_ULTRA_SCORM_COURSE_ID" val="E2546934-648F-4479-A5C7-5A490357E911"/>
  <p:tag name="ISPRING_CMI5_LAUNCH_METHOD" val="any window"/>
  <p:tag name="ISPRING_SCORM_ENDPOINT" val="&lt;endpoint&gt;&lt;enable&gt;0&lt;/enable&gt;&lt;lrs&gt;https://&lt;/lrs&gt;&lt;auth&gt;0&lt;/auth&gt;&lt;login&gt;&lt;/login&gt;&lt;password&gt;&lt;/password&gt;&lt;key&gt;&lt;/key&gt;&lt;name&gt;&lt;/name&gt;&lt;email&gt;&lt;/email&gt;&lt;/endpoint&gt;&#10;"/>
  <p:tag name="ISPRINGCLOUDFOLDERID" val="1"/>
  <p:tag name="ISPRINGONLINEFOLDERID" val="0"/>
  <p:tag name="ISPRING_OUTPUT_FOLDER" val="[[&quot;Ӡ\uFFFD\uFFFD{084B873A-63FD-4DAC-9BCB-11E112ECCEAE}&quot;,&quot;C:\\Users\\jridgway\\OneDrive - Bergmann &amp; Moore\\Desktop&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0&quot;},&quot;cloudSettings&quot;:{&quot;onlineDestinationFolderId&quot;:&quot;1&quot;},&quot;publishDestination&quot;:&quot;LMS&quot;,&quot;wordSettings&quot;:{&quot;printCopies&quot;:1},&quot;studioSettings&quot;:{&quot;onlineDestinationFolderId&quot;:&quot;1&quot;}}"/>
  <p:tag name="ISPRING_SCORM_RATE_SLIDES" val="0"/>
  <p:tag name="ISPRING_SCORM_PASSING_SCORE" val="0.000000"/>
  <p:tag name="ISPRING_PRESENTATION_TITLE" val="TALDSO_Rebuilt_Template_2022-11-01"/>
  <p:tag name="ISPRING_PROJECT_VERSION" val="9.3"/>
  <p:tag name="ISPRING_PROJECT_FOLDER_UPDATED" val="1"/>
  <p:tag name="ISPRING_PRESENTATION_INFO_2" val="&lt;?xml version=&quot;1.0&quot; encoding=&quot;UTF-8&quot; standalone=&quot;no&quot; ?&gt;&#10;&lt;presentation2&gt;&#10;&#10;  &lt;slides&gt;&#10;    &lt;slide id=&quot;{4B589820-1F53-488F-B5B7-50FFBCA87211}&quot; pptId=&quot;256&quot;/&gt;&#10;    &lt;slide id=&quot;{C8AC5F2D-2584-4CCA-B396-699C0F65D957}&quot; pptId=&quot;263&quot;/&gt;&#10;    &lt;slide id=&quot;{112A5329-FA95-4650-83FD-FC8688AE1647}&quot; pptId=&quot;590&quot;/&gt;&#10;    &lt;slide id=&quot;{19E2C39B-B7C5-4A4D-BCFB-D978616087BA}&quot; pptId=&quot;589&quot;/&gt;&#10;    &lt;slide id=&quot;{CDD1B9CC-D746-4257-967A-66096DA4B9FD}&quot; pptId=&quot;591&quot;/&gt;&#10;    &lt;slide id=&quot;{3B5FAB99-9022-47B1-B0CC-E48CF1BCE896}&quot; pptId=&quot;447&quot;/&gt;&#10;    &lt;slide id=&quot;{80BE75EB-E245-46F7-AC70-72F7D714308D}&quot; pptId=&quot;448&quot;/&gt;&#10;    &lt;slide id=&quot;{71FE6E18-34AA-40C4-8B69-616A71536E20}&quot; pptId=&quot;601&quot;/&gt;&#10;    &lt;slide id=&quot;{7C8CEF3F-6075-4039-ACB2-83681A97F2B1}&quot; pptId=&quot;267&quot;/&gt;&#10;    &lt;slide id=&quot;{FB864DBC-2442-4879-95FF-D1DE92E5D380}&quot; pptId=&quot;598&quot;/&gt;&#10;    &lt;slide id=&quot;{E424876F-7CE1-484B-9E50-FE377AAC3EAE}&quot; pptId=&quot;300&quot;/&gt;&#10;    &lt;slide id=&quot;{7BE88A01-F76B-41EF-82E8-FE3E8CA01B7D}&quot; pptId=&quot;454&quot;/&gt;&#10;  &lt;/slides&gt;&#10;&#10;  &lt;narration&gt;&#10;    &lt;audioTracks&gt;&#10;      &lt;audioTrack muted=&quot;false&quot; name=&quot;Audio 1&quot; resource=&quot;23761c73&quot; slideId=&quot;{4B589820-1F53-488F-B5B7-50FFBCA87211}&quot; startTime=&quot;0&quot; stepIndex=&quot;0&quot; volume=&quot;1&quot;&gt;&#10;        &lt;audio channels=&quot;1&quot; format=&quot;s16&quot; sampleRate=&quot;44100&quot;/&gt;&#10;      &lt;/audioTrack&gt;&#10;    &lt;/audioTracks&gt;&#10;    &lt;videoTracks/&gt;&#10;  &lt;/narration&gt;&#10;&#10;&lt;/presentation2&gt;&#10;"/>
  <p:tag name="ISPRING_FIRST_PUBLISH" val="1"/>
  <p:tag name="ISPRING_SCORM_RATE_QUIZZES" val="0"/>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true,&quot;mode&quot;:&quot;slideTimeline&quot;,&quot;showLabels&quot;:true,&quot;visible&quot;:true},&quot;showCCButton&quot;:false,&quot;showNextButton&quot;:true,&quot;showOutline&quot;:false,&quot;showPlayPause&quot;:true,&quot;showPlaybackRateButton&quot;:false,&quot;showPrevButton&quot;:true,&quot;showRewind&quot;:true,&quot;showSlideNumbers&quot;:true,&quot;showSlideOnlyButton&quot;:true,&quot;showVolumeControl&quot;:true,&quot;visible&quot;:true},&quot;fontFamily&quot;:&quot;Arial&quot;,&quot;miniskinCustomizationEnabled&quot;:false,&quot;outlinePanel&quot;:{&quot;highlightViewedEntries&quot;:false,&quot;multilevel&quot;:true,&quot;numberEntries&quot;:true,&quot;search&quot;:true,&quot;thumbnails&quot;:true},&quot;sidePanel&quot;:{&quot;showAtLeft&quot;:false,&quot;showLogo&quot;:false,&quot;showNotes&quot;:false,&quot;showOutline&quot;:false,&quot;showPresenterInfo&quot;:false,&quot;showPresenterVideo&quot;:false,&quot;visible&quot;:false},&quot;titlePanel&quot;:{&quot;buttons&quot;:[&quot;attachments&quot;,&quot;markerTools&quot;,&quot;presenterInfo&quot;],&quot;buttonsAtLeft&quot;:true,&quot;courseTitleVisible&quot;:true,&quot;showLogo&quot;:false,&quot;visible&quot;:false},&quot;version&quot;:&quot;1.0&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C_MENU_OFF&quot;:&quot;Off&quot;,&quot;PB_CC_MENU_ON&quot;:&quot;On&quot;,&quot;PB_CC_MENU_TITLE&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true},&quot;keyboardSettings&quot;:&quot;&quot;,&quot;skinVersion&quot;:2,&quot;skinCompatibleVersion&quot;:0,&quot;publishSettings&quot;:{&quot;backgroundColor&quot;:&quot;#DCDEE0&quot;,&quot;playerDimensions&quot;:{&quot;height&quot;:92,&quot;width&quot;:16},&quot;playerModule&quot;:&quot;UniversalHtml&quot;,&quot;presentationContent&quot;:{&quot;metadata&quot;:{&quot;references&quot;:false,&quot;texts&quot;:[&quot;DT_HYPERLINK_TOOLTIP&quot;]},&quot;resources&quot;:{&quot;attachments&quot;:false,&quot;fonts&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ceipData&quot;:{&quot;enableMiniSkinCustomization&quot;:false,&quot;playerLayout&quot;:&quot;custom&quot;,&quot;playerLayoutFooter&quot;:&quot;playAndPause,replay,fullscreen,volumeControl,slideNumber,goToPrev,goToNext&quot;,&quot;playerLayoutHeader&quot;:&quot;&quot;,&quot;playerLayoutHeaderButtonsPosition&quot;:&quot;&quot;,&quot;playerLayoutOutline&quot;:&quot;&quot;,&quot;playerLayoutProgress&quot;:&quot;enabledNavigation,showLabels&quot;,&quot;playerLayoutProgressMode&quot;:&quot;slideTimeline&quot;,&quot;playerLayoutSidebar&quot;:&quot;&quot;,&quot;playerLayoutSidebarPosition&quot;:&quot;&quot;,&quot;playerMessages&quot;:&quot;builtin.en&quot;,&quot;playerNavigationAutoStart&quot;:true,&quot;playerNavigationEnableKeyboardNavigation&quot;:tru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UUID" val="{14FC3FFD-47D3-4164-9CBD-80B52CE78203}"/>
  <p:tag name="ISPRING_RESOURCE_FOLDER" val="Z:\TALDSO\TAL 2024 Symposium Plans\Templates\DSO_Lesson_Template_2024-04-12\"/>
  <p:tag name="ISPRING_PRESENTATION_PATH" val="Z:\TALDSO\TAL 2024 Symposium Plans\Templates\DSO_Lesson_Template_2024-04-12.pptx"/>
  <p:tag name="ISPRING_SCREEN_RECS_UPDATED" val="Z:\TALDSO\TAL 2024 Symposium Plans\Templates\DSO_Lesson_Template_2024-04-12\"/>
</p:tagLst>
</file>

<file path=ppt/tags/tag2.xml><?xml version="1.0" encoding="utf-8"?>
<p:tagLst xmlns:a="http://schemas.openxmlformats.org/drawingml/2006/main" xmlns:r="http://schemas.openxmlformats.org/officeDocument/2006/relationships" xmlns:p="http://schemas.openxmlformats.org/presentationml/2006/main">
  <p:tag name="GENSWF_SLIDE_UID" val="{DFF64F70-3C72-4BB9-B208-AC862C5C5E87}:256"/>
  <p:tag name="ISPRING_SLIDE_ID_2" val="{4B589820-1F53-488F-B5B7-50FFBCA87211}"/>
  <p:tag name="GENSWF_ADVANCE_TIME" val="6.685"/>
  <p:tag name="ISPRING_CUSTOM_TIMING_USED"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21328</TotalTime>
  <Words>12698</Words>
  <Application>Microsoft Office PowerPoint</Application>
  <PresentationFormat>Widescreen</PresentationFormat>
  <Paragraphs>826</Paragraphs>
  <Slides>89</Slides>
  <Notes>55</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89</vt:i4>
      </vt:variant>
    </vt:vector>
  </HeadingPairs>
  <TitlesOfParts>
    <vt:vector size="96" baseType="lpstr">
      <vt:lpstr>Arial</vt:lpstr>
      <vt:lpstr>Calibri</vt:lpstr>
      <vt:lpstr>Segoe UI</vt:lpstr>
      <vt:lpstr>Verdana</vt:lpstr>
      <vt:lpstr>1_Office Theme</vt:lpstr>
      <vt:lpstr>Custom Design</vt:lpstr>
      <vt:lpstr>1_Custom Design</vt:lpstr>
      <vt:lpstr>Overpayments Waivers &amp; Validity</vt:lpstr>
      <vt:lpstr>Polling Question</vt:lpstr>
      <vt:lpstr>Why This Matters</vt:lpstr>
      <vt:lpstr>Learning Objectives</vt:lpstr>
      <vt:lpstr>I. Statutory Authority</vt:lpstr>
      <vt:lpstr>38 U.S.C. § 5112 — Where Overpayments Are Born</vt:lpstr>
      <vt:lpstr>38 U.S.C. § 5112 — Where Overpayments Are Born</vt:lpstr>
      <vt:lpstr>38 U.S.C. § 5314 — Offset: VA's Collection Engine</vt:lpstr>
      <vt:lpstr>38 U.S.C. § 5302 — Waiver: The Relief Statute</vt:lpstr>
      <vt:lpstr>38 U.S.C. § 5315 — Interest &amp; Administrative Costs</vt:lpstr>
      <vt:lpstr>38 U.S.C. § 5314A — The Dispute Statute (2022)</vt:lpstr>
      <vt:lpstr>Regulatory Authority</vt:lpstr>
      <vt:lpstr>38 CFR §§ 1.911-1.917 — Collection Due Process</vt:lpstr>
      <vt:lpstr>38 CFR § 1.912a(c) — The 30-Day Shield</vt:lpstr>
      <vt:lpstr>Poll</vt:lpstr>
      <vt:lpstr>Poll Answer: 38 CFR § 1.963 — Requesting Waiver: The One-Year Clock</vt:lpstr>
      <vt:lpstr>38 CFR § 1.965 — “Equity and Good Conscience”</vt:lpstr>
      <vt:lpstr>38 CFR §§ 1.966—1.970 — Decisions, Hearings &amp; Appeals</vt:lpstr>
      <vt:lpstr>III. Sub-Regulatory Guidance</vt:lpstr>
      <vt:lpstr>M21-1 Debt Guidance</vt:lpstr>
      <vt:lpstr>How Debts Get Created: The Audit Trail</vt:lpstr>
      <vt:lpstr>Validity-of-Debt Disputes in M21-1</vt:lpstr>
      <vt:lpstr>Waiver Development</vt:lpstr>
      <vt:lpstr>Waiver Adjudication</vt:lpstr>
      <vt:lpstr>The Hierarchy in Practice</vt:lpstr>
      <vt:lpstr>Recent Developments (2022—2026)</vt:lpstr>
      <vt:lpstr>IV. The VSO Playbook</vt:lpstr>
      <vt:lpstr>Anatomy of a Debt Notice</vt:lpstr>
      <vt:lpstr>Two Clocks</vt:lpstr>
      <vt:lpstr>Challenging Validity: Five Questions</vt:lpstr>
      <vt:lpstr>Common Debt Scenarios</vt:lpstr>
      <vt:lpstr>Debts Involving Dependents &amp; Survivors</vt:lpstr>
      <vt:lpstr>V. The Waiver Process</vt:lpstr>
      <vt:lpstr>Step 1: Is Waiver Available?</vt:lpstr>
      <vt:lpstr>Step 2: Frame Your Theory</vt:lpstr>
      <vt:lpstr>Fault</vt:lpstr>
      <vt:lpstr>Financial Hardship</vt:lpstr>
      <vt:lpstr>VA Form 5655 — Walkthrough</vt:lpstr>
      <vt:lpstr>VA Form 5655 — Walkthrough</vt:lpstr>
      <vt:lpstr>Step 3: Filing</vt:lpstr>
      <vt:lpstr>While You Wait</vt:lpstr>
      <vt:lpstr>Hearings</vt:lpstr>
      <vt:lpstr>Reconsideration &amp; Board Appeal</vt:lpstr>
      <vt:lpstr>Repayment Plans &amp; Compromise</vt:lpstr>
      <vt:lpstr>Case Study 1: The Dependency Debt</vt:lpstr>
      <vt:lpstr>Case Study 1: Poll</vt:lpstr>
      <vt:lpstr>Poll Answer</vt:lpstr>
      <vt:lpstr>Case Study 2: The Pension Income Debt</vt:lpstr>
      <vt:lpstr>Case Study 2: Poll</vt:lpstr>
      <vt:lpstr>Poll Answer</vt:lpstr>
      <vt:lpstr>Case Study 3: The Validity Win</vt:lpstr>
      <vt:lpstr>VSO Checklist: Intake to Resolution</vt:lpstr>
      <vt:lpstr>Resources &amp; References</vt:lpstr>
      <vt:lpstr>Break</vt:lpstr>
      <vt:lpstr>Mock Hearing Exercise</vt:lpstr>
      <vt:lpstr>Grant of Benefits!</vt:lpstr>
      <vt:lpstr>Yikes!</vt:lpstr>
      <vt:lpstr>Our Initial Response</vt:lpstr>
      <vt:lpstr>VA Determination</vt:lpstr>
      <vt:lpstr>VA Proposes to Add to It</vt:lpstr>
      <vt:lpstr>Our Reply</vt:lpstr>
      <vt:lpstr>Legal Argument</vt:lpstr>
      <vt:lpstr>Our Reply Documents</vt:lpstr>
      <vt:lpstr>Subsequent Decision</vt:lpstr>
      <vt:lpstr>HLR Request</vt:lpstr>
      <vt:lpstr>HLR Decision</vt:lpstr>
      <vt:lpstr>Supplemental Claim</vt:lpstr>
      <vt:lpstr>Evidence</vt:lpstr>
      <vt:lpstr>Supp. Claim Decision</vt:lpstr>
      <vt:lpstr>Waiver Request</vt:lpstr>
      <vt:lpstr>Evidence with Waiver Request</vt:lpstr>
      <vt:lpstr>Waiver Decision</vt:lpstr>
      <vt:lpstr>Appeal to the Board</vt:lpstr>
      <vt:lpstr>Notice of Disagreement</vt:lpstr>
      <vt:lpstr>BVA Decision</vt:lpstr>
      <vt:lpstr>Board’s Language</vt:lpstr>
      <vt:lpstr>VA Decision</vt:lpstr>
      <vt:lpstr>Off to the Committee on Waivers</vt:lpstr>
      <vt:lpstr>Committee’s Next Decision </vt:lpstr>
      <vt:lpstr>Meanwhile, back at the RO . . . </vt:lpstr>
      <vt:lpstr>VA responds</vt:lpstr>
      <vt:lpstr>After a call to a DROC employee</vt:lpstr>
      <vt:lpstr>Back at the Committee . . .</vt:lpstr>
      <vt:lpstr>Supp. Claim Lane</vt:lpstr>
      <vt:lpstr>Our response</vt:lpstr>
      <vt:lpstr>VA Decision</vt:lpstr>
      <vt:lpstr>But it’s not over</vt:lpstr>
      <vt:lpstr>Finally .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TALDSO_Rebuilt_Template_2022-11-01</dc:title>
  <dc:creator>James Ridgway</dc:creator>
  <cp:lastModifiedBy>Jim March</cp:lastModifiedBy>
  <cp:revision>206</cp:revision>
  <dcterms:created xsi:type="dcterms:W3CDTF">2022-11-01T16:04:34Z</dcterms:created>
  <dcterms:modified xsi:type="dcterms:W3CDTF">2026-10-11T18:00:05Z</dcterms:modified>
</cp:coreProperties>
</file>