
<file path=[Content_Types].xml><?xml version="1.0" encoding="utf-8"?>
<Types xmlns="http://schemas.openxmlformats.org/package/2006/content-types">
  <Default Extension="com" ContentType="image/pn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9" r:id="rId3"/>
  </p:sldMasterIdLst>
  <p:notesMasterIdLst>
    <p:notesMasterId r:id="rId57"/>
  </p:notesMasterIdLst>
  <p:sldIdLst>
    <p:sldId id="256" r:id="rId4"/>
    <p:sldId id="867" r:id="rId5"/>
    <p:sldId id="898" r:id="rId6"/>
    <p:sldId id="668" r:id="rId7"/>
    <p:sldId id="259" r:id="rId8"/>
    <p:sldId id="302" r:id="rId9"/>
    <p:sldId id="909" r:id="rId10"/>
    <p:sldId id="592" r:id="rId11"/>
    <p:sldId id="593" r:id="rId12"/>
    <p:sldId id="594" r:id="rId13"/>
    <p:sldId id="910" r:id="rId14"/>
    <p:sldId id="595" r:id="rId15"/>
    <p:sldId id="914" r:id="rId16"/>
    <p:sldId id="915" r:id="rId17"/>
    <p:sldId id="916" r:id="rId18"/>
    <p:sldId id="917" r:id="rId19"/>
    <p:sldId id="918" r:id="rId20"/>
    <p:sldId id="919" r:id="rId21"/>
    <p:sldId id="920" r:id="rId22"/>
    <p:sldId id="922" r:id="rId23"/>
    <p:sldId id="926" r:id="rId24"/>
    <p:sldId id="945" r:id="rId25"/>
    <p:sldId id="781" r:id="rId26"/>
    <p:sldId id="807" r:id="rId27"/>
    <p:sldId id="783" r:id="rId28"/>
    <p:sldId id="923" r:id="rId29"/>
    <p:sldId id="924" r:id="rId30"/>
    <p:sldId id="925" r:id="rId31"/>
    <p:sldId id="927" r:id="rId32"/>
    <p:sldId id="928" r:id="rId33"/>
    <p:sldId id="929" r:id="rId34"/>
    <p:sldId id="930" r:id="rId35"/>
    <p:sldId id="931" r:id="rId36"/>
    <p:sldId id="932" r:id="rId37"/>
    <p:sldId id="933" r:id="rId38"/>
    <p:sldId id="934" r:id="rId39"/>
    <p:sldId id="935" r:id="rId40"/>
    <p:sldId id="936" r:id="rId41"/>
    <p:sldId id="843" r:id="rId42"/>
    <p:sldId id="836" r:id="rId43"/>
    <p:sldId id="939" r:id="rId44"/>
    <p:sldId id="940" r:id="rId45"/>
    <p:sldId id="941" r:id="rId46"/>
    <p:sldId id="942" r:id="rId47"/>
    <p:sldId id="943" r:id="rId48"/>
    <p:sldId id="944" r:id="rId49"/>
    <p:sldId id="946" r:id="rId50"/>
    <p:sldId id="947" r:id="rId51"/>
    <p:sldId id="948" r:id="rId52"/>
    <p:sldId id="648" r:id="rId53"/>
    <p:sldId id="739" r:id="rId54"/>
    <p:sldId id="907" r:id="rId55"/>
    <p:sldId id="614" r:id="rId56"/>
  </p:sldIdLst>
  <p:sldSz cx="12192000" cy="6858000"/>
  <p:notesSz cx="6858000" cy="91440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90E0"/>
    <a:srgbClr val="6F2B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94672" autoAdjust="0"/>
  </p:normalViewPr>
  <p:slideViewPr>
    <p:cSldViewPr snapToGrid="0">
      <p:cViewPr varScale="1">
        <p:scale>
          <a:sx n="90" d="100"/>
          <a:sy n="90" d="100"/>
        </p:scale>
        <p:origin x="39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38141-E393-4290-A230-EEDEB819F9D1}"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2084-C972-4CC4-90F6-299124C75878}" type="slidenum">
              <a:rPr lang="en-US" smtClean="0"/>
              <a:t>‹#›</a:t>
            </a:fld>
            <a:endParaRPr lang="en-US"/>
          </a:p>
        </p:txBody>
      </p:sp>
    </p:spTree>
    <p:extLst>
      <p:ext uri="{BB962C8B-B14F-4D97-AF65-F5344CB8AC3E}">
        <p14:creationId xmlns:p14="http://schemas.microsoft.com/office/powerpoint/2010/main" val="180055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8D2084-C972-4CC4-90F6-299124C75878}" type="slidenum">
              <a:rPr lang="en-US" smtClean="0"/>
              <a:t>1</a:t>
            </a:fld>
            <a:endParaRPr lang="en-US"/>
          </a:p>
        </p:txBody>
      </p:sp>
    </p:spTree>
    <p:extLst>
      <p:ext uri="{BB962C8B-B14F-4D97-AF65-F5344CB8AC3E}">
        <p14:creationId xmlns:p14="http://schemas.microsoft.com/office/powerpoint/2010/main" val="294600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b="0" dirty="0"/>
              <a:t>The answer is 10%</a:t>
            </a:r>
          </a:p>
          <a:p>
            <a:pPr marL="171450" indent="-171450">
              <a:buFont typeface="Calibri" panose="020F0502020204030204" pitchFamily="34" charset="0"/>
              <a:buChar char="—"/>
            </a:pPr>
            <a:r>
              <a:rPr lang="en-US" dirty="0"/>
              <a:t> </a:t>
            </a:r>
            <a:r>
              <a:rPr lang="en-US" sz="1200" dirty="0"/>
              <a:t>DC 6260 is one of only a few DCs that have a single rating for a disability.  If a Veteran is service connected for tinnitus, then the only possible rating is 10%.</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b="1" dirty="0"/>
              <a:t>[click to appear]</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dirty="0">
                <a:solidFill>
                  <a:schemeClr val="tx1"/>
                </a:solidFill>
              </a:rPr>
              <a:t>It is important to be aware that some DCs include “Notes” that should be read to see if they apply to the Veteran’s situation.</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dirty="0">
                <a:solidFill>
                  <a:schemeClr val="tx1"/>
                </a:solidFill>
              </a:rPr>
              <a:t>These notes are binding.</a:t>
            </a:r>
          </a:p>
        </p:txBody>
      </p:sp>
      <p:sp>
        <p:nvSpPr>
          <p:cNvPr id="4" name="Slide Number Placeholder 3"/>
          <p:cNvSpPr>
            <a:spLocks noGrp="1"/>
          </p:cNvSpPr>
          <p:nvPr>
            <p:ph type="sldNum" sz="quarter" idx="5"/>
          </p:nvPr>
        </p:nvSpPr>
        <p:spPr/>
        <p:txBody>
          <a:bodyPr/>
          <a:lstStyle/>
          <a:p>
            <a:fld id="{17055FE4-C66D-4B15-B666-BC04428DE721}" type="slidenum">
              <a:rPr lang="en-US" smtClean="0"/>
              <a:t>2</a:t>
            </a:fld>
            <a:endParaRPr lang="en-US"/>
          </a:p>
        </p:txBody>
      </p:sp>
    </p:spTree>
    <p:extLst>
      <p:ext uri="{BB962C8B-B14F-4D97-AF65-F5344CB8AC3E}">
        <p14:creationId xmlns:p14="http://schemas.microsoft.com/office/powerpoint/2010/main" val="160021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83CD-175A-88AC-8CD2-7F22FBDEE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3E9F3-3A73-CFDB-87F7-F1408793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2F93-D1B8-4E32-C3AD-B26A25883B5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b="0" dirty="0"/>
              <a:t>The answer is 10%</a:t>
            </a:r>
          </a:p>
          <a:p>
            <a:pPr marL="171450" indent="-171450">
              <a:buFont typeface="Calibri" panose="020F0502020204030204" pitchFamily="34" charset="0"/>
              <a:buChar char="—"/>
            </a:pPr>
            <a:r>
              <a:rPr lang="en-US" dirty="0"/>
              <a:t> </a:t>
            </a:r>
            <a:r>
              <a:rPr lang="en-US" sz="1200" dirty="0"/>
              <a:t>DC 6260 is one of only a few DCs that have a single rating for a disability.  If a Veteran is service connected for tinnitus, then the only possible rating is 10%.</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b="1" dirty="0"/>
              <a:t>[click to appear]</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dirty="0">
                <a:solidFill>
                  <a:schemeClr val="tx1"/>
                </a:solidFill>
              </a:rPr>
              <a:t>It is important to be aware that some DCs include “Notes” that should be read to see if they apply to the Veteran’s situation.</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dirty="0">
                <a:solidFill>
                  <a:schemeClr val="tx1"/>
                </a:solidFill>
              </a:rPr>
              <a:t>These notes are binding.</a:t>
            </a:r>
          </a:p>
        </p:txBody>
      </p:sp>
      <p:sp>
        <p:nvSpPr>
          <p:cNvPr id="4" name="Slide Number Placeholder 3">
            <a:extLst>
              <a:ext uri="{FF2B5EF4-FFF2-40B4-BE49-F238E27FC236}">
                <a16:creationId xmlns:a16="http://schemas.microsoft.com/office/drawing/2014/main" id="{759033CD-93BA-42C6-1467-CC39EF1D6106}"/>
              </a:ext>
            </a:extLst>
          </p:cNvPr>
          <p:cNvSpPr>
            <a:spLocks noGrp="1"/>
          </p:cNvSpPr>
          <p:nvPr>
            <p:ph type="sldNum" sz="quarter" idx="5"/>
          </p:nvPr>
        </p:nvSpPr>
        <p:spPr/>
        <p:txBody>
          <a:bodyPr/>
          <a:lstStyle/>
          <a:p>
            <a:fld id="{17055FE4-C66D-4B15-B666-BC04428DE721}" type="slidenum">
              <a:rPr lang="en-US" smtClean="0"/>
              <a:t>3</a:t>
            </a:fld>
            <a:endParaRPr lang="en-US"/>
          </a:p>
        </p:txBody>
      </p:sp>
    </p:spTree>
    <p:extLst>
      <p:ext uri="{BB962C8B-B14F-4D97-AF65-F5344CB8AC3E}">
        <p14:creationId xmlns:p14="http://schemas.microsoft.com/office/powerpoint/2010/main" val="220728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73" indent="-172273">
              <a:buFontTx/>
              <a:buChar char="-"/>
            </a:pPr>
            <a:r>
              <a:rPr lang="en-US" b="0" dirty="0"/>
              <a:t>It’s also important to recognize that the process doesn’t end when you complete the request.</a:t>
            </a:r>
          </a:p>
          <a:p>
            <a:pPr marL="172273" indent="-172273">
              <a:buFontTx/>
              <a:buChar char="-"/>
            </a:pPr>
            <a:r>
              <a:rPr lang="en-US" b="0" dirty="0"/>
              <a:t>Hopefully, the doctor will send the evidence back to you.</a:t>
            </a:r>
          </a:p>
          <a:p>
            <a:pPr marL="172273" indent="-172273">
              <a:buFontTx/>
              <a:buChar char="-"/>
            </a:pPr>
            <a:r>
              <a:rPr lang="en-US" b="0" dirty="0"/>
              <a:t>At this point, you need to read what the doctor provided and decide what to do next.</a:t>
            </a:r>
          </a:p>
          <a:p>
            <a:pPr marL="172273" indent="-172273">
              <a:buFontTx/>
              <a:buChar char="-"/>
            </a:pPr>
            <a:r>
              <a:rPr lang="en-US" b="0" dirty="0"/>
              <a:t>Review the documents before submitting them.  Don’t submit records without looking at them.</a:t>
            </a:r>
          </a:p>
          <a:p>
            <a:pPr marL="172273" indent="-172273">
              <a:buFontTx/>
              <a:buChar char="-"/>
            </a:pPr>
            <a:r>
              <a:rPr lang="en-US" b="1" dirty="0"/>
              <a:t>[click]</a:t>
            </a:r>
            <a:r>
              <a:rPr lang="en-US" b="0" dirty="0"/>
              <a:t> The first thing you want to do is to make sure that it is complete and accurate.</a:t>
            </a:r>
          </a:p>
          <a:p>
            <a:pPr marL="172273" indent="-172273">
              <a:buFontTx/>
              <a:buChar char="-"/>
            </a:pPr>
            <a:r>
              <a:rPr lang="en-US" b="0" dirty="0"/>
              <a:t>If there is a minor problem, contact the doctor to see if you can obtain a clarification.</a:t>
            </a:r>
          </a:p>
          <a:p>
            <a:pPr marL="172273" indent="-172273">
              <a:buFontTx/>
              <a:buChar char="-"/>
            </a:pPr>
            <a:r>
              <a:rPr lang="en-US" b="1" dirty="0"/>
              <a:t>[click]</a:t>
            </a:r>
            <a:r>
              <a:rPr lang="en-US" b="0" dirty="0"/>
              <a:t> If there is a significant problem, you will likely need to contact the Veteran to sort out what happened.</a:t>
            </a:r>
          </a:p>
          <a:p>
            <a:pPr marL="172273" indent="-172273">
              <a:buFontTx/>
              <a:buChar char="-"/>
            </a:pPr>
            <a:r>
              <a:rPr lang="en-US" b="0" dirty="0"/>
              <a:t>Hopefully, the issue can be fixed.</a:t>
            </a:r>
          </a:p>
          <a:p>
            <a:pPr marL="172273" indent="-172273">
              <a:buFontTx/>
              <a:buChar char="-"/>
            </a:pPr>
            <a:r>
              <a:rPr lang="en-US" b="0" dirty="0"/>
              <a:t>But sometimes a Veteran misinterprets what their doctor is saying or the medical evidence turns out to problematic for some reason.  Ultimately, </a:t>
            </a:r>
            <a:r>
              <a:rPr lang="en-US" b="1" dirty="0"/>
              <a:t>[click]</a:t>
            </a:r>
            <a:r>
              <a:rPr lang="en-US" b="0" dirty="0"/>
              <a:t> you are not required to submit evidence to VA that you think is bad for the Veteran.</a:t>
            </a:r>
          </a:p>
          <a:p>
            <a:pPr marL="172273" indent="-172273">
              <a:buFontTx/>
              <a:buChar char="-"/>
            </a:pPr>
            <a:r>
              <a:rPr lang="en-US" b="0" dirty="0"/>
              <a:t>Assuming that you get useful evidence, </a:t>
            </a:r>
            <a:r>
              <a:rPr lang="en-US" b="1" dirty="0"/>
              <a:t>[click]</a:t>
            </a:r>
            <a:r>
              <a:rPr lang="en-US" b="0" dirty="0"/>
              <a:t> now you have to decide how to use it.</a:t>
            </a:r>
          </a:p>
          <a:p>
            <a:pPr marL="172273" indent="-172273">
              <a:buFontTx/>
              <a:buChar char="-"/>
            </a:pPr>
            <a:endParaRPr lang="en-US" b="0" dirty="0"/>
          </a:p>
        </p:txBody>
      </p:sp>
      <p:sp>
        <p:nvSpPr>
          <p:cNvPr id="4" name="Slide Number Placeholder 3"/>
          <p:cNvSpPr>
            <a:spLocks noGrp="1"/>
          </p:cNvSpPr>
          <p:nvPr>
            <p:ph type="sldNum" sz="quarter" idx="5"/>
          </p:nvPr>
        </p:nvSpPr>
        <p:spPr/>
        <p:txBody>
          <a:bodyPr/>
          <a:lstStyle/>
          <a:p>
            <a:fld id="{17055FE4-C66D-4B15-B666-BC04428DE721}" type="slidenum">
              <a:rPr lang="en-US" smtClean="0"/>
              <a:t>4</a:t>
            </a:fld>
            <a:endParaRPr lang="en-US"/>
          </a:p>
        </p:txBody>
      </p:sp>
    </p:spTree>
    <p:extLst>
      <p:ext uri="{BB962C8B-B14F-4D97-AF65-F5344CB8AC3E}">
        <p14:creationId xmlns:p14="http://schemas.microsoft.com/office/powerpoint/2010/main" val="362213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3" marR="0" lvl="0" indent="-171443" defTabSz="914400" rtl="0" eaLnBrk="1" fontAlgn="auto" latinLnBrk="0" hangingPunct="1">
              <a:buClrTx/>
              <a:buSzTx/>
              <a:buFont typeface="Calibri" panose="020F0502020204030204" pitchFamily="34" charset="0"/>
              <a:buChar char="̶"/>
              <a:tabLst/>
              <a:defRPr/>
            </a:pPr>
            <a:r>
              <a:rPr lang="en-US">
                <a:solidFill>
                  <a:srgbClr val="000000"/>
                </a:solidFill>
                <a:latin typeface="Calibri" panose="020F0502020204030204" pitchFamily="34" charset="0"/>
                <a:sym typeface=""/>
              </a:rPr>
              <a:t>In this lesson, we will learn about the federal courts over VA.</a:t>
            </a:r>
          </a:p>
          <a:p>
            <a:pPr marL="171443" marR="0" lvl="0" indent="-171443" defTabSz="914400" rtl="0" eaLnBrk="1" fontAlgn="auto" latinLnBrk="0" hangingPunct="1">
              <a:buClrTx/>
              <a:buSzTx/>
              <a:buFont typeface="Calibri" panose="020F0502020204030204" pitchFamily="34" charset="0"/>
              <a:buChar char="̶"/>
              <a:tabLst/>
              <a:defRPr/>
            </a:pPr>
            <a:r>
              <a:rPr lang="en-US">
                <a:solidFill>
                  <a:srgbClr val="000000"/>
                </a:solidFill>
                <a:latin typeface="Calibri" panose="020F0502020204030204" pitchFamily="34" charset="0"/>
                <a:sym typeface=""/>
              </a:rPr>
              <a:t>[click] To this this, we will identify the different courts over VA;</a:t>
            </a:r>
          </a:p>
          <a:p>
            <a:pPr marL="171443" marR="0" lvl="0" indent="-171443" defTabSz="914400" rtl="0" eaLnBrk="1" fontAlgn="auto" latinLnBrk="0" hangingPunct="1">
              <a:buClrTx/>
              <a:buSzTx/>
              <a:buFont typeface="Calibri" panose="020F0502020204030204" pitchFamily="34" charset="0"/>
              <a:buChar char="̶"/>
              <a:tabLst/>
              <a:defRPr/>
            </a:pPr>
            <a:r>
              <a:rPr lang="en-US">
                <a:solidFill>
                  <a:srgbClr val="000000"/>
                </a:solidFill>
                <a:latin typeface="Calibri" panose="020F0502020204030204" pitchFamily="34" charset="0"/>
                <a:sym typeface=""/>
              </a:rPr>
              <a:t>[click] Learn about some recent decisions from the courts;</a:t>
            </a:r>
          </a:p>
          <a:p>
            <a:pPr marL="171443" marR="0" lvl="0" indent="-171443" defTabSz="914400" rtl="0" eaLnBrk="1" fontAlgn="auto" latinLnBrk="0" hangingPunct="1">
              <a:buClrTx/>
              <a:buSzTx/>
              <a:buFont typeface="Calibri" panose="020F0502020204030204" pitchFamily="34" charset="0"/>
              <a:buChar char="̶"/>
              <a:tabLst/>
              <a:defRPr/>
            </a:pPr>
            <a:r>
              <a:rPr lang="en-US">
                <a:solidFill>
                  <a:srgbClr val="000000"/>
                </a:solidFill>
                <a:latin typeface="Calibri" panose="020F0502020204030204" pitchFamily="34" charset="0"/>
                <a:sym typeface=""/>
              </a:rPr>
              <a:t>[click] And learn about the implications of these recent decisions.</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fld id="{17055FE4-C66D-4B15-B666-BC04428DE721}" type="slidenum">
              <a:rPr lang="en-US" smtClean="0"/>
              <a:t>5</a:t>
            </a:fld>
            <a:endParaRPr lang="en-US"/>
          </a:p>
        </p:txBody>
      </p:sp>
    </p:spTree>
    <p:extLst>
      <p:ext uri="{BB962C8B-B14F-4D97-AF65-F5344CB8AC3E}">
        <p14:creationId xmlns:p14="http://schemas.microsoft.com/office/powerpoint/2010/main" val="2566995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3" indent="-171443">
              <a:buFont typeface="Calibri" panose="020F0502020204030204" pitchFamily="34" charset="0"/>
              <a:buChar char="̶"/>
            </a:pPr>
            <a:r>
              <a:rPr lang="en-US" sz="1200" b="0" dirty="0"/>
              <a:t>Here is a brief overview of the federal courts that review decisions by VA.</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dirty="0"/>
              <a:t>The </a:t>
            </a:r>
            <a:r>
              <a:rPr lang="en-US" b="1" dirty="0"/>
              <a:t>Board of Veterans’ Appeals </a:t>
            </a:r>
            <a:r>
              <a:rPr lang="en-US" dirty="0"/>
              <a:t>(Board) is the highest appellate body </a:t>
            </a:r>
            <a:r>
              <a:rPr lang="en-US" b="1" dirty="0"/>
              <a:t>within VA</a:t>
            </a:r>
            <a:r>
              <a:rPr lang="en-US" dirty="0"/>
              <a:t>.  </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Although its members are called judges, it is not a court.  The employees work for VA.</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dirty="0"/>
              <a:t>Denials from Board can be appealed to the </a:t>
            </a:r>
            <a:r>
              <a:rPr lang="en-US" b="1" dirty="0"/>
              <a:t>Court of Appeals for Veterans Claims </a:t>
            </a:r>
            <a:r>
              <a:rPr lang="en-US" dirty="0"/>
              <a:t>(CAVC).</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sz="1200" b="0" dirty="0"/>
              <a:t>The CAVC </a:t>
            </a:r>
            <a:r>
              <a:rPr lang="en-US" dirty="0"/>
              <a:t>handles only appeals from VA.  Every type of VA benefit is handled by the CAVC, including education, healthcare, and other VA benefits. </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dirty="0"/>
              <a:t>Claimants cannot appeal VA decisions to any other court.</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sz="1200" b="0" dirty="0"/>
              <a:t>If the CAVC denies a claim, then that decision c</a:t>
            </a:r>
            <a:r>
              <a:rPr lang="en-US" dirty="0"/>
              <a:t>an be appealed to the </a:t>
            </a:r>
            <a:r>
              <a:rPr lang="en-US" b="1" dirty="0"/>
              <a:t>U.S. Court of Appeals for the Federal Circuit</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sz="1200" b="0" dirty="0"/>
              <a:t>However, that court o</a:t>
            </a:r>
            <a:r>
              <a:rPr lang="en-US" dirty="0"/>
              <a:t>nly decides questions of law!  So if the Veteran merely disagrees with the facts that were found or how the law was applied to those facts, then no further appeal is possible.</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1" dirty="0"/>
              <a:t>[click] </a:t>
            </a:r>
            <a:r>
              <a:rPr lang="en-US" dirty="0"/>
              <a:t>If the Federal Circuit issues a ruling of law in a VA case, then it is possible to appeal to the U.S. Supreme Court, the highest court in our country.</a:t>
            </a:r>
          </a:p>
          <a:p>
            <a:pPr marL="171443" marR="0" lvl="0" indent="-171443"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However, the Supreme Court agrees to accept less than 1% of cases appealed to it.  The Supreme Court decides a veteran law case only once every few years.</a:t>
            </a:r>
          </a:p>
          <a:p>
            <a:pPr marL="171443" indent="-171443">
              <a:buFont typeface="Calibri" panose="020F0502020204030204" pitchFamily="34" charset="0"/>
              <a:buChar char="̶"/>
            </a:pPr>
            <a:endParaRPr lang="en-US" sz="1200" dirty="0"/>
          </a:p>
        </p:txBody>
      </p:sp>
      <p:sp>
        <p:nvSpPr>
          <p:cNvPr id="4" name="Slide Number Placeholder 3"/>
          <p:cNvSpPr>
            <a:spLocks noGrp="1"/>
          </p:cNvSpPr>
          <p:nvPr>
            <p:ph type="sldNum" sz="quarter" idx="5"/>
          </p:nvPr>
        </p:nvSpPr>
        <p:spPr/>
        <p:txBody>
          <a:bodyPr/>
          <a:lstStyle/>
          <a:p>
            <a:fld id="{17055FE4-C66D-4B15-B666-BC04428DE721}" type="slidenum">
              <a:rPr lang="en-US" smtClean="0"/>
              <a:t>6</a:t>
            </a:fld>
            <a:endParaRPr lang="en-US"/>
          </a:p>
        </p:txBody>
      </p:sp>
    </p:spTree>
    <p:extLst>
      <p:ext uri="{BB962C8B-B14F-4D97-AF65-F5344CB8AC3E}">
        <p14:creationId xmlns:p14="http://schemas.microsoft.com/office/powerpoint/2010/main" val="2959807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A82B-6E00-EDD0-6626-76CE17E3E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C7C6B-48BC-E649-025C-FA862B3FF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1A384-9437-BA3F-C8B7-9A22C71AEA79}"/>
              </a:ext>
            </a:extLst>
          </p:cNvPr>
          <p:cNvSpPr>
            <a:spLocks noGrp="1"/>
          </p:cNvSpPr>
          <p:nvPr>
            <p:ph type="body" idx="1"/>
          </p:nvPr>
        </p:nvSpPr>
        <p:spPr/>
        <p:txBody>
          <a:bodyPr/>
          <a:lstStyle/>
          <a:p>
            <a:pPr marL="171450" indent="-171450">
              <a:buFont typeface="Calibri" panose="020F0502020204030204" pitchFamily="34" charset="0"/>
              <a:buChar char="̶"/>
            </a:pPr>
            <a:r>
              <a:rPr lang="en-US" dirty="0"/>
              <a:t>The first recent case we will talk about is Terry v. McDonough from the CAVC.  </a:t>
            </a:r>
          </a:p>
        </p:txBody>
      </p:sp>
      <p:sp>
        <p:nvSpPr>
          <p:cNvPr id="4" name="Slide Number Placeholder 3">
            <a:extLst>
              <a:ext uri="{FF2B5EF4-FFF2-40B4-BE49-F238E27FC236}">
                <a16:creationId xmlns:a16="http://schemas.microsoft.com/office/drawing/2014/main" id="{B928CE54-1D79-7B50-76E3-F0C8ADF6790F}"/>
              </a:ext>
            </a:extLst>
          </p:cNvPr>
          <p:cNvSpPr>
            <a:spLocks noGrp="1"/>
          </p:cNvSpPr>
          <p:nvPr>
            <p:ph type="sldNum" sz="quarter" idx="5"/>
          </p:nvPr>
        </p:nvSpPr>
        <p:spPr/>
        <p:txBody>
          <a:bodyPr/>
          <a:lstStyle/>
          <a:p>
            <a:fld id="{17055FE4-C66D-4B15-B666-BC04428DE721}" type="slidenum">
              <a:rPr lang="en-US" smtClean="0"/>
              <a:t>7</a:t>
            </a:fld>
            <a:endParaRPr lang="en-US"/>
          </a:p>
        </p:txBody>
      </p:sp>
    </p:spTree>
    <p:extLst>
      <p:ext uri="{BB962C8B-B14F-4D97-AF65-F5344CB8AC3E}">
        <p14:creationId xmlns:p14="http://schemas.microsoft.com/office/powerpoint/2010/main" val="2279840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055FE4-C66D-4B15-B666-BC04428DE721}" type="slidenum">
              <a:rPr lang="en-US" smtClean="0"/>
              <a:t>8</a:t>
            </a:fld>
            <a:endParaRPr lang="en-US"/>
          </a:p>
        </p:txBody>
      </p:sp>
    </p:spTree>
    <p:extLst>
      <p:ext uri="{BB962C8B-B14F-4D97-AF65-F5344CB8AC3E}">
        <p14:creationId xmlns:p14="http://schemas.microsoft.com/office/powerpoint/2010/main" val="936449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0424B-7EAC-9D01-B8B8-524C37B53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1905C-1BEF-DB1B-9FBF-54DBC1F99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8056C6-67E7-5756-8EED-0FD302BDE98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The next recent case we will talk about is </a:t>
            </a:r>
            <a:r>
              <a:rPr lang="en-US" sz="1200" b="1" i="1" dirty="0"/>
              <a:t>Witkowski v. Collins </a:t>
            </a:r>
            <a:r>
              <a:rPr lang="en-US" dirty="0"/>
              <a:t>from the CAVC.  </a:t>
            </a:r>
          </a:p>
        </p:txBody>
      </p:sp>
      <p:sp>
        <p:nvSpPr>
          <p:cNvPr id="4" name="Slide Number Placeholder 3">
            <a:extLst>
              <a:ext uri="{FF2B5EF4-FFF2-40B4-BE49-F238E27FC236}">
                <a16:creationId xmlns:a16="http://schemas.microsoft.com/office/drawing/2014/main" id="{4388C211-0985-78CB-B9DB-A053329968DD}"/>
              </a:ext>
            </a:extLst>
          </p:cNvPr>
          <p:cNvSpPr>
            <a:spLocks noGrp="1"/>
          </p:cNvSpPr>
          <p:nvPr>
            <p:ph type="sldNum" sz="quarter" idx="5"/>
          </p:nvPr>
        </p:nvSpPr>
        <p:spPr/>
        <p:txBody>
          <a:bodyPr/>
          <a:lstStyle/>
          <a:p>
            <a:fld id="{17055FE4-C66D-4B15-B666-BC04428DE721}" type="slidenum">
              <a:rPr lang="en-US" smtClean="0"/>
              <a:t>13</a:t>
            </a:fld>
            <a:endParaRPr lang="en-US"/>
          </a:p>
        </p:txBody>
      </p:sp>
    </p:spTree>
    <p:extLst>
      <p:ext uri="{BB962C8B-B14F-4D97-AF65-F5344CB8AC3E}">
        <p14:creationId xmlns:p14="http://schemas.microsoft.com/office/powerpoint/2010/main" val="2168495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5A30-A82D-0982-5E2E-BA7DC4456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A8F64-FD38-7E8C-80DE-0166FDA18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6945D-553E-C4C5-155E-49F8D128E725}"/>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55E7B084-6136-2643-3EF7-1AEE38AD01F2}"/>
              </a:ext>
            </a:extLst>
          </p:cNvPr>
          <p:cNvSpPr>
            <a:spLocks noGrp="1"/>
          </p:cNvSpPr>
          <p:nvPr>
            <p:ph type="sldNum" sz="quarter" idx="5"/>
          </p:nvPr>
        </p:nvSpPr>
        <p:spPr/>
        <p:txBody>
          <a:bodyPr/>
          <a:lstStyle/>
          <a:p>
            <a:fld id="{17055FE4-C66D-4B15-B666-BC04428DE721}" type="slidenum">
              <a:rPr lang="en-US" smtClean="0"/>
              <a:t>15</a:t>
            </a:fld>
            <a:endParaRPr lang="en-US"/>
          </a:p>
        </p:txBody>
      </p:sp>
    </p:spTree>
    <p:extLst>
      <p:ext uri="{BB962C8B-B14F-4D97-AF65-F5344CB8AC3E}">
        <p14:creationId xmlns:p14="http://schemas.microsoft.com/office/powerpoint/2010/main" val="3226957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D4F3-91A5-F0D3-42F6-403CB1467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4E951-3094-762B-5B07-8889EE3EF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2CB71A-2C9F-E4B4-1825-2CF2AF0AFC2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The next recent case we will talk about is </a:t>
            </a:r>
            <a:r>
              <a:rPr lang="en-US" sz="1200" b="1" i="1" dirty="0"/>
              <a:t>Witkowski v. Collins </a:t>
            </a:r>
            <a:r>
              <a:rPr lang="en-US" dirty="0"/>
              <a:t>from the CAVC.  </a:t>
            </a:r>
          </a:p>
        </p:txBody>
      </p:sp>
      <p:sp>
        <p:nvSpPr>
          <p:cNvPr id="4" name="Slide Number Placeholder 3">
            <a:extLst>
              <a:ext uri="{FF2B5EF4-FFF2-40B4-BE49-F238E27FC236}">
                <a16:creationId xmlns:a16="http://schemas.microsoft.com/office/drawing/2014/main" id="{ACE6D662-B3C0-90B5-0E54-07B0DDDCB079}"/>
              </a:ext>
            </a:extLst>
          </p:cNvPr>
          <p:cNvSpPr>
            <a:spLocks noGrp="1"/>
          </p:cNvSpPr>
          <p:nvPr>
            <p:ph type="sldNum" sz="quarter" idx="5"/>
          </p:nvPr>
        </p:nvSpPr>
        <p:spPr/>
        <p:txBody>
          <a:bodyPr/>
          <a:lstStyle/>
          <a:p>
            <a:fld id="{17055FE4-C66D-4B15-B666-BC04428DE721}" type="slidenum">
              <a:rPr lang="en-US" smtClean="0"/>
              <a:t>16</a:t>
            </a:fld>
            <a:endParaRPr lang="en-US"/>
          </a:p>
        </p:txBody>
      </p:sp>
    </p:spTree>
    <p:extLst>
      <p:ext uri="{BB962C8B-B14F-4D97-AF65-F5344CB8AC3E}">
        <p14:creationId xmlns:p14="http://schemas.microsoft.com/office/powerpoint/2010/main" val="3724500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98E61-0564-3E06-E176-BCF38FE10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FA673-45F4-1069-0D68-D0DC68381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1736D3-ADB6-A2D1-65AE-AE8033733648}"/>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6D707555-AC86-70E8-11F7-43B4DA080BA4}"/>
              </a:ext>
            </a:extLst>
          </p:cNvPr>
          <p:cNvSpPr>
            <a:spLocks noGrp="1"/>
          </p:cNvSpPr>
          <p:nvPr>
            <p:ph type="sldNum" sz="quarter" idx="5"/>
          </p:nvPr>
        </p:nvSpPr>
        <p:spPr/>
        <p:txBody>
          <a:bodyPr/>
          <a:lstStyle/>
          <a:p>
            <a:fld id="{17055FE4-C66D-4B15-B666-BC04428DE721}" type="slidenum">
              <a:rPr lang="en-US" smtClean="0"/>
              <a:t>18</a:t>
            </a:fld>
            <a:endParaRPr lang="en-US"/>
          </a:p>
        </p:txBody>
      </p:sp>
    </p:spTree>
    <p:extLst>
      <p:ext uri="{BB962C8B-B14F-4D97-AF65-F5344CB8AC3E}">
        <p14:creationId xmlns:p14="http://schemas.microsoft.com/office/powerpoint/2010/main" val="1236721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90D75-3A4F-18F3-D3C3-F388A9CDA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0FCD8-3FD0-C8B3-0BAC-FD29116A7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5173B1-C279-C253-10A3-FEEF29142E08}"/>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The next recent case we will talk about is </a:t>
            </a:r>
            <a:r>
              <a:rPr lang="en-US" sz="1200" b="1" i="1" dirty="0"/>
              <a:t>Witkowski v. Collins </a:t>
            </a:r>
            <a:r>
              <a:rPr lang="en-US" dirty="0"/>
              <a:t>from the CAVC.  </a:t>
            </a:r>
          </a:p>
        </p:txBody>
      </p:sp>
      <p:sp>
        <p:nvSpPr>
          <p:cNvPr id="4" name="Slide Number Placeholder 3">
            <a:extLst>
              <a:ext uri="{FF2B5EF4-FFF2-40B4-BE49-F238E27FC236}">
                <a16:creationId xmlns:a16="http://schemas.microsoft.com/office/drawing/2014/main" id="{C937BF60-B9C8-16F4-D4C7-A1E74C922C7C}"/>
              </a:ext>
            </a:extLst>
          </p:cNvPr>
          <p:cNvSpPr>
            <a:spLocks noGrp="1"/>
          </p:cNvSpPr>
          <p:nvPr>
            <p:ph type="sldNum" sz="quarter" idx="5"/>
          </p:nvPr>
        </p:nvSpPr>
        <p:spPr/>
        <p:txBody>
          <a:bodyPr/>
          <a:lstStyle/>
          <a:p>
            <a:fld id="{17055FE4-C66D-4B15-B666-BC04428DE721}" type="slidenum">
              <a:rPr lang="en-US" smtClean="0"/>
              <a:t>19</a:t>
            </a:fld>
            <a:endParaRPr lang="en-US"/>
          </a:p>
        </p:txBody>
      </p:sp>
    </p:spTree>
    <p:extLst>
      <p:ext uri="{BB962C8B-B14F-4D97-AF65-F5344CB8AC3E}">
        <p14:creationId xmlns:p14="http://schemas.microsoft.com/office/powerpoint/2010/main" val="10149631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AFF7-4FEE-9352-D3BA-DDD4A25CC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47B17-ED88-59BB-A541-7CA81F762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70731B-E79E-5772-9006-8BB4F4CC3FA8}"/>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95D646F-462C-E2A2-8FA1-8CE38799319C}"/>
              </a:ext>
            </a:extLst>
          </p:cNvPr>
          <p:cNvSpPr>
            <a:spLocks noGrp="1"/>
          </p:cNvSpPr>
          <p:nvPr>
            <p:ph type="sldNum" sz="quarter" idx="5"/>
          </p:nvPr>
        </p:nvSpPr>
        <p:spPr/>
        <p:txBody>
          <a:bodyPr/>
          <a:lstStyle/>
          <a:p>
            <a:fld id="{17055FE4-C66D-4B15-B666-BC04428DE721}" type="slidenum">
              <a:rPr lang="en-US" smtClean="0"/>
              <a:t>20</a:t>
            </a:fld>
            <a:endParaRPr lang="en-US"/>
          </a:p>
        </p:txBody>
      </p:sp>
    </p:spTree>
    <p:extLst>
      <p:ext uri="{BB962C8B-B14F-4D97-AF65-F5344CB8AC3E}">
        <p14:creationId xmlns:p14="http://schemas.microsoft.com/office/powerpoint/2010/main" val="1536378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E66B0-2A5F-9819-F129-A5F3C88F8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1F916-0B9A-35F6-C736-70EAB5CDA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B4F12-1E2B-A74C-CD9C-B70FD3526261}"/>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5080006-A8EB-EF33-55C3-0AE96D7A5DB5}"/>
              </a:ext>
            </a:extLst>
          </p:cNvPr>
          <p:cNvSpPr>
            <a:spLocks noGrp="1"/>
          </p:cNvSpPr>
          <p:nvPr>
            <p:ph type="sldNum" sz="quarter" idx="5"/>
          </p:nvPr>
        </p:nvSpPr>
        <p:spPr/>
        <p:txBody>
          <a:bodyPr/>
          <a:lstStyle/>
          <a:p>
            <a:fld id="{17055FE4-C66D-4B15-B666-BC04428DE721}" type="slidenum">
              <a:rPr lang="en-US" smtClean="0"/>
              <a:t>21</a:t>
            </a:fld>
            <a:endParaRPr lang="en-US"/>
          </a:p>
        </p:txBody>
      </p:sp>
    </p:spTree>
    <p:extLst>
      <p:ext uri="{BB962C8B-B14F-4D97-AF65-F5344CB8AC3E}">
        <p14:creationId xmlns:p14="http://schemas.microsoft.com/office/powerpoint/2010/main" val="1856805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CFF8-F957-61A8-9A4E-10C6CCC19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2FD25-8D65-486B-488D-252272B49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B65A4-7BEE-E320-30A3-546D5A6AC832}"/>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88858244-9948-47F5-E3BA-C58454494A89}"/>
              </a:ext>
            </a:extLst>
          </p:cNvPr>
          <p:cNvSpPr>
            <a:spLocks noGrp="1"/>
          </p:cNvSpPr>
          <p:nvPr>
            <p:ph type="sldNum" sz="quarter" idx="5"/>
          </p:nvPr>
        </p:nvSpPr>
        <p:spPr/>
        <p:txBody>
          <a:bodyPr/>
          <a:lstStyle/>
          <a:p>
            <a:fld id="{17055FE4-C66D-4B15-B666-BC04428DE721}" type="slidenum">
              <a:rPr lang="en-US" smtClean="0"/>
              <a:t>22</a:t>
            </a:fld>
            <a:endParaRPr lang="en-US"/>
          </a:p>
        </p:txBody>
      </p:sp>
    </p:spTree>
    <p:extLst>
      <p:ext uri="{BB962C8B-B14F-4D97-AF65-F5344CB8AC3E}">
        <p14:creationId xmlns:p14="http://schemas.microsoft.com/office/powerpoint/2010/main" val="10093087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panose="020F0502020204030204" pitchFamily="34" charset="0"/>
              <a:buChar char="̶"/>
            </a:pPr>
            <a:r>
              <a:rPr lang="en-US" dirty="0"/>
              <a:t>The first recent case we will talk about is Terry v. McDonough from the CAVC.  </a:t>
            </a:r>
          </a:p>
        </p:txBody>
      </p:sp>
      <p:sp>
        <p:nvSpPr>
          <p:cNvPr id="4" name="Slide Number Placeholder 3"/>
          <p:cNvSpPr>
            <a:spLocks noGrp="1"/>
          </p:cNvSpPr>
          <p:nvPr>
            <p:ph type="sldNum" sz="quarter" idx="5"/>
          </p:nvPr>
        </p:nvSpPr>
        <p:spPr/>
        <p:txBody>
          <a:bodyPr/>
          <a:lstStyle/>
          <a:p>
            <a:fld id="{17055FE4-C66D-4B15-B666-BC04428DE721}" type="slidenum">
              <a:rPr lang="en-US" smtClean="0"/>
              <a:t>23</a:t>
            </a:fld>
            <a:endParaRPr lang="en-US"/>
          </a:p>
        </p:txBody>
      </p:sp>
    </p:spTree>
    <p:extLst>
      <p:ext uri="{BB962C8B-B14F-4D97-AF65-F5344CB8AC3E}">
        <p14:creationId xmlns:p14="http://schemas.microsoft.com/office/powerpoint/2010/main" val="1244374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solidFill>
                  <a:srgbClr val="000000"/>
                </a:solidFill>
                <a:latin typeface="Calibri" panose="020F0502020204030204" pitchFamily="34" charset="0"/>
                <a:sym typeface=""/>
              </a:rPr>
              <a:t>[click] The answer here is that The Veteran can appeal the original decision because he was still within a year of that decision.</a:t>
            </a:r>
          </a:p>
          <a:p>
            <a:pPr marL="0" indent="0">
              <a:buNone/>
            </a:pPr>
            <a:r>
              <a:rPr lang="en-US">
                <a:solidFill>
                  <a:srgbClr val="000000"/>
                </a:solidFill>
                <a:latin typeface="Calibri" panose="020F0502020204030204" pitchFamily="34" charset="0"/>
                <a:sym typeface=""/>
              </a:rPr>
              <a:t>[click] The CAVC held that that the relevant AMA statute, 38 U.S.C. § 5104C(a), unambiguously permits the claimant to file more than one administrative review request in response to, and within 1 year of, a VA decision. </a:t>
            </a:r>
          </a:p>
          <a:p>
            <a:pPr marL="0" indent="0">
              <a:buNone/>
            </a:pPr>
            <a:r>
              <a:rPr lang="en-US">
                <a:solidFill>
                  <a:srgbClr val="000000"/>
                </a:solidFill>
                <a:latin typeface="Calibri" panose="020F0502020204030204" pitchFamily="34" charset="0"/>
                <a:sym typeface=""/>
              </a:rPr>
              <a:t>[click] This is important because creates the opportunity to preserve a Veteran’s effective date by continuously pursuing a merits decision even if the Veteran filed a Supplemental Claim that was not supported by new and relevant evidence.</a:t>
            </a:r>
          </a:p>
          <a:p>
            <a:pPr marL="0" indent="0">
              <a:buNone/>
            </a:pPr>
            <a:r>
              <a:rPr lang="en-US">
                <a:solidFill>
                  <a:srgbClr val="000000"/>
                </a:solidFill>
                <a:latin typeface="Calibri" panose="020F0502020204030204" pitchFamily="34" charset="0"/>
                <a:sym typeface=""/>
              </a:rPr>
              <a:t>Look for this issue when a Veteran comes to you after an unsuccessful Supplemental Claim.  If possible, do not get caught up fighting over whether evidence was new and relevant.  If you lose that fight, the Veteran can lose continuous pursuit and the best effective date  </a:t>
            </a:r>
          </a:p>
          <a:p>
            <a:pPr marL="0" indent="0">
              <a:buNone/>
            </a:pPr>
            <a:r>
              <a:rPr lang="en-US">
                <a:solidFill>
                  <a:srgbClr val="000000"/>
                </a:solidFill>
                <a:latin typeface="Calibri" panose="020F0502020204030204" pitchFamily="34" charset="0"/>
                <a:sym typeface=""/>
              </a:rPr>
              <a:t>To be clear:  Advocates should choose whichever type of review is appropriate in their best judgment.  However, frame it as a dispute with the most recent decision on the merits rather than a denial of reopening if you are filing within a year of the merits decision.  Of course, if it has been more than a year, then you’ll have to attack the Supplemental Claim decision.</a:t>
            </a:r>
          </a:p>
          <a:p>
            <a:pPr marL="0" indent="0">
              <a:buNone/>
            </a:pPr>
            <a:r>
              <a:rPr lang="en-US">
                <a:solidFill>
                  <a:srgbClr val="000000"/>
                </a:solidFill>
                <a:latin typeface="Calibri" panose="020F0502020204030204" pitchFamily="34" charset="0"/>
                <a:sym typeface=""/>
              </a:rPr>
              <a:t>.</a:t>
            </a:r>
          </a:p>
          <a:p>
            <a:endParaRPr lang="en-US" dirty="0">
              <a:solidFill>
                <a:srgbClr val="000000"/>
              </a:solidFill>
              <a:latin typeface="Calibri" panose="020F0502020204030204" pitchFamily="34" charset="0"/>
              <a:sym typeface=""/>
            </a:endParaRPr>
          </a:p>
        </p:txBody>
      </p:sp>
      <p:sp>
        <p:nvSpPr>
          <p:cNvPr id="4" name="Slide Number Placeholder 3"/>
          <p:cNvSpPr>
            <a:spLocks noGrp="1"/>
          </p:cNvSpPr>
          <p:nvPr>
            <p:ph type="sldNum" sz="quarter" idx="5"/>
          </p:nvPr>
        </p:nvSpPr>
        <p:spPr/>
        <p:txBody>
          <a:bodyPr/>
          <a:lstStyle/>
          <a:p>
            <a:fld id="{17055FE4-C66D-4B15-B666-BC04428DE721}" type="slidenum">
              <a:rPr lang="en-US" smtClean="0"/>
              <a:t>25</a:t>
            </a:fld>
            <a:endParaRPr lang="en-US"/>
          </a:p>
        </p:txBody>
      </p:sp>
    </p:spTree>
    <p:extLst>
      <p:ext uri="{BB962C8B-B14F-4D97-AF65-F5344CB8AC3E}">
        <p14:creationId xmlns:p14="http://schemas.microsoft.com/office/powerpoint/2010/main" val="22917528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0B5F1-B628-1FFA-6671-D971610A3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7BD57D-C5DA-0C6F-47F0-5B1385BF5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A67EC1-32D6-B76B-3F12-BBA1242C96D3}"/>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dirty="0"/>
              <a:t>The next recent case we will talk about is </a:t>
            </a:r>
            <a:r>
              <a:rPr lang="en-US" sz="1200" b="1" i="1" dirty="0"/>
              <a:t>Witkowski v. Collins </a:t>
            </a:r>
            <a:r>
              <a:rPr lang="en-US" dirty="0"/>
              <a:t>from the CAVC.  </a:t>
            </a:r>
          </a:p>
        </p:txBody>
      </p:sp>
      <p:sp>
        <p:nvSpPr>
          <p:cNvPr id="4" name="Slide Number Placeholder 3">
            <a:extLst>
              <a:ext uri="{FF2B5EF4-FFF2-40B4-BE49-F238E27FC236}">
                <a16:creationId xmlns:a16="http://schemas.microsoft.com/office/drawing/2014/main" id="{22CA2BB0-BB41-14C8-FCF1-E8B706B32512}"/>
              </a:ext>
            </a:extLst>
          </p:cNvPr>
          <p:cNvSpPr>
            <a:spLocks noGrp="1"/>
          </p:cNvSpPr>
          <p:nvPr>
            <p:ph type="sldNum" sz="quarter" idx="5"/>
          </p:nvPr>
        </p:nvSpPr>
        <p:spPr/>
        <p:txBody>
          <a:bodyPr/>
          <a:lstStyle/>
          <a:p>
            <a:fld id="{17055FE4-C66D-4B15-B666-BC04428DE721}" type="slidenum">
              <a:rPr lang="en-US" smtClean="0"/>
              <a:t>26</a:t>
            </a:fld>
            <a:endParaRPr lang="en-US"/>
          </a:p>
        </p:txBody>
      </p:sp>
    </p:spTree>
    <p:extLst>
      <p:ext uri="{BB962C8B-B14F-4D97-AF65-F5344CB8AC3E}">
        <p14:creationId xmlns:p14="http://schemas.microsoft.com/office/powerpoint/2010/main" val="335137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7473A-3A71-B691-42A4-CE73DEEE7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85113-AB00-06A1-5731-73E1CB908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DDF90-9370-BDB1-0837-286E517885B0}"/>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is </a:t>
            </a:r>
            <a:r>
              <a:rPr lang="en-US" b="1" dirty="0">
                <a:solidFill>
                  <a:schemeClr val="accent6"/>
                </a:solidFill>
              </a:rPr>
              <a:t>No. Referral to the Director of Comp Service is not a legal requirement.</a:t>
            </a:r>
          </a:p>
          <a:p>
            <a:pPr>
              <a:lnSpc>
                <a:spcPct val="110000"/>
              </a:lnSpc>
            </a:pPr>
            <a:r>
              <a:rPr lang="en-US" dirty="0">
                <a:solidFill>
                  <a:srgbClr val="000000"/>
                </a:solidFill>
                <a:latin typeface="Calibri" panose="020F0502020204030204" pitchFamily="34" charset="0"/>
                <a:sym typeface=""/>
              </a:rPr>
              <a:t>[click] </a:t>
            </a:r>
            <a:r>
              <a:rPr lang="en-US" dirty="0"/>
              <a:t>The CAVC held that the Board </a:t>
            </a:r>
            <a:r>
              <a:rPr lang="en-US" b="1" dirty="0"/>
              <a:t>does</a:t>
            </a:r>
            <a:r>
              <a:rPr lang="en-US" dirty="0"/>
              <a:t> have jurisdiction to decide extraschedular TDIU in the first instance.</a:t>
            </a:r>
          </a:p>
          <a:p>
            <a:pPr>
              <a:lnSpc>
                <a:spcPct val="110000"/>
              </a:lnSpc>
            </a:pPr>
            <a:r>
              <a:rPr lang="en-US" dirty="0">
                <a:solidFill>
                  <a:srgbClr val="000000"/>
                </a:solidFill>
                <a:latin typeface="Calibri" panose="020F0502020204030204" pitchFamily="34" charset="0"/>
                <a:sym typeface=""/>
              </a:rPr>
              <a:t>[click] </a:t>
            </a:r>
            <a:r>
              <a:rPr lang="en-US" dirty="0"/>
              <a:t>This decision overturned an earlier CAVC decision in </a:t>
            </a:r>
            <a:r>
              <a:rPr lang="en-US" i="1" dirty="0"/>
              <a:t>Bowling v. Principi</a:t>
            </a:r>
            <a:r>
              <a:rPr lang="en-US" dirty="0"/>
              <a:t> which had required Director review before the Board could act.  Accordingly, if you knew how the system worked before, now it is different.  </a:t>
            </a:r>
          </a:p>
          <a:p>
            <a:pPr>
              <a:lnSpc>
                <a:spcPct val="110000"/>
              </a:lnSpc>
            </a:pPr>
            <a:r>
              <a:rPr lang="en-US" dirty="0"/>
              <a:t>As an advocate, it is up to you to decide whether to waive referral.</a:t>
            </a:r>
          </a:p>
          <a:p>
            <a:pPr>
              <a:lnSpc>
                <a:spcPct val="110000"/>
              </a:lnSpc>
            </a:pPr>
            <a:r>
              <a:rPr lang="en-US" dirty="0">
                <a:solidFill>
                  <a:srgbClr val="000000"/>
                </a:solidFill>
                <a:latin typeface="Calibri" panose="020F0502020204030204" pitchFamily="34" charset="0"/>
                <a:sym typeface=""/>
              </a:rPr>
              <a:t>[click] </a:t>
            </a:r>
            <a:r>
              <a:rPr lang="en-US" dirty="0"/>
              <a:t>Waiving referral to the Director may lead to a quicker decision.  However, you are also giving up a bite at the apple.  There isn’t one right answer for all situations.</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60BCC919-7EAF-8D1A-BA41-D4292925F82B}"/>
              </a:ext>
            </a:extLst>
          </p:cNvPr>
          <p:cNvSpPr>
            <a:spLocks noGrp="1"/>
          </p:cNvSpPr>
          <p:nvPr>
            <p:ph type="sldNum" sz="quarter" idx="5"/>
          </p:nvPr>
        </p:nvSpPr>
        <p:spPr/>
        <p:txBody>
          <a:bodyPr/>
          <a:lstStyle/>
          <a:p>
            <a:fld id="{17055FE4-C66D-4B15-B666-BC04428DE721}" type="slidenum">
              <a:rPr lang="en-US" smtClean="0"/>
              <a:t>28</a:t>
            </a:fld>
            <a:endParaRPr lang="en-US"/>
          </a:p>
        </p:txBody>
      </p:sp>
    </p:spTree>
    <p:extLst>
      <p:ext uri="{BB962C8B-B14F-4D97-AF65-F5344CB8AC3E}">
        <p14:creationId xmlns:p14="http://schemas.microsoft.com/office/powerpoint/2010/main" val="39031777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0DE29-C685-54FD-34D3-C9666F2CF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A547F-8AFF-0012-81E9-8564D1AD4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9B2B48-0016-B822-D597-F6CAAC57783C}"/>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Cash v. Collins </a:t>
            </a:r>
            <a:r>
              <a:rPr lang="en-US" dirty="0"/>
              <a:t>from the CAVC.  </a:t>
            </a:r>
          </a:p>
        </p:txBody>
      </p:sp>
      <p:sp>
        <p:nvSpPr>
          <p:cNvPr id="4" name="Slide Number Placeholder 3">
            <a:extLst>
              <a:ext uri="{FF2B5EF4-FFF2-40B4-BE49-F238E27FC236}">
                <a16:creationId xmlns:a16="http://schemas.microsoft.com/office/drawing/2014/main" id="{90191085-BDBA-F9E3-B64A-F65F41C8CAC8}"/>
              </a:ext>
            </a:extLst>
          </p:cNvPr>
          <p:cNvSpPr>
            <a:spLocks noGrp="1"/>
          </p:cNvSpPr>
          <p:nvPr>
            <p:ph type="sldNum" sz="quarter" idx="5"/>
          </p:nvPr>
        </p:nvSpPr>
        <p:spPr/>
        <p:txBody>
          <a:bodyPr/>
          <a:lstStyle/>
          <a:p>
            <a:fld id="{17055FE4-C66D-4B15-B666-BC04428DE721}" type="slidenum">
              <a:rPr lang="en-US" smtClean="0"/>
              <a:t>29</a:t>
            </a:fld>
            <a:endParaRPr lang="en-US"/>
          </a:p>
        </p:txBody>
      </p:sp>
    </p:spTree>
    <p:extLst>
      <p:ext uri="{BB962C8B-B14F-4D97-AF65-F5344CB8AC3E}">
        <p14:creationId xmlns:p14="http://schemas.microsoft.com/office/powerpoint/2010/main" val="3044075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4615D-6836-D96F-4D95-3805246909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6FB7B-7721-6F3C-A490-CA6FB2837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F3169-34C8-3CE5-503E-0DA7C2865690}"/>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79DE7043-E648-76EE-E608-ABE2CAAE8416}"/>
              </a:ext>
            </a:extLst>
          </p:cNvPr>
          <p:cNvSpPr>
            <a:spLocks noGrp="1"/>
          </p:cNvSpPr>
          <p:nvPr>
            <p:ph type="sldNum" sz="quarter" idx="5"/>
          </p:nvPr>
        </p:nvSpPr>
        <p:spPr/>
        <p:txBody>
          <a:bodyPr/>
          <a:lstStyle/>
          <a:p>
            <a:fld id="{17055FE4-C66D-4B15-B666-BC04428DE721}" type="slidenum">
              <a:rPr lang="en-US" smtClean="0"/>
              <a:t>31</a:t>
            </a:fld>
            <a:endParaRPr lang="en-US"/>
          </a:p>
        </p:txBody>
      </p:sp>
    </p:spTree>
    <p:extLst>
      <p:ext uri="{BB962C8B-B14F-4D97-AF65-F5344CB8AC3E}">
        <p14:creationId xmlns:p14="http://schemas.microsoft.com/office/powerpoint/2010/main" val="2327119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B2326-78CE-EF41-D03D-14332F3D6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22D77-DD0B-5C1F-82A0-CD00833FB6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3DE11-1D65-C561-8ADC-C58FCD2D595D}"/>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Cash v. Collins </a:t>
            </a:r>
            <a:r>
              <a:rPr lang="en-US" dirty="0"/>
              <a:t>from the CAVC.  </a:t>
            </a:r>
          </a:p>
        </p:txBody>
      </p:sp>
      <p:sp>
        <p:nvSpPr>
          <p:cNvPr id="4" name="Slide Number Placeholder 3">
            <a:extLst>
              <a:ext uri="{FF2B5EF4-FFF2-40B4-BE49-F238E27FC236}">
                <a16:creationId xmlns:a16="http://schemas.microsoft.com/office/drawing/2014/main" id="{E9361FE0-6357-EA41-EE78-29CCF30569D8}"/>
              </a:ext>
            </a:extLst>
          </p:cNvPr>
          <p:cNvSpPr>
            <a:spLocks noGrp="1"/>
          </p:cNvSpPr>
          <p:nvPr>
            <p:ph type="sldNum" sz="quarter" idx="5"/>
          </p:nvPr>
        </p:nvSpPr>
        <p:spPr/>
        <p:txBody>
          <a:bodyPr/>
          <a:lstStyle/>
          <a:p>
            <a:fld id="{17055FE4-C66D-4B15-B666-BC04428DE721}" type="slidenum">
              <a:rPr lang="en-US" smtClean="0"/>
              <a:t>32</a:t>
            </a:fld>
            <a:endParaRPr lang="en-US"/>
          </a:p>
        </p:txBody>
      </p:sp>
    </p:spTree>
    <p:extLst>
      <p:ext uri="{BB962C8B-B14F-4D97-AF65-F5344CB8AC3E}">
        <p14:creationId xmlns:p14="http://schemas.microsoft.com/office/powerpoint/2010/main" val="3268725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76C30-2418-F5C7-82EE-7DB9B341F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C3243-D68A-C264-9A27-9F7D0C71E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82D7EE-EA24-D0F8-09E1-11B6DE14D60D}"/>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614A7A85-0EDA-3AB8-FCD4-CCCC5B0A1108}"/>
              </a:ext>
            </a:extLst>
          </p:cNvPr>
          <p:cNvSpPr>
            <a:spLocks noGrp="1"/>
          </p:cNvSpPr>
          <p:nvPr>
            <p:ph type="sldNum" sz="quarter" idx="5"/>
          </p:nvPr>
        </p:nvSpPr>
        <p:spPr/>
        <p:txBody>
          <a:bodyPr/>
          <a:lstStyle/>
          <a:p>
            <a:fld id="{17055FE4-C66D-4B15-B666-BC04428DE721}" type="slidenum">
              <a:rPr lang="en-US" smtClean="0"/>
              <a:t>34</a:t>
            </a:fld>
            <a:endParaRPr lang="en-US"/>
          </a:p>
        </p:txBody>
      </p:sp>
    </p:spTree>
    <p:extLst>
      <p:ext uri="{BB962C8B-B14F-4D97-AF65-F5344CB8AC3E}">
        <p14:creationId xmlns:p14="http://schemas.microsoft.com/office/powerpoint/2010/main" val="2833923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64542-7A18-AA02-8472-4C8CFD384C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0BBC3-BA69-4001-F184-4793F198F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07651-107A-1DDE-FE7D-8A4A447A0DF2}"/>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Cash v. Collins </a:t>
            </a:r>
            <a:r>
              <a:rPr lang="en-US" dirty="0"/>
              <a:t>from the CAVC.  </a:t>
            </a:r>
          </a:p>
        </p:txBody>
      </p:sp>
      <p:sp>
        <p:nvSpPr>
          <p:cNvPr id="4" name="Slide Number Placeholder 3">
            <a:extLst>
              <a:ext uri="{FF2B5EF4-FFF2-40B4-BE49-F238E27FC236}">
                <a16:creationId xmlns:a16="http://schemas.microsoft.com/office/drawing/2014/main" id="{5F6CBC47-37F8-90EB-40A9-DF9CCC6747CF}"/>
              </a:ext>
            </a:extLst>
          </p:cNvPr>
          <p:cNvSpPr>
            <a:spLocks noGrp="1"/>
          </p:cNvSpPr>
          <p:nvPr>
            <p:ph type="sldNum" sz="quarter" idx="5"/>
          </p:nvPr>
        </p:nvSpPr>
        <p:spPr/>
        <p:txBody>
          <a:bodyPr/>
          <a:lstStyle/>
          <a:p>
            <a:fld id="{17055FE4-C66D-4B15-B666-BC04428DE721}" type="slidenum">
              <a:rPr lang="en-US" smtClean="0"/>
              <a:t>35</a:t>
            </a:fld>
            <a:endParaRPr lang="en-US"/>
          </a:p>
        </p:txBody>
      </p:sp>
    </p:spTree>
    <p:extLst>
      <p:ext uri="{BB962C8B-B14F-4D97-AF65-F5344CB8AC3E}">
        <p14:creationId xmlns:p14="http://schemas.microsoft.com/office/powerpoint/2010/main" val="89226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82A36-56FC-0959-5694-3FECFEC14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4C521-612A-F991-A8FE-FE77928D5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BA02F8-90E7-4852-7A45-6B0C8B0C6210}"/>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91E3EE56-EFA9-A98E-5FC7-EA7DA02C9E4A}"/>
              </a:ext>
            </a:extLst>
          </p:cNvPr>
          <p:cNvSpPr>
            <a:spLocks noGrp="1"/>
          </p:cNvSpPr>
          <p:nvPr>
            <p:ph type="sldNum" sz="quarter" idx="5"/>
          </p:nvPr>
        </p:nvSpPr>
        <p:spPr/>
        <p:txBody>
          <a:bodyPr/>
          <a:lstStyle/>
          <a:p>
            <a:fld id="{17055FE4-C66D-4B15-B666-BC04428DE721}" type="slidenum">
              <a:rPr lang="en-US" smtClean="0"/>
              <a:t>37</a:t>
            </a:fld>
            <a:endParaRPr lang="en-US"/>
          </a:p>
        </p:txBody>
      </p:sp>
    </p:spTree>
    <p:extLst>
      <p:ext uri="{BB962C8B-B14F-4D97-AF65-F5344CB8AC3E}">
        <p14:creationId xmlns:p14="http://schemas.microsoft.com/office/powerpoint/2010/main" val="4038500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216D4-6317-FEEC-628E-DD9784BCF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8F430-16B8-F775-6E16-899C25CF8F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3EABE6-A111-F16B-4C8E-F954EE3460C8}"/>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Cash v. Collins </a:t>
            </a:r>
            <a:r>
              <a:rPr lang="en-US" dirty="0"/>
              <a:t>from the CAVC.  </a:t>
            </a:r>
          </a:p>
        </p:txBody>
      </p:sp>
      <p:sp>
        <p:nvSpPr>
          <p:cNvPr id="4" name="Slide Number Placeholder 3">
            <a:extLst>
              <a:ext uri="{FF2B5EF4-FFF2-40B4-BE49-F238E27FC236}">
                <a16:creationId xmlns:a16="http://schemas.microsoft.com/office/drawing/2014/main" id="{0CD1E9A3-D6A9-A172-87AB-C15D80047D4F}"/>
              </a:ext>
            </a:extLst>
          </p:cNvPr>
          <p:cNvSpPr>
            <a:spLocks noGrp="1"/>
          </p:cNvSpPr>
          <p:nvPr>
            <p:ph type="sldNum" sz="quarter" idx="5"/>
          </p:nvPr>
        </p:nvSpPr>
        <p:spPr/>
        <p:txBody>
          <a:bodyPr/>
          <a:lstStyle/>
          <a:p>
            <a:fld id="{17055FE4-C66D-4B15-B666-BC04428DE721}" type="slidenum">
              <a:rPr lang="en-US" smtClean="0"/>
              <a:t>38</a:t>
            </a:fld>
            <a:endParaRPr lang="en-US"/>
          </a:p>
        </p:txBody>
      </p:sp>
    </p:spTree>
    <p:extLst>
      <p:ext uri="{BB962C8B-B14F-4D97-AF65-F5344CB8AC3E}">
        <p14:creationId xmlns:p14="http://schemas.microsoft.com/office/powerpoint/2010/main" val="1949855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solidFill>
                  <a:srgbClr val="000000"/>
                </a:solidFill>
                <a:latin typeface="Calibri" panose="020F0502020204030204" pitchFamily="34" charset="0"/>
                <a:sym typeface=""/>
              </a:rPr>
              <a:t>The answer here is No.  He did not apply until 2016 and the effective date cannot be earlier than the date of the application.</a:t>
            </a:r>
          </a:p>
          <a:p>
            <a:pPr marL="0" indent="0">
              <a:buNone/>
            </a:pPr>
            <a:r>
              <a:rPr lang="en-US" dirty="0">
                <a:solidFill>
                  <a:srgbClr val="000000"/>
                </a:solidFill>
                <a:latin typeface="Calibri" panose="020F0502020204030204" pitchFamily="34" charset="0"/>
                <a:sym typeface=""/>
              </a:rPr>
              <a:t>[click] The CAVC held that there was no basis for excusing the requirements of 38 U.S.C. § 5110.</a:t>
            </a:r>
          </a:p>
          <a:p>
            <a:pPr marL="0" indent="0">
              <a:buNone/>
            </a:pPr>
            <a:r>
              <a:rPr lang="en-US" dirty="0">
                <a:solidFill>
                  <a:srgbClr val="000000"/>
                </a:solidFill>
                <a:latin typeface="Calibri" panose="020F0502020204030204" pitchFamily="34" charset="0"/>
                <a:sym typeface=""/>
              </a:rPr>
              <a:t>[click] The Court recognized that in the recent case of Taylor v. McDonough, the Federal Circuit held that the requirement to file a claim could be excused where a military secrecy oath prevented the Veteran from discussing his Edgewood Arsenal service for decades. 71 F.4th 909 (Fed. Cir. 2023) (</a:t>
            </a:r>
            <a:r>
              <a:rPr lang="en-US" dirty="0" err="1">
                <a:solidFill>
                  <a:srgbClr val="000000"/>
                </a:solidFill>
                <a:latin typeface="Calibri" panose="020F0502020204030204" pitchFamily="34" charset="0"/>
                <a:sym typeface=""/>
              </a:rPr>
              <a:t>en</a:t>
            </a:r>
            <a:r>
              <a:rPr lang="en-US" dirty="0">
                <a:solidFill>
                  <a:srgbClr val="000000"/>
                </a:solidFill>
                <a:latin typeface="Calibri" panose="020F0502020204030204" pitchFamily="34" charset="0"/>
                <a:sym typeface=""/>
              </a:rPr>
              <a:t> banc).  In that case, the higher court recognized a constitutional exception where the government itself prevents the filing of a claim.</a:t>
            </a:r>
          </a:p>
          <a:p>
            <a:pPr marL="0" indent="0">
              <a:buNone/>
            </a:pPr>
            <a:r>
              <a:rPr lang="en-US" dirty="0">
                <a:solidFill>
                  <a:srgbClr val="000000"/>
                </a:solidFill>
                <a:latin typeface="Calibri" panose="020F0502020204030204" pitchFamily="34" charset="0"/>
                <a:sym typeface=""/>
              </a:rPr>
              <a:t>[click] The CAVC held that this exception did not apply because the Veteran knew he was sick and could have applied for benefits even without the critical information the VA doctor withheld. </a:t>
            </a:r>
          </a:p>
          <a:p>
            <a:pPr marL="0" indent="0">
              <a:buNone/>
            </a:pPr>
            <a:r>
              <a:rPr lang="en-US" dirty="0">
                <a:solidFill>
                  <a:srgbClr val="000000"/>
                </a:solidFill>
                <a:latin typeface="Calibri" panose="020F0502020204030204" pitchFamily="34" charset="0"/>
                <a:sym typeface=""/>
              </a:rPr>
              <a:t>We think this decision is wrong and the veteran has appealed it to the Federal Circuit.  We will update you when that appeal has been decided, but that likely won’t be until early 2026.</a:t>
            </a:r>
          </a:p>
        </p:txBody>
      </p:sp>
      <p:sp>
        <p:nvSpPr>
          <p:cNvPr id="4" name="Slide Number Placeholder 3"/>
          <p:cNvSpPr>
            <a:spLocks noGrp="1"/>
          </p:cNvSpPr>
          <p:nvPr>
            <p:ph type="sldNum" sz="quarter" idx="5"/>
          </p:nvPr>
        </p:nvSpPr>
        <p:spPr/>
        <p:txBody>
          <a:bodyPr/>
          <a:lstStyle/>
          <a:p>
            <a:fld id="{17055FE4-C66D-4B15-B666-BC04428DE721}" type="slidenum">
              <a:rPr lang="en-US" smtClean="0"/>
              <a:t>40</a:t>
            </a:fld>
            <a:endParaRPr lang="en-US"/>
          </a:p>
        </p:txBody>
      </p:sp>
    </p:spTree>
    <p:extLst>
      <p:ext uri="{BB962C8B-B14F-4D97-AF65-F5344CB8AC3E}">
        <p14:creationId xmlns:p14="http://schemas.microsoft.com/office/powerpoint/2010/main" val="5615561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991ED-9A22-7329-D129-D7B8B28C3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213DE-3972-564C-EF13-9CDAFD8C5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1E566-5147-5BA2-2CC9-017429283B36}"/>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Cash v. Collins </a:t>
            </a:r>
            <a:r>
              <a:rPr lang="en-US" dirty="0"/>
              <a:t>from the CAVC.  </a:t>
            </a:r>
          </a:p>
        </p:txBody>
      </p:sp>
      <p:sp>
        <p:nvSpPr>
          <p:cNvPr id="4" name="Slide Number Placeholder 3">
            <a:extLst>
              <a:ext uri="{FF2B5EF4-FFF2-40B4-BE49-F238E27FC236}">
                <a16:creationId xmlns:a16="http://schemas.microsoft.com/office/drawing/2014/main" id="{20E34ED0-CE4C-E2DE-1477-A7491F652161}"/>
              </a:ext>
            </a:extLst>
          </p:cNvPr>
          <p:cNvSpPr>
            <a:spLocks noGrp="1"/>
          </p:cNvSpPr>
          <p:nvPr>
            <p:ph type="sldNum" sz="quarter" idx="5"/>
          </p:nvPr>
        </p:nvSpPr>
        <p:spPr/>
        <p:txBody>
          <a:bodyPr/>
          <a:lstStyle/>
          <a:p>
            <a:fld id="{17055FE4-C66D-4B15-B666-BC04428DE721}" type="slidenum">
              <a:rPr lang="en-US" smtClean="0"/>
              <a:t>41</a:t>
            </a:fld>
            <a:endParaRPr lang="en-US"/>
          </a:p>
        </p:txBody>
      </p:sp>
    </p:spTree>
    <p:extLst>
      <p:ext uri="{BB962C8B-B14F-4D97-AF65-F5344CB8AC3E}">
        <p14:creationId xmlns:p14="http://schemas.microsoft.com/office/powerpoint/2010/main" val="3106406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5DC2F-447D-B646-242C-7ED540CEB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1D1D3-02DF-999D-A67A-D0D814D3A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C1AA6-3190-0091-410E-99E0FA7323EB}"/>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F6A02532-F5DB-76F5-D21F-BC4BF5929EC0}"/>
              </a:ext>
            </a:extLst>
          </p:cNvPr>
          <p:cNvSpPr>
            <a:spLocks noGrp="1"/>
          </p:cNvSpPr>
          <p:nvPr>
            <p:ph type="sldNum" sz="quarter" idx="5"/>
          </p:nvPr>
        </p:nvSpPr>
        <p:spPr/>
        <p:txBody>
          <a:bodyPr/>
          <a:lstStyle/>
          <a:p>
            <a:fld id="{17055FE4-C66D-4B15-B666-BC04428DE721}" type="slidenum">
              <a:rPr lang="en-US" smtClean="0"/>
              <a:t>43</a:t>
            </a:fld>
            <a:endParaRPr lang="en-US"/>
          </a:p>
        </p:txBody>
      </p:sp>
    </p:spTree>
    <p:extLst>
      <p:ext uri="{BB962C8B-B14F-4D97-AF65-F5344CB8AC3E}">
        <p14:creationId xmlns:p14="http://schemas.microsoft.com/office/powerpoint/2010/main" val="1065115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A6F0D-FDEF-EEE6-D921-79C8250A8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127B2-F7D6-B431-A4A8-9043EDD93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102AE-A990-5178-F93E-8316A691766C}"/>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Hoffman v. Collins </a:t>
            </a:r>
            <a:r>
              <a:rPr lang="en-US" dirty="0"/>
              <a:t>from the CAVC.  </a:t>
            </a:r>
          </a:p>
        </p:txBody>
      </p:sp>
      <p:sp>
        <p:nvSpPr>
          <p:cNvPr id="4" name="Slide Number Placeholder 3">
            <a:extLst>
              <a:ext uri="{FF2B5EF4-FFF2-40B4-BE49-F238E27FC236}">
                <a16:creationId xmlns:a16="http://schemas.microsoft.com/office/drawing/2014/main" id="{0E401D04-E013-D1D1-01C9-7C01FD47B5FF}"/>
              </a:ext>
            </a:extLst>
          </p:cNvPr>
          <p:cNvSpPr>
            <a:spLocks noGrp="1"/>
          </p:cNvSpPr>
          <p:nvPr>
            <p:ph type="sldNum" sz="quarter" idx="5"/>
          </p:nvPr>
        </p:nvSpPr>
        <p:spPr/>
        <p:txBody>
          <a:bodyPr/>
          <a:lstStyle/>
          <a:p>
            <a:fld id="{17055FE4-C66D-4B15-B666-BC04428DE721}" type="slidenum">
              <a:rPr lang="en-US" smtClean="0"/>
              <a:t>44</a:t>
            </a:fld>
            <a:endParaRPr lang="en-US"/>
          </a:p>
        </p:txBody>
      </p:sp>
    </p:spTree>
    <p:extLst>
      <p:ext uri="{BB962C8B-B14F-4D97-AF65-F5344CB8AC3E}">
        <p14:creationId xmlns:p14="http://schemas.microsoft.com/office/powerpoint/2010/main" val="3373586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B2BF7-A911-EBCE-767E-528280233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33DC8-C1EB-3793-C96F-F7912D290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817E58-6D28-75DC-79DA-8A682FFAF62F}"/>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E0B67898-368D-970A-AF05-0C3AC1000C72}"/>
              </a:ext>
            </a:extLst>
          </p:cNvPr>
          <p:cNvSpPr>
            <a:spLocks noGrp="1"/>
          </p:cNvSpPr>
          <p:nvPr>
            <p:ph type="sldNum" sz="quarter" idx="5"/>
          </p:nvPr>
        </p:nvSpPr>
        <p:spPr/>
        <p:txBody>
          <a:bodyPr/>
          <a:lstStyle/>
          <a:p>
            <a:fld id="{17055FE4-C66D-4B15-B666-BC04428DE721}" type="slidenum">
              <a:rPr lang="en-US" smtClean="0"/>
              <a:t>46</a:t>
            </a:fld>
            <a:endParaRPr lang="en-US"/>
          </a:p>
        </p:txBody>
      </p:sp>
    </p:spTree>
    <p:extLst>
      <p:ext uri="{BB962C8B-B14F-4D97-AF65-F5344CB8AC3E}">
        <p14:creationId xmlns:p14="http://schemas.microsoft.com/office/powerpoint/2010/main" val="40216667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96D9-5907-8410-A7F5-F6459B17E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23D1F-A7CA-21D6-F883-7D0F813525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6DB14-0A54-3707-B7A8-46B8BF929442}"/>
              </a:ext>
            </a:extLst>
          </p:cNvPr>
          <p:cNvSpPr>
            <a:spLocks noGrp="1"/>
          </p:cNvSpPr>
          <p:nvPr>
            <p:ph type="body" idx="1"/>
          </p:nvPr>
        </p:nvSpPr>
        <p:spPr/>
        <p:txBody>
          <a:bodyPr/>
          <a:lstStyle/>
          <a:p>
            <a:pPr marL="171450" indent="-171450">
              <a:buFont typeface="Calibri" panose="020F0502020204030204" pitchFamily="34" charset="0"/>
              <a:buChar char="̶"/>
            </a:pPr>
            <a:r>
              <a:rPr lang="en-US" dirty="0"/>
              <a:t>The next case we will talk about is </a:t>
            </a:r>
            <a:r>
              <a:rPr lang="en-US" sz="1200" b="1" i="1" dirty="0"/>
              <a:t>Hoffman v. Collins </a:t>
            </a:r>
            <a:r>
              <a:rPr lang="en-US" dirty="0"/>
              <a:t>from the CAVC.  </a:t>
            </a:r>
          </a:p>
        </p:txBody>
      </p:sp>
      <p:sp>
        <p:nvSpPr>
          <p:cNvPr id="4" name="Slide Number Placeholder 3">
            <a:extLst>
              <a:ext uri="{FF2B5EF4-FFF2-40B4-BE49-F238E27FC236}">
                <a16:creationId xmlns:a16="http://schemas.microsoft.com/office/drawing/2014/main" id="{FFE20E49-7969-B0AD-84E5-E22BA3C3F89E}"/>
              </a:ext>
            </a:extLst>
          </p:cNvPr>
          <p:cNvSpPr>
            <a:spLocks noGrp="1"/>
          </p:cNvSpPr>
          <p:nvPr>
            <p:ph type="sldNum" sz="quarter" idx="5"/>
          </p:nvPr>
        </p:nvSpPr>
        <p:spPr/>
        <p:txBody>
          <a:bodyPr/>
          <a:lstStyle/>
          <a:p>
            <a:fld id="{17055FE4-C66D-4B15-B666-BC04428DE721}" type="slidenum">
              <a:rPr lang="en-US" smtClean="0"/>
              <a:t>47</a:t>
            </a:fld>
            <a:endParaRPr lang="en-US"/>
          </a:p>
        </p:txBody>
      </p:sp>
    </p:spTree>
    <p:extLst>
      <p:ext uri="{BB962C8B-B14F-4D97-AF65-F5344CB8AC3E}">
        <p14:creationId xmlns:p14="http://schemas.microsoft.com/office/powerpoint/2010/main" val="40637526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B05B-3C66-EC08-21C2-0947B674B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E7683-CB22-1A0D-23CD-58D378291F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E06E94-1062-F646-A099-67C875467BB2}"/>
              </a:ext>
            </a:extLst>
          </p:cNvPr>
          <p:cNvSpPr>
            <a:spLocks noGrp="1"/>
          </p:cNvSpPr>
          <p:nvPr>
            <p:ph type="body" idx="1"/>
          </p:nvPr>
        </p:nvSpPr>
        <p:spPr/>
        <p:txBody>
          <a:bodyPr/>
          <a:lstStyle/>
          <a:p>
            <a:pPr marL="0" lvl="0" indent="0">
              <a:lnSpc>
                <a:spcPct val="110000"/>
              </a:lnSpc>
              <a:buNone/>
            </a:pPr>
            <a:r>
              <a:rPr lang="en-US" dirty="0">
                <a:solidFill>
                  <a:srgbClr val="000000"/>
                </a:solidFill>
                <a:latin typeface="Calibri" panose="020F0502020204030204" pitchFamily="34" charset="0"/>
                <a:sym typeface=""/>
              </a:rPr>
              <a:t>[click] The answer here </a:t>
            </a:r>
            <a:r>
              <a:rPr lang="en-US" b="1" dirty="0">
                <a:solidFill>
                  <a:schemeClr val="accent6"/>
                </a:solidFill>
              </a:rPr>
              <a:t>No. Mr. Cash directed the Board’s attention to this evidence during a valid AMA evidence window.</a:t>
            </a:r>
          </a:p>
          <a:p>
            <a:pPr>
              <a:lnSpc>
                <a:spcPct val="110000"/>
              </a:lnSpc>
            </a:pPr>
            <a:r>
              <a:rPr lang="en-US" dirty="0">
                <a:solidFill>
                  <a:srgbClr val="000000"/>
                </a:solidFill>
                <a:latin typeface="Calibri" panose="020F0502020204030204" pitchFamily="34" charset="0"/>
                <a:sym typeface=""/>
              </a:rPr>
              <a:t>[click] </a:t>
            </a:r>
            <a:r>
              <a:rPr lang="en-US" dirty="0"/>
              <a:t>The Fed. Circ. reversed “Because we determine that Mr. Cash satisfied the statutory evidentiary submission requirement by clearly and timely referring to his prior submission to the Board in his Notice of Disagreement addendum.”</a:t>
            </a:r>
          </a:p>
          <a:p>
            <a:pPr>
              <a:lnSpc>
                <a:spcPct val="110000"/>
              </a:lnSpc>
            </a:pPr>
            <a:r>
              <a:rPr lang="en-US" dirty="0">
                <a:solidFill>
                  <a:srgbClr val="000000"/>
                </a:solidFill>
                <a:latin typeface="Calibri" panose="020F0502020204030204" pitchFamily="34" charset="0"/>
                <a:sym typeface=""/>
              </a:rPr>
              <a:t>[click] </a:t>
            </a:r>
            <a:r>
              <a:rPr lang="en-US" dirty="0"/>
              <a:t>In appealing to the Board </a:t>
            </a:r>
            <a:r>
              <a:rPr lang="en-US" b="1" dirty="0"/>
              <a:t>specifically identify </a:t>
            </a:r>
            <a:r>
              <a:rPr lang="en-US" dirty="0"/>
              <a:t>evidence already in the file you would like them to review during a valid AMA evidentiary window.</a:t>
            </a:r>
          </a:p>
          <a:p>
            <a:pPr>
              <a:lnSpc>
                <a:spcPct val="110000"/>
              </a:lnSpc>
            </a:pPr>
            <a:r>
              <a:rPr lang="en-US" dirty="0"/>
              <a:t>Of course, it is still safer to resubmit that evidence if possible, but this is a very helpful decision.</a:t>
            </a:r>
          </a:p>
          <a:p>
            <a:endParaRPr lang="en-US" dirty="0">
              <a:solidFill>
                <a:srgbClr val="000000"/>
              </a:solidFill>
              <a:latin typeface="Calibri" panose="020F0502020204030204" pitchFamily="34" charset="0"/>
              <a:sym typeface=""/>
            </a:endParaRPr>
          </a:p>
        </p:txBody>
      </p:sp>
      <p:sp>
        <p:nvSpPr>
          <p:cNvPr id="4" name="Slide Number Placeholder 3">
            <a:extLst>
              <a:ext uri="{FF2B5EF4-FFF2-40B4-BE49-F238E27FC236}">
                <a16:creationId xmlns:a16="http://schemas.microsoft.com/office/drawing/2014/main" id="{A7609151-9C4B-C859-BC7D-04CFC97AB41B}"/>
              </a:ext>
            </a:extLst>
          </p:cNvPr>
          <p:cNvSpPr>
            <a:spLocks noGrp="1"/>
          </p:cNvSpPr>
          <p:nvPr>
            <p:ph type="sldNum" sz="quarter" idx="5"/>
          </p:nvPr>
        </p:nvSpPr>
        <p:spPr/>
        <p:txBody>
          <a:bodyPr/>
          <a:lstStyle/>
          <a:p>
            <a:fld id="{17055FE4-C66D-4B15-B666-BC04428DE721}" type="slidenum">
              <a:rPr lang="en-US" smtClean="0"/>
              <a:t>49</a:t>
            </a:fld>
            <a:endParaRPr lang="en-US"/>
          </a:p>
        </p:txBody>
      </p:sp>
    </p:spTree>
    <p:extLst>
      <p:ext uri="{BB962C8B-B14F-4D97-AF65-F5344CB8AC3E}">
        <p14:creationId xmlns:p14="http://schemas.microsoft.com/office/powerpoint/2010/main" val="39334953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panose="020F0502020204030204" pitchFamily="34" charset="0"/>
              <a:buChar char="̶"/>
            </a:pPr>
            <a:r>
              <a:rPr lang="en-US" dirty="0"/>
              <a:t>Finally, here are two pending Supreme Court cases that we are keeping an eye on because they could be quite important.  </a:t>
            </a:r>
          </a:p>
        </p:txBody>
      </p:sp>
      <p:sp>
        <p:nvSpPr>
          <p:cNvPr id="4" name="Slide Number Placeholder 3"/>
          <p:cNvSpPr>
            <a:spLocks noGrp="1"/>
          </p:cNvSpPr>
          <p:nvPr>
            <p:ph type="sldNum" sz="quarter" idx="5"/>
          </p:nvPr>
        </p:nvSpPr>
        <p:spPr/>
        <p:txBody>
          <a:bodyPr/>
          <a:lstStyle/>
          <a:p>
            <a:fld id="{17055FE4-C66D-4B15-B666-BC04428DE721}" type="slidenum">
              <a:rPr lang="en-US" smtClean="0"/>
              <a:t>50</a:t>
            </a:fld>
            <a:endParaRPr lang="en-US"/>
          </a:p>
        </p:txBody>
      </p:sp>
    </p:spTree>
    <p:extLst>
      <p:ext uri="{BB962C8B-B14F-4D97-AF65-F5344CB8AC3E}">
        <p14:creationId xmlns:p14="http://schemas.microsoft.com/office/powerpoint/2010/main" val="2166996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1" dirty="0"/>
              <a:t>[click] </a:t>
            </a:r>
            <a:r>
              <a:rPr lang="en-US" sz="1200" b="0" dirty="0"/>
              <a:t>The first case is </a:t>
            </a:r>
            <a:r>
              <a:rPr lang="en-US" sz="1200" dirty="0" err="1"/>
              <a:t>Rudisill</a:t>
            </a:r>
            <a:r>
              <a:rPr lang="en-US" sz="1200" dirty="0"/>
              <a:t> v. McDonough</a:t>
            </a:r>
          </a:p>
          <a:p>
            <a:r>
              <a:rPr lang="en-US" sz="1200" b="1" dirty="0"/>
              <a:t>[click] You may have heard of this case before as it was the subject of three CAVC and Federal Circuit decisions</a:t>
            </a:r>
            <a:r>
              <a:rPr 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 </a:t>
            </a:r>
            <a:r>
              <a:rPr lang="en-US" sz="1200" dirty="0"/>
              <a:t>The question presented is whether veterans with multiple periods of service who qualify under both the Montgomery G.I. Bill and the Post-9/11 G.I. bill eligible for 36 or 48 months of benefits?  Although this was decided in the Veteran’s favor the first two times, the current ruling is that veterans are limited to 36 months of benefits.</a:t>
            </a:r>
          </a:p>
          <a:p>
            <a:r>
              <a:rPr lang="en-US" sz="1200" b="1" dirty="0"/>
              <a:t>[click] </a:t>
            </a:r>
            <a:r>
              <a:rPr lang="en-US" sz="1200" b="1" dirty="0" err="1"/>
              <a:t>THe</a:t>
            </a:r>
            <a:r>
              <a:rPr lang="en-US" sz="1200" b="1" dirty="0"/>
              <a:t> other case is </a:t>
            </a:r>
            <a:r>
              <a:rPr lang="en-US" sz="1200" dirty="0" err="1"/>
              <a:t>Loper</a:t>
            </a:r>
            <a:r>
              <a:rPr lang="en-US" sz="1200" dirty="0"/>
              <a:t> Bright Enterprises v. Raimondo, which has a companion case that was argued with it.</a:t>
            </a:r>
          </a:p>
          <a:p>
            <a:r>
              <a:rPr lang="en-US" sz="1200" b="1" dirty="0"/>
              <a:t>[click] This case is also p</a:t>
            </a:r>
            <a:r>
              <a:rPr lang="en-US" sz="1200" dirty="0"/>
              <a:t>ending before the Supreme Court..</a:t>
            </a:r>
          </a:p>
          <a:p>
            <a:r>
              <a:rPr lang="en-US" sz="1200" b="1" dirty="0"/>
              <a:t>[click] </a:t>
            </a:r>
            <a:r>
              <a:rPr lang="en-US" sz="1200" b="1" dirty="0" err="1"/>
              <a:t>THe</a:t>
            </a:r>
            <a:r>
              <a:rPr lang="en-US" sz="1200" b="1" dirty="0"/>
              <a:t> question in </a:t>
            </a:r>
            <a:r>
              <a:rPr lang="en-US" sz="1200" b="1" dirty="0" err="1"/>
              <a:t>Loper</a:t>
            </a:r>
            <a:r>
              <a:rPr lang="en-US" sz="1200" b="1" dirty="0"/>
              <a:t> Bright is </a:t>
            </a:r>
            <a:r>
              <a:rPr lang="en-US" sz="1200" dirty="0"/>
              <a:t>How much deference do courts owe agencies in interpreting statutory provisions?</a:t>
            </a:r>
          </a:p>
          <a:p>
            <a:r>
              <a:rPr lang="en-US" sz="1200" dirty="0"/>
              <a:t>This is not a veterans benefits case, but if the Court changes the balance of power between agencies and courts, it could significantly affect veterans law and the courts may revisit issues that </a:t>
            </a:r>
            <a:r>
              <a:rPr lang="en-US" sz="1200"/>
              <a:t>were previously decided in favor of VA.</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 </a:t>
            </a:r>
            <a:r>
              <a:rPr lang="en-US" sz="1200" b="1" dirty="0">
                <a:solidFill>
                  <a:schemeClr val="tx1"/>
                </a:solidFill>
              </a:rPr>
              <a:t>Be sure you check the email that you used to register for this course for case updates from Bergmann &amp; Moore!</a:t>
            </a:r>
          </a:p>
          <a:p>
            <a:endParaRPr lang="en-US" sz="1200" dirty="0"/>
          </a:p>
          <a:p>
            <a:endParaRPr lang="en-US" dirty="0"/>
          </a:p>
        </p:txBody>
      </p:sp>
      <p:sp>
        <p:nvSpPr>
          <p:cNvPr id="4" name="Slide Number Placeholder 3"/>
          <p:cNvSpPr>
            <a:spLocks noGrp="1"/>
          </p:cNvSpPr>
          <p:nvPr>
            <p:ph type="sldNum" sz="quarter" idx="5"/>
          </p:nvPr>
        </p:nvSpPr>
        <p:spPr/>
        <p:txBody>
          <a:bodyPr/>
          <a:lstStyle/>
          <a:p>
            <a:fld id="{17055FE4-C66D-4B15-B666-BC04428DE721}" type="slidenum">
              <a:rPr lang="en-US" smtClean="0"/>
              <a:t>51</a:t>
            </a:fld>
            <a:endParaRPr lang="en-US"/>
          </a:p>
        </p:txBody>
      </p:sp>
    </p:spTree>
    <p:extLst>
      <p:ext uri="{BB962C8B-B14F-4D97-AF65-F5344CB8AC3E}">
        <p14:creationId xmlns:p14="http://schemas.microsoft.com/office/powerpoint/2010/main" val="20642193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E01E-763E-10A5-908D-DBCC7C0D9B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B3C1B-6C25-2F65-0195-621A12DBE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9EC1D1-A8D4-2D76-6F4D-8692D0EDDC69}"/>
              </a:ext>
            </a:extLst>
          </p:cNvPr>
          <p:cNvSpPr>
            <a:spLocks noGrp="1"/>
          </p:cNvSpPr>
          <p:nvPr>
            <p:ph type="body" idx="1"/>
          </p:nvPr>
        </p:nvSpPr>
        <p:spPr/>
        <p:txBody>
          <a:bodyPr/>
          <a:lstStyle/>
          <a:p>
            <a:pPr marL="0" indent="0">
              <a:buNone/>
            </a:pPr>
            <a:r>
              <a:rPr lang="en-US" sz="1200" b="1" dirty="0"/>
              <a:t>[click] </a:t>
            </a:r>
            <a:r>
              <a:rPr lang="en-US" sz="1200" b="0" dirty="0"/>
              <a:t>The first case is </a:t>
            </a:r>
            <a:r>
              <a:rPr lang="en-US" sz="1200" dirty="0" err="1"/>
              <a:t>Rudisill</a:t>
            </a:r>
            <a:r>
              <a:rPr lang="en-US" sz="1200" dirty="0"/>
              <a:t> v. McDonough</a:t>
            </a:r>
          </a:p>
          <a:p>
            <a:r>
              <a:rPr lang="en-US" sz="1200" b="1" dirty="0"/>
              <a:t>[click] You may have heard of this case before as it was the subject of three CAVC and Federal Circuit decisions</a:t>
            </a:r>
            <a:r>
              <a:rPr lang="en-US"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 </a:t>
            </a:r>
            <a:r>
              <a:rPr lang="en-US" sz="1200" dirty="0"/>
              <a:t>The question presented is whether veterans with multiple periods of service who qualify under both the Montgomery G.I. Bill and the Post-9/11 G.I. bill eligible for 36 or 48 months of benefits?  Although this was decided in the Veteran’s favor the first two times, the current ruling is that veterans are limited to 36 months of benefits.</a:t>
            </a:r>
          </a:p>
          <a:p>
            <a:r>
              <a:rPr lang="en-US" sz="1200" b="1" dirty="0"/>
              <a:t>[click] </a:t>
            </a:r>
            <a:r>
              <a:rPr lang="en-US" sz="1200" b="1" dirty="0" err="1"/>
              <a:t>THe</a:t>
            </a:r>
            <a:r>
              <a:rPr lang="en-US" sz="1200" b="1" dirty="0"/>
              <a:t> other case is </a:t>
            </a:r>
            <a:r>
              <a:rPr lang="en-US" sz="1200" dirty="0" err="1"/>
              <a:t>Loper</a:t>
            </a:r>
            <a:r>
              <a:rPr lang="en-US" sz="1200" dirty="0"/>
              <a:t> Bright Enterprises v. Raimondo, which has a companion case that was argued with it.</a:t>
            </a:r>
          </a:p>
          <a:p>
            <a:r>
              <a:rPr lang="en-US" sz="1200" b="1" dirty="0"/>
              <a:t>[click] This case is also p</a:t>
            </a:r>
            <a:r>
              <a:rPr lang="en-US" sz="1200" dirty="0"/>
              <a:t>ending before the Supreme Court..</a:t>
            </a:r>
          </a:p>
          <a:p>
            <a:r>
              <a:rPr lang="en-US" sz="1200" b="1" dirty="0"/>
              <a:t>[click] </a:t>
            </a:r>
            <a:r>
              <a:rPr lang="en-US" sz="1200" b="1" dirty="0" err="1"/>
              <a:t>THe</a:t>
            </a:r>
            <a:r>
              <a:rPr lang="en-US" sz="1200" b="1" dirty="0"/>
              <a:t> question in </a:t>
            </a:r>
            <a:r>
              <a:rPr lang="en-US" sz="1200" b="1" dirty="0" err="1"/>
              <a:t>Loper</a:t>
            </a:r>
            <a:r>
              <a:rPr lang="en-US" sz="1200" b="1" dirty="0"/>
              <a:t> Bright is </a:t>
            </a:r>
            <a:r>
              <a:rPr lang="en-US" sz="1200" dirty="0"/>
              <a:t>How much deference do courts owe agencies in interpreting statutory provisions?</a:t>
            </a:r>
          </a:p>
          <a:p>
            <a:r>
              <a:rPr lang="en-US" sz="1200" dirty="0"/>
              <a:t>This is not a veterans benefits case, but if the Court changes the balance of power between agencies and courts, it could significantly affect veterans law and the courts may revisit issues that </a:t>
            </a:r>
            <a:r>
              <a:rPr lang="en-US" sz="1200"/>
              <a:t>were previously decided in favor of VA.</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 </a:t>
            </a:r>
            <a:r>
              <a:rPr lang="en-US" sz="1200" b="1" dirty="0">
                <a:solidFill>
                  <a:schemeClr val="tx1"/>
                </a:solidFill>
              </a:rPr>
              <a:t>Be sure you check the email that you used to register for this course for case updates from Bergmann &amp; Moore!</a:t>
            </a:r>
          </a:p>
          <a:p>
            <a:endParaRPr lang="en-US" sz="1200" dirty="0"/>
          </a:p>
          <a:p>
            <a:endParaRPr lang="en-US" dirty="0"/>
          </a:p>
        </p:txBody>
      </p:sp>
      <p:sp>
        <p:nvSpPr>
          <p:cNvPr id="4" name="Slide Number Placeholder 3">
            <a:extLst>
              <a:ext uri="{FF2B5EF4-FFF2-40B4-BE49-F238E27FC236}">
                <a16:creationId xmlns:a16="http://schemas.microsoft.com/office/drawing/2014/main" id="{3C552F6F-8DD1-BF9B-1944-55389539F256}"/>
              </a:ext>
            </a:extLst>
          </p:cNvPr>
          <p:cNvSpPr>
            <a:spLocks noGrp="1"/>
          </p:cNvSpPr>
          <p:nvPr>
            <p:ph type="sldNum" sz="quarter" idx="5"/>
          </p:nvPr>
        </p:nvSpPr>
        <p:spPr/>
        <p:txBody>
          <a:bodyPr/>
          <a:lstStyle/>
          <a:p>
            <a:fld id="{17055FE4-C66D-4B15-B666-BC04428DE721}" type="slidenum">
              <a:rPr lang="en-US" smtClean="0"/>
              <a:t>52</a:t>
            </a:fld>
            <a:endParaRPr lang="en-US"/>
          </a:p>
        </p:txBody>
      </p:sp>
    </p:spTree>
    <p:extLst>
      <p:ext uri="{BB962C8B-B14F-4D97-AF65-F5344CB8AC3E}">
        <p14:creationId xmlns:p14="http://schemas.microsoft.com/office/powerpoint/2010/main" val="607960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r>
              <a:rPr lang="en-US" dirty="0"/>
              <a:t>Lesson </a:t>
            </a:r>
            <a:r>
              <a:rPr lang="en-US" dirty="0" err="1"/>
              <a:t>x.x</a:t>
            </a:r>
            <a:br>
              <a:rPr lang="en-US" dirty="0"/>
            </a:br>
            <a:r>
              <a:rPr lang="en-US" dirty="0"/>
              <a:t>Title: Subtitle</a:t>
            </a:r>
          </a:p>
        </p:txBody>
      </p:sp>
      <p:sp>
        <p:nvSpPr>
          <p:cNvPr id="3" name="Subtitle 2">
            <a:extLst>
              <a:ext uri="{FF2B5EF4-FFF2-40B4-BE49-F238E27FC236}">
                <a16:creationId xmlns:a16="http://schemas.microsoft.com/office/drawing/2014/main" id="{B98EF51B-30A1-42BE-96B9-01E418F50AAC}"/>
              </a:ext>
            </a:extLst>
          </p:cNvPr>
          <p:cNvSpPr>
            <a:spLocks noGrp="1"/>
          </p:cNvSpPr>
          <p:nvPr>
            <p:ph type="subTitle" idx="1"/>
          </p:nvPr>
        </p:nvSpPr>
        <p:spPr>
          <a:xfrm>
            <a:off x="4732283" y="4512660"/>
            <a:ext cx="5935717" cy="157917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F9FAD28-F3AF-4E61-A493-82AFDDB5FF1F}"/>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0D393D-028B-4941-8330-FCBF4EA914C2}"/>
              </a:ext>
            </a:extLst>
          </p:cNvPr>
          <p:cNvSpPr>
            <a:spLocks noGrp="1"/>
          </p:cNvSpPr>
          <p:nvPr>
            <p:ph type="ftr" sz="quarter" idx="11"/>
          </p:nvPr>
        </p:nvSpPr>
        <p:spPr>
          <a:xfrm>
            <a:off x="4038600" y="6356350"/>
            <a:ext cx="4114800" cy="365125"/>
          </a:xfrm>
          <a:prstGeom prst="rect">
            <a:avLst/>
          </a:prstGeom>
        </p:spPr>
        <p:txBody>
          <a:bodyPr/>
          <a:lstStyle/>
          <a:p>
            <a:r>
              <a:rPr lang="en-US" dirty="0"/>
              <a:t>© 2018-2025 Bergmann &amp; Moore LLC</a:t>
            </a:r>
          </a:p>
        </p:txBody>
      </p:sp>
      <p:sp>
        <p:nvSpPr>
          <p:cNvPr id="6" name="Slide Number Placeholder 5">
            <a:extLst>
              <a:ext uri="{FF2B5EF4-FFF2-40B4-BE49-F238E27FC236}">
                <a16:creationId xmlns:a16="http://schemas.microsoft.com/office/drawing/2014/main" id="{F2504389-B93A-4AF2-83C3-A0ECDD1B9607}"/>
              </a:ext>
            </a:extLst>
          </p:cNvPr>
          <p:cNvSpPr>
            <a:spLocks noGrp="1"/>
          </p:cNvSpPr>
          <p:nvPr>
            <p:ph type="sldNum" sz="quarter" idx="12"/>
          </p:nvPr>
        </p:nvSpPr>
        <p:spPr>
          <a:xfrm>
            <a:off x="8610600" y="6356350"/>
            <a:ext cx="2743200" cy="365125"/>
          </a:xfrm>
          <a:prstGeom prst="rect">
            <a:avLst/>
          </a:prstGeom>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26165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62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BDCFC3-FFE7-FDC1-533A-DF319CB8936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F6440F0D-AA29-CB7C-BDE5-5B92E8EAF348}"/>
              </a:ext>
            </a:extLst>
          </p:cNvPr>
          <p:cNvSpPr>
            <a:spLocks noGrp="1"/>
          </p:cNvSpPr>
          <p:nvPr>
            <p:ph type="ftr" sz="quarter" idx="11"/>
          </p:nvPr>
        </p:nvSpPr>
        <p:spPr/>
        <p:txBody>
          <a:bodyPr/>
          <a:lstStyle/>
          <a:p>
            <a:r>
              <a:rPr lang="en-US" dirty="0"/>
              <a:t>© 2018-2025 Bergmann &amp; Moore LLC</a:t>
            </a:r>
          </a:p>
        </p:txBody>
      </p:sp>
      <p:sp>
        <p:nvSpPr>
          <p:cNvPr id="4" name="Slide Number Placeholder 3">
            <a:extLst>
              <a:ext uri="{FF2B5EF4-FFF2-40B4-BE49-F238E27FC236}">
                <a16:creationId xmlns:a16="http://schemas.microsoft.com/office/drawing/2014/main" id="{21FCB02A-545A-AAF2-2FDA-661AA63CF862}"/>
              </a:ext>
            </a:extLst>
          </p:cNvPr>
          <p:cNvSpPr>
            <a:spLocks noGrp="1"/>
          </p:cNvSpPr>
          <p:nvPr>
            <p:ph type="sldNum" sz="quarter" idx="12"/>
          </p:nvPr>
        </p:nvSpPr>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410490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_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135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161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with Graphic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6475307"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698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with Graphic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4793101" y="1498189"/>
            <a:ext cx="7398899"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79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5230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0D9E2D-C64A-410E-BD4D-F4805FE74153}"/>
              </a:ext>
            </a:extLst>
          </p:cNvPr>
          <p:cNvSpPr/>
          <p:nvPr userDrawn="1"/>
        </p:nvSpPr>
        <p:spPr>
          <a:xfrm>
            <a:off x="3804745" y="3"/>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5FDE16B-E99B-4AC6-82FF-65CB8D39624E}"/>
              </a:ext>
            </a:extLst>
          </p:cNvPr>
          <p:cNvSpPr txBox="1">
            <a:spLocks/>
          </p:cNvSpPr>
          <p:nvPr userDrawn="1"/>
        </p:nvSpPr>
        <p:spPr>
          <a:xfrm>
            <a:off x="4732283" y="2335426"/>
            <a:ext cx="5665076" cy="2322467"/>
          </a:xfrm>
          <a:prstGeom prst="rect">
            <a:avLst/>
          </a:prstGeom>
        </p:spPr>
        <p:txBody>
          <a:bodyPr anchor="b"/>
          <a:lstStyle>
            <a:lvl1pPr algn="l" defTabSz="914400" rtl="0" eaLnBrk="1" latinLnBrk="0" hangingPunct="1">
              <a:lnSpc>
                <a:spcPct val="90000"/>
              </a:lnSpc>
              <a:spcBef>
                <a:spcPct val="0"/>
              </a:spcBef>
              <a:buNone/>
              <a:defRPr sz="6000" kern="1200">
                <a:solidFill>
                  <a:srgbClr val="104C7D"/>
                </a:solidFill>
                <a:latin typeface="Verdana" panose="020B0604030504040204" pitchFamily="34" charset="0"/>
                <a:ea typeface="Verdana" panose="020B0604030504040204" pitchFamily="34" charset="0"/>
                <a:cs typeface="+mj-cs"/>
              </a:defRPr>
            </a:lvl1pPr>
          </a:lstStyle>
          <a:p>
            <a:r>
              <a:rPr lang="en-US" dirty="0"/>
              <a:t>Lesson </a:t>
            </a:r>
            <a:r>
              <a:rPr lang="en-US" dirty="0" err="1"/>
              <a:t>x.x</a:t>
            </a:r>
            <a:br>
              <a:rPr lang="en-US" dirty="0"/>
            </a:br>
            <a:r>
              <a:rPr lang="en-US" dirty="0"/>
              <a:t>Title: Subtitle</a:t>
            </a:r>
          </a:p>
        </p:txBody>
      </p:sp>
      <p:sp>
        <p:nvSpPr>
          <p:cNvPr id="9" name="Subtitle 2">
            <a:extLst>
              <a:ext uri="{FF2B5EF4-FFF2-40B4-BE49-F238E27FC236}">
                <a16:creationId xmlns:a16="http://schemas.microsoft.com/office/drawing/2014/main" id="{67093CBA-1F96-4DEF-8FD3-39B33223A681}"/>
              </a:ext>
            </a:extLst>
          </p:cNvPr>
          <p:cNvSpPr txBox="1">
            <a:spLocks/>
          </p:cNvSpPr>
          <p:nvPr userDrawn="1"/>
        </p:nvSpPr>
        <p:spPr>
          <a:xfrm>
            <a:off x="4732282" y="4794422"/>
            <a:ext cx="5935717" cy="92675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Master subtitle style</a:t>
            </a:r>
          </a:p>
        </p:txBody>
      </p:sp>
      <p:sp>
        <p:nvSpPr>
          <p:cNvPr id="10" name="Date Placeholder 3">
            <a:extLst>
              <a:ext uri="{FF2B5EF4-FFF2-40B4-BE49-F238E27FC236}">
                <a16:creationId xmlns:a16="http://schemas.microsoft.com/office/drawing/2014/main" id="{6E8B0E78-AD7C-4CC3-9DD3-E4113E368220}"/>
              </a:ext>
            </a:extLst>
          </p:cNvPr>
          <p:cNvSpPr>
            <a:spLocks noGrp="1"/>
          </p:cNvSpPr>
          <p:nvPr>
            <p:ph type="dt" sz="half" idx="2"/>
          </p:nvPr>
        </p:nvSpPr>
        <p:spPr>
          <a:xfrm>
            <a:off x="838200" y="6356350"/>
            <a:ext cx="2743200" cy="365125"/>
          </a:xfrm>
          <a:prstGeom prst="rect">
            <a:avLst/>
          </a:prstGeom>
        </p:spPr>
        <p:txBody>
          <a:bodyPr/>
          <a:lstStyle/>
          <a:p>
            <a:endParaRPr lang="en-US"/>
          </a:p>
        </p:txBody>
      </p:sp>
      <p:sp>
        <p:nvSpPr>
          <p:cNvPr id="11" name="Footer Placeholder 4">
            <a:extLst>
              <a:ext uri="{FF2B5EF4-FFF2-40B4-BE49-F238E27FC236}">
                <a16:creationId xmlns:a16="http://schemas.microsoft.com/office/drawing/2014/main" id="{60B491D6-0456-4CE0-8995-C62E19DD6E82}"/>
              </a:ext>
            </a:extLst>
          </p:cNvPr>
          <p:cNvSpPr>
            <a:spLocks noGrp="1"/>
          </p:cNvSpPr>
          <p:nvPr>
            <p:ph type="ftr" sz="quarter" idx="3"/>
          </p:nvPr>
        </p:nvSpPr>
        <p:spPr>
          <a:xfrm>
            <a:off x="4038600" y="6356350"/>
            <a:ext cx="4114800" cy="365125"/>
          </a:xfrm>
          <a:prstGeom prst="rect">
            <a:avLst/>
          </a:prstGeom>
        </p:spPr>
        <p:txBody>
          <a:bodyPr/>
          <a:lstStyle/>
          <a:p>
            <a:r>
              <a:rPr lang="en-US" dirty="0"/>
              <a:t>© 2018-2026 Bergmann &amp; Moore LLC</a:t>
            </a:r>
          </a:p>
        </p:txBody>
      </p:sp>
      <p:sp>
        <p:nvSpPr>
          <p:cNvPr id="12" name="Slide Number Placeholder 5">
            <a:extLst>
              <a:ext uri="{FF2B5EF4-FFF2-40B4-BE49-F238E27FC236}">
                <a16:creationId xmlns:a16="http://schemas.microsoft.com/office/drawing/2014/main" id="{67E32307-B977-4CD9-A33A-7C53D1190AC1}"/>
              </a:ext>
            </a:extLst>
          </p:cNvPr>
          <p:cNvSpPr>
            <a:spLocks noGrp="1"/>
          </p:cNvSpPr>
          <p:nvPr>
            <p:ph type="sldNum" sz="quarter" idx="4"/>
          </p:nvPr>
        </p:nvSpPr>
        <p:spPr>
          <a:xfrm>
            <a:off x="8610600" y="6356350"/>
            <a:ext cx="2743200" cy="365125"/>
          </a:xfrm>
          <a:prstGeom prst="rect">
            <a:avLst/>
          </a:prstGeom>
        </p:spPr>
        <p:txBody>
          <a:bodyPr/>
          <a:lstStyle/>
          <a:p>
            <a:fld id="{75A3FBCB-B889-4A4C-9DFA-4D5296EE229C}" type="slidenum">
              <a:rPr lang="en-US" smtClean="0"/>
              <a:t>‹#›</a:t>
            </a:fld>
            <a:endParaRPr lang="en-US"/>
          </a:p>
        </p:txBody>
      </p:sp>
      <p:pic>
        <p:nvPicPr>
          <p:cNvPr id="14" name="Picture 13">
            <a:extLst>
              <a:ext uri="{FF2B5EF4-FFF2-40B4-BE49-F238E27FC236}">
                <a16:creationId xmlns:a16="http://schemas.microsoft.com/office/drawing/2014/main" id="{916FC884-8DE5-4A55-B14D-D6E4D16EF6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3396" y="357718"/>
            <a:ext cx="1905000" cy="1047750"/>
          </a:xfrm>
          <a:prstGeom prst="rect">
            <a:avLst/>
          </a:prstGeom>
        </p:spPr>
      </p:pic>
    </p:spTree>
    <p:extLst>
      <p:ext uri="{BB962C8B-B14F-4D97-AF65-F5344CB8AC3E}">
        <p14:creationId xmlns:p14="http://schemas.microsoft.com/office/powerpoint/2010/main" val="3836540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9D4154-A4E1-46BB-893C-7831CBD9DF44}"/>
              </a:ext>
            </a:extLst>
          </p:cNvPr>
          <p:cNvSpPr/>
          <p:nvPr userDrawn="1"/>
        </p:nvSpPr>
        <p:spPr>
          <a:xfrm>
            <a:off x="0" y="1366345"/>
            <a:ext cx="12192000" cy="54916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7BD2EB-2D0A-46D6-B41D-B21156107293}"/>
              </a:ext>
            </a:extLst>
          </p:cNvPr>
          <p:cNvSpPr>
            <a:spLocks noGrp="1"/>
          </p:cNvSpPr>
          <p:nvPr>
            <p:ph type="sldNum" sz="quarter" idx="4"/>
          </p:nvPr>
        </p:nvSpPr>
        <p:spPr>
          <a:xfrm>
            <a:off x="8965324" y="628557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AD97A-4EE5-4134-952F-E148AF3C2668}" type="slidenum">
              <a:rPr lang="en-US" smtClean="0"/>
              <a:t>‹#›</a:t>
            </a:fld>
            <a:endParaRPr lang="en-US" dirty="0"/>
          </a:p>
        </p:txBody>
      </p:sp>
      <p:sp>
        <p:nvSpPr>
          <p:cNvPr id="8" name="Footer Placeholder 7">
            <a:extLst>
              <a:ext uri="{FF2B5EF4-FFF2-40B4-BE49-F238E27FC236}">
                <a16:creationId xmlns:a16="http://schemas.microsoft.com/office/drawing/2014/main" id="{99E5193E-EA91-4534-B1AE-CBBF67E11462}"/>
              </a:ext>
            </a:extLst>
          </p:cNvPr>
          <p:cNvSpPr txBox="1">
            <a:spLocks/>
          </p:cNvSpPr>
          <p:nvPr userDrawn="1"/>
        </p:nvSpPr>
        <p:spPr>
          <a:xfrm>
            <a:off x="0" y="6650704"/>
            <a:ext cx="1990165" cy="2101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2018-2026 Bergmann &amp; Moore LLC</a:t>
            </a:r>
          </a:p>
        </p:txBody>
      </p:sp>
    </p:spTree>
    <p:extLst>
      <p:ext uri="{BB962C8B-B14F-4D97-AF65-F5344CB8AC3E}">
        <p14:creationId xmlns:p14="http://schemas.microsoft.com/office/powerpoint/2010/main" val="252401957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15C67D-D745-4368-873E-4F1A99E399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2621349"/>
            <a:ext cx="1905000" cy="1047750"/>
          </a:xfrm>
          <a:prstGeom prst="rect">
            <a:avLst/>
          </a:prstGeom>
        </p:spPr>
      </p:pic>
    </p:spTree>
    <p:extLst>
      <p:ext uri="{BB962C8B-B14F-4D97-AF65-F5344CB8AC3E}">
        <p14:creationId xmlns:p14="http://schemas.microsoft.com/office/powerpoint/2010/main" val="1311070868"/>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com"/></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 Id="rId5" Type="http://schemas.openxmlformats.org/officeDocument/2006/relationships/image" Target="../media/image2.com"/><Relationship Id="rId4" Type="http://schemas.openxmlformats.org/officeDocument/2006/relationships/hyperlink" Target="https://bergmannmoore.participoll.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6.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1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6.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020D-81F1-6008-56B4-F40580861AF3}"/>
              </a:ext>
            </a:extLst>
          </p:cNvPr>
          <p:cNvSpPr>
            <a:spLocks noGrp="1"/>
          </p:cNvSpPr>
          <p:nvPr>
            <p:ph type="ctrTitle"/>
          </p:nvPr>
        </p:nvSpPr>
        <p:spPr>
          <a:xfrm>
            <a:off x="4139501" y="2240887"/>
            <a:ext cx="6969180" cy="1701800"/>
          </a:xfrm>
        </p:spPr>
        <p:txBody>
          <a:bodyPr/>
          <a:lstStyle/>
          <a:p>
            <a:r>
              <a:rPr lang="en-US" sz="3600" b="1" dirty="0">
                <a:solidFill>
                  <a:srgbClr val="C00000"/>
                </a:solidFill>
              </a:rPr>
              <a:t>Recent Court Opinions</a:t>
            </a:r>
            <a:br>
              <a:rPr lang="en-US" sz="3600" b="1">
                <a:solidFill>
                  <a:srgbClr val="C00000"/>
                </a:solidFill>
              </a:rPr>
            </a:br>
            <a:r>
              <a:rPr lang="en-US" sz="3600" b="1">
                <a:solidFill>
                  <a:srgbClr val="C00000"/>
                </a:solidFill>
              </a:rPr>
              <a:t>Mar. </a:t>
            </a:r>
            <a:r>
              <a:rPr lang="en-US" sz="3600" b="1" dirty="0">
                <a:solidFill>
                  <a:srgbClr val="C00000"/>
                </a:solidFill>
              </a:rPr>
              <a:t>2026 – Sept. 2026</a:t>
            </a:r>
          </a:p>
        </p:txBody>
      </p:sp>
      <p:sp>
        <p:nvSpPr>
          <p:cNvPr id="3" name="Subtitle 2">
            <a:extLst>
              <a:ext uri="{FF2B5EF4-FFF2-40B4-BE49-F238E27FC236}">
                <a16:creationId xmlns:a16="http://schemas.microsoft.com/office/drawing/2014/main" id="{A9DDE0B3-1CD3-360A-169A-23D485C5774F}"/>
              </a:ext>
            </a:extLst>
          </p:cNvPr>
          <p:cNvSpPr txBox="1">
            <a:spLocks/>
          </p:cNvSpPr>
          <p:nvPr/>
        </p:nvSpPr>
        <p:spPr>
          <a:xfrm>
            <a:off x="4139501" y="4125471"/>
            <a:ext cx="5665464" cy="1549614"/>
          </a:xfrm>
          <a:prstGeom prst="rect">
            <a:avLst/>
          </a:prstGeom>
        </p:spPr>
        <p:txBody>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b="1" i="1" dirty="0">
                <a:solidFill>
                  <a:schemeClr val="bg1">
                    <a:lumMod val="50000"/>
                  </a:schemeClr>
                </a:solidFill>
              </a:rPr>
              <a:t>CALVET/California Association of County Veteran Services Officers</a:t>
            </a:r>
          </a:p>
          <a:p>
            <a:pPr algn="l">
              <a:spcBef>
                <a:spcPts val="0"/>
              </a:spcBef>
            </a:pPr>
            <a:r>
              <a:rPr lang="en-US" i="1" dirty="0">
                <a:solidFill>
                  <a:schemeClr val="bg1">
                    <a:lumMod val="50000"/>
                  </a:schemeClr>
                </a:solidFill>
              </a:rPr>
              <a:t>2026 Fall Training Conference</a:t>
            </a:r>
          </a:p>
          <a:p>
            <a:pPr algn="l">
              <a:spcBef>
                <a:spcPts val="0"/>
              </a:spcBef>
            </a:pPr>
            <a:r>
              <a:rPr lang="en-US" i="1" dirty="0">
                <a:solidFill>
                  <a:schemeClr val="bg1">
                    <a:lumMod val="50000"/>
                  </a:schemeClr>
                </a:solidFill>
              </a:rPr>
              <a:t>October 11-16, 2026</a:t>
            </a:r>
          </a:p>
        </p:txBody>
      </p:sp>
      <p:pic>
        <p:nvPicPr>
          <p:cNvPr id="6" name="Picture 5">
            <a:extLst>
              <a:ext uri="{FF2B5EF4-FFF2-40B4-BE49-F238E27FC236}">
                <a16:creationId xmlns:a16="http://schemas.microsoft.com/office/drawing/2014/main" id="{4BCECEED-E4D9-72D7-62E2-CC911633E7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8861" y="4642547"/>
            <a:ext cx="1835426" cy="1835426"/>
          </a:xfrm>
          <a:prstGeom prst="rect">
            <a:avLst/>
          </a:prstGeom>
        </p:spPr>
      </p:pic>
      <p:sp>
        <p:nvSpPr>
          <p:cNvPr id="7" name="PP_address">
            <a:extLst>
              <a:ext uri="{FF2B5EF4-FFF2-40B4-BE49-F238E27FC236}">
                <a16:creationId xmlns:a16="http://schemas.microsoft.com/office/drawing/2014/main" id="{3C1ACCA2-F526-C13A-9909-F3C906C7913F}"/>
              </a:ext>
            </a:extLst>
          </p:cNvPr>
          <p:cNvSpPr txBox="1"/>
          <p:nvPr/>
        </p:nvSpPr>
        <p:spPr>
          <a:xfrm>
            <a:off x="7181574" y="6477973"/>
            <a:ext cx="3175000" cy="276999"/>
          </a:xfrm>
          <a:prstGeom prst="rect">
            <a:avLst/>
          </a:prstGeom>
          <a:noFill/>
        </p:spPr>
        <p:txBody>
          <a:bodyPr vert="horz" rtlCol="0">
            <a:spAutoFit/>
          </a:bodyPr>
          <a:lstStyle/>
          <a:p>
            <a:pPr algn="r"/>
            <a:r>
              <a:rPr lang="en-US" sz="1200" dirty="0">
                <a:latin typeface="Segoe UI" panose="020B0502040204020203" pitchFamily="34" charset="0"/>
              </a:rPr>
              <a:t>https://bergmannmoore.participoll.com/</a:t>
            </a:r>
          </a:p>
        </p:txBody>
      </p:sp>
    </p:spTree>
    <p:custDataLst>
      <p:tags r:id="rId1"/>
    </p:custDataLst>
    <p:extLst>
      <p:ext uri="{BB962C8B-B14F-4D97-AF65-F5344CB8AC3E}">
        <p14:creationId xmlns:p14="http://schemas.microsoft.com/office/powerpoint/2010/main" val="40515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AD0-7F51-4C00-BFBC-D968677A9040}"/>
              </a:ext>
            </a:extLst>
          </p:cNvPr>
          <p:cNvSpPr>
            <a:spLocks noGrp="1"/>
          </p:cNvSpPr>
          <p:nvPr>
            <p:ph type="title"/>
          </p:nvPr>
        </p:nvSpPr>
        <p:spPr/>
        <p:txBody>
          <a:bodyPr/>
          <a:lstStyle/>
          <a:p>
            <a:r>
              <a:rPr lang="en-US" dirty="0"/>
              <a:t>Polling Test Question</a:t>
            </a:r>
            <a:endParaRPr lang="en-US" dirty="0">
              <a:highlight>
                <a:srgbClr val="FFFF00"/>
              </a:highlight>
            </a:endParaRPr>
          </a:p>
        </p:txBody>
      </p:sp>
      <p:sp>
        <p:nvSpPr>
          <p:cNvPr id="4" name="Slide Number Placeholder 3">
            <a:extLst>
              <a:ext uri="{FF2B5EF4-FFF2-40B4-BE49-F238E27FC236}">
                <a16:creationId xmlns:a16="http://schemas.microsoft.com/office/drawing/2014/main" id="{ECD3B8FD-77B7-4C9A-A8CF-302BF8CFA1BE}"/>
              </a:ext>
            </a:extLst>
          </p:cNvPr>
          <p:cNvSpPr>
            <a:spLocks noGrp="1"/>
          </p:cNvSpPr>
          <p:nvPr>
            <p:ph type="sldNum" sz="quarter" idx="12"/>
          </p:nvPr>
        </p:nvSpPr>
        <p:spPr/>
        <p:txBody>
          <a:bodyPr/>
          <a:lstStyle/>
          <a:p>
            <a:fld id="{772AD97A-4EE5-4134-952F-E148AF3C2668}" type="slidenum">
              <a:rPr lang="en-US" smtClean="0"/>
              <a:pPr/>
              <a:t>2</a:t>
            </a:fld>
            <a:endParaRPr lang="en-US" dirty="0"/>
          </a:p>
        </p:txBody>
      </p:sp>
      <p:sp>
        <p:nvSpPr>
          <p:cNvPr id="7" name="Content Placeholder 6">
            <a:extLst>
              <a:ext uri="{FF2B5EF4-FFF2-40B4-BE49-F238E27FC236}">
                <a16:creationId xmlns:a16="http://schemas.microsoft.com/office/drawing/2014/main" id="{97B4916A-3BD0-AB25-55BD-EB0300261F83}"/>
              </a:ext>
            </a:extLst>
          </p:cNvPr>
          <p:cNvSpPr>
            <a:spLocks noGrp="1"/>
          </p:cNvSpPr>
          <p:nvPr>
            <p:ph idx="1"/>
          </p:nvPr>
        </p:nvSpPr>
        <p:spPr/>
        <p:txBody>
          <a:bodyPr>
            <a:normAutofit fontScale="92500" lnSpcReduction="10000"/>
          </a:bodyPr>
          <a:lstStyle/>
          <a:p>
            <a:pPr marL="0" indent="0">
              <a:buNone/>
            </a:pPr>
            <a:r>
              <a:rPr lang="en-US" sz="3200" dirty="0">
                <a:latin typeface="Segoe UI" panose="020B0502040204020203" pitchFamily="34" charset="0"/>
                <a:hlinkClick r:id="rId4"/>
              </a:rPr>
              <a:t>https://bergmannmoore.participoll.com/</a:t>
            </a:r>
            <a:endParaRPr lang="en-US" sz="3200" dirty="0">
              <a:latin typeface="Segoe UI" panose="020B0502040204020203" pitchFamily="34" charset="0"/>
            </a:endParaRPr>
          </a:p>
          <a:p>
            <a:pPr marL="0" indent="0">
              <a:buNone/>
            </a:pPr>
            <a:r>
              <a:rPr lang="en-US" sz="1500" dirty="0"/>
              <a:t>  </a:t>
            </a:r>
          </a:p>
          <a:p>
            <a:pPr marL="0" indent="0">
              <a:lnSpc>
                <a:spcPct val="110000"/>
              </a:lnSpc>
              <a:buNone/>
            </a:pPr>
            <a:r>
              <a:rPr lang="en-US" dirty="0"/>
              <a:t>How many decisions did the CAVC issue in FY2026 (Oct. 2025-Sept. 2026)?</a:t>
            </a:r>
          </a:p>
          <a:p>
            <a:pPr marL="0" indent="0">
              <a:lnSpc>
                <a:spcPct val="110000"/>
              </a:lnSpc>
              <a:buNone/>
            </a:pPr>
            <a:endParaRPr lang="en-US" dirty="0"/>
          </a:p>
          <a:p>
            <a:pPr marL="514350" lvl="0" indent="-514350">
              <a:buAutoNum type="alphaUcPeriod"/>
            </a:pPr>
            <a:r>
              <a:rPr lang="en-US" b="1" dirty="0">
                <a:solidFill>
                  <a:schemeClr val="accent5"/>
                </a:solidFill>
              </a:rPr>
              <a:t>Under 5,000</a:t>
            </a:r>
          </a:p>
          <a:p>
            <a:pPr marL="514350" lvl="0" indent="-514350">
              <a:buAutoNum type="alphaUcPeriod"/>
            </a:pPr>
            <a:r>
              <a:rPr lang="en-US" b="1" dirty="0">
                <a:solidFill>
                  <a:schemeClr val="accent6"/>
                </a:solidFill>
              </a:rPr>
              <a:t>5,000-7,999</a:t>
            </a:r>
          </a:p>
          <a:p>
            <a:pPr marL="514350" lvl="0" indent="-514350">
              <a:buAutoNum type="alphaUcPeriod"/>
            </a:pPr>
            <a:r>
              <a:rPr lang="en-US" b="1" dirty="0">
                <a:solidFill>
                  <a:srgbClr val="7030A0"/>
                </a:solidFill>
              </a:rPr>
              <a:t>8,000-9,999</a:t>
            </a:r>
          </a:p>
          <a:p>
            <a:pPr marL="514350" lvl="0" indent="-514350">
              <a:buAutoNum type="alphaUcPeriod"/>
            </a:pPr>
            <a:r>
              <a:rPr lang="en-US" b="1" dirty="0">
                <a:solidFill>
                  <a:schemeClr val="accent2"/>
                </a:solidFill>
              </a:rPr>
              <a:t>10,000-10,999 </a:t>
            </a:r>
          </a:p>
          <a:p>
            <a:pPr marL="514350" lvl="0" indent="-514350">
              <a:buAutoNum type="alphaUcPeriod"/>
            </a:pPr>
            <a:r>
              <a:rPr lang="en-US" b="1" dirty="0">
                <a:solidFill>
                  <a:srgbClr val="DA90E0"/>
                </a:solidFill>
              </a:rPr>
              <a:t>11,000-11,999</a:t>
            </a:r>
          </a:p>
          <a:p>
            <a:pPr marL="514350" lvl="0" indent="-514350">
              <a:buAutoNum type="alphaUcPeriod"/>
            </a:pPr>
            <a:r>
              <a:rPr lang="en-US" b="1" dirty="0">
                <a:solidFill>
                  <a:srgbClr val="6F2B35"/>
                </a:solidFill>
              </a:rPr>
              <a:t>Over 12,000</a:t>
            </a:r>
          </a:p>
          <a:p>
            <a:endParaRPr lang="en-US" dirty="0"/>
          </a:p>
        </p:txBody>
      </p:sp>
      <p:sp>
        <p:nvSpPr>
          <p:cNvPr id="12" name="answerA">
            <a:extLst>
              <a:ext uri="{FF2B5EF4-FFF2-40B4-BE49-F238E27FC236}">
                <a16:creationId xmlns:a16="http://schemas.microsoft.com/office/drawing/2014/main" id="{A1F23B91-D50B-D3A4-DBE0-5085D7962F75}"/>
              </a:ext>
            </a:extLst>
          </p:cNvPr>
          <p:cNvSpPr txBox="1"/>
          <p:nvPr/>
        </p:nvSpPr>
        <p:spPr>
          <a:xfrm>
            <a:off x="8318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3" name="letterA">
            <a:extLst>
              <a:ext uri="{FF2B5EF4-FFF2-40B4-BE49-F238E27FC236}">
                <a16:creationId xmlns:a16="http://schemas.microsoft.com/office/drawing/2014/main" id="{59709AB0-9439-64A5-A602-FE82891D3070}"/>
              </a:ext>
            </a:extLst>
          </p:cNvPr>
          <p:cNvSpPr txBox="1"/>
          <p:nvPr/>
        </p:nvSpPr>
        <p:spPr>
          <a:xfrm>
            <a:off x="8318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14" name="answerB">
            <a:extLst>
              <a:ext uri="{FF2B5EF4-FFF2-40B4-BE49-F238E27FC236}">
                <a16:creationId xmlns:a16="http://schemas.microsoft.com/office/drawing/2014/main" id="{59F08604-5D64-D216-0805-34E836F3BD5C}"/>
              </a:ext>
            </a:extLst>
          </p:cNvPr>
          <p:cNvSpPr txBox="1"/>
          <p:nvPr/>
        </p:nvSpPr>
        <p:spPr>
          <a:xfrm>
            <a:off x="8826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5" name="letterB">
            <a:extLst>
              <a:ext uri="{FF2B5EF4-FFF2-40B4-BE49-F238E27FC236}">
                <a16:creationId xmlns:a16="http://schemas.microsoft.com/office/drawing/2014/main" id="{EA9038AC-F959-7812-BD7C-203B933E8D3C}"/>
              </a:ext>
            </a:extLst>
          </p:cNvPr>
          <p:cNvSpPr txBox="1"/>
          <p:nvPr/>
        </p:nvSpPr>
        <p:spPr>
          <a:xfrm>
            <a:off x="8826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16" name="answerC">
            <a:extLst>
              <a:ext uri="{FF2B5EF4-FFF2-40B4-BE49-F238E27FC236}">
                <a16:creationId xmlns:a16="http://schemas.microsoft.com/office/drawing/2014/main" id="{E1496E1E-CBC7-5028-664F-0203CE7CB4E4}"/>
              </a:ext>
            </a:extLst>
          </p:cNvPr>
          <p:cNvSpPr txBox="1"/>
          <p:nvPr/>
        </p:nvSpPr>
        <p:spPr>
          <a:xfrm>
            <a:off x="9334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7" name="letterC">
            <a:extLst>
              <a:ext uri="{FF2B5EF4-FFF2-40B4-BE49-F238E27FC236}">
                <a16:creationId xmlns:a16="http://schemas.microsoft.com/office/drawing/2014/main" id="{68AA7BD9-E2E8-0434-F138-286B42EB1F73}"/>
              </a:ext>
            </a:extLst>
          </p:cNvPr>
          <p:cNvSpPr txBox="1"/>
          <p:nvPr/>
        </p:nvSpPr>
        <p:spPr>
          <a:xfrm>
            <a:off x="9334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8" name="answerD">
            <a:extLst>
              <a:ext uri="{FF2B5EF4-FFF2-40B4-BE49-F238E27FC236}">
                <a16:creationId xmlns:a16="http://schemas.microsoft.com/office/drawing/2014/main" id="{850D1588-6EF9-7353-7383-EBA092E05DEF}"/>
              </a:ext>
            </a:extLst>
          </p:cNvPr>
          <p:cNvSpPr txBox="1"/>
          <p:nvPr/>
        </p:nvSpPr>
        <p:spPr>
          <a:xfrm>
            <a:off x="9842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9" name="letterD">
            <a:extLst>
              <a:ext uri="{FF2B5EF4-FFF2-40B4-BE49-F238E27FC236}">
                <a16:creationId xmlns:a16="http://schemas.microsoft.com/office/drawing/2014/main" id="{799D6D90-3247-4473-F8AF-0E951A6C44A9}"/>
              </a:ext>
            </a:extLst>
          </p:cNvPr>
          <p:cNvSpPr txBox="1"/>
          <p:nvPr/>
        </p:nvSpPr>
        <p:spPr>
          <a:xfrm>
            <a:off x="9842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20" name="answerE">
            <a:extLst>
              <a:ext uri="{FF2B5EF4-FFF2-40B4-BE49-F238E27FC236}">
                <a16:creationId xmlns:a16="http://schemas.microsoft.com/office/drawing/2014/main" id="{A5F045A3-88BF-8CA9-CC0E-097BED433DE5}"/>
              </a:ext>
            </a:extLst>
          </p:cNvPr>
          <p:cNvSpPr txBox="1"/>
          <p:nvPr/>
        </p:nvSpPr>
        <p:spPr>
          <a:xfrm>
            <a:off x="10350500" y="6096000"/>
            <a:ext cx="482600" cy="38100"/>
          </a:xfrm>
          <a:prstGeom prst="rect">
            <a:avLst/>
          </a:prstGeom>
          <a:solidFill>
            <a:srgbClr val="E86EB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1" name="letterE">
            <a:extLst>
              <a:ext uri="{FF2B5EF4-FFF2-40B4-BE49-F238E27FC236}">
                <a16:creationId xmlns:a16="http://schemas.microsoft.com/office/drawing/2014/main" id="{A1514288-1C70-B94F-BF36-9336C7456DF6}"/>
              </a:ext>
            </a:extLst>
          </p:cNvPr>
          <p:cNvSpPr txBox="1"/>
          <p:nvPr/>
        </p:nvSpPr>
        <p:spPr>
          <a:xfrm>
            <a:off x="10350500" y="6159500"/>
            <a:ext cx="482600" cy="381000"/>
          </a:xfrm>
          <a:prstGeom prst="rect">
            <a:avLst/>
          </a:prstGeom>
          <a:solidFill>
            <a:srgbClr val="E86EB2"/>
          </a:solidFill>
        </p:spPr>
        <p:txBody>
          <a:bodyPr vert="horz" rtlCol="0" anchor="b" anchorCtr="0">
            <a:noAutofit/>
          </a:bodyPr>
          <a:lstStyle/>
          <a:p>
            <a:r>
              <a:rPr lang="en-US" sz="1200">
                <a:solidFill>
                  <a:srgbClr val="FFFFFF"/>
                </a:solidFill>
                <a:latin typeface="Segoe UI" panose="020B0502040204020203" pitchFamily="34" charset="0"/>
              </a:rPr>
              <a:t>E</a:t>
            </a:r>
          </a:p>
        </p:txBody>
      </p:sp>
      <p:sp>
        <p:nvSpPr>
          <p:cNvPr id="22" name="answerF">
            <a:extLst>
              <a:ext uri="{FF2B5EF4-FFF2-40B4-BE49-F238E27FC236}">
                <a16:creationId xmlns:a16="http://schemas.microsoft.com/office/drawing/2014/main" id="{61845A04-E24E-1CA6-C330-5848268B865F}"/>
              </a:ext>
            </a:extLst>
          </p:cNvPr>
          <p:cNvSpPr txBox="1"/>
          <p:nvPr/>
        </p:nvSpPr>
        <p:spPr>
          <a:xfrm>
            <a:off x="10858500" y="6096000"/>
            <a:ext cx="482600" cy="38100"/>
          </a:xfrm>
          <a:prstGeom prst="rect">
            <a:avLst/>
          </a:prstGeom>
          <a:solidFill>
            <a:srgbClr val="881111">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3" name="letterF">
            <a:extLst>
              <a:ext uri="{FF2B5EF4-FFF2-40B4-BE49-F238E27FC236}">
                <a16:creationId xmlns:a16="http://schemas.microsoft.com/office/drawing/2014/main" id="{9B29375C-7495-9BD9-10E9-3EE4EAA95B79}"/>
              </a:ext>
            </a:extLst>
          </p:cNvPr>
          <p:cNvSpPr txBox="1"/>
          <p:nvPr/>
        </p:nvSpPr>
        <p:spPr>
          <a:xfrm>
            <a:off x="10858500" y="6159500"/>
            <a:ext cx="482600" cy="381000"/>
          </a:xfrm>
          <a:prstGeom prst="rect">
            <a:avLst/>
          </a:prstGeom>
          <a:solidFill>
            <a:srgbClr val="881111"/>
          </a:solidFill>
        </p:spPr>
        <p:txBody>
          <a:bodyPr vert="horz" rtlCol="0" anchor="b" anchorCtr="0">
            <a:noAutofit/>
          </a:bodyPr>
          <a:lstStyle/>
          <a:p>
            <a:r>
              <a:rPr lang="en-US" sz="1200">
                <a:solidFill>
                  <a:srgbClr val="FFFFFF"/>
                </a:solidFill>
                <a:latin typeface="Segoe UI" panose="020B0502040204020203" pitchFamily="34" charset="0"/>
              </a:rPr>
              <a:t>F</a:t>
            </a:r>
          </a:p>
        </p:txBody>
      </p:sp>
      <p:sp>
        <p:nvSpPr>
          <p:cNvPr id="24" name="counter" descr="Classic ParticiPoll#False#False">
            <a:extLst>
              <a:ext uri="{FF2B5EF4-FFF2-40B4-BE49-F238E27FC236}">
                <a16:creationId xmlns:a16="http://schemas.microsoft.com/office/drawing/2014/main" id="{73720EB8-989B-8681-EA19-9D1B169FAB65}"/>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25" name="participoll" descr="6">
            <a:extLst>
              <a:ext uri="{FF2B5EF4-FFF2-40B4-BE49-F238E27FC236}">
                <a16:creationId xmlns:a16="http://schemas.microsoft.com/office/drawing/2014/main" id="{6503CC9F-604D-D4C8-1D0F-4EEB84271CCA}"/>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26" name="pp_status">
            <a:extLst>
              <a:ext uri="{FF2B5EF4-FFF2-40B4-BE49-F238E27FC236}">
                <a16:creationId xmlns:a16="http://schemas.microsoft.com/office/drawing/2014/main" id="{D638EFAF-D52D-C23F-8E02-DAC5BCEF7569}"/>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pic>
        <p:nvPicPr>
          <p:cNvPr id="6" name="Picture 5">
            <a:extLst>
              <a:ext uri="{FF2B5EF4-FFF2-40B4-BE49-F238E27FC236}">
                <a16:creationId xmlns:a16="http://schemas.microsoft.com/office/drawing/2014/main" id="{42A919DA-8974-DA17-C486-6A7965065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87241" y="127000"/>
            <a:ext cx="1835426" cy="1835426"/>
          </a:xfrm>
          <a:prstGeom prst="rect">
            <a:avLst/>
          </a:prstGeom>
        </p:spPr>
      </p:pic>
    </p:spTree>
    <p:custDataLst>
      <p:tags r:id="rId1"/>
    </p:custDataLst>
    <p:extLst>
      <p:ext uri="{BB962C8B-B14F-4D97-AF65-F5344CB8AC3E}">
        <p14:creationId xmlns:p14="http://schemas.microsoft.com/office/powerpoint/2010/main" val="317350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3">
                                          <p:stCondLst>
                                            <p:cond delay="0"/>
                                          </p:stCondLst>
                                        </p:cTn>
                                        <p:tgtEl>
                                          <p:spTgt spid="25"/>
                                        </p:tgtEl>
                                      </p:cBhvr>
                                    </p:animEffect>
                                    <p:anim calcmode="lin" valueType="num">
                                      <p:cBhvr>
                                        <p:cTn id="8" dur="9"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25"/>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2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25"/>
                                        </p:tgtEl>
                                        <p:attrNameLst>
                                          <p:attrName>ppt_y</p:attrName>
                                        </p:attrNameLst>
                                      </p:cBhvr>
                                      <p:tavLst>
                                        <p:tav tm="0" fmla="#ppt_y-sin(pi*$)/81">
                                          <p:val>
                                            <p:fltVal val="0"/>
                                          </p:val>
                                        </p:tav>
                                        <p:tav tm="100000">
                                          <p:val>
                                            <p:fltVal val="1"/>
                                          </p:val>
                                        </p:tav>
                                      </p:tavLst>
                                    </p:anim>
                                    <p:animScale>
                                      <p:cBhvr>
                                        <p:cTn id="13" dur="1">
                                          <p:stCondLst>
                                            <p:cond delay="3"/>
                                          </p:stCondLst>
                                        </p:cTn>
                                        <p:tgtEl>
                                          <p:spTgt spid="25"/>
                                        </p:tgtEl>
                                      </p:cBhvr>
                                      <p:to x="100000" y="60000"/>
                                    </p:animScale>
                                    <p:animScale>
                                      <p:cBhvr>
                                        <p:cTn id="14" dur="1" decel="50000">
                                          <p:stCondLst>
                                            <p:cond delay="3"/>
                                          </p:stCondLst>
                                        </p:cTn>
                                        <p:tgtEl>
                                          <p:spTgt spid="25"/>
                                        </p:tgtEl>
                                      </p:cBhvr>
                                      <p:to x="100000" y="100000"/>
                                    </p:animScale>
                                    <p:animScale>
                                      <p:cBhvr>
                                        <p:cTn id="15" dur="1">
                                          <p:stCondLst>
                                            <p:cond delay="7"/>
                                          </p:stCondLst>
                                        </p:cTn>
                                        <p:tgtEl>
                                          <p:spTgt spid="25"/>
                                        </p:tgtEl>
                                      </p:cBhvr>
                                      <p:to x="100000" y="80000"/>
                                    </p:animScale>
                                    <p:animScale>
                                      <p:cBhvr>
                                        <p:cTn id="16" dur="1" decel="50000">
                                          <p:stCondLst>
                                            <p:cond delay="7"/>
                                          </p:stCondLst>
                                        </p:cTn>
                                        <p:tgtEl>
                                          <p:spTgt spid="25"/>
                                        </p:tgtEl>
                                      </p:cBhvr>
                                      <p:to x="100000" y="100000"/>
                                    </p:animScale>
                                    <p:animScale>
                                      <p:cBhvr>
                                        <p:cTn id="17" dur="1">
                                          <p:stCondLst>
                                            <p:cond delay="8"/>
                                          </p:stCondLst>
                                        </p:cTn>
                                        <p:tgtEl>
                                          <p:spTgt spid="25"/>
                                        </p:tgtEl>
                                      </p:cBhvr>
                                      <p:to x="100000" y="90000"/>
                                    </p:animScale>
                                    <p:animScale>
                                      <p:cBhvr>
                                        <p:cTn id="18" dur="1" decel="50000">
                                          <p:stCondLst>
                                            <p:cond delay="8"/>
                                          </p:stCondLst>
                                        </p:cTn>
                                        <p:tgtEl>
                                          <p:spTgt spid="25"/>
                                        </p:tgtEl>
                                      </p:cBhvr>
                                      <p:to x="100000" y="100000"/>
                                    </p:animScale>
                                    <p:animScale>
                                      <p:cBhvr>
                                        <p:cTn id="19" dur="1">
                                          <p:stCondLst>
                                            <p:cond delay="9"/>
                                          </p:stCondLst>
                                        </p:cTn>
                                        <p:tgtEl>
                                          <p:spTgt spid="25"/>
                                        </p:tgtEl>
                                      </p:cBhvr>
                                      <p:to x="100000" y="95000"/>
                                    </p:animScale>
                                    <p:animScale>
                                      <p:cBhvr>
                                        <p:cTn id="20" dur="1" decel="50000">
                                          <p:stCondLst>
                                            <p:cond delay="9"/>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AA2A-5EB0-30E1-0EE5-0D4F6C251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F7A85-5771-2120-B925-D0408BECB4A7}"/>
              </a:ext>
            </a:extLst>
          </p:cNvPr>
          <p:cNvSpPr>
            <a:spLocks noGrp="1"/>
          </p:cNvSpPr>
          <p:nvPr>
            <p:ph type="title"/>
          </p:nvPr>
        </p:nvSpPr>
        <p:spPr/>
        <p:txBody>
          <a:bodyPr/>
          <a:lstStyle/>
          <a:p>
            <a:r>
              <a:rPr lang="en-US" dirty="0"/>
              <a:t>Polling Test Answer</a:t>
            </a:r>
            <a:endParaRPr lang="en-US" dirty="0">
              <a:highlight>
                <a:srgbClr val="FFFF00"/>
              </a:highlight>
            </a:endParaRPr>
          </a:p>
        </p:txBody>
      </p:sp>
      <p:sp>
        <p:nvSpPr>
          <p:cNvPr id="4" name="Slide Number Placeholder 3">
            <a:extLst>
              <a:ext uri="{FF2B5EF4-FFF2-40B4-BE49-F238E27FC236}">
                <a16:creationId xmlns:a16="http://schemas.microsoft.com/office/drawing/2014/main" id="{A9903808-4E45-232A-2210-B0582C4A0896}"/>
              </a:ext>
            </a:extLst>
          </p:cNvPr>
          <p:cNvSpPr>
            <a:spLocks noGrp="1"/>
          </p:cNvSpPr>
          <p:nvPr>
            <p:ph type="sldNum" sz="quarter" idx="12"/>
          </p:nvPr>
        </p:nvSpPr>
        <p:spPr/>
        <p:txBody>
          <a:bodyPr/>
          <a:lstStyle/>
          <a:p>
            <a:fld id="{772AD97A-4EE5-4134-952F-E148AF3C2668}" type="slidenum">
              <a:rPr lang="en-US" smtClean="0"/>
              <a:pPr/>
              <a:t>3</a:t>
            </a:fld>
            <a:endParaRPr lang="en-US" dirty="0"/>
          </a:p>
        </p:txBody>
      </p:sp>
      <p:sp>
        <p:nvSpPr>
          <p:cNvPr id="5" name="Content Placeholder 4">
            <a:extLst>
              <a:ext uri="{FF2B5EF4-FFF2-40B4-BE49-F238E27FC236}">
                <a16:creationId xmlns:a16="http://schemas.microsoft.com/office/drawing/2014/main" id="{AFF2D85B-C391-2A98-3C32-26A57D801998}"/>
              </a:ext>
            </a:extLst>
          </p:cNvPr>
          <p:cNvSpPr>
            <a:spLocks noGrp="1"/>
          </p:cNvSpPr>
          <p:nvPr>
            <p:ph idx="1"/>
          </p:nvPr>
        </p:nvSpPr>
        <p:spPr>
          <a:xfrm>
            <a:off x="397566" y="1456268"/>
            <a:ext cx="6308034" cy="5152138"/>
          </a:xfrm>
        </p:spPr>
        <p:txBody>
          <a:bodyPr anchor="ctr">
            <a:normAutofit fontScale="92500" lnSpcReduction="10000"/>
          </a:bodyPr>
          <a:lstStyle/>
          <a:p>
            <a:pPr marL="514350" indent="-514350">
              <a:buFont typeface="+mj-lt"/>
              <a:buAutoNum type="alphaUcPeriod" startAt="5"/>
            </a:pPr>
            <a:r>
              <a:rPr lang="en-US" sz="3200" b="1" dirty="0">
                <a:solidFill>
                  <a:srgbClr val="6F2B35"/>
                </a:solidFill>
              </a:rPr>
              <a:t> </a:t>
            </a:r>
            <a:r>
              <a:rPr lang="en-US" sz="3200" b="1" dirty="0">
                <a:solidFill>
                  <a:srgbClr val="DA90E0"/>
                </a:solidFill>
              </a:rPr>
              <a:t>11,000-11,999</a:t>
            </a:r>
            <a:endParaRPr lang="en-US" sz="3200" b="1" dirty="0">
              <a:solidFill>
                <a:srgbClr val="6F2B35"/>
              </a:solidFill>
            </a:endParaRPr>
          </a:p>
          <a:p>
            <a:pPr marL="0" indent="0">
              <a:lnSpc>
                <a:spcPct val="100000"/>
              </a:lnSpc>
              <a:spcBef>
                <a:spcPts val="0"/>
              </a:spcBef>
              <a:buNone/>
            </a:pPr>
            <a:r>
              <a:rPr lang="en-US" sz="3200" dirty="0"/>
              <a:t>   </a:t>
            </a:r>
          </a:p>
          <a:p>
            <a:pPr>
              <a:lnSpc>
                <a:spcPct val="110000"/>
              </a:lnSpc>
              <a:spcBef>
                <a:spcPts val="0"/>
              </a:spcBef>
            </a:pPr>
            <a:r>
              <a:rPr lang="en-US" sz="3200" dirty="0"/>
              <a:t>The Chief Judge stated on Sept. 29</a:t>
            </a:r>
            <a:r>
              <a:rPr lang="en-US" sz="3200" baseline="30000" dirty="0"/>
              <a:t>th</a:t>
            </a:r>
            <a:r>
              <a:rPr lang="en-US" sz="3200" dirty="0"/>
              <a:t> that the Court was on track for </a:t>
            </a:r>
            <a:r>
              <a:rPr lang="en-US" sz="3200" b="1" dirty="0"/>
              <a:t>between 11,100 and 11,200</a:t>
            </a:r>
            <a:r>
              <a:rPr lang="en-US" sz="3200" dirty="0"/>
              <a:t> appeals.</a:t>
            </a:r>
          </a:p>
          <a:p>
            <a:pPr>
              <a:lnSpc>
                <a:spcPct val="110000"/>
              </a:lnSpc>
              <a:spcBef>
                <a:spcPts val="0"/>
              </a:spcBef>
            </a:pPr>
            <a:r>
              <a:rPr lang="en-US" sz="3200" dirty="0"/>
              <a:t>This is another record number!</a:t>
            </a:r>
          </a:p>
          <a:p>
            <a:pPr>
              <a:lnSpc>
                <a:spcPct val="110000"/>
              </a:lnSpc>
              <a:spcBef>
                <a:spcPts val="0"/>
              </a:spcBef>
            </a:pPr>
            <a:r>
              <a:rPr lang="en-US" sz="3200" dirty="0"/>
              <a:t>When the Chief was appointed </a:t>
            </a:r>
            <a:r>
              <a:rPr lang="en-US" sz="3200" b="1" dirty="0"/>
              <a:t>in 2017</a:t>
            </a:r>
            <a:r>
              <a:rPr lang="en-US" sz="3200" dirty="0"/>
              <a:t>, there were </a:t>
            </a:r>
            <a:r>
              <a:rPr lang="en-US" sz="3200" b="1" dirty="0"/>
              <a:t>4,040</a:t>
            </a:r>
            <a:r>
              <a:rPr lang="en-US" sz="3200" dirty="0"/>
              <a:t> appeals.</a:t>
            </a:r>
          </a:p>
        </p:txBody>
      </p:sp>
      <p:pic>
        <p:nvPicPr>
          <p:cNvPr id="1026" name="Picture 2" descr="United States Court of Appeals for Veterans Claims - Wikipedia">
            <a:extLst>
              <a:ext uri="{FF2B5EF4-FFF2-40B4-BE49-F238E27FC236}">
                <a16:creationId xmlns:a16="http://schemas.microsoft.com/office/drawing/2014/main" id="{6E8AB5EA-B026-F028-A4EA-B4D82D14D0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8478" y="1710267"/>
            <a:ext cx="4479606" cy="446352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4475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DD18E-1CCB-4491-8EF6-5093D03BE0B1}"/>
              </a:ext>
            </a:extLst>
          </p:cNvPr>
          <p:cNvSpPr>
            <a:spLocks noGrp="1"/>
          </p:cNvSpPr>
          <p:nvPr>
            <p:ph type="title"/>
          </p:nvPr>
        </p:nvSpPr>
        <p:spPr/>
        <p:txBody>
          <a:bodyPr>
            <a:normAutofit/>
          </a:bodyPr>
          <a:lstStyle/>
          <a:p>
            <a:r>
              <a:rPr lang="en-US" sz="5400" dirty="0"/>
              <a:t>CAVC Vacancies</a:t>
            </a:r>
          </a:p>
        </p:txBody>
      </p:sp>
      <p:sp>
        <p:nvSpPr>
          <p:cNvPr id="4" name="Slide Number Placeholder 3">
            <a:extLst>
              <a:ext uri="{FF2B5EF4-FFF2-40B4-BE49-F238E27FC236}">
                <a16:creationId xmlns:a16="http://schemas.microsoft.com/office/drawing/2014/main" id="{9CC63A12-E6D8-41BE-922E-F8358AB678A4}"/>
              </a:ext>
            </a:extLst>
          </p:cNvPr>
          <p:cNvSpPr>
            <a:spLocks noGrp="1"/>
          </p:cNvSpPr>
          <p:nvPr>
            <p:ph type="sldNum" sz="quarter" idx="12"/>
          </p:nvPr>
        </p:nvSpPr>
        <p:spPr/>
        <p:txBody>
          <a:bodyPr/>
          <a:lstStyle/>
          <a:p>
            <a:fld id="{772AD97A-4EE5-4134-952F-E148AF3C2668}" type="slidenum">
              <a:rPr lang="en-US" smtClean="0"/>
              <a:pPr/>
              <a:t>4</a:t>
            </a:fld>
            <a:endParaRPr lang="en-US" dirty="0"/>
          </a:p>
        </p:txBody>
      </p:sp>
      <p:sp>
        <p:nvSpPr>
          <p:cNvPr id="12" name="Content Placeholder 4">
            <a:extLst>
              <a:ext uri="{FF2B5EF4-FFF2-40B4-BE49-F238E27FC236}">
                <a16:creationId xmlns:a16="http://schemas.microsoft.com/office/drawing/2014/main" id="{7EB14CB7-CFA0-4884-976D-EC035CA80F1B}"/>
              </a:ext>
            </a:extLst>
          </p:cNvPr>
          <p:cNvSpPr>
            <a:spLocks noGrp="1"/>
          </p:cNvSpPr>
          <p:nvPr>
            <p:ph idx="1"/>
          </p:nvPr>
        </p:nvSpPr>
        <p:spPr>
          <a:xfrm>
            <a:off x="3863923" y="1541366"/>
            <a:ext cx="8158745" cy="5067039"/>
          </a:xfrm>
        </p:spPr>
        <p:txBody>
          <a:bodyPr anchor="ctr">
            <a:normAutofit fontScale="92500"/>
          </a:bodyPr>
          <a:lstStyle/>
          <a:p>
            <a:pPr>
              <a:lnSpc>
                <a:spcPct val="100000"/>
              </a:lnSpc>
              <a:spcBef>
                <a:spcPts val="600"/>
              </a:spcBef>
              <a:spcAft>
                <a:spcPts val="600"/>
              </a:spcAft>
            </a:pPr>
            <a:r>
              <a:rPr lang="en-US" dirty="0"/>
              <a:t>The CAVC is authorized to have ten judges.</a:t>
            </a:r>
          </a:p>
          <a:p>
            <a:pPr>
              <a:lnSpc>
                <a:spcPct val="100000"/>
              </a:lnSpc>
              <a:spcBef>
                <a:spcPts val="600"/>
              </a:spcBef>
              <a:spcAft>
                <a:spcPts val="600"/>
              </a:spcAft>
            </a:pPr>
            <a:r>
              <a:rPr lang="en-US" dirty="0"/>
              <a:t>The Court currently has seven judges.</a:t>
            </a:r>
          </a:p>
          <a:p>
            <a:pPr>
              <a:lnSpc>
                <a:spcPct val="100000"/>
              </a:lnSpc>
              <a:spcBef>
                <a:spcPts val="600"/>
              </a:spcBef>
              <a:spcAft>
                <a:spcPts val="600"/>
              </a:spcAft>
            </a:pPr>
            <a:r>
              <a:rPr lang="en-US" dirty="0"/>
              <a:t>There are three vacancies that need to be filled, and confirmation hearings were held in September for four (based upon a pending departure in March).</a:t>
            </a:r>
          </a:p>
          <a:p>
            <a:pPr lvl="1">
              <a:lnSpc>
                <a:spcPct val="100000"/>
              </a:lnSpc>
              <a:spcBef>
                <a:spcPts val="600"/>
              </a:spcBef>
              <a:spcAft>
                <a:spcPts val="600"/>
              </a:spcAft>
            </a:pPr>
            <a:r>
              <a:rPr lang="en-US" sz="2800" dirty="0"/>
              <a:t>It is unclear whether the Senate will act on these.</a:t>
            </a:r>
          </a:p>
          <a:p>
            <a:pPr>
              <a:lnSpc>
                <a:spcPct val="100000"/>
              </a:lnSpc>
              <a:spcBef>
                <a:spcPts val="600"/>
              </a:spcBef>
              <a:spcAft>
                <a:spcPts val="600"/>
              </a:spcAft>
            </a:pPr>
            <a:r>
              <a:rPr lang="en-US" dirty="0"/>
              <a:t>Wait times at the CAVC are very likely to rise sharply if these positions are not filled.</a:t>
            </a:r>
          </a:p>
        </p:txBody>
      </p:sp>
      <p:pic>
        <p:nvPicPr>
          <p:cNvPr id="5" name="Picture 4">
            <a:extLst>
              <a:ext uri="{FF2B5EF4-FFF2-40B4-BE49-F238E27FC236}">
                <a16:creationId xmlns:a16="http://schemas.microsoft.com/office/drawing/2014/main" id="{A6B6C565-CDC7-9C3A-FAEE-72BBE0916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332" y="2862328"/>
            <a:ext cx="3694591" cy="2425113"/>
          </a:xfrm>
          <a:prstGeom prst="rect">
            <a:avLst/>
          </a:prstGeom>
        </p:spPr>
      </p:pic>
    </p:spTree>
    <p:custDataLst>
      <p:tags r:id="rId1"/>
    </p:custDataLst>
    <p:extLst>
      <p:ext uri="{BB962C8B-B14F-4D97-AF65-F5344CB8AC3E}">
        <p14:creationId xmlns:p14="http://schemas.microsoft.com/office/powerpoint/2010/main" val="3697269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530FD-6B9C-42E3-BFF1-C9F4CF77E705}"/>
              </a:ext>
            </a:extLst>
          </p:cNvPr>
          <p:cNvSpPr>
            <a:spLocks noGrp="1"/>
          </p:cNvSpPr>
          <p:nvPr>
            <p:ph type="title"/>
          </p:nvPr>
        </p:nvSpPr>
        <p:spPr/>
        <p:txBody>
          <a:bodyPr/>
          <a:lstStyle/>
          <a:p>
            <a:r>
              <a:rPr lang="en-US" dirty="0"/>
              <a:t>Learning Objectives</a:t>
            </a:r>
          </a:p>
        </p:txBody>
      </p:sp>
      <p:sp>
        <p:nvSpPr>
          <p:cNvPr id="5" name="Content Placeholder 4">
            <a:extLst>
              <a:ext uri="{FF2B5EF4-FFF2-40B4-BE49-F238E27FC236}">
                <a16:creationId xmlns:a16="http://schemas.microsoft.com/office/drawing/2014/main" id="{3B300DB1-8928-4C46-8419-4BFEA1D2752A}"/>
              </a:ext>
            </a:extLst>
          </p:cNvPr>
          <p:cNvSpPr>
            <a:spLocks noGrp="1"/>
          </p:cNvSpPr>
          <p:nvPr>
            <p:ph idx="1"/>
          </p:nvPr>
        </p:nvSpPr>
        <p:spPr>
          <a:xfrm>
            <a:off x="520861" y="1456268"/>
            <a:ext cx="11484872" cy="4997586"/>
          </a:xfrm>
        </p:spPr>
        <p:txBody>
          <a:bodyPr anchor="ctr">
            <a:normAutofit/>
          </a:bodyPr>
          <a:lstStyle/>
          <a:p>
            <a:pPr>
              <a:lnSpc>
                <a:spcPct val="100000"/>
              </a:lnSpc>
              <a:spcBef>
                <a:spcPts val="600"/>
              </a:spcBef>
              <a:spcAft>
                <a:spcPts val="600"/>
              </a:spcAft>
            </a:pPr>
            <a:r>
              <a:rPr lang="en-US" sz="3600" b="1" dirty="0"/>
              <a:t>Learn about important recent court decisions.</a:t>
            </a:r>
            <a:endParaRPr lang="en-US" sz="3600" dirty="0"/>
          </a:p>
          <a:p>
            <a:pPr lvl="1">
              <a:lnSpc>
                <a:spcPct val="100000"/>
              </a:lnSpc>
              <a:spcBef>
                <a:spcPts val="1200"/>
              </a:spcBef>
              <a:spcAft>
                <a:spcPts val="1200"/>
              </a:spcAft>
            </a:pPr>
            <a:r>
              <a:rPr lang="en-US" sz="3600" dirty="0"/>
              <a:t>Review the different </a:t>
            </a:r>
            <a:r>
              <a:rPr lang="en-US" sz="3600" b="1" dirty="0"/>
              <a:t>courts above VA</a:t>
            </a:r>
            <a:r>
              <a:rPr lang="en-US" sz="3600" dirty="0"/>
              <a:t>.</a:t>
            </a:r>
          </a:p>
          <a:p>
            <a:pPr lvl="1">
              <a:lnSpc>
                <a:spcPct val="100000"/>
              </a:lnSpc>
              <a:spcBef>
                <a:spcPts val="1200"/>
              </a:spcBef>
              <a:spcAft>
                <a:spcPts val="1200"/>
              </a:spcAft>
            </a:pPr>
            <a:r>
              <a:rPr lang="en-US" sz="3600" dirty="0"/>
              <a:t>Learn about some </a:t>
            </a:r>
            <a:r>
              <a:rPr lang="en-US" sz="3600" b="1" dirty="0"/>
              <a:t>recent court decisions</a:t>
            </a:r>
            <a:r>
              <a:rPr lang="en-US" sz="3600" dirty="0"/>
              <a:t>.</a:t>
            </a:r>
          </a:p>
          <a:p>
            <a:pPr lvl="1">
              <a:lnSpc>
                <a:spcPct val="100000"/>
              </a:lnSpc>
              <a:spcBef>
                <a:spcPts val="1200"/>
              </a:spcBef>
              <a:spcAft>
                <a:spcPts val="1200"/>
              </a:spcAft>
            </a:pPr>
            <a:r>
              <a:rPr lang="en-US" sz="3600" dirty="0"/>
              <a:t>Learn </a:t>
            </a:r>
            <a:r>
              <a:rPr lang="en-US" sz="3600" b="1" dirty="0"/>
              <a:t>arguments to make </a:t>
            </a:r>
            <a:r>
              <a:rPr lang="en-US" sz="3600" dirty="0"/>
              <a:t>based off these recent decisions.</a:t>
            </a:r>
          </a:p>
        </p:txBody>
      </p:sp>
      <p:sp>
        <p:nvSpPr>
          <p:cNvPr id="9" name="Slide Number Placeholder 8">
            <a:extLst>
              <a:ext uri="{FF2B5EF4-FFF2-40B4-BE49-F238E27FC236}">
                <a16:creationId xmlns:a16="http://schemas.microsoft.com/office/drawing/2014/main" id="{7D4F1DBE-7122-420C-804E-E375B2AFE180}"/>
              </a:ext>
            </a:extLst>
          </p:cNvPr>
          <p:cNvSpPr>
            <a:spLocks noGrp="1"/>
          </p:cNvSpPr>
          <p:nvPr>
            <p:ph type="sldNum" sz="quarter" idx="12"/>
          </p:nvPr>
        </p:nvSpPr>
        <p:spPr/>
        <p:txBody>
          <a:bodyPr/>
          <a:lstStyle/>
          <a:p>
            <a:fld id="{772AD97A-4EE5-4134-952F-E148AF3C2668}" type="slidenum">
              <a:rPr lang="en-US" smtClean="0"/>
              <a:pPr/>
              <a:t>5</a:t>
            </a:fld>
            <a:endParaRPr lang="en-US" dirty="0"/>
          </a:p>
        </p:txBody>
      </p:sp>
    </p:spTree>
    <p:custDataLst>
      <p:tags r:id="rId1"/>
    </p:custDataLst>
    <p:extLst>
      <p:ext uri="{BB962C8B-B14F-4D97-AF65-F5344CB8AC3E}">
        <p14:creationId xmlns:p14="http://schemas.microsoft.com/office/powerpoint/2010/main" val="2279154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31A0-6924-4E00-87F0-8BD65A0B85A3}"/>
              </a:ext>
            </a:extLst>
          </p:cNvPr>
          <p:cNvSpPr>
            <a:spLocks noGrp="1"/>
          </p:cNvSpPr>
          <p:nvPr>
            <p:ph type="title"/>
          </p:nvPr>
        </p:nvSpPr>
        <p:spPr>
          <a:xfrm>
            <a:off x="177800" y="318849"/>
            <a:ext cx="11836399" cy="849551"/>
          </a:xfrm>
        </p:spPr>
        <p:txBody>
          <a:bodyPr>
            <a:normAutofit/>
          </a:bodyPr>
          <a:lstStyle/>
          <a:p>
            <a:r>
              <a:rPr lang="en-US" sz="4200" dirty="0"/>
              <a:t>Brief Overview of VA’s Judicial Review</a:t>
            </a:r>
          </a:p>
        </p:txBody>
      </p:sp>
      <p:sp>
        <p:nvSpPr>
          <p:cNvPr id="4" name="Slide Number Placeholder 3">
            <a:extLst>
              <a:ext uri="{FF2B5EF4-FFF2-40B4-BE49-F238E27FC236}">
                <a16:creationId xmlns:a16="http://schemas.microsoft.com/office/drawing/2014/main" id="{3165B41F-1D6A-4FB2-B447-2B07B90881C5}"/>
              </a:ext>
            </a:extLst>
          </p:cNvPr>
          <p:cNvSpPr>
            <a:spLocks noGrp="1"/>
          </p:cNvSpPr>
          <p:nvPr>
            <p:ph type="sldNum" sz="quarter" idx="12"/>
          </p:nvPr>
        </p:nvSpPr>
        <p:spPr/>
        <p:txBody>
          <a:bodyPr/>
          <a:lstStyle/>
          <a:p>
            <a:fld id="{772AD97A-4EE5-4134-952F-E148AF3C2668}" type="slidenum">
              <a:rPr lang="en-US" smtClean="0"/>
              <a:t>6</a:t>
            </a:fld>
            <a:endParaRPr lang="en-US" dirty="0"/>
          </a:p>
        </p:txBody>
      </p:sp>
      <p:sp>
        <p:nvSpPr>
          <p:cNvPr id="5" name="Content Placeholder 4">
            <a:extLst>
              <a:ext uri="{FF2B5EF4-FFF2-40B4-BE49-F238E27FC236}">
                <a16:creationId xmlns:a16="http://schemas.microsoft.com/office/drawing/2014/main" id="{57C75231-A019-4829-99B4-CC24B173456F}"/>
              </a:ext>
            </a:extLst>
          </p:cNvPr>
          <p:cNvSpPr>
            <a:spLocks noGrp="1"/>
          </p:cNvSpPr>
          <p:nvPr>
            <p:ph idx="1"/>
          </p:nvPr>
        </p:nvSpPr>
        <p:spPr>
          <a:xfrm>
            <a:off x="169331" y="1657089"/>
            <a:ext cx="9686613" cy="5111573"/>
          </a:xfrm>
        </p:spPr>
        <p:txBody>
          <a:bodyPr>
            <a:normAutofit fontScale="92500" lnSpcReduction="20000"/>
          </a:bodyPr>
          <a:lstStyle/>
          <a:p>
            <a:pPr>
              <a:lnSpc>
                <a:spcPct val="110000"/>
              </a:lnSpc>
            </a:pPr>
            <a:r>
              <a:rPr lang="en-US" dirty="0"/>
              <a:t>The </a:t>
            </a:r>
            <a:r>
              <a:rPr lang="en-US" b="1" dirty="0"/>
              <a:t>Board of Veterans’ Appeals </a:t>
            </a:r>
            <a:r>
              <a:rPr lang="en-US" dirty="0"/>
              <a:t>(Board) is the highest appellate body </a:t>
            </a:r>
            <a:r>
              <a:rPr lang="en-US" b="1" i="1" dirty="0"/>
              <a:t>within VA</a:t>
            </a:r>
            <a:r>
              <a:rPr lang="en-US" dirty="0"/>
              <a:t>.</a:t>
            </a:r>
          </a:p>
          <a:p>
            <a:pPr>
              <a:lnSpc>
                <a:spcPct val="110000"/>
              </a:lnSpc>
            </a:pPr>
            <a:r>
              <a:rPr lang="en-US" dirty="0"/>
              <a:t>Denials from Board can be appealed to the </a:t>
            </a:r>
            <a:r>
              <a:rPr lang="en-US" b="1" dirty="0"/>
              <a:t>U.S. Court of Appeals for Veterans Claims </a:t>
            </a:r>
            <a:r>
              <a:rPr lang="en-US" dirty="0"/>
              <a:t>(CAVC).</a:t>
            </a:r>
          </a:p>
          <a:p>
            <a:pPr lvl="1">
              <a:lnSpc>
                <a:spcPct val="110000"/>
              </a:lnSpc>
            </a:pPr>
            <a:r>
              <a:rPr lang="en-US" sz="2800" dirty="0"/>
              <a:t>CAVC handles only Board appeals from VA.</a:t>
            </a:r>
          </a:p>
          <a:p>
            <a:pPr lvl="1">
              <a:lnSpc>
                <a:spcPct val="110000"/>
              </a:lnSpc>
            </a:pPr>
            <a:r>
              <a:rPr lang="en-US" sz="2800" dirty="0"/>
              <a:t>Claimants cannot take VA appeals to any other court.</a:t>
            </a:r>
          </a:p>
          <a:p>
            <a:pPr>
              <a:lnSpc>
                <a:spcPct val="110000"/>
              </a:lnSpc>
            </a:pPr>
            <a:r>
              <a:rPr lang="en-US" dirty="0"/>
              <a:t>Denials from CAVC can be appealed to the </a:t>
            </a:r>
            <a:r>
              <a:rPr lang="en-US" b="1" dirty="0"/>
              <a:t>U.S. Court of Appeals for the Federal Circuit </a:t>
            </a:r>
            <a:r>
              <a:rPr lang="en-US" dirty="0"/>
              <a:t>(Fed. Cir.).</a:t>
            </a:r>
          </a:p>
          <a:p>
            <a:pPr lvl="1">
              <a:lnSpc>
                <a:spcPct val="110000"/>
              </a:lnSpc>
            </a:pPr>
            <a:r>
              <a:rPr lang="en-US" sz="2800" dirty="0"/>
              <a:t>Only decides questions of law.</a:t>
            </a:r>
          </a:p>
          <a:p>
            <a:pPr lvl="1">
              <a:lnSpc>
                <a:spcPct val="110000"/>
              </a:lnSpc>
            </a:pPr>
            <a:r>
              <a:rPr lang="en-US" sz="2800" dirty="0"/>
              <a:t>The next and highest court is the U.S. Supreme Court.</a:t>
            </a:r>
          </a:p>
          <a:p>
            <a:pPr marL="0" indent="0">
              <a:lnSpc>
                <a:spcPct val="110000"/>
              </a:lnSpc>
              <a:buNone/>
            </a:pPr>
            <a:endParaRPr lang="en-US" dirty="0"/>
          </a:p>
        </p:txBody>
      </p:sp>
      <p:pic>
        <p:nvPicPr>
          <p:cNvPr id="9" name="Picture 8">
            <a:extLst>
              <a:ext uri="{FF2B5EF4-FFF2-40B4-BE49-F238E27FC236}">
                <a16:creationId xmlns:a16="http://schemas.microsoft.com/office/drawing/2014/main" id="{379395F2-54D9-4981-BDE3-5203AFDA58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3349" y="4015124"/>
            <a:ext cx="1928911" cy="1928911"/>
          </a:xfrm>
          <a:prstGeom prst="rect">
            <a:avLst/>
          </a:prstGeom>
        </p:spPr>
      </p:pic>
      <p:pic>
        <p:nvPicPr>
          <p:cNvPr id="1026" name="Picture 2" descr="Trump Nominates Three Judges at the CAVC | CCK Law">
            <a:extLst>
              <a:ext uri="{FF2B5EF4-FFF2-40B4-BE49-F238E27FC236}">
                <a16:creationId xmlns:a16="http://schemas.microsoft.com/office/drawing/2014/main" id="{75436ADF-F333-4C2F-A198-B6FCE018F6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5944" y="1726344"/>
            <a:ext cx="1928911" cy="19289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09724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46C3D-D76C-FC53-EC8C-508896EDD5E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876B88-1028-047A-64A4-E325FF507FE1}"/>
              </a:ext>
            </a:extLst>
          </p:cNvPr>
          <p:cNvSpPr>
            <a:spLocks noGrp="1"/>
          </p:cNvSpPr>
          <p:nvPr>
            <p:ph type="sldNum" sz="quarter" idx="12"/>
          </p:nvPr>
        </p:nvSpPr>
        <p:spPr/>
        <p:txBody>
          <a:bodyPr/>
          <a:lstStyle/>
          <a:p>
            <a:fld id="{772AD97A-4EE5-4134-952F-E148AF3C2668}" type="slidenum">
              <a:rPr lang="en-US" smtClean="0"/>
              <a:pPr/>
              <a:t>7</a:t>
            </a:fld>
            <a:endParaRPr lang="en-US" dirty="0"/>
          </a:p>
        </p:txBody>
      </p:sp>
      <p:sp>
        <p:nvSpPr>
          <p:cNvPr id="5" name="Content Placeholder 4">
            <a:extLst>
              <a:ext uri="{FF2B5EF4-FFF2-40B4-BE49-F238E27FC236}">
                <a16:creationId xmlns:a16="http://schemas.microsoft.com/office/drawing/2014/main" id="{C9D580ED-32DA-D028-A081-95BE5433A84A}"/>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Freund v. Collins </a:t>
            </a:r>
          </a:p>
          <a:p>
            <a:pPr marL="0" indent="0">
              <a:spcBef>
                <a:spcPts val="0"/>
              </a:spcBef>
              <a:buNone/>
            </a:pPr>
            <a:r>
              <a:rPr lang="en-US" sz="4800" dirty="0"/>
              <a:t>39 Vet.App. 127 (2026)</a:t>
            </a:r>
          </a:p>
        </p:txBody>
      </p:sp>
      <p:sp>
        <p:nvSpPr>
          <p:cNvPr id="6" name="AutoShape 4" descr="Generated image: Veterans affairs claim in worn hands">
            <a:extLst>
              <a:ext uri="{FF2B5EF4-FFF2-40B4-BE49-F238E27FC236}">
                <a16:creationId xmlns:a16="http://schemas.microsoft.com/office/drawing/2014/main" id="{99A9638F-8908-64C9-3572-C36B9F2D4F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1B14E8D2-3258-EEF4-0A2B-02197BB9AAB7}"/>
              </a:ext>
            </a:extLst>
          </p:cNvPr>
          <p:cNvPicPr>
            <a:picLocks noChangeAspect="1"/>
          </p:cNvPicPr>
          <p:nvPr/>
        </p:nvPicPr>
        <p:blipFill>
          <a:blip r:embed="rId4"/>
          <a:srcRect l="482" t="3270" r="-482" b="31421"/>
          <a:stretch>
            <a:fillRect/>
          </a:stretch>
        </p:blipFill>
        <p:spPr>
          <a:xfrm>
            <a:off x="7184853" y="1456267"/>
            <a:ext cx="4572000" cy="4478865"/>
          </a:xfrm>
          <a:prstGeom prst="rect">
            <a:avLst/>
          </a:prstGeom>
        </p:spPr>
      </p:pic>
    </p:spTree>
    <p:custDataLst>
      <p:tags r:id="rId1"/>
    </p:custDataLst>
    <p:extLst>
      <p:ext uri="{BB962C8B-B14F-4D97-AF65-F5344CB8AC3E}">
        <p14:creationId xmlns:p14="http://schemas.microsoft.com/office/powerpoint/2010/main" val="3276138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0059-FCDF-444D-BC5A-33AA39494D90}"/>
              </a:ext>
            </a:extLst>
          </p:cNvPr>
          <p:cNvSpPr>
            <a:spLocks noGrp="1"/>
          </p:cNvSpPr>
          <p:nvPr>
            <p:ph type="title"/>
          </p:nvPr>
        </p:nvSpPr>
        <p:spPr/>
        <p:txBody>
          <a:bodyPr/>
          <a:lstStyle/>
          <a:p>
            <a:r>
              <a:rPr lang="en-US" i="1" dirty="0"/>
              <a:t>Freund </a:t>
            </a:r>
            <a:r>
              <a:rPr lang="en-US" dirty="0"/>
              <a:t>Background</a:t>
            </a:r>
            <a:endParaRPr lang="en-US" i="1" dirty="0"/>
          </a:p>
        </p:txBody>
      </p:sp>
      <p:sp>
        <p:nvSpPr>
          <p:cNvPr id="4" name="Slide Number Placeholder 3">
            <a:extLst>
              <a:ext uri="{FF2B5EF4-FFF2-40B4-BE49-F238E27FC236}">
                <a16:creationId xmlns:a16="http://schemas.microsoft.com/office/drawing/2014/main" id="{96648AEA-C2F1-4630-853A-960E8CA72AC1}"/>
              </a:ext>
            </a:extLst>
          </p:cNvPr>
          <p:cNvSpPr>
            <a:spLocks noGrp="1"/>
          </p:cNvSpPr>
          <p:nvPr>
            <p:ph type="sldNum" sz="quarter" idx="12"/>
          </p:nvPr>
        </p:nvSpPr>
        <p:spPr/>
        <p:txBody>
          <a:bodyPr/>
          <a:lstStyle/>
          <a:p>
            <a:fld id="{772AD97A-4EE5-4134-952F-E148AF3C2668}" type="slidenum">
              <a:rPr lang="en-US" smtClean="0"/>
              <a:pPr/>
              <a:t>8</a:t>
            </a:fld>
            <a:endParaRPr lang="en-US" dirty="0"/>
          </a:p>
        </p:txBody>
      </p:sp>
      <p:sp>
        <p:nvSpPr>
          <p:cNvPr id="5" name="Content Placeholder 4">
            <a:extLst>
              <a:ext uri="{FF2B5EF4-FFF2-40B4-BE49-F238E27FC236}">
                <a16:creationId xmlns:a16="http://schemas.microsoft.com/office/drawing/2014/main" id="{AA53390B-C869-4733-8E02-4E61AD38A2E2}"/>
              </a:ext>
            </a:extLst>
          </p:cNvPr>
          <p:cNvSpPr>
            <a:spLocks noGrp="1"/>
          </p:cNvSpPr>
          <p:nvPr>
            <p:ph idx="4294967295"/>
          </p:nvPr>
        </p:nvSpPr>
        <p:spPr>
          <a:xfrm>
            <a:off x="395785" y="1825624"/>
            <a:ext cx="11312739" cy="4575175"/>
          </a:xfrm>
          <a:prstGeom prst="rect">
            <a:avLst/>
          </a:prstGeom>
        </p:spPr>
        <p:txBody>
          <a:bodyPr vert="horz" lIns="91440" tIns="45720" rIns="91440" bIns="45720" rtlCol="0" anchor="ctr">
            <a:normAutofit/>
          </a:bodyPr>
          <a:lstStyle>
            <a:lvl1pPr marL="228600" indent="-228600" algn="l" defTabSz="914400" rtl="0" eaLnBrk="1" latinLnBrk="0" hangingPunct="1">
              <a:lnSpc>
                <a:spcPct val="10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100000"/>
              </a:lnSpc>
              <a:spcBef>
                <a:spcPts val="5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100000"/>
              </a:lnSpc>
              <a:spcBef>
                <a:spcPts val="5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100000"/>
              </a:lnSpc>
              <a:spcBef>
                <a:spcPts val="5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100000"/>
              </a:lnSpc>
              <a:spcBef>
                <a:spcPts val="5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As far back as 1990, the Board’s legacy computer system (VACOLS) automatically closed appeals “on the first day of the month following” the expiration of the appeal period if a Form 9 was not entered into the system.</a:t>
            </a:r>
          </a:p>
          <a:p>
            <a:r>
              <a:rPr lang="en-US" sz="3200" dirty="0"/>
              <a:t>Thousands were closed erroneously, for example if the mail was received but just not logged in time.</a:t>
            </a:r>
          </a:p>
          <a:p>
            <a:r>
              <a:rPr lang="en-US" sz="3200" dirty="0"/>
              <a:t>No notice was sent to these Veterans.</a:t>
            </a:r>
          </a:p>
        </p:txBody>
      </p:sp>
    </p:spTree>
    <p:extLst>
      <p:ext uri="{BB962C8B-B14F-4D97-AF65-F5344CB8AC3E}">
        <p14:creationId xmlns:p14="http://schemas.microsoft.com/office/powerpoint/2010/main" val="3269203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CF4E0-CA59-3138-8104-E6AE0E4B219C}"/>
              </a:ext>
            </a:extLst>
          </p:cNvPr>
          <p:cNvSpPr>
            <a:spLocks noGrp="1"/>
          </p:cNvSpPr>
          <p:nvPr>
            <p:ph type="title"/>
          </p:nvPr>
        </p:nvSpPr>
        <p:spPr/>
        <p:txBody>
          <a:bodyPr/>
          <a:lstStyle/>
          <a:p>
            <a:r>
              <a:rPr lang="en-US" i="1" dirty="0"/>
              <a:t>Freund</a:t>
            </a:r>
            <a:r>
              <a:rPr lang="en-US" dirty="0"/>
              <a:t> History</a:t>
            </a:r>
          </a:p>
        </p:txBody>
      </p:sp>
      <p:sp>
        <p:nvSpPr>
          <p:cNvPr id="4" name="Slide Number Placeholder 3">
            <a:extLst>
              <a:ext uri="{FF2B5EF4-FFF2-40B4-BE49-F238E27FC236}">
                <a16:creationId xmlns:a16="http://schemas.microsoft.com/office/drawing/2014/main" id="{493AB49D-3285-AA0A-0A56-0B556542B151}"/>
              </a:ext>
            </a:extLst>
          </p:cNvPr>
          <p:cNvSpPr>
            <a:spLocks noGrp="1"/>
          </p:cNvSpPr>
          <p:nvPr>
            <p:ph type="sldNum" sz="quarter" idx="12"/>
          </p:nvPr>
        </p:nvSpPr>
        <p:spPr/>
        <p:txBody>
          <a:bodyPr/>
          <a:lstStyle/>
          <a:p>
            <a:fld id="{772AD97A-4EE5-4134-952F-E148AF3C2668}" type="slidenum">
              <a:rPr lang="en-US" smtClean="0"/>
              <a:t>9</a:t>
            </a:fld>
            <a:endParaRPr lang="en-US" dirty="0"/>
          </a:p>
        </p:txBody>
      </p:sp>
      <p:sp>
        <p:nvSpPr>
          <p:cNvPr id="5" name="Content Placeholder 4">
            <a:extLst>
              <a:ext uri="{FF2B5EF4-FFF2-40B4-BE49-F238E27FC236}">
                <a16:creationId xmlns:a16="http://schemas.microsoft.com/office/drawing/2014/main" id="{2CD3327F-50BC-A198-E99E-E736D2F89F73}"/>
              </a:ext>
            </a:extLst>
          </p:cNvPr>
          <p:cNvSpPr>
            <a:spLocks noGrp="1"/>
          </p:cNvSpPr>
          <p:nvPr>
            <p:ph idx="1"/>
          </p:nvPr>
        </p:nvSpPr>
        <p:spPr/>
        <p:txBody>
          <a:bodyPr anchor="ctr">
            <a:normAutofit/>
          </a:bodyPr>
          <a:lstStyle/>
          <a:p>
            <a:pPr>
              <a:lnSpc>
                <a:spcPct val="100000"/>
              </a:lnSpc>
            </a:pPr>
            <a:r>
              <a:rPr lang="en-US" sz="3200" dirty="0"/>
              <a:t>In 2021, Mr. Freund’s attorney petitioned to certify a class of Veterans whose appeals were improperly closed.</a:t>
            </a:r>
          </a:p>
          <a:p>
            <a:pPr>
              <a:lnSpc>
                <a:spcPct val="100000"/>
              </a:lnSpc>
            </a:pPr>
            <a:r>
              <a:rPr lang="en-US" sz="3200" dirty="0"/>
              <a:t>CAVC originally denied the class motion in 2022 as moot because Mr. Freund’s appeal was reopened.</a:t>
            </a:r>
          </a:p>
          <a:p>
            <a:pPr>
              <a:lnSpc>
                <a:spcPct val="100000"/>
              </a:lnSpc>
            </a:pPr>
            <a:r>
              <a:rPr lang="en-US" sz="3200" dirty="0"/>
              <a:t>In August 2024, the Federal Circuit found that the CAVC erred and remanded the case.</a:t>
            </a:r>
          </a:p>
          <a:p>
            <a:pPr>
              <a:lnSpc>
                <a:spcPct val="100000"/>
              </a:lnSpc>
            </a:pPr>
            <a:r>
              <a:rPr lang="en-US" sz="3200" dirty="0"/>
              <a:t>In December of 2025, the parties filed a Joint Motion to Approve the Proposed Settlement.</a:t>
            </a:r>
          </a:p>
        </p:txBody>
      </p:sp>
    </p:spTree>
    <p:extLst>
      <p:ext uri="{BB962C8B-B14F-4D97-AF65-F5344CB8AC3E}">
        <p14:creationId xmlns:p14="http://schemas.microsoft.com/office/powerpoint/2010/main" val="2215302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BE2C-D0DE-A9A2-C1D8-535E71E539A3}"/>
              </a:ext>
            </a:extLst>
          </p:cNvPr>
          <p:cNvSpPr>
            <a:spLocks noGrp="1"/>
          </p:cNvSpPr>
          <p:nvPr>
            <p:ph type="title"/>
          </p:nvPr>
        </p:nvSpPr>
        <p:spPr/>
        <p:txBody>
          <a:bodyPr/>
          <a:lstStyle/>
          <a:p>
            <a:r>
              <a:rPr lang="en-US" dirty="0"/>
              <a:t>Expected </a:t>
            </a:r>
            <a:r>
              <a:rPr lang="en-US" i="1" dirty="0"/>
              <a:t>Freund </a:t>
            </a:r>
            <a:r>
              <a:rPr lang="en-US" dirty="0"/>
              <a:t>Notice</a:t>
            </a:r>
          </a:p>
        </p:txBody>
      </p:sp>
      <p:sp>
        <p:nvSpPr>
          <p:cNvPr id="4" name="Slide Number Placeholder 3">
            <a:extLst>
              <a:ext uri="{FF2B5EF4-FFF2-40B4-BE49-F238E27FC236}">
                <a16:creationId xmlns:a16="http://schemas.microsoft.com/office/drawing/2014/main" id="{8598A3A3-FA42-FC51-2248-557DABFDBCC4}"/>
              </a:ext>
            </a:extLst>
          </p:cNvPr>
          <p:cNvSpPr>
            <a:spLocks noGrp="1"/>
          </p:cNvSpPr>
          <p:nvPr>
            <p:ph type="sldNum" sz="quarter" idx="12"/>
          </p:nvPr>
        </p:nvSpPr>
        <p:spPr/>
        <p:txBody>
          <a:bodyPr/>
          <a:lstStyle/>
          <a:p>
            <a:fld id="{772AD97A-4EE5-4134-952F-E148AF3C2668}" type="slidenum">
              <a:rPr lang="en-US" smtClean="0"/>
              <a:t>10</a:t>
            </a:fld>
            <a:endParaRPr lang="en-US" dirty="0"/>
          </a:p>
        </p:txBody>
      </p:sp>
      <p:sp>
        <p:nvSpPr>
          <p:cNvPr id="5" name="Content Placeholder 4">
            <a:extLst>
              <a:ext uri="{FF2B5EF4-FFF2-40B4-BE49-F238E27FC236}">
                <a16:creationId xmlns:a16="http://schemas.microsoft.com/office/drawing/2014/main" id="{E53B46E6-CCC4-1A0E-634E-D4532A40DB92}"/>
              </a:ext>
            </a:extLst>
          </p:cNvPr>
          <p:cNvSpPr>
            <a:spLocks noGrp="1"/>
          </p:cNvSpPr>
          <p:nvPr>
            <p:ph idx="1"/>
          </p:nvPr>
        </p:nvSpPr>
        <p:spPr/>
        <p:txBody>
          <a:bodyPr anchor="ctr">
            <a:normAutofit fontScale="92500" lnSpcReduction="10000"/>
          </a:bodyPr>
          <a:lstStyle/>
          <a:p>
            <a:pPr>
              <a:lnSpc>
                <a:spcPct val="100000"/>
              </a:lnSpc>
            </a:pPr>
            <a:r>
              <a:rPr lang="en-US" dirty="0"/>
              <a:t>The class is based upon the period from December 12, </a:t>
            </a:r>
            <a:r>
              <a:rPr lang="en-US" b="1" dirty="0"/>
              <a:t>1990</a:t>
            </a:r>
            <a:r>
              <a:rPr lang="en-US" dirty="0"/>
              <a:t>, to February 6, </a:t>
            </a:r>
            <a:r>
              <a:rPr lang="en-US" b="1" dirty="0"/>
              <a:t>2025</a:t>
            </a:r>
            <a:r>
              <a:rPr lang="en-US" dirty="0"/>
              <a:t>.</a:t>
            </a:r>
          </a:p>
          <a:p>
            <a:pPr>
              <a:lnSpc>
                <a:spcPct val="100000"/>
              </a:lnSpc>
            </a:pPr>
            <a:r>
              <a:rPr lang="en-US" b="1" dirty="0"/>
              <a:t>Phase 1 </a:t>
            </a:r>
            <a:r>
              <a:rPr lang="en-US" dirty="0"/>
              <a:t>– 28,000+ appeals with a timely Form 9 in VBMS</a:t>
            </a:r>
          </a:p>
          <a:p>
            <a:pPr lvl="1">
              <a:lnSpc>
                <a:spcPct val="100000"/>
              </a:lnSpc>
            </a:pPr>
            <a:r>
              <a:rPr lang="en-US" sz="2800" dirty="0"/>
              <a:t>VA will individually review and automatically reactivate.</a:t>
            </a:r>
          </a:p>
          <a:p>
            <a:pPr lvl="1">
              <a:lnSpc>
                <a:spcPct val="100000"/>
              </a:lnSpc>
            </a:pPr>
            <a:r>
              <a:rPr lang="en-US" sz="2800" dirty="0"/>
              <a:t>These Veterans will receive notice of the date of the SOC and appeal that has been reactivated.</a:t>
            </a:r>
          </a:p>
          <a:p>
            <a:pPr>
              <a:lnSpc>
                <a:spcPct val="100000"/>
              </a:lnSpc>
            </a:pPr>
            <a:r>
              <a:rPr lang="en-US" b="1" dirty="0"/>
              <a:t>Phase 2 </a:t>
            </a:r>
            <a:r>
              <a:rPr lang="en-US" dirty="0"/>
              <a:t>– 64,000+ appeals with a VA Form 21-4138 in VBMS</a:t>
            </a:r>
          </a:p>
          <a:p>
            <a:pPr lvl="1">
              <a:lnSpc>
                <a:spcPct val="100000"/>
              </a:lnSpc>
            </a:pPr>
            <a:r>
              <a:rPr lang="en-US" sz="2800" dirty="0"/>
              <a:t>VA will attempt to screen out blank 21-4138s.</a:t>
            </a:r>
          </a:p>
          <a:p>
            <a:pPr lvl="1">
              <a:lnSpc>
                <a:spcPct val="100000"/>
              </a:lnSpc>
            </a:pPr>
            <a:r>
              <a:rPr lang="en-US" sz="2800" dirty="0"/>
              <a:t>Remaining Veterans will receive generic notice that they may have had an appeal improperly closed.</a:t>
            </a:r>
          </a:p>
          <a:p>
            <a:pPr lvl="1">
              <a:lnSpc>
                <a:spcPct val="100000"/>
              </a:lnSpc>
            </a:pPr>
            <a:r>
              <a:rPr lang="en-US" sz="2800" dirty="0"/>
              <a:t>If they respond within one year, VA will review for reactivation.</a:t>
            </a:r>
          </a:p>
        </p:txBody>
      </p:sp>
    </p:spTree>
    <p:extLst>
      <p:ext uri="{BB962C8B-B14F-4D97-AF65-F5344CB8AC3E}">
        <p14:creationId xmlns:p14="http://schemas.microsoft.com/office/powerpoint/2010/main" val="1802053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9D5B-1EF1-DA76-CFFF-1E527153CE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95608-6CA9-66D0-F8C8-AA6710080431}"/>
              </a:ext>
            </a:extLst>
          </p:cNvPr>
          <p:cNvSpPr>
            <a:spLocks noGrp="1"/>
          </p:cNvSpPr>
          <p:nvPr>
            <p:ph type="title"/>
          </p:nvPr>
        </p:nvSpPr>
        <p:spPr/>
        <p:txBody>
          <a:bodyPr/>
          <a:lstStyle/>
          <a:p>
            <a:r>
              <a:rPr lang="en-US" dirty="0"/>
              <a:t>Timing and process</a:t>
            </a:r>
          </a:p>
        </p:txBody>
      </p:sp>
      <p:sp>
        <p:nvSpPr>
          <p:cNvPr id="4" name="Slide Number Placeholder 3">
            <a:extLst>
              <a:ext uri="{FF2B5EF4-FFF2-40B4-BE49-F238E27FC236}">
                <a16:creationId xmlns:a16="http://schemas.microsoft.com/office/drawing/2014/main" id="{1A6420F1-7E5B-EB59-6480-177FA59FB571}"/>
              </a:ext>
            </a:extLst>
          </p:cNvPr>
          <p:cNvSpPr>
            <a:spLocks noGrp="1"/>
          </p:cNvSpPr>
          <p:nvPr>
            <p:ph type="sldNum" sz="quarter" idx="12"/>
          </p:nvPr>
        </p:nvSpPr>
        <p:spPr/>
        <p:txBody>
          <a:bodyPr/>
          <a:lstStyle/>
          <a:p>
            <a:fld id="{772AD97A-4EE5-4134-952F-E148AF3C2668}" type="slidenum">
              <a:rPr lang="en-US" smtClean="0"/>
              <a:t>11</a:t>
            </a:fld>
            <a:endParaRPr lang="en-US" dirty="0"/>
          </a:p>
        </p:txBody>
      </p:sp>
      <p:sp>
        <p:nvSpPr>
          <p:cNvPr id="5" name="Content Placeholder 4">
            <a:extLst>
              <a:ext uri="{FF2B5EF4-FFF2-40B4-BE49-F238E27FC236}">
                <a16:creationId xmlns:a16="http://schemas.microsoft.com/office/drawing/2014/main" id="{320D9C08-8D2C-45FF-D492-C3D2208D0B37}"/>
              </a:ext>
            </a:extLst>
          </p:cNvPr>
          <p:cNvSpPr>
            <a:spLocks noGrp="1"/>
          </p:cNvSpPr>
          <p:nvPr>
            <p:ph idx="1"/>
          </p:nvPr>
        </p:nvSpPr>
        <p:spPr/>
        <p:txBody>
          <a:bodyPr anchor="ctr">
            <a:normAutofit/>
          </a:bodyPr>
          <a:lstStyle/>
          <a:p>
            <a:pPr>
              <a:lnSpc>
                <a:spcPct val="100000"/>
              </a:lnSpc>
            </a:pPr>
            <a:r>
              <a:rPr lang="en-US" dirty="0"/>
              <a:t>The CAVC held a hearing on </a:t>
            </a:r>
            <a:r>
              <a:rPr lang="en-US" sz="2800" dirty="0"/>
              <a:t>August 13</a:t>
            </a:r>
            <a:r>
              <a:rPr lang="en-US" sz="2800" baseline="30000" dirty="0"/>
              <a:t>th</a:t>
            </a:r>
            <a:r>
              <a:rPr lang="en-US" sz="2800" dirty="0"/>
              <a:t> and approved the plan on August 19</a:t>
            </a:r>
            <a:r>
              <a:rPr lang="en-US" sz="2800" baseline="30000" dirty="0"/>
              <a:t>th</a:t>
            </a:r>
            <a:r>
              <a:rPr lang="en-US" sz="2800" dirty="0"/>
              <a:t>.  Notice letters targeted for </a:t>
            </a:r>
            <a:r>
              <a:rPr lang="en-US" sz="2800" b="1" u="sng" dirty="0"/>
              <a:t>November 12</a:t>
            </a:r>
            <a:r>
              <a:rPr lang="en-US" sz="2800" b="1" u="sng" baseline="30000" dirty="0"/>
              <a:t>th</a:t>
            </a:r>
            <a:r>
              <a:rPr lang="en-US" sz="2800" dirty="0"/>
              <a:t>.</a:t>
            </a:r>
          </a:p>
          <a:p>
            <a:pPr>
              <a:lnSpc>
                <a:spcPct val="100000"/>
              </a:lnSpc>
            </a:pPr>
            <a:r>
              <a:rPr lang="en-US" dirty="0"/>
              <a:t>Once letters go out, representatives may need to examine what was filed within the relevant timeframe and submit argument that there was a valid appeal.</a:t>
            </a:r>
          </a:p>
          <a:p>
            <a:pPr>
              <a:lnSpc>
                <a:spcPct val="100000"/>
              </a:lnSpc>
            </a:pPr>
            <a:r>
              <a:rPr lang="en-US" dirty="0"/>
              <a:t>Once the legacy appeal is reopened, the claimant will need help with the merits.</a:t>
            </a:r>
          </a:p>
          <a:p>
            <a:pPr>
              <a:lnSpc>
                <a:spcPct val="100000"/>
              </a:lnSpc>
            </a:pPr>
            <a:r>
              <a:rPr lang="en-US" dirty="0"/>
              <a:t>VBA will likely send a Supplemental Statement of the Case and there will be an opportunity to opt into the AMA system at that point. </a:t>
            </a:r>
          </a:p>
        </p:txBody>
      </p:sp>
    </p:spTree>
    <p:extLst>
      <p:ext uri="{BB962C8B-B14F-4D97-AF65-F5344CB8AC3E}">
        <p14:creationId xmlns:p14="http://schemas.microsoft.com/office/powerpoint/2010/main" val="4166224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E686-D65F-6A0D-5534-145F55EDA949}"/>
              </a:ext>
            </a:extLst>
          </p:cNvPr>
          <p:cNvSpPr>
            <a:spLocks noGrp="1"/>
          </p:cNvSpPr>
          <p:nvPr>
            <p:ph type="title"/>
          </p:nvPr>
        </p:nvSpPr>
        <p:spPr/>
        <p:txBody>
          <a:bodyPr/>
          <a:lstStyle/>
          <a:p>
            <a:r>
              <a:rPr lang="en-US" dirty="0"/>
              <a:t>Look for Pending Appeals</a:t>
            </a:r>
          </a:p>
        </p:txBody>
      </p:sp>
      <p:sp>
        <p:nvSpPr>
          <p:cNvPr id="3" name="Slide Number Placeholder 2">
            <a:extLst>
              <a:ext uri="{FF2B5EF4-FFF2-40B4-BE49-F238E27FC236}">
                <a16:creationId xmlns:a16="http://schemas.microsoft.com/office/drawing/2014/main" id="{24F41B92-7DAD-F80B-CC76-88009D580E40}"/>
              </a:ext>
            </a:extLst>
          </p:cNvPr>
          <p:cNvSpPr>
            <a:spLocks noGrp="1"/>
          </p:cNvSpPr>
          <p:nvPr>
            <p:ph type="sldNum" sz="quarter" idx="12"/>
          </p:nvPr>
        </p:nvSpPr>
        <p:spPr/>
        <p:txBody>
          <a:bodyPr/>
          <a:lstStyle/>
          <a:p>
            <a:fld id="{772AD97A-4EE5-4134-952F-E148AF3C2668}" type="slidenum">
              <a:rPr lang="en-US" smtClean="0"/>
              <a:t>12</a:t>
            </a:fld>
            <a:endParaRPr lang="en-US" dirty="0"/>
          </a:p>
        </p:txBody>
      </p:sp>
      <p:sp>
        <p:nvSpPr>
          <p:cNvPr id="4" name="Content Placeholder 3">
            <a:extLst>
              <a:ext uri="{FF2B5EF4-FFF2-40B4-BE49-F238E27FC236}">
                <a16:creationId xmlns:a16="http://schemas.microsoft.com/office/drawing/2014/main" id="{9116D992-F4BE-A956-E1E1-19D01FEC65B0}"/>
              </a:ext>
            </a:extLst>
          </p:cNvPr>
          <p:cNvSpPr>
            <a:spLocks noGrp="1"/>
          </p:cNvSpPr>
          <p:nvPr>
            <p:ph idx="1"/>
          </p:nvPr>
        </p:nvSpPr>
        <p:spPr>
          <a:xfrm>
            <a:off x="169333" y="1456268"/>
            <a:ext cx="11836400" cy="3961893"/>
          </a:xfrm>
        </p:spPr>
        <p:txBody>
          <a:bodyPr anchor="ctr">
            <a:normAutofit/>
          </a:bodyPr>
          <a:lstStyle/>
          <a:p>
            <a:pPr>
              <a:lnSpc>
                <a:spcPct val="100000"/>
              </a:lnSpc>
            </a:pPr>
            <a:r>
              <a:rPr lang="en-US" dirty="0"/>
              <a:t>Regardless of whether a veteran gets a </a:t>
            </a:r>
            <a:r>
              <a:rPr lang="en-US" i="1" dirty="0"/>
              <a:t>Freund</a:t>
            </a:r>
            <a:r>
              <a:rPr lang="en-US" dirty="0"/>
              <a:t> letter, be on the lookout for unprocessed substantive appeals.</a:t>
            </a:r>
          </a:p>
          <a:p>
            <a:pPr>
              <a:lnSpc>
                <a:spcPct val="100000"/>
              </a:lnSpc>
            </a:pPr>
            <a:r>
              <a:rPr lang="en-US" dirty="0"/>
              <a:t>If a substantive appeal was filed within 60 days of an SOC or within the remainder of one year of the rating decision.</a:t>
            </a:r>
          </a:p>
          <a:p>
            <a:pPr lvl="1">
              <a:lnSpc>
                <a:spcPct val="100000"/>
              </a:lnSpc>
            </a:pPr>
            <a:r>
              <a:rPr lang="en-US" sz="2800" dirty="0"/>
              <a:t>If no action was taken this may be a case where VACOLS improperly closed the appeal.</a:t>
            </a:r>
          </a:p>
          <a:p>
            <a:pPr>
              <a:lnSpc>
                <a:spcPct val="100000"/>
              </a:lnSpc>
            </a:pPr>
            <a:r>
              <a:rPr lang="en-US" dirty="0"/>
              <a:t>Help the client contact VA and ask for their appeal to be reactivated. </a:t>
            </a:r>
          </a:p>
        </p:txBody>
      </p:sp>
      <p:sp>
        <p:nvSpPr>
          <p:cNvPr id="5" name="Rectangle: Rounded Corners 4">
            <a:extLst>
              <a:ext uri="{FF2B5EF4-FFF2-40B4-BE49-F238E27FC236}">
                <a16:creationId xmlns:a16="http://schemas.microsoft.com/office/drawing/2014/main" id="{FF0BA53B-8E8F-003A-2948-C839315C6732}"/>
              </a:ext>
            </a:extLst>
          </p:cNvPr>
          <p:cNvSpPr/>
          <p:nvPr/>
        </p:nvSpPr>
        <p:spPr>
          <a:xfrm>
            <a:off x="1806839" y="5397384"/>
            <a:ext cx="8561383" cy="120725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200" b="1" dirty="0">
                <a:solidFill>
                  <a:schemeClr val="bg1"/>
                </a:solidFill>
              </a:rPr>
              <a:t>Freund is not the only pending class action where courts are ordering notice letters!</a:t>
            </a:r>
          </a:p>
        </p:txBody>
      </p:sp>
    </p:spTree>
    <p:extLst>
      <p:ext uri="{BB962C8B-B14F-4D97-AF65-F5344CB8AC3E}">
        <p14:creationId xmlns:p14="http://schemas.microsoft.com/office/powerpoint/2010/main" val="203969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C5038-79CF-0897-1411-4748ABAF85F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EF9F4F-9094-D0B4-B4B9-F4EC47CE1272}"/>
              </a:ext>
            </a:extLst>
          </p:cNvPr>
          <p:cNvSpPr>
            <a:spLocks noGrp="1"/>
          </p:cNvSpPr>
          <p:nvPr>
            <p:ph type="sldNum" sz="quarter" idx="12"/>
          </p:nvPr>
        </p:nvSpPr>
        <p:spPr/>
        <p:txBody>
          <a:bodyPr/>
          <a:lstStyle/>
          <a:p>
            <a:fld id="{772AD97A-4EE5-4134-952F-E148AF3C2668}" type="slidenum">
              <a:rPr lang="en-US" smtClean="0"/>
              <a:pPr/>
              <a:t>13</a:t>
            </a:fld>
            <a:endParaRPr lang="en-US" dirty="0"/>
          </a:p>
        </p:txBody>
      </p:sp>
      <p:sp>
        <p:nvSpPr>
          <p:cNvPr id="5" name="Content Placeholder 4">
            <a:extLst>
              <a:ext uri="{FF2B5EF4-FFF2-40B4-BE49-F238E27FC236}">
                <a16:creationId xmlns:a16="http://schemas.microsoft.com/office/drawing/2014/main" id="{2640C232-2337-6BC6-E5E7-C01528B5CD6E}"/>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Jones v. Collins</a:t>
            </a:r>
          </a:p>
          <a:p>
            <a:pPr marL="0" indent="0">
              <a:spcBef>
                <a:spcPts val="0"/>
              </a:spcBef>
              <a:buNone/>
            </a:pPr>
            <a:r>
              <a:rPr lang="en-US" sz="4800" dirty="0"/>
              <a:t>39 Vet.App. 154</a:t>
            </a:r>
          </a:p>
          <a:p>
            <a:pPr marL="0" indent="0">
              <a:spcBef>
                <a:spcPts val="0"/>
              </a:spcBef>
              <a:buNone/>
            </a:pPr>
            <a:r>
              <a:rPr lang="en-US" sz="4800" dirty="0"/>
              <a:t>(2026)</a:t>
            </a:r>
          </a:p>
        </p:txBody>
      </p:sp>
      <p:sp>
        <p:nvSpPr>
          <p:cNvPr id="2" name="Rectangle 1">
            <a:extLst>
              <a:ext uri="{FF2B5EF4-FFF2-40B4-BE49-F238E27FC236}">
                <a16:creationId xmlns:a16="http://schemas.microsoft.com/office/drawing/2014/main" id="{23F79FA0-64EF-6182-9E7A-00F5C2CB6E37}"/>
              </a:ext>
            </a:extLst>
          </p:cNvPr>
          <p:cNvSpPr/>
          <p:nvPr/>
        </p:nvSpPr>
        <p:spPr>
          <a:xfrm>
            <a:off x="7386221" y="2263807"/>
            <a:ext cx="4370632" cy="3425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Insert picture</a:t>
            </a:r>
          </a:p>
        </p:txBody>
      </p:sp>
      <p:pic>
        <p:nvPicPr>
          <p:cNvPr id="6" name="Picture 5">
            <a:extLst>
              <a:ext uri="{FF2B5EF4-FFF2-40B4-BE49-F238E27FC236}">
                <a16:creationId xmlns:a16="http://schemas.microsoft.com/office/drawing/2014/main" id="{6925B5F5-E431-9226-E4F1-C5D7C0D93B82}"/>
              </a:ext>
            </a:extLst>
          </p:cNvPr>
          <p:cNvPicPr>
            <a:picLocks noChangeAspect="1"/>
          </p:cNvPicPr>
          <p:nvPr/>
        </p:nvPicPr>
        <p:blipFill>
          <a:blip r:embed="rId4"/>
          <a:stretch>
            <a:fillRect/>
          </a:stretch>
        </p:blipFill>
        <p:spPr>
          <a:xfrm>
            <a:off x="6612467" y="2076951"/>
            <a:ext cx="5342466" cy="4069849"/>
          </a:xfrm>
          <a:prstGeom prst="rect">
            <a:avLst/>
          </a:prstGeom>
        </p:spPr>
      </p:pic>
    </p:spTree>
    <p:custDataLst>
      <p:tags r:id="rId1"/>
    </p:custDataLst>
    <p:extLst>
      <p:ext uri="{BB962C8B-B14F-4D97-AF65-F5344CB8AC3E}">
        <p14:creationId xmlns:p14="http://schemas.microsoft.com/office/powerpoint/2010/main" val="3458962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3DB4-379C-130A-0A9D-7CD9C8AFF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AC2FE-4C07-44F3-BE1D-8A111EC85545}"/>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0B95648D-8357-E6A7-AD9B-AEBEE3F2C992}"/>
              </a:ext>
            </a:extLst>
          </p:cNvPr>
          <p:cNvSpPr>
            <a:spLocks noGrp="1"/>
          </p:cNvSpPr>
          <p:nvPr>
            <p:ph type="sldNum" sz="quarter" idx="12"/>
          </p:nvPr>
        </p:nvSpPr>
        <p:spPr/>
        <p:txBody>
          <a:bodyPr/>
          <a:lstStyle/>
          <a:p>
            <a:fld id="{772AD97A-4EE5-4134-952F-E148AF3C2668}" type="slidenum">
              <a:rPr lang="en-US" smtClean="0"/>
              <a:pPr/>
              <a:t>14</a:t>
            </a:fld>
            <a:endParaRPr lang="en-US" dirty="0"/>
          </a:p>
        </p:txBody>
      </p:sp>
      <p:sp>
        <p:nvSpPr>
          <p:cNvPr id="6" name="Content Placeholder 3">
            <a:extLst>
              <a:ext uri="{FF2B5EF4-FFF2-40B4-BE49-F238E27FC236}">
                <a16:creationId xmlns:a16="http://schemas.microsoft.com/office/drawing/2014/main" id="{57BB6426-4EB4-2B3F-1BBF-5ADAFF0B4D84}"/>
              </a:ext>
            </a:extLst>
          </p:cNvPr>
          <p:cNvSpPr>
            <a:spLocks noGrp="1"/>
          </p:cNvSpPr>
          <p:nvPr>
            <p:ph idx="1"/>
          </p:nvPr>
        </p:nvSpPr>
        <p:spPr>
          <a:xfrm>
            <a:off x="169333" y="1456268"/>
            <a:ext cx="11836400" cy="5152138"/>
          </a:xfrm>
        </p:spPr>
        <p:txBody>
          <a:bodyPr>
            <a:normAutofit lnSpcReduction="10000"/>
          </a:bodyPr>
          <a:lstStyle/>
          <a:p>
            <a:pPr marL="0" indent="0">
              <a:lnSpc>
                <a:spcPct val="110000"/>
              </a:lnSpc>
              <a:buNone/>
            </a:pPr>
            <a:r>
              <a:rPr lang="en-US" sz="2400" dirty="0"/>
              <a:t>Veteran Lawrence Jones filed an untimely appeal to the Board. In response, the Board sent him a standard form letter noting that his 10182 was untimely and explaining that he could request a good cause extension by submitting a written request to the Board within 60 days. Instead of a filing a written request, he filed an appeal to the CAVC within that time frame challenging the determination that his appeal was untimely.</a:t>
            </a:r>
          </a:p>
          <a:p>
            <a:pPr marL="0" indent="0">
              <a:lnSpc>
                <a:spcPct val="110000"/>
              </a:lnSpc>
              <a:buNone/>
            </a:pPr>
            <a:r>
              <a:rPr lang="en-US" sz="2400" dirty="0"/>
              <a:t>Was the attempt to appeal the letter from the Board proper?</a:t>
            </a:r>
          </a:p>
          <a:p>
            <a:pPr marL="514350" lvl="0" indent="-514350">
              <a:lnSpc>
                <a:spcPct val="110000"/>
              </a:lnSpc>
              <a:buAutoNum type="alphaUcPeriod"/>
            </a:pPr>
            <a:r>
              <a:rPr lang="en-US" sz="2400" b="1" dirty="0">
                <a:solidFill>
                  <a:schemeClr val="accent5"/>
                </a:solidFill>
              </a:rPr>
              <a:t>Yes. The letter effectively dismissed the appeal and, therefore, was a final, appealable decision.</a:t>
            </a:r>
          </a:p>
          <a:p>
            <a:pPr marL="514350" lvl="0" indent="-514350">
              <a:lnSpc>
                <a:spcPct val="110000"/>
              </a:lnSpc>
              <a:buAutoNum type="alphaUcPeriod"/>
            </a:pPr>
            <a:r>
              <a:rPr lang="en-US" sz="2400" b="1" dirty="0">
                <a:solidFill>
                  <a:schemeClr val="accent6"/>
                </a:solidFill>
              </a:rPr>
              <a:t>No. The Veteran must respond to the letter and receive a good-cause determination by a VLJ before the CAVC can review the issue of timeliness.</a:t>
            </a:r>
          </a:p>
        </p:txBody>
      </p:sp>
      <p:sp>
        <p:nvSpPr>
          <p:cNvPr id="4" name="answerA">
            <a:extLst>
              <a:ext uri="{FF2B5EF4-FFF2-40B4-BE49-F238E27FC236}">
                <a16:creationId xmlns:a16="http://schemas.microsoft.com/office/drawing/2014/main" id="{09CDE5A7-2037-5063-9725-BC2BC10047DB}"/>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038C10EA-8F72-1DF3-29CE-10690A646000}"/>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D394C0BA-BD02-464A-3341-0392E1C2E5A2}"/>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BFB37B9D-9130-59E1-DCE8-EC3DBA38F6A2}"/>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FFCAC0B7-7DA6-98FF-A0DD-99F7FBE339CC}"/>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0349DD6C-28E5-8A82-7F08-0FC408B181D9}"/>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EC010ECA-59CF-3A9A-2367-CB05ABB5D0C6}"/>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14716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05ECB-80A5-D3FB-C771-48198D0FF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A3DE2F-ADAF-6E5B-C300-458A77BB5690}"/>
              </a:ext>
            </a:extLst>
          </p:cNvPr>
          <p:cNvSpPr>
            <a:spLocks noGrp="1"/>
          </p:cNvSpPr>
          <p:nvPr>
            <p:ph type="title"/>
          </p:nvPr>
        </p:nvSpPr>
        <p:spPr/>
        <p:txBody>
          <a:bodyPr>
            <a:normAutofit/>
          </a:bodyPr>
          <a:lstStyle/>
          <a:p>
            <a:r>
              <a:rPr lang="en-US" i="1" dirty="0"/>
              <a:t>Jones</a:t>
            </a:r>
            <a:r>
              <a:rPr lang="en-US" sz="5400" i="1" dirty="0"/>
              <a:t> v. Collins</a:t>
            </a:r>
            <a:endParaRPr lang="en-US" i="1" dirty="0"/>
          </a:p>
        </p:txBody>
      </p:sp>
      <p:sp>
        <p:nvSpPr>
          <p:cNvPr id="4" name="Slide Number Placeholder 3">
            <a:extLst>
              <a:ext uri="{FF2B5EF4-FFF2-40B4-BE49-F238E27FC236}">
                <a16:creationId xmlns:a16="http://schemas.microsoft.com/office/drawing/2014/main" id="{6F9C33A4-51BF-9B3B-A7D8-16EA0DF83099}"/>
              </a:ext>
            </a:extLst>
          </p:cNvPr>
          <p:cNvSpPr>
            <a:spLocks noGrp="1"/>
          </p:cNvSpPr>
          <p:nvPr>
            <p:ph type="sldNum" sz="quarter" idx="12"/>
          </p:nvPr>
        </p:nvSpPr>
        <p:spPr/>
        <p:txBody>
          <a:bodyPr/>
          <a:lstStyle/>
          <a:p>
            <a:fld id="{772AD97A-4EE5-4134-952F-E148AF3C2668}" type="slidenum">
              <a:rPr lang="en-US" smtClean="0"/>
              <a:pPr/>
              <a:t>15</a:t>
            </a:fld>
            <a:endParaRPr lang="en-US" dirty="0"/>
          </a:p>
        </p:txBody>
      </p:sp>
      <p:sp>
        <p:nvSpPr>
          <p:cNvPr id="5" name="Content Placeholder 4">
            <a:extLst>
              <a:ext uri="{FF2B5EF4-FFF2-40B4-BE49-F238E27FC236}">
                <a16:creationId xmlns:a16="http://schemas.microsoft.com/office/drawing/2014/main" id="{86F36E77-21CB-F285-3876-E1CA37880ADC}"/>
              </a:ext>
            </a:extLst>
          </p:cNvPr>
          <p:cNvSpPr>
            <a:spLocks noGrp="1"/>
          </p:cNvSpPr>
          <p:nvPr>
            <p:ph idx="1"/>
          </p:nvPr>
        </p:nvSpPr>
        <p:spPr>
          <a:xfrm>
            <a:off x="368968" y="1456266"/>
            <a:ext cx="11454064" cy="4082686"/>
          </a:xfrm>
        </p:spPr>
        <p:txBody>
          <a:bodyPr anchor="ctr">
            <a:normAutofit fontScale="92500" lnSpcReduction="10000"/>
          </a:bodyPr>
          <a:lstStyle/>
          <a:p>
            <a:pPr marL="514350" lvl="0" indent="-514350">
              <a:lnSpc>
                <a:spcPct val="110000"/>
              </a:lnSpc>
              <a:buFont typeface="+mj-lt"/>
              <a:buAutoNum type="alphaUcPeriod" startAt="2"/>
            </a:pPr>
            <a:r>
              <a:rPr lang="en-US" b="1" dirty="0">
                <a:solidFill>
                  <a:schemeClr val="accent6"/>
                </a:solidFill>
              </a:rPr>
              <a:t>No. The Veteran must respond to the letter and receive a good-cause determination by a VLJ before the CAVC can review the issue of timeliness.</a:t>
            </a:r>
          </a:p>
          <a:p>
            <a:pPr>
              <a:lnSpc>
                <a:spcPct val="110000"/>
              </a:lnSpc>
            </a:pPr>
            <a:r>
              <a:rPr lang="en-US" dirty="0"/>
              <a:t>The CAVC held that the Board’s generic form letter was not a final decision and, therefore, was not appealable.</a:t>
            </a:r>
          </a:p>
          <a:p>
            <a:pPr>
              <a:lnSpc>
                <a:spcPct val="110000"/>
              </a:lnSpc>
            </a:pPr>
            <a:r>
              <a:rPr lang="en-US" dirty="0"/>
              <a:t>The Court distinguished its July 2024 decision in </a:t>
            </a:r>
            <a:r>
              <a:rPr lang="en-US" i="1" dirty="0"/>
              <a:t>Cardoza v. McDonough</a:t>
            </a:r>
            <a:r>
              <a:rPr lang="en-US" dirty="0"/>
              <a:t>, which held that an individualized letter </a:t>
            </a:r>
            <a:r>
              <a:rPr lang="en-US" b="1" dirty="0"/>
              <a:t>signed by a Veterans Law Judge</a:t>
            </a:r>
            <a:r>
              <a:rPr lang="en-US" dirty="0"/>
              <a:t> dismissing an appeal did constitute a final, appealable Board decision.</a:t>
            </a:r>
          </a:p>
        </p:txBody>
      </p:sp>
      <p:sp>
        <p:nvSpPr>
          <p:cNvPr id="3" name="Rectangle: Rounded Corners 2">
            <a:extLst>
              <a:ext uri="{FF2B5EF4-FFF2-40B4-BE49-F238E27FC236}">
                <a16:creationId xmlns:a16="http://schemas.microsoft.com/office/drawing/2014/main" id="{643CA454-5E01-D6A8-6E32-D99679641146}"/>
              </a:ext>
            </a:extLst>
          </p:cNvPr>
          <p:cNvSpPr/>
          <p:nvPr/>
        </p:nvSpPr>
        <p:spPr>
          <a:xfrm>
            <a:off x="662735" y="5538952"/>
            <a:ext cx="10866529" cy="1070040"/>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3200" b="1" dirty="0">
                <a:solidFill>
                  <a:schemeClr val="bg1"/>
                </a:solidFill>
              </a:rPr>
              <a:t>You must respond to a generic form letter even if the Veteran explained the good cause in the original submission!</a:t>
            </a:r>
          </a:p>
        </p:txBody>
      </p:sp>
    </p:spTree>
    <p:custDataLst>
      <p:tags r:id="rId1"/>
    </p:custDataLst>
    <p:extLst>
      <p:ext uri="{BB962C8B-B14F-4D97-AF65-F5344CB8AC3E}">
        <p14:creationId xmlns:p14="http://schemas.microsoft.com/office/powerpoint/2010/main" val="127346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04ED-F839-975F-AE51-95862B2F830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692D2D-936F-1FAB-FCD4-E7EDA5C5726D}"/>
              </a:ext>
            </a:extLst>
          </p:cNvPr>
          <p:cNvSpPr>
            <a:spLocks noGrp="1"/>
          </p:cNvSpPr>
          <p:nvPr>
            <p:ph type="sldNum" sz="quarter" idx="12"/>
          </p:nvPr>
        </p:nvSpPr>
        <p:spPr/>
        <p:txBody>
          <a:bodyPr/>
          <a:lstStyle/>
          <a:p>
            <a:fld id="{772AD97A-4EE5-4134-952F-E148AF3C2668}" type="slidenum">
              <a:rPr lang="en-US" smtClean="0"/>
              <a:pPr/>
              <a:t>16</a:t>
            </a:fld>
            <a:endParaRPr lang="en-US" dirty="0"/>
          </a:p>
        </p:txBody>
      </p:sp>
      <p:sp>
        <p:nvSpPr>
          <p:cNvPr id="5" name="Content Placeholder 4">
            <a:extLst>
              <a:ext uri="{FF2B5EF4-FFF2-40B4-BE49-F238E27FC236}">
                <a16:creationId xmlns:a16="http://schemas.microsoft.com/office/drawing/2014/main" id="{22A3E808-3F17-6104-7F25-347BDCE9FA85}"/>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Ortega v. Collins</a:t>
            </a:r>
          </a:p>
          <a:p>
            <a:pPr marL="0" indent="0">
              <a:spcBef>
                <a:spcPts val="0"/>
              </a:spcBef>
              <a:buNone/>
            </a:pPr>
            <a:r>
              <a:rPr lang="en-US" sz="4800" dirty="0"/>
              <a:t>39 Vet.App. 182 (2026)</a:t>
            </a:r>
          </a:p>
        </p:txBody>
      </p:sp>
      <p:sp>
        <p:nvSpPr>
          <p:cNvPr id="2" name="Rectangle 1">
            <a:extLst>
              <a:ext uri="{FF2B5EF4-FFF2-40B4-BE49-F238E27FC236}">
                <a16:creationId xmlns:a16="http://schemas.microsoft.com/office/drawing/2014/main" id="{9D3FA7AD-E471-3B14-2D29-CA93975BDCF7}"/>
              </a:ext>
            </a:extLst>
          </p:cNvPr>
          <p:cNvSpPr/>
          <p:nvPr/>
        </p:nvSpPr>
        <p:spPr>
          <a:xfrm>
            <a:off x="7386221" y="2263807"/>
            <a:ext cx="4370632" cy="3425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t>Insert picture</a:t>
            </a:r>
          </a:p>
        </p:txBody>
      </p:sp>
      <p:pic>
        <p:nvPicPr>
          <p:cNvPr id="6" name="Picture 5">
            <a:extLst>
              <a:ext uri="{FF2B5EF4-FFF2-40B4-BE49-F238E27FC236}">
                <a16:creationId xmlns:a16="http://schemas.microsoft.com/office/drawing/2014/main" id="{A72E4586-58FF-EF3F-CF6E-DCA311E505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267" y="2133588"/>
            <a:ext cx="4952999" cy="3781394"/>
          </a:xfrm>
          <a:prstGeom prst="rect">
            <a:avLst/>
          </a:prstGeom>
        </p:spPr>
      </p:pic>
    </p:spTree>
    <p:custDataLst>
      <p:tags r:id="rId1"/>
    </p:custDataLst>
    <p:extLst>
      <p:ext uri="{BB962C8B-B14F-4D97-AF65-F5344CB8AC3E}">
        <p14:creationId xmlns:p14="http://schemas.microsoft.com/office/powerpoint/2010/main" val="1861130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622F0-B9B8-1CE1-9DC5-2F3EAACD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32E7A-111B-1BA3-7095-5E6E68809F3F}"/>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1FF52596-25DA-7E1A-07F9-80734314B1A3}"/>
              </a:ext>
            </a:extLst>
          </p:cNvPr>
          <p:cNvSpPr>
            <a:spLocks noGrp="1"/>
          </p:cNvSpPr>
          <p:nvPr>
            <p:ph type="sldNum" sz="quarter" idx="12"/>
          </p:nvPr>
        </p:nvSpPr>
        <p:spPr/>
        <p:txBody>
          <a:bodyPr/>
          <a:lstStyle/>
          <a:p>
            <a:fld id="{772AD97A-4EE5-4134-952F-E148AF3C2668}" type="slidenum">
              <a:rPr lang="en-US" smtClean="0"/>
              <a:pPr/>
              <a:t>17</a:t>
            </a:fld>
            <a:endParaRPr lang="en-US" dirty="0"/>
          </a:p>
        </p:txBody>
      </p:sp>
      <p:sp>
        <p:nvSpPr>
          <p:cNvPr id="6" name="Content Placeholder 3">
            <a:extLst>
              <a:ext uri="{FF2B5EF4-FFF2-40B4-BE49-F238E27FC236}">
                <a16:creationId xmlns:a16="http://schemas.microsoft.com/office/drawing/2014/main" id="{6699E8B1-E8ED-4405-A9E4-6A3944F52FAB}"/>
              </a:ext>
            </a:extLst>
          </p:cNvPr>
          <p:cNvSpPr>
            <a:spLocks noGrp="1"/>
          </p:cNvSpPr>
          <p:nvPr>
            <p:ph idx="1"/>
          </p:nvPr>
        </p:nvSpPr>
        <p:spPr>
          <a:xfrm>
            <a:off x="169333" y="1456268"/>
            <a:ext cx="11836400" cy="5152138"/>
          </a:xfrm>
        </p:spPr>
        <p:txBody>
          <a:bodyPr>
            <a:normAutofit lnSpcReduction="10000"/>
          </a:bodyPr>
          <a:lstStyle/>
          <a:p>
            <a:pPr marL="0" indent="0">
              <a:lnSpc>
                <a:spcPct val="110000"/>
              </a:lnSpc>
              <a:buNone/>
            </a:pPr>
            <a:r>
              <a:rPr lang="en-US" sz="2400" dirty="0"/>
              <a:t>Veteran Stephanie Ortega appealed a VA decision and selected the evidence docket. The Board received her Notice of Disagreement (NOD) on November 5, 2020, starting a 90-day window, running through February 3, 2021, to submit additional evidence. The Board did not send its docketing letter confirming that window until February 4, 2021, one day after the window had already closed. In January 2023, Ms. Ortega submitted additional records, which the Board declined to consider as untimely.</a:t>
            </a:r>
          </a:p>
          <a:p>
            <a:pPr marL="0" indent="0">
              <a:lnSpc>
                <a:spcPct val="110000"/>
              </a:lnSpc>
              <a:buNone/>
            </a:pPr>
            <a:r>
              <a:rPr lang="en-US" sz="2400" dirty="0"/>
              <a:t>Was the Board’s decision correct?</a:t>
            </a:r>
          </a:p>
          <a:p>
            <a:pPr marL="514350" lvl="0" indent="-514350">
              <a:lnSpc>
                <a:spcPct val="110000"/>
              </a:lnSpc>
              <a:buAutoNum type="alphaUcPeriod"/>
            </a:pPr>
            <a:r>
              <a:rPr lang="en-US" sz="2400" b="1" dirty="0">
                <a:solidFill>
                  <a:schemeClr val="accent5"/>
                </a:solidFill>
              </a:rPr>
              <a:t>Yes. The records were not submitted during the evidence window.</a:t>
            </a:r>
          </a:p>
          <a:p>
            <a:pPr marL="514350" lvl="0" indent="-514350">
              <a:lnSpc>
                <a:spcPct val="110000"/>
              </a:lnSpc>
              <a:buAutoNum type="alphaUcPeriod"/>
            </a:pPr>
            <a:r>
              <a:rPr lang="en-US" sz="2400" b="1" dirty="0">
                <a:solidFill>
                  <a:schemeClr val="accent6"/>
                </a:solidFill>
              </a:rPr>
              <a:t>No. The Veteran was not properly notified of when the evidence window began and ended.</a:t>
            </a:r>
          </a:p>
        </p:txBody>
      </p:sp>
      <p:sp>
        <p:nvSpPr>
          <p:cNvPr id="4" name="answerA">
            <a:extLst>
              <a:ext uri="{FF2B5EF4-FFF2-40B4-BE49-F238E27FC236}">
                <a16:creationId xmlns:a16="http://schemas.microsoft.com/office/drawing/2014/main" id="{595B2D6C-A4C8-AC49-127C-1824345E6342}"/>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377ACFC4-1A61-B35D-152F-BA847CB740D5}"/>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C35E7565-6C8F-D477-9552-15C8BD7E6AA6}"/>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37B36CC4-294D-E8AC-D7F9-429BC73E493C}"/>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84C6D193-91B2-7262-A808-80822458260D}"/>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AF7491ED-80F3-6EEE-A4EA-21F378646ACD}"/>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C3CD138C-96E3-A600-1806-5A88FCD32774}"/>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60346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3C32D-C9F7-7382-3A54-0F2C827AC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2D837-3EED-F392-7B1A-EFCFABF92284}"/>
              </a:ext>
            </a:extLst>
          </p:cNvPr>
          <p:cNvSpPr>
            <a:spLocks noGrp="1"/>
          </p:cNvSpPr>
          <p:nvPr>
            <p:ph type="title"/>
          </p:nvPr>
        </p:nvSpPr>
        <p:spPr/>
        <p:txBody>
          <a:bodyPr>
            <a:normAutofit/>
          </a:bodyPr>
          <a:lstStyle/>
          <a:p>
            <a:r>
              <a:rPr lang="en-US" i="1" dirty="0"/>
              <a:t>Ortega</a:t>
            </a:r>
            <a:r>
              <a:rPr lang="en-US" sz="5400" i="1" dirty="0"/>
              <a:t> v. Collins</a:t>
            </a:r>
            <a:endParaRPr lang="en-US" i="1" dirty="0"/>
          </a:p>
        </p:txBody>
      </p:sp>
      <p:sp>
        <p:nvSpPr>
          <p:cNvPr id="4" name="Slide Number Placeholder 3">
            <a:extLst>
              <a:ext uri="{FF2B5EF4-FFF2-40B4-BE49-F238E27FC236}">
                <a16:creationId xmlns:a16="http://schemas.microsoft.com/office/drawing/2014/main" id="{643B7846-D5DF-0C91-5EDF-8D169C2CA51D}"/>
              </a:ext>
            </a:extLst>
          </p:cNvPr>
          <p:cNvSpPr>
            <a:spLocks noGrp="1"/>
          </p:cNvSpPr>
          <p:nvPr>
            <p:ph type="sldNum" sz="quarter" idx="12"/>
          </p:nvPr>
        </p:nvSpPr>
        <p:spPr/>
        <p:txBody>
          <a:bodyPr/>
          <a:lstStyle/>
          <a:p>
            <a:fld id="{772AD97A-4EE5-4134-952F-E148AF3C2668}" type="slidenum">
              <a:rPr lang="en-US" smtClean="0"/>
              <a:pPr/>
              <a:t>18</a:t>
            </a:fld>
            <a:endParaRPr lang="en-US" dirty="0"/>
          </a:p>
        </p:txBody>
      </p:sp>
      <p:sp>
        <p:nvSpPr>
          <p:cNvPr id="5" name="Content Placeholder 4">
            <a:extLst>
              <a:ext uri="{FF2B5EF4-FFF2-40B4-BE49-F238E27FC236}">
                <a16:creationId xmlns:a16="http://schemas.microsoft.com/office/drawing/2014/main" id="{FA979E7D-89FB-3ECD-C955-F6D36DF405D5}"/>
              </a:ext>
            </a:extLst>
          </p:cNvPr>
          <p:cNvSpPr>
            <a:spLocks noGrp="1"/>
          </p:cNvSpPr>
          <p:nvPr>
            <p:ph idx="1"/>
          </p:nvPr>
        </p:nvSpPr>
        <p:spPr>
          <a:xfrm>
            <a:off x="368968" y="1456266"/>
            <a:ext cx="11454064" cy="5152140"/>
          </a:xfrm>
        </p:spPr>
        <p:txBody>
          <a:bodyPr anchor="ctr">
            <a:normAutofit fontScale="85000" lnSpcReduction="10000"/>
          </a:bodyPr>
          <a:lstStyle/>
          <a:p>
            <a:pPr marL="514350" lvl="0" indent="-514350">
              <a:lnSpc>
                <a:spcPct val="120000"/>
              </a:lnSpc>
              <a:buAutoNum type="alphaUcPeriod"/>
            </a:pPr>
            <a:r>
              <a:rPr lang="en-US" b="1" dirty="0">
                <a:solidFill>
                  <a:schemeClr val="accent5"/>
                </a:solidFill>
              </a:rPr>
              <a:t>Yes. The records were not submitted during the evidence window.</a:t>
            </a:r>
          </a:p>
          <a:p>
            <a:pPr>
              <a:lnSpc>
                <a:spcPct val="120000"/>
              </a:lnSpc>
            </a:pPr>
            <a:r>
              <a:rPr lang="en-US" dirty="0"/>
              <a:t>The CAVC held a Veteran’s due process rights are not violated when the Board of Veterans' Appeals (Board) issues a docketing letter after the 90-day deadline to submit evidence has already passed, </a:t>
            </a:r>
            <a:r>
              <a:rPr lang="en-US" b="1" dirty="0"/>
              <a:t>so long as the Veteran was not prejudiced</a:t>
            </a:r>
            <a:r>
              <a:rPr lang="en-US" dirty="0"/>
              <a:t> by the delay.</a:t>
            </a:r>
          </a:p>
          <a:p>
            <a:pPr>
              <a:lnSpc>
                <a:spcPct val="120000"/>
              </a:lnSpc>
            </a:pPr>
            <a:r>
              <a:rPr lang="en-US" dirty="0"/>
              <a:t>Docketing letters are frequently delayed so always submit additional evidence with the NOD or as promptly as possible thereafter.</a:t>
            </a:r>
          </a:p>
          <a:p>
            <a:pPr>
              <a:lnSpc>
                <a:spcPct val="120000"/>
              </a:lnSpc>
            </a:pPr>
            <a:r>
              <a:rPr lang="en-US" dirty="0"/>
              <a:t>Separately, the CAVC also held that an unfavorable finding of fact that the agency of original jurisdiction (AOJ) mistakenly labels as a favorable finding is not binding on VA.</a:t>
            </a:r>
          </a:p>
        </p:txBody>
      </p:sp>
    </p:spTree>
    <p:custDataLst>
      <p:tags r:id="rId1"/>
    </p:custDataLst>
    <p:extLst>
      <p:ext uri="{BB962C8B-B14F-4D97-AF65-F5344CB8AC3E}">
        <p14:creationId xmlns:p14="http://schemas.microsoft.com/office/powerpoint/2010/main" val="1034804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67511-A976-638C-0EC6-89051F93905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982996-5F6A-AA64-677A-8DC1A20DB346}"/>
              </a:ext>
            </a:extLst>
          </p:cNvPr>
          <p:cNvSpPr>
            <a:spLocks noGrp="1"/>
          </p:cNvSpPr>
          <p:nvPr>
            <p:ph type="sldNum" sz="quarter" idx="12"/>
          </p:nvPr>
        </p:nvSpPr>
        <p:spPr/>
        <p:txBody>
          <a:bodyPr/>
          <a:lstStyle/>
          <a:p>
            <a:fld id="{772AD97A-4EE5-4134-952F-E148AF3C2668}" type="slidenum">
              <a:rPr lang="en-US" smtClean="0"/>
              <a:pPr/>
              <a:t>19</a:t>
            </a:fld>
            <a:endParaRPr lang="en-US" dirty="0"/>
          </a:p>
        </p:txBody>
      </p:sp>
      <p:sp>
        <p:nvSpPr>
          <p:cNvPr id="5" name="Content Placeholder 4">
            <a:extLst>
              <a:ext uri="{FF2B5EF4-FFF2-40B4-BE49-F238E27FC236}">
                <a16:creationId xmlns:a16="http://schemas.microsoft.com/office/drawing/2014/main" id="{899FAED5-1328-6C1A-565A-0BC45E4120A8}"/>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Ford v. Veterans Guardian VA Claim Consulting, LLC </a:t>
            </a:r>
          </a:p>
          <a:p>
            <a:pPr marL="0" indent="0">
              <a:spcBef>
                <a:spcPts val="0"/>
              </a:spcBef>
              <a:buNone/>
            </a:pPr>
            <a:r>
              <a:rPr lang="en-US" sz="4800" dirty="0"/>
              <a:t>No. 1:23-CV-756</a:t>
            </a:r>
          </a:p>
          <a:p>
            <a:pPr marL="0" indent="0">
              <a:spcBef>
                <a:spcPts val="0"/>
              </a:spcBef>
              <a:buNone/>
            </a:pPr>
            <a:r>
              <a:rPr lang="en-US" sz="4800" dirty="0"/>
              <a:t>(M.D.N.C. Jun. 15, 2026)</a:t>
            </a:r>
          </a:p>
        </p:txBody>
      </p:sp>
      <p:pic>
        <p:nvPicPr>
          <p:cNvPr id="7" name="Picture 6">
            <a:extLst>
              <a:ext uri="{FF2B5EF4-FFF2-40B4-BE49-F238E27FC236}">
                <a16:creationId xmlns:a16="http://schemas.microsoft.com/office/drawing/2014/main" id="{440DE797-EA2F-8D99-42A2-150A75BB965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35389" y="2039113"/>
            <a:ext cx="4956439" cy="3743112"/>
          </a:xfrm>
          <a:prstGeom prst="rect">
            <a:avLst/>
          </a:prstGeom>
        </p:spPr>
      </p:pic>
    </p:spTree>
    <p:custDataLst>
      <p:tags r:id="rId1"/>
    </p:custDataLst>
    <p:extLst>
      <p:ext uri="{BB962C8B-B14F-4D97-AF65-F5344CB8AC3E}">
        <p14:creationId xmlns:p14="http://schemas.microsoft.com/office/powerpoint/2010/main" val="132238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473BA-A40B-3111-9D3E-DEE5305154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B775E-7FBD-2E31-2F14-8F0866F80939}"/>
              </a:ext>
            </a:extLst>
          </p:cNvPr>
          <p:cNvSpPr>
            <a:spLocks noGrp="1"/>
          </p:cNvSpPr>
          <p:nvPr>
            <p:ph type="title"/>
          </p:nvPr>
        </p:nvSpPr>
        <p:spPr/>
        <p:txBody>
          <a:bodyPr>
            <a:normAutofit/>
          </a:bodyPr>
          <a:lstStyle/>
          <a:p>
            <a:r>
              <a:rPr lang="en-US" i="1" dirty="0"/>
              <a:t>Ford </a:t>
            </a:r>
            <a:r>
              <a:rPr lang="en-US" dirty="0"/>
              <a:t>May 20 ruling</a:t>
            </a:r>
            <a:endParaRPr lang="en-US" i="1" dirty="0"/>
          </a:p>
        </p:txBody>
      </p:sp>
      <p:sp>
        <p:nvSpPr>
          <p:cNvPr id="4" name="Slide Number Placeholder 3">
            <a:extLst>
              <a:ext uri="{FF2B5EF4-FFF2-40B4-BE49-F238E27FC236}">
                <a16:creationId xmlns:a16="http://schemas.microsoft.com/office/drawing/2014/main" id="{987E2360-6023-1D32-5D65-5B5CF5B352B8}"/>
              </a:ext>
            </a:extLst>
          </p:cNvPr>
          <p:cNvSpPr>
            <a:spLocks noGrp="1"/>
          </p:cNvSpPr>
          <p:nvPr>
            <p:ph type="sldNum" sz="quarter" idx="12"/>
          </p:nvPr>
        </p:nvSpPr>
        <p:spPr/>
        <p:txBody>
          <a:bodyPr/>
          <a:lstStyle/>
          <a:p>
            <a:fld id="{772AD97A-4EE5-4134-952F-E148AF3C2668}" type="slidenum">
              <a:rPr lang="en-US" smtClean="0"/>
              <a:pPr/>
              <a:t>20</a:t>
            </a:fld>
            <a:endParaRPr lang="en-US" dirty="0"/>
          </a:p>
        </p:txBody>
      </p:sp>
      <p:sp>
        <p:nvSpPr>
          <p:cNvPr id="5" name="Content Placeholder 4">
            <a:extLst>
              <a:ext uri="{FF2B5EF4-FFF2-40B4-BE49-F238E27FC236}">
                <a16:creationId xmlns:a16="http://schemas.microsoft.com/office/drawing/2014/main" id="{648720CD-CC44-3097-6D6F-7A7FD7466AC5}"/>
              </a:ext>
            </a:extLst>
          </p:cNvPr>
          <p:cNvSpPr>
            <a:spLocks noGrp="1"/>
          </p:cNvSpPr>
          <p:nvPr>
            <p:ph idx="1"/>
          </p:nvPr>
        </p:nvSpPr>
        <p:spPr>
          <a:xfrm>
            <a:off x="368968" y="1456266"/>
            <a:ext cx="11454064" cy="5152140"/>
          </a:xfrm>
        </p:spPr>
        <p:txBody>
          <a:bodyPr anchor="ctr">
            <a:normAutofit/>
          </a:bodyPr>
          <a:lstStyle/>
          <a:p>
            <a:pPr>
              <a:lnSpc>
                <a:spcPct val="110000"/>
              </a:lnSpc>
            </a:pPr>
            <a:r>
              <a:rPr lang="en-US" dirty="0"/>
              <a:t>The U.S. District Court for the Middle District of North Carolina has granted summary judgment in favor of the plaintiff Veterans on a key threshold question.</a:t>
            </a:r>
          </a:p>
          <a:p>
            <a:pPr>
              <a:lnSpc>
                <a:spcPct val="110000"/>
              </a:lnSpc>
            </a:pPr>
            <a:r>
              <a:rPr lang="en-US" dirty="0"/>
              <a:t>It held that Veterans Guardian VA Claim Consulting, LLC was acting as an unaccredited VA agent when it prepared and presented Veterans’ disability claims for a fee, in violation of federal law. </a:t>
            </a:r>
          </a:p>
          <a:p>
            <a:pPr>
              <a:lnSpc>
                <a:spcPct val="110000"/>
              </a:lnSpc>
            </a:pPr>
            <a:r>
              <a:rPr lang="en-US" dirty="0"/>
              <a:t>This is not a preliminary procedural ruling; it is an established finding of fact that will carry into the remaining proceedings.</a:t>
            </a:r>
          </a:p>
        </p:txBody>
      </p:sp>
    </p:spTree>
    <p:custDataLst>
      <p:tags r:id="rId1"/>
    </p:custDataLst>
    <p:extLst>
      <p:ext uri="{BB962C8B-B14F-4D97-AF65-F5344CB8AC3E}">
        <p14:creationId xmlns:p14="http://schemas.microsoft.com/office/powerpoint/2010/main" val="335988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7D760-8294-B113-F6BF-483DA247E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D39CE-6638-14BF-6075-0CA58B5C33E0}"/>
              </a:ext>
            </a:extLst>
          </p:cNvPr>
          <p:cNvSpPr>
            <a:spLocks noGrp="1"/>
          </p:cNvSpPr>
          <p:nvPr>
            <p:ph type="title"/>
          </p:nvPr>
        </p:nvSpPr>
        <p:spPr/>
        <p:txBody>
          <a:bodyPr>
            <a:normAutofit/>
          </a:bodyPr>
          <a:lstStyle/>
          <a:p>
            <a:r>
              <a:rPr lang="en-US" i="1" dirty="0"/>
              <a:t>Ford </a:t>
            </a:r>
            <a:r>
              <a:rPr lang="en-US" dirty="0"/>
              <a:t>June 15 ruling</a:t>
            </a:r>
            <a:endParaRPr lang="en-US" i="1" dirty="0"/>
          </a:p>
        </p:txBody>
      </p:sp>
      <p:sp>
        <p:nvSpPr>
          <p:cNvPr id="4" name="Slide Number Placeholder 3">
            <a:extLst>
              <a:ext uri="{FF2B5EF4-FFF2-40B4-BE49-F238E27FC236}">
                <a16:creationId xmlns:a16="http://schemas.microsoft.com/office/drawing/2014/main" id="{580CE029-8351-725A-E073-90F81AEC9BCE}"/>
              </a:ext>
            </a:extLst>
          </p:cNvPr>
          <p:cNvSpPr>
            <a:spLocks noGrp="1"/>
          </p:cNvSpPr>
          <p:nvPr>
            <p:ph type="sldNum" sz="quarter" idx="12"/>
          </p:nvPr>
        </p:nvSpPr>
        <p:spPr/>
        <p:txBody>
          <a:bodyPr/>
          <a:lstStyle/>
          <a:p>
            <a:fld id="{772AD97A-4EE5-4134-952F-E148AF3C2668}" type="slidenum">
              <a:rPr lang="en-US" smtClean="0"/>
              <a:pPr/>
              <a:t>21</a:t>
            </a:fld>
            <a:endParaRPr lang="en-US" dirty="0"/>
          </a:p>
        </p:txBody>
      </p:sp>
      <p:sp>
        <p:nvSpPr>
          <p:cNvPr id="5" name="Content Placeholder 4">
            <a:extLst>
              <a:ext uri="{FF2B5EF4-FFF2-40B4-BE49-F238E27FC236}">
                <a16:creationId xmlns:a16="http://schemas.microsoft.com/office/drawing/2014/main" id="{2C3E6841-8915-6C74-580C-A9D97B248818}"/>
              </a:ext>
            </a:extLst>
          </p:cNvPr>
          <p:cNvSpPr>
            <a:spLocks noGrp="1"/>
          </p:cNvSpPr>
          <p:nvPr>
            <p:ph idx="1"/>
          </p:nvPr>
        </p:nvSpPr>
        <p:spPr>
          <a:xfrm>
            <a:off x="368968" y="1456266"/>
            <a:ext cx="11454064" cy="5152140"/>
          </a:xfrm>
        </p:spPr>
        <p:txBody>
          <a:bodyPr anchor="ctr">
            <a:normAutofit lnSpcReduction="10000"/>
          </a:bodyPr>
          <a:lstStyle/>
          <a:p>
            <a:pPr>
              <a:lnSpc>
                <a:spcPct val="110000"/>
              </a:lnSpc>
            </a:pPr>
            <a:r>
              <a:rPr lang="en-US" dirty="0"/>
              <a:t>The Court granted partial summary judgment in favor of the defendant, Veterans Guardian VA Claim Consulting, LLC. </a:t>
            </a:r>
          </a:p>
          <a:p>
            <a:pPr>
              <a:lnSpc>
                <a:spcPct val="110000"/>
              </a:lnSpc>
            </a:pPr>
            <a:r>
              <a:rPr lang="en-US" dirty="0"/>
              <a:t>The order holds that claims arising on or after October 1, 2025, do not constitute an unfair trade practice under the North Carolina Unfair and Deceptive Trade Practices Act (UDTPA) or the North Carolina Debt Collection Act (NCDCA) because the North Carolina legislature passed a law that explicitly defined unaccredited representation as not an unfair practice. </a:t>
            </a:r>
          </a:p>
          <a:p>
            <a:pPr>
              <a:lnSpc>
                <a:spcPct val="110000"/>
              </a:lnSpc>
            </a:pPr>
            <a:r>
              <a:rPr lang="en-US" dirty="0"/>
              <a:t>This narrows the class’s damages exposure, but does not affect claims arising before that date.</a:t>
            </a:r>
          </a:p>
        </p:txBody>
      </p:sp>
    </p:spTree>
    <p:custDataLst>
      <p:tags r:id="rId1"/>
    </p:custDataLst>
    <p:extLst>
      <p:ext uri="{BB962C8B-B14F-4D97-AF65-F5344CB8AC3E}">
        <p14:creationId xmlns:p14="http://schemas.microsoft.com/office/powerpoint/2010/main" val="2285843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ECEC-E930-BB6B-9E88-B55065AEC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DF612-9A74-652E-7913-6A2EA0FD244A}"/>
              </a:ext>
            </a:extLst>
          </p:cNvPr>
          <p:cNvSpPr>
            <a:spLocks noGrp="1"/>
          </p:cNvSpPr>
          <p:nvPr>
            <p:ph type="title"/>
          </p:nvPr>
        </p:nvSpPr>
        <p:spPr/>
        <p:txBody>
          <a:bodyPr>
            <a:normAutofit/>
          </a:bodyPr>
          <a:lstStyle/>
          <a:p>
            <a:r>
              <a:rPr lang="en-US" i="1" dirty="0"/>
              <a:t>Ford </a:t>
            </a:r>
            <a:r>
              <a:rPr lang="en-US" dirty="0"/>
              <a:t>August 6 ruling</a:t>
            </a:r>
            <a:endParaRPr lang="en-US" i="1" dirty="0"/>
          </a:p>
        </p:txBody>
      </p:sp>
      <p:sp>
        <p:nvSpPr>
          <p:cNvPr id="4" name="Slide Number Placeholder 3">
            <a:extLst>
              <a:ext uri="{FF2B5EF4-FFF2-40B4-BE49-F238E27FC236}">
                <a16:creationId xmlns:a16="http://schemas.microsoft.com/office/drawing/2014/main" id="{34DFE21E-FDD7-116D-5C82-643DEE704FAB}"/>
              </a:ext>
            </a:extLst>
          </p:cNvPr>
          <p:cNvSpPr>
            <a:spLocks noGrp="1"/>
          </p:cNvSpPr>
          <p:nvPr>
            <p:ph type="sldNum" sz="quarter" idx="12"/>
          </p:nvPr>
        </p:nvSpPr>
        <p:spPr/>
        <p:txBody>
          <a:bodyPr/>
          <a:lstStyle/>
          <a:p>
            <a:fld id="{772AD97A-4EE5-4134-952F-E148AF3C2668}" type="slidenum">
              <a:rPr lang="en-US" smtClean="0"/>
              <a:pPr/>
              <a:t>22</a:t>
            </a:fld>
            <a:endParaRPr lang="en-US" dirty="0"/>
          </a:p>
        </p:txBody>
      </p:sp>
      <p:sp>
        <p:nvSpPr>
          <p:cNvPr id="5" name="Content Placeholder 4">
            <a:extLst>
              <a:ext uri="{FF2B5EF4-FFF2-40B4-BE49-F238E27FC236}">
                <a16:creationId xmlns:a16="http://schemas.microsoft.com/office/drawing/2014/main" id="{870E818B-3E71-1D3C-1D5C-D5BCCEAA0CEC}"/>
              </a:ext>
            </a:extLst>
          </p:cNvPr>
          <p:cNvSpPr>
            <a:spLocks noGrp="1"/>
          </p:cNvSpPr>
          <p:nvPr>
            <p:ph idx="1"/>
          </p:nvPr>
        </p:nvSpPr>
        <p:spPr>
          <a:xfrm>
            <a:off x="368968" y="1456266"/>
            <a:ext cx="11454064" cy="5152140"/>
          </a:xfrm>
        </p:spPr>
        <p:txBody>
          <a:bodyPr anchor="ctr">
            <a:normAutofit/>
          </a:bodyPr>
          <a:lstStyle/>
          <a:p>
            <a:pPr>
              <a:lnSpc>
                <a:spcPct val="110000"/>
              </a:lnSpc>
            </a:pPr>
            <a:r>
              <a:rPr lang="en-US" dirty="0"/>
              <a:t>The Court granted summary judgment in favor of the plaintiff Veterans on the ultimate issue of liability. </a:t>
            </a:r>
          </a:p>
          <a:p>
            <a:pPr>
              <a:lnSpc>
                <a:spcPct val="110000"/>
              </a:lnSpc>
            </a:pPr>
            <a:r>
              <a:rPr lang="en-US" dirty="0"/>
              <a:t>The order holds that Veterans Guardian’s unlawful behavior renders them liable.</a:t>
            </a:r>
          </a:p>
          <a:p>
            <a:pPr>
              <a:lnSpc>
                <a:spcPct val="110000"/>
              </a:lnSpc>
            </a:pPr>
            <a:r>
              <a:rPr lang="en-US" dirty="0"/>
              <a:t>The court rejected the defense that Veterans were not harmed because they willingly paid the company.</a:t>
            </a:r>
          </a:p>
          <a:p>
            <a:pPr>
              <a:lnSpc>
                <a:spcPct val="110000"/>
              </a:lnSpc>
            </a:pPr>
            <a:r>
              <a:rPr lang="en-US" dirty="0"/>
              <a:t>This means that the issue is now what damages Veterans Guardian owes the plaintiffs.  </a:t>
            </a:r>
          </a:p>
        </p:txBody>
      </p:sp>
    </p:spTree>
    <p:custDataLst>
      <p:tags r:id="rId1"/>
    </p:custDataLst>
    <p:extLst>
      <p:ext uri="{BB962C8B-B14F-4D97-AF65-F5344CB8AC3E}">
        <p14:creationId xmlns:p14="http://schemas.microsoft.com/office/powerpoint/2010/main" val="2028723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282790-87A6-4334-91F2-A50190AF5038}"/>
              </a:ext>
            </a:extLst>
          </p:cNvPr>
          <p:cNvSpPr>
            <a:spLocks noGrp="1"/>
          </p:cNvSpPr>
          <p:nvPr>
            <p:ph type="sldNum" sz="quarter" idx="12"/>
          </p:nvPr>
        </p:nvSpPr>
        <p:spPr/>
        <p:txBody>
          <a:bodyPr/>
          <a:lstStyle/>
          <a:p>
            <a:fld id="{772AD97A-4EE5-4134-952F-E148AF3C2668}" type="slidenum">
              <a:rPr lang="en-US" smtClean="0"/>
              <a:pPr/>
              <a:t>23</a:t>
            </a:fld>
            <a:endParaRPr lang="en-US" dirty="0"/>
          </a:p>
        </p:txBody>
      </p:sp>
      <p:sp>
        <p:nvSpPr>
          <p:cNvPr id="5" name="Content Placeholder 4">
            <a:extLst>
              <a:ext uri="{FF2B5EF4-FFF2-40B4-BE49-F238E27FC236}">
                <a16:creationId xmlns:a16="http://schemas.microsoft.com/office/drawing/2014/main" id="{742B66A3-6565-492C-AF9F-580B7E4E0C11}"/>
              </a:ext>
            </a:extLst>
          </p:cNvPr>
          <p:cNvSpPr>
            <a:spLocks noGrp="1"/>
          </p:cNvSpPr>
          <p:nvPr>
            <p:ph idx="1"/>
          </p:nvPr>
        </p:nvSpPr>
        <p:spPr>
          <a:xfrm>
            <a:off x="188822" y="1487250"/>
            <a:ext cx="6700242" cy="5136035"/>
          </a:xfrm>
        </p:spPr>
        <p:txBody>
          <a:bodyPr anchor="ctr">
            <a:noAutofit/>
          </a:bodyPr>
          <a:lstStyle/>
          <a:p>
            <a:pPr marL="0" indent="0">
              <a:spcBef>
                <a:spcPts val="0"/>
              </a:spcBef>
              <a:buNone/>
            </a:pPr>
            <a:r>
              <a:rPr lang="en-US" sz="4800" b="1" i="1" dirty="0"/>
              <a:t>De Hart v. Collins</a:t>
            </a:r>
          </a:p>
          <a:p>
            <a:pPr marL="0" indent="0">
              <a:spcBef>
                <a:spcPts val="0"/>
              </a:spcBef>
              <a:buNone/>
            </a:pPr>
            <a:r>
              <a:rPr lang="en-US" sz="4800" dirty="0"/>
              <a:t>__ </a:t>
            </a:r>
            <a:r>
              <a:rPr lang="en-US" sz="4800" dirty="0" err="1"/>
              <a:t>F.Appx</a:t>
            </a:r>
            <a:r>
              <a:rPr lang="en-US" sz="4800" dirty="0"/>
              <a:t>. ___</a:t>
            </a:r>
          </a:p>
          <a:p>
            <a:pPr marL="0" indent="0">
              <a:spcBef>
                <a:spcPts val="0"/>
              </a:spcBef>
              <a:buNone/>
            </a:pPr>
            <a:r>
              <a:rPr lang="en-US" sz="4800" dirty="0"/>
              <a:t>2026 U.S. App. LEXIS 18635</a:t>
            </a:r>
          </a:p>
          <a:p>
            <a:pPr marL="0" indent="0">
              <a:spcBef>
                <a:spcPts val="0"/>
              </a:spcBef>
              <a:buNone/>
            </a:pPr>
            <a:r>
              <a:rPr lang="en-US" sz="4800" dirty="0"/>
              <a:t>(Jun. 26, 2026)</a:t>
            </a:r>
          </a:p>
        </p:txBody>
      </p:sp>
      <p:pic>
        <p:nvPicPr>
          <p:cNvPr id="3" name="Picture 2">
            <a:extLst>
              <a:ext uri="{FF2B5EF4-FFF2-40B4-BE49-F238E27FC236}">
                <a16:creationId xmlns:a16="http://schemas.microsoft.com/office/drawing/2014/main" id="{BB7B416F-F31A-7ADD-68B4-9DFD26459660}"/>
              </a:ext>
            </a:extLst>
          </p:cNvPr>
          <p:cNvPicPr>
            <a:picLocks noChangeAspect="1"/>
          </p:cNvPicPr>
          <p:nvPr/>
        </p:nvPicPr>
        <p:blipFill>
          <a:blip r:embed="rId4"/>
          <a:srcRect l="6472" r="17512"/>
          <a:stretch/>
        </p:blipFill>
        <p:spPr>
          <a:xfrm>
            <a:off x="6889064" y="2162175"/>
            <a:ext cx="5119472" cy="3786187"/>
          </a:xfrm>
          <a:prstGeom prst="rect">
            <a:avLst/>
          </a:prstGeom>
        </p:spPr>
      </p:pic>
    </p:spTree>
    <p:custDataLst>
      <p:tags r:id="rId1"/>
    </p:custDataLst>
    <p:extLst>
      <p:ext uri="{BB962C8B-B14F-4D97-AF65-F5344CB8AC3E}">
        <p14:creationId xmlns:p14="http://schemas.microsoft.com/office/powerpoint/2010/main" val="751693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F2662-ABA2-3611-6382-213958D7E3BF}"/>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42F01540-D271-D74F-DE99-E75C56DC109E}"/>
              </a:ext>
            </a:extLst>
          </p:cNvPr>
          <p:cNvSpPr>
            <a:spLocks noGrp="1"/>
          </p:cNvSpPr>
          <p:nvPr>
            <p:ph type="sldNum" sz="quarter" idx="12"/>
          </p:nvPr>
        </p:nvSpPr>
        <p:spPr/>
        <p:txBody>
          <a:bodyPr/>
          <a:lstStyle/>
          <a:p>
            <a:fld id="{772AD97A-4EE5-4134-952F-E148AF3C2668}" type="slidenum">
              <a:rPr lang="en-US" smtClean="0"/>
              <a:pPr/>
              <a:t>24</a:t>
            </a:fld>
            <a:endParaRPr lang="en-US" dirty="0"/>
          </a:p>
        </p:txBody>
      </p:sp>
      <p:sp>
        <p:nvSpPr>
          <p:cNvPr id="4" name="Content Placeholder 3">
            <a:extLst>
              <a:ext uri="{FF2B5EF4-FFF2-40B4-BE49-F238E27FC236}">
                <a16:creationId xmlns:a16="http://schemas.microsoft.com/office/drawing/2014/main" id="{3948EADB-4FC9-E1A2-4834-E29A9A8CE768}"/>
              </a:ext>
            </a:extLst>
          </p:cNvPr>
          <p:cNvSpPr>
            <a:spLocks noGrp="1"/>
          </p:cNvSpPr>
          <p:nvPr>
            <p:ph idx="1"/>
          </p:nvPr>
        </p:nvSpPr>
        <p:spPr>
          <a:xfrm>
            <a:off x="169333" y="1456268"/>
            <a:ext cx="11836400" cy="5152138"/>
          </a:xfrm>
        </p:spPr>
        <p:txBody>
          <a:bodyPr>
            <a:noAutofit/>
          </a:bodyPr>
          <a:lstStyle/>
          <a:p>
            <a:pPr marL="0" indent="0">
              <a:lnSpc>
                <a:spcPct val="100000"/>
              </a:lnSpc>
              <a:buNone/>
            </a:pPr>
            <a:r>
              <a:rPr lang="en-US" sz="2000" dirty="0"/>
              <a:t>In 2009, Mai De Hart appealed a rating decision that assigned a noncompensable (0 percent) rating for her spine and the issue has been on appeal ever since.  In 2019, during the course of the appeal, the RO issued a rating decision granting service connection for bilateral lower extremity radiculopathy due to her back disability and assigned separate ratings and effective dates.  When the back rating returned to the Board in 2021 the Board said it did not have jurisdiction over the radiculopathy ratings because Ms. De Hart had not filed a Notice of Disagreement with the 2019 rating decision.  Does a Veteran have to separately appeal the neurological ratings associated with a back condition if the back rating was already on appeal when service connection is granted for the secondary conditions? </a:t>
            </a:r>
          </a:p>
          <a:p>
            <a:pPr marL="514350" lvl="0" indent="-514350">
              <a:lnSpc>
                <a:spcPct val="100000"/>
              </a:lnSpc>
              <a:buAutoNum type="alphaUcPeriod"/>
            </a:pPr>
            <a:r>
              <a:rPr lang="en-US" sz="2000" b="1" dirty="0">
                <a:solidFill>
                  <a:schemeClr val="accent5"/>
                </a:solidFill>
              </a:rPr>
              <a:t>Yes.  VA diagnostic codes do not make secondary symptoms automatically part of an appeal of a back rating.</a:t>
            </a:r>
          </a:p>
          <a:p>
            <a:pPr marL="514350" lvl="0" indent="-514350">
              <a:lnSpc>
                <a:spcPct val="100000"/>
              </a:lnSpc>
              <a:buAutoNum type="alphaUcPeriod"/>
            </a:pPr>
            <a:r>
              <a:rPr lang="en-US" sz="2000" b="1" dirty="0">
                <a:solidFill>
                  <a:schemeClr val="accent6"/>
                </a:solidFill>
              </a:rPr>
              <a:t>No.  A Veteran is not expected to understand that these back symptoms are considered legally separate.</a:t>
            </a:r>
          </a:p>
        </p:txBody>
      </p:sp>
      <p:sp>
        <p:nvSpPr>
          <p:cNvPr id="5" name="answerA">
            <a:extLst>
              <a:ext uri="{FF2B5EF4-FFF2-40B4-BE49-F238E27FC236}">
                <a16:creationId xmlns:a16="http://schemas.microsoft.com/office/drawing/2014/main" id="{B9B8BB72-9C57-9F56-089B-AB00CEA5E074}"/>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CD72034D-CEBD-279D-99B5-22AA9CC5D925}"/>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2FFA83B4-532F-9A48-C5FF-B2EBCA171A1E}"/>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FA23A008-BF57-51E8-EFDD-F2A64C74D588}"/>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5B7679ED-A31B-0E24-EDD1-980269285FE1}"/>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A46FBA9D-E208-6C52-4F8D-20CD82521EE5}"/>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9E7F12C0-D2B4-9646-9170-334A4E27E269}"/>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84417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0059-FCDF-444D-BC5A-33AA39494D90}"/>
              </a:ext>
            </a:extLst>
          </p:cNvPr>
          <p:cNvSpPr>
            <a:spLocks noGrp="1"/>
          </p:cNvSpPr>
          <p:nvPr>
            <p:ph type="title"/>
          </p:nvPr>
        </p:nvSpPr>
        <p:spPr/>
        <p:txBody>
          <a:bodyPr>
            <a:normAutofit/>
          </a:bodyPr>
          <a:lstStyle/>
          <a:p>
            <a:r>
              <a:rPr lang="en-US" sz="5400" i="1" dirty="0"/>
              <a:t>De Hart v. Collins</a:t>
            </a:r>
            <a:endParaRPr lang="en-US" i="1" dirty="0"/>
          </a:p>
        </p:txBody>
      </p:sp>
      <p:sp>
        <p:nvSpPr>
          <p:cNvPr id="4" name="Slide Number Placeholder 3">
            <a:extLst>
              <a:ext uri="{FF2B5EF4-FFF2-40B4-BE49-F238E27FC236}">
                <a16:creationId xmlns:a16="http://schemas.microsoft.com/office/drawing/2014/main" id="{96648AEA-C2F1-4630-853A-960E8CA72AC1}"/>
              </a:ext>
            </a:extLst>
          </p:cNvPr>
          <p:cNvSpPr>
            <a:spLocks noGrp="1"/>
          </p:cNvSpPr>
          <p:nvPr>
            <p:ph type="sldNum" sz="quarter" idx="12"/>
          </p:nvPr>
        </p:nvSpPr>
        <p:spPr/>
        <p:txBody>
          <a:bodyPr/>
          <a:lstStyle/>
          <a:p>
            <a:fld id="{772AD97A-4EE5-4134-952F-E148AF3C2668}" type="slidenum">
              <a:rPr lang="en-US" smtClean="0"/>
              <a:pPr/>
              <a:t>25</a:t>
            </a:fld>
            <a:endParaRPr lang="en-US" dirty="0"/>
          </a:p>
        </p:txBody>
      </p:sp>
      <p:sp>
        <p:nvSpPr>
          <p:cNvPr id="5" name="Content Placeholder 4">
            <a:extLst>
              <a:ext uri="{FF2B5EF4-FFF2-40B4-BE49-F238E27FC236}">
                <a16:creationId xmlns:a16="http://schemas.microsoft.com/office/drawing/2014/main" id="{AA53390B-C869-4733-8E02-4E61AD38A2E2}"/>
              </a:ext>
            </a:extLst>
          </p:cNvPr>
          <p:cNvSpPr>
            <a:spLocks noGrp="1"/>
          </p:cNvSpPr>
          <p:nvPr>
            <p:ph idx="1"/>
          </p:nvPr>
        </p:nvSpPr>
        <p:spPr>
          <a:xfrm>
            <a:off x="360947" y="1456267"/>
            <a:ext cx="11454064" cy="5152139"/>
          </a:xfrm>
        </p:spPr>
        <p:txBody>
          <a:bodyPr anchor="ctr">
            <a:normAutofit/>
          </a:bodyPr>
          <a:lstStyle/>
          <a:p>
            <a:pPr marL="568325" lvl="0" indent="-568325">
              <a:lnSpc>
                <a:spcPct val="100000"/>
              </a:lnSpc>
              <a:buAutoNum type="alphaUcPeriod"/>
            </a:pPr>
            <a:r>
              <a:rPr lang="en-US" sz="2000" b="1" dirty="0">
                <a:solidFill>
                  <a:schemeClr val="accent5"/>
                </a:solidFill>
              </a:rPr>
              <a:t>Yes.  The legal status of the primary rating does not transfer to the secondary rating.</a:t>
            </a:r>
          </a:p>
          <a:p>
            <a:pPr>
              <a:lnSpc>
                <a:spcPct val="100000"/>
              </a:lnSpc>
            </a:pPr>
            <a:r>
              <a:rPr lang="en-US" sz="2000" dirty="0"/>
              <a:t>The Federal Circuit affirmed the CAVC holding that “distinct and separately evaluated neurological complications do not remain part and parcel of the underlying spine condition claim for appellate purposes.”</a:t>
            </a:r>
          </a:p>
          <a:p>
            <a:r>
              <a:rPr lang="en-US" sz="2000" dirty="0"/>
              <a:t>This holding is hard to square with the decision in </a:t>
            </a:r>
            <a:r>
              <a:rPr lang="en-US" sz="2000" i="1" dirty="0"/>
              <a:t>Chavis v. McDonough</a:t>
            </a:r>
            <a:r>
              <a:rPr lang="en-US" sz="2000" dirty="0"/>
              <a:t>, 34 Vet.App. 1 (2021), which said that a Veteran does not have to file a separate claim for secondary neurological problems related to a back condition.</a:t>
            </a:r>
          </a:p>
          <a:p>
            <a:pPr>
              <a:lnSpc>
                <a:spcPct val="100000"/>
              </a:lnSpc>
            </a:pPr>
            <a:r>
              <a:rPr lang="en-US" sz="2000" dirty="0"/>
              <a:t>The Federal Circuit’s decision rejected the argument that VA regulations make secondary nerve symptoms </a:t>
            </a:r>
            <a:r>
              <a:rPr lang="en-US" sz="2000" i="1" dirty="0"/>
              <a:t>automatically</a:t>
            </a:r>
            <a:r>
              <a:rPr lang="en-US" sz="2000" dirty="0"/>
              <a:t> part of a back claim as a matter of law.</a:t>
            </a:r>
          </a:p>
          <a:p>
            <a:pPr>
              <a:lnSpc>
                <a:spcPct val="100000"/>
              </a:lnSpc>
            </a:pPr>
            <a:r>
              <a:rPr lang="en-US" sz="2000" dirty="0"/>
              <a:t>This leaves open the door to argue </a:t>
            </a:r>
            <a:r>
              <a:rPr lang="en-US" sz="2000" i="1" dirty="0"/>
              <a:t>in a particular case </a:t>
            </a:r>
            <a:r>
              <a:rPr lang="en-US" sz="2000" dirty="0"/>
              <a:t>that the scope of the claim includes secondary symptoms based upon the Veteran’s expressed intent.</a:t>
            </a:r>
          </a:p>
          <a:p>
            <a:pPr>
              <a:lnSpc>
                <a:spcPct val="100000"/>
              </a:lnSpc>
            </a:pPr>
            <a:r>
              <a:rPr lang="en-US" sz="2000" dirty="0"/>
              <a:t>When in doubt, if the RO issues a separate rating decision for secondary symptoms, then file a separate appeal.</a:t>
            </a:r>
          </a:p>
        </p:txBody>
      </p:sp>
    </p:spTree>
    <p:custDataLst>
      <p:tags r:id="rId1"/>
    </p:custDataLst>
    <p:extLst>
      <p:ext uri="{BB962C8B-B14F-4D97-AF65-F5344CB8AC3E}">
        <p14:creationId xmlns:p14="http://schemas.microsoft.com/office/powerpoint/2010/main" val="4076386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87EAB-6BFE-D387-1A88-792E79D0913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84B1C3-4FE3-723C-5887-8237C9321385}"/>
              </a:ext>
            </a:extLst>
          </p:cNvPr>
          <p:cNvSpPr>
            <a:spLocks noGrp="1"/>
          </p:cNvSpPr>
          <p:nvPr>
            <p:ph type="sldNum" sz="quarter" idx="12"/>
          </p:nvPr>
        </p:nvSpPr>
        <p:spPr/>
        <p:txBody>
          <a:bodyPr/>
          <a:lstStyle/>
          <a:p>
            <a:fld id="{772AD97A-4EE5-4134-952F-E148AF3C2668}" type="slidenum">
              <a:rPr lang="en-US" smtClean="0"/>
              <a:pPr/>
              <a:t>26</a:t>
            </a:fld>
            <a:endParaRPr lang="en-US" dirty="0"/>
          </a:p>
        </p:txBody>
      </p:sp>
      <p:sp>
        <p:nvSpPr>
          <p:cNvPr id="5" name="Content Placeholder 4">
            <a:extLst>
              <a:ext uri="{FF2B5EF4-FFF2-40B4-BE49-F238E27FC236}">
                <a16:creationId xmlns:a16="http://schemas.microsoft.com/office/drawing/2014/main" id="{6758AD93-5024-06E4-9CA0-875793560E36}"/>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Boehringer v. Collins</a:t>
            </a:r>
          </a:p>
          <a:p>
            <a:pPr marL="0" indent="0">
              <a:spcBef>
                <a:spcPts val="0"/>
              </a:spcBef>
              <a:buNone/>
            </a:pPr>
            <a:r>
              <a:rPr lang="en-US" sz="4800" dirty="0"/>
              <a:t>__ Vet.App. __</a:t>
            </a:r>
          </a:p>
          <a:p>
            <a:pPr marL="0" indent="0">
              <a:spcBef>
                <a:spcPts val="0"/>
              </a:spcBef>
              <a:buNone/>
            </a:pPr>
            <a:r>
              <a:rPr lang="en-US" sz="4800" dirty="0"/>
              <a:t>(Jul. 15, 2026)</a:t>
            </a:r>
          </a:p>
        </p:txBody>
      </p:sp>
      <p:pic>
        <p:nvPicPr>
          <p:cNvPr id="7" name="Picture 6">
            <a:extLst>
              <a:ext uri="{FF2B5EF4-FFF2-40B4-BE49-F238E27FC236}">
                <a16:creationId xmlns:a16="http://schemas.microsoft.com/office/drawing/2014/main" id="{152ECB71-58FA-2B06-6CF9-A2AAA75209F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35389" y="2088477"/>
            <a:ext cx="4645938" cy="3871615"/>
          </a:xfrm>
          <a:prstGeom prst="rect">
            <a:avLst/>
          </a:prstGeom>
        </p:spPr>
      </p:pic>
    </p:spTree>
    <p:custDataLst>
      <p:tags r:id="rId1"/>
    </p:custDataLst>
    <p:extLst>
      <p:ext uri="{BB962C8B-B14F-4D97-AF65-F5344CB8AC3E}">
        <p14:creationId xmlns:p14="http://schemas.microsoft.com/office/powerpoint/2010/main" val="2802960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55AF0-312E-DDFA-18B7-F1B82517F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4F792-CF41-8300-2DDF-79AFCDA3BECF}"/>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0BC7E219-1851-DA1D-801E-76011C901F5B}"/>
              </a:ext>
            </a:extLst>
          </p:cNvPr>
          <p:cNvSpPr>
            <a:spLocks noGrp="1"/>
          </p:cNvSpPr>
          <p:nvPr>
            <p:ph type="sldNum" sz="quarter" idx="12"/>
          </p:nvPr>
        </p:nvSpPr>
        <p:spPr/>
        <p:txBody>
          <a:bodyPr/>
          <a:lstStyle/>
          <a:p>
            <a:fld id="{772AD97A-4EE5-4134-952F-E148AF3C2668}" type="slidenum">
              <a:rPr lang="en-US" smtClean="0"/>
              <a:pPr/>
              <a:t>27</a:t>
            </a:fld>
            <a:endParaRPr lang="en-US" dirty="0"/>
          </a:p>
        </p:txBody>
      </p:sp>
      <p:sp>
        <p:nvSpPr>
          <p:cNvPr id="6" name="Content Placeholder 3">
            <a:extLst>
              <a:ext uri="{FF2B5EF4-FFF2-40B4-BE49-F238E27FC236}">
                <a16:creationId xmlns:a16="http://schemas.microsoft.com/office/drawing/2014/main" id="{702B9195-E2F4-BB74-BBE8-99173108C830}"/>
              </a:ext>
            </a:extLst>
          </p:cNvPr>
          <p:cNvSpPr>
            <a:spLocks noGrp="1"/>
          </p:cNvSpPr>
          <p:nvPr>
            <p:ph idx="1"/>
          </p:nvPr>
        </p:nvSpPr>
        <p:spPr>
          <a:xfrm>
            <a:off x="169333" y="1456268"/>
            <a:ext cx="11836400" cy="5152138"/>
          </a:xfrm>
        </p:spPr>
        <p:txBody>
          <a:bodyPr>
            <a:normAutofit/>
          </a:bodyPr>
          <a:lstStyle/>
          <a:p>
            <a:pPr marL="0" indent="0">
              <a:lnSpc>
                <a:spcPct val="110000"/>
              </a:lnSpc>
              <a:buNone/>
            </a:pPr>
            <a:r>
              <a:rPr lang="en-US" sz="2400" dirty="0"/>
              <a:t>Veteran David Boehringer’s claim was denied in the legacy system in an October 2021 Board decision.  Within a year, he filed a Supplemental Claim, which was eventually granted.  For purposes of determining his effective date, can he be awarded benefits based upon the date of his legacy claim because he continuously pursued the matter by filing a Supplemental Claim within a year of the legacy Board decision?</a:t>
            </a:r>
          </a:p>
          <a:p>
            <a:pPr marL="514350" lvl="0" indent="-514350">
              <a:lnSpc>
                <a:spcPct val="110000"/>
              </a:lnSpc>
              <a:buAutoNum type="alphaUcPeriod"/>
            </a:pPr>
            <a:r>
              <a:rPr lang="en-US" sz="2400" b="1" dirty="0">
                <a:solidFill>
                  <a:schemeClr val="accent5"/>
                </a:solidFill>
              </a:rPr>
              <a:t>Yes. The new claim was filed in the AMA system and continuous pursuit applies to all AMA claims.</a:t>
            </a:r>
          </a:p>
          <a:p>
            <a:pPr marL="514350" lvl="0" indent="-514350">
              <a:lnSpc>
                <a:spcPct val="110000"/>
              </a:lnSpc>
              <a:buAutoNum type="alphaUcPeriod"/>
            </a:pPr>
            <a:r>
              <a:rPr lang="en-US" sz="2400" b="1" dirty="0">
                <a:solidFill>
                  <a:schemeClr val="accent6"/>
                </a:solidFill>
              </a:rPr>
              <a:t>No. The legacy and AMA systems are completely separate so it is not possible to continuously pursue a final legacy decision with a timely AMA claim.</a:t>
            </a:r>
          </a:p>
        </p:txBody>
      </p:sp>
      <p:sp>
        <p:nvSpPr>
          <p:cNvPr id="4" name="answerA">
            <a:extLst>
              <a:ext uri="{FF2B5EF4-FFF2-40B4-BE49-F238E27FC236}">
                <a16:creationId xmlns:a16="http://schemas.microsoft.com/office/drawing/2014/main" id="{E8CFFDA7-F4CC-18C7-5839-2CF5A675917F}"/>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B01713CB-7F9A-4D24-E686-FC7D80518710}"/>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0B65B8A1-5BE6-F5F5-4FC0-55EC610E76CA}"/>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A73BBC64-BAEE-1A2C-143B-1F4C5B2092BA}"/>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628F7EAD-809A-9A8C-AA41-8C2AA6441D2A}"/>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174C4EAA-E7F4-3CA7-8E66-6484C7219877}"/>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1EEC76ED-51A6-B6E1-BEB0-7A204A72BFEF}"/>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9290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3E620-9F93-6BB9-EC92-E7EC6BC85F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AD943-E90C-44C5-17B8-336582C1A4EB}"/>
              </a:ext>
            </a:extLst>
          </p:cNvPr>
          <p:cNvSpPr>
            <a:spLocks noGrp="1"/>
          </p:cNvSpPr>
          <p:nvPr>
            <p:ph type="title"/>
          </p:nvPr>
        </p:nvSpPr>
        <p:spPr/>
        <p:txBody>
          <a:bodyPr>
            <a:normAutofit/>
          </a:bodyPr>
          <a:lstStyle/>
          <a:p>
            <a:r>
              <a:rPr lang="en-US" i="1" dirty="0"/>
              <a:t>Boehringer</a:t>
            </a:r>
            <a:r>
              <a:rPr lang="en-US" sz="5400" i="1" dirty="0"/>
              <a:t> v. Collins</a:t>
            </a:r>
            <a:endParaRPr lang="en-US" i="1" dirty="0"/>
          </a:p>
        </p:txBody>
      </p:sp>
      <p:sp>
        <p:nvSpPr>
          <p:cNvPr id="4" name="Slide Number Placeholder 3">
            <a:extLst>
              <a:ext uri="{FF2B5EF4-FFF2-40B4-BE49-F238E27FC236}">
                <a16:creationId xmlns:a16="http://schemas.microsoft.com/office/drawing/2014/main" id="{E896E73B-1794-379B-BA38-E3522B4775B8}"/>
              </a:ext>
            </a:extLst>
          </p:cNvPr>
          <p:cNvSpPr>
            <a:spLocks noGrp="1"/>
          </p:cNvSpPr>
          <p:nvPr>
            <p:ph type="sldNum" sz="quarter" idx="12"/>
          </p:nvPr>
        </p:nvSpPr>
        <p:spPr/>
        <p:txBody>
          <a:bodyPr/>
          <a:lstStyle/>
          <a:p>
            <a:fld id="{772AD97A-4EE5-4134-952F-E148AF3C2668}" type="slidenum">
              <a:rPr lang="en-US" smtClean="0"/>
              <a:pPr/>
              <a:t>28</a:t>
            </a:fld>
            <a:endParaRPr lang="en-US" dirty="0"/>
          </a:p>
        </p:txBody>
      </p:sp>
      <p:sp>
        <p:nvSpPr>
          <p:cNvPr id="5" name="Content Placeholder 4">
            <a:extLst>
              <a:ext uri="{FF2B5EF4-FFF2-40B4-BE49-F238E27FC236}">
                <a16:creationId xmlns:a16="http://schemas.microsoft.com/office/drawing/2014/main" id="{B2C6E16E-54D1-A1A3-490A-AA6E125EE2A9}"/>
              </a:ext>
            </a:extLst>
          </p:cNvPr>
          <p:cNvSpPr>
            <a:spLocks noGrp="1"/>
          </p:cNvSpPr>
          <p:nvPr>
            <p:ph idx="1"/>
          </p:nvPr>
        </p:nvSpPr>
        <p:spPr>
          <a:xfrm>
            <a:off x="368968" y="1456266"/>
            <a:ext cx="11454064" cy="4172177"/>
          </a:xfrm>
        </p:spPr>
        <p:txBody>
          <a:bodyPr anchor="ctr">
            <a:normAutofit fontScale="92500" lnSpcReduction="10000"/>
          </a:bodyPr>
          <a:lstStyle/>
          <a:p>
            <a:pPr marL="514350" lvl="0" indent="-514350">
              <a:lnSpc>
                <a:spcPct val="110000"/>
              </a:lnSpc>
              <a:buFont typeface="+mj-lt"/>
              <a:buAutoNum type="alphaUcPeriod" startAt="2"/>
            </a:pPr>
            <a:r>
              <a:rPr lang="en-US" b="1" dirty="0">
                <a:solidFill>
                  <a:schemeClr val="accent6"/>
                </a:solidFill>
              </a:rPr>
              <a:t>No. The legacy and AMA systems are completely separate so it is not possible to continuously pursue a final legacy decision with a timely AMA claim.</a:t>
            </a:r>
          </a:p>
          <a:p>
            <a:pPr>
              <a:lnSpc>
                <a:spcPct val="110000"/>
              </a:lnSpc>
            </a:pPr>
            <a:r>
              <a:rPr lang="en-US" dirty="0"/>
              <a:t>The CAVC held that Congress did not intend for Veterans to get the benefit of continuous pursuit outside the AMA system.</a:t>
            </a:r>
          </a:p>
          <a:p>
            <a:pPr>
              <a:lnSpc>
                <a:spcPct val="110000"/>
              </a:lnSpc>
            </a:pPr>
            <a:r>
              <a:rPr lang="en-US" dirty="0"/>
              <a:t>The Court recognized that the language of the AMA did not directly prohibit the application of continuous pursuit after a final legacy decision, but conclude that the overall context indicates that Congress did not want continuous pursuit to apply.</a:t>
            </a:r>
          </a:p>
        </p:txBody>
      </p:sp>
      <p:sp>
        <p:nvSpPr>
          <p:cNvPr id="3" name="Rectangle: Rounded Corners 2">
            <a:extLst>
              <a:ext uri="{FF2B5EF4-FFF2-40B4-BE49-F238E27FC236}">
                <a16:creationId xmlns:a16="http://schemas.microsoft.com/office/drawing/2014/main" id="{4BAE1DF3-FA91-4EDA-63EF-9E11CE0B063F}"/>
              </a:ext>
            </a:extLst>
          </p:cNvPr>
          <p:cNvSpPr/>
          <p:nvPr/>
        </p:nvSpPr>
        <p:spPr>
          <a:xfrm>
            <a:off x="2490732" y="5566059"/>
            <a:ext cx="7336848" cy="1207258"/>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200" b="1" dirty="0">
                <a:solidFill>
                  <a:schemeClr val="bg1"/>
                </a:solidFill>
              </a:rPr>
              <a:t>This holding is going to be important for legacy cases reactivated under </a:t>
            </a:r>
            <a:r>
              <a:rPr lang="en-US" sz="3200" b="1" i="1" dirty="0">
                <a:solidFill>
                  <a:schemeClr val="bg1"/>
                </a:solidFill>
              </a:rPr>
              <a:t>Freund</a:t>
            </a:r>
            <a:r>
              <a:rPr lang="en-US" sz="3200" b="1" dirty="0">
                <a:solidFill>
                  <a:schemeClr val="bg1"/>
                </a:solidFill>
              </a:rPr>
              <a:t>!</a:t>
            </a:r>
          </a:p>
        </p:txBody>
      </p:sp>
    </p:spTree>
    <p:custDataLst>
      <p:tags r:id="rId1"/>
    </p:custDataLst>
    <p:extLst>
      <p:ext uri="{BB962C8B-B14F-4D97-AF65-F5344CB8AC3E}">
        <p14:creationId xmlns:p14="http://schemas.microsoft.com/office/powerpoint/2010/main" val="2245260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528FB-1991-49A4-AD3B-95AB49C5BF7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2705D0-BA11-63F6-77A4-C9171A036B13}"/>
              </a:ext>
            </a:extLst>
          </p:cNvPr>
          <p:cNvSpPr>
            <a:spLocks noGrp="1"/>
          </p:cNvSpPr>
          <p:nvPr>
            <p:ph type="sldNum" sz="quarter" idx="12"/>
          </p:nvPr>
        </p:nvSpPr>
        <p:spPr/>
        <p:txBody>
          <a:bodyPr/>
          <a:lstStyle/>
          <a:p>
            <a:fld id="{772AD97A-4EE5-4134-952F-E148AF3C2668}" type="slidenum">
              <a:rPr lang="en-US" smtClean="0"/>
              <a:pPr/>
              <a:t>29</a:t>
            </a:fld>
            <a:endParaRPr lang="en-US" dirty="0"/>
          </a:p>
        </p:txBody>
      </p:sp>
      <p:sp>
        <p:nvSpPr>
          <p:cNvPr id="5" name="Content Placeholder 4">
            <a:extLst>
              <a:ext uri="{FF2B5EF4-FFF2-40B4-BE49-F238E27FC236}">
                <a16:creationId xmlns:a16="http://schemas.microsoft.com/office/drawing/2014/main" id="{417DCD8F-D339-A7A8-C5DA-A18082A4F008}"/>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Williams v. Collins </a:t>
            </a:r>
          </a:p>
          <a:p>
            <a:pPr marL="0" indent="0">
              <a:spcBef>
                <a:spcPts val="0"/>
              </a:spcBef>
              <a:buNone/>
            </a:pPr>
            <a:r>
              <a:rPr lang="en-US" sz="4800" dirty="0"/>
              <a:t>__ Vet.App. __ </a:t>
            </a:r>
          </a:p>
          <a:p>
            <a:pPr marL="0" indent="0">
              <a:spcBef>
                <a:spcPts val="0"/>
              </a:spcBef>
              <a:buNone/>
            </a:pPr>
            <a:r>
              <a:rPr lang="en-US" sz="4800" dirty="0"/>
              <a:t>(Jul. 27, 2026)</a:t>
            </a:r>
          </a:p>
        </p:txBody>
      </p:sp>
      <p:sp>
        <p:nvSpPr>
          <p:cNvPr id="2" name="Rectangle 1">
            <a:extLst>
              <a:ext uri="{FF2B5EF4-FFF2-40B4-BE49-F238E27FC236}">
                <a16:creationId xmlns:a16="http://schemas.microsoft.com/office/drawing/2014/main" id="{02C4EAE2-8EBC-581E-4178-85DCD0C5D083}"/>
              </a:ext>
            </a:extLst>
          </p:cNvPr>
          <p:cNvSpPr/>
          <p:nvPr/>
        </p:nvSpPr>
        <p:spPr>
          <a:xfrm>
            <a:off x="8229600" y="2351314"/>
            <a:ext cx="3298371" cy="3456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Needs image</a:t>
            </a:r>
          </a:p>
        </p:txBody>
      </p:sp>
      <p:pic>
        <p:nvPicPr>
          <p:cNvPr id="6" name="Picture 5">
            <a:extLst>
              <a:ext uri="{FF2B5EF4-FFF2-40B4-BE49-F238E27FC236}">
                <a16:creationId xmlns:a16="http://schemas.microsoft.com/office/drawing/2014/main" id="{5FF5E3D1-8BB5-B70F-FACD-DB41D05B72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35389" y="2040102"/>
            <a:ext cx="4745340" cy="3954450"/>
          </a:xfrm>
          <a:prstGeom prst="rect">
            <a:avLst/>
          </a:prstGeom>
        </p:spPr>
      </p:pic>
    </p:spTree>
    <p:custDataLst>
      <p:tags r:id="rId1"/>
    </p:custDataLst>
    <p:extLst>
      <p:ext uri="{BB962C8B-B14F-4D97-AF65-F5344CB8AC3E}">
        <p14:creationId xmlns:p14="http://schemas.microsoft.com/office/powerpoint/2010/main" val="731757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1C591-1474-65DE-144E-C467E0E83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EE3EF-6DA5-C96D-85EA-082AA568120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FD85A31C-4674-397C-C1A1-C484394FA94A}"/>
              </a:ext>
            </a:extLst>
          </p:cNvPr>
          <p:cNvSpPr>
            <a:spLocks noGrp="1"/>
          </p:cNvSpPr>
          <p:nvPr>
            <p:ph type="sldNum" sz="quarter" idx="12"/>
          </p:nvPr>
        </p:nvSpPr>
        <p:spPr/>
        <p:txBody>
          <a:bodyPr/>
          <a:lstStyle/>
          <a:p>
            <a:fld id="{772AD97A-4EE5-4134-952F-E148AF3C2668}" type="slidenum">
              <a:rPr lang="en-US" smtClean="0"/>
              <a:pPr/>
              <a:t>30</a:t>
            </a:fld>
            <a:endParaRPr lang="en-US" dirty="0"/>
          </a:p>
        </p:txBody>
      </p:sp>
      <p:sp>
        <p:nvSpPr>
          <p:cNvPr id="6" name="Content Placeholder 3">
            <a:extLst>
              <a:ext uri="{FF2B5EF4-FFF2-40B4-BE49-F238E27FC236}">
                <a16:creationId xmlns:a16="http://schemas.microsoft.com/office/drawing/2014/main" id="{921D6829-FD66-B06D-5A60-6FF5D2D09096}"/>
              </a:ext>
            </a:extLst>
          </p:cNvPr>
          <p:cNvSpPr>
            <a:spLocks noGrp="1"/>
          </p:cNvSpPr>
          <p:nvPr>
            <p:ph idx="1"/>
          </p:nvPr>
        </p:nvSpPr>
        <p:spPr>
          <a:xfrm>
            <a:off x="169333" y="1456268"/>
            <a:ext cx="11836400" cy="5152138"/>
          </a:xfrm>
        </p:spPr>
        <p:txBody>
          <a:bodyPr>
            <a:normAutofit/>
          </a:bodyPr>
          <a:lstStyle/>
          <a:p>
            <a:pPr marL="0" indent="0">
              <a:lnSpc>
                <a:spcPct val="110000"/>
              </a:lnSpc>
              <a:buNone/>
            </a:pPr>
            <a:r>
              <a:rPr lang="en-US" sz="2400" dirty="0"/>
              <a:t>Veteran John Williams was denied an increased rating for PTSD by the Board and appealed to the CAVC.  At the Court, he argued that his claim reasonably raised TDIU, but the Board failed to address it.</a:t>
            </a:r>
          </a:p>
          <a:p>
            <a:pPr marL="0" indent="0">
              <a:lnSpc>
                <a:spcPct val="110000"/>
              </a:lnSpc>
              <a:buNone/>
            </a:pPr>
            <a:r>
              <a:rPr lang="en-US" sz="2400" dirty="0"/>
              <a:t>Could the CAVC issue a “limited” remand of the issue directing the Board to address whether TDIU was raised and then returning the case to the Court without further action regardless of what the Board decided?</a:t>
            </a:r>
          </a:p>
          <a:p>
            <a:pPr marL="514350" lvl="0" indent="-514350">
              <a:lnSpc>
                <a:spcPct val="110000"/>
              </a:lnSpc>
              <a:buAutoNum type="alphaUcPeriod"/>
            </a:pPr>
            <a:r>
              <a:rPr lang="en-US" sz="2400" b="1" dirty="0">
                <a:solidFill>
                  <a:schemeClr val="accent5"/>
                </a:solidFill>
              </a:rPr>
              <a:t>Yes.  The Court has the power to seek clarification of Board decision before making a final ruling.</a:t>
            </a:r>
          </a:p>
          <a:p>
            <a:pPr marL="514350" lvl="0" indent="-514350">
              <a:lnSpc>
                <a:spcPct val="110000"/>
              </a:lnSpc>
              <a:buAutoNum type="alphaUcPeriod"/>
            </a:pPr>
            <a:r>
              <a:rPr lang="en-US" sz="2400" b="1" dirty="0">
                <a:solidFill>
                  <a:schemeClr val="accent6"/>
                </a:solidFill>
              </a:rPr>
              <a:t>No.  The failure to address a reasonably raised issue requires remand for the Board to take all appropriate actions.</a:t>
            </a:r>
          </a:p>
        </p:txBody>
      </p:sp>
      <p:sp>
        <p:nvSpPr>
          <p:cNvPr id="4" name="answerA">
            <a:extLst>
              <a:ext uri="{FF2B5EF4-FFF2-40B4-BE49-F238E27FC236}">
                <a16:creationId xmlns:a16="http://schemas.microsoft.com/office/drawing/2014/main" id="{47E2E5DD-82FF-FDED-5936-C5DF1069C617}"/>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DD886F2D-E8AB-70CC-0EE7-F15DC874E739}"/>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4FCEC770-EA71-F621-B6C7-FBAC0FFDBFB4}"/>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27C6603B-EA19-6124-483E-0C66FC752A87}"/>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32813006-0183-8FD9-E047-493E58146D71}"/>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363146E3-F4EF-38D5-E486-E9205E565BF3}"/>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709B9F42-981D-BA08-B74E-F3AB7C9AA04A}"/>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46333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D588A-BEED-7917-AD66-3A112AAC0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3AD62-F6A6-45A0-527F-85120E24F0DB}"/>
              </a:ext>
            </a:extLst>
          </p:cNvPr>
          <p:cNvSpPr>
            <a:spLocks noGrp="1"/>
          </p:cNvSpPr>
          <p:nvPr>
            <p:ph type="title"/>
          </p:nvPr>
        </p:nvSpPr>
        <p:spPr/>
        <p:txBody>
          <a:bodyPr>
            <a:normAutofit/>
          </a:bodyPr>
          <a:lstStyle/>
          <a:p>
            <a:r>
              <a:rPr lang="en-US" sz="5400" i="1" dirty="0"/>
              <a:t>Williams v. Collins</a:t>
            </a:r>
            <a:endParaRPr lang="en-US" i="1" dirty="0"/>
          </a:p>
        </p:txBody>
      </p:sp>
      <p:sp>
        <p:nvSpPr>
          <p:cNvPr id="4" name="Slide Number Placeholder 3">
            <a:extLst>
              <a:ext uri="{FF2B5EF4-FFF2-40B4-BE49-F238E27FC236}">
                <a16:creationId xmlns:a16="http://schemas.microsoft.com/office/drawing/2014/main" id="{AB9E2E34-8C07-4EE4-2ED4-E299C1BB0FE5}"/>
              </a:ext>
            </a:extLst>
          </p:cNvPr>
          <p:cNvSpPr>
            <a:spLocks noGrp="1"/>
          </p:cNvSpPr>
          <p:nvPr>
            <p:ph type="sldNum" sz="quarter" idx="12"/>
          </p:nvPr>
        </p:nvSpPr>
        <p:spPr/>
        <p:txBody>
          <a:bodyPr/>
          <a:lstStyle/>
          <a:p>
            <a:fld id="{772AD97A-4EE5-4134-952F-E148AF3C2668}" type="slidenum">
              <a:rPr lang="en-US" smtClean="0"/>
              <a:pPr/>
              <a:t>31</a:t>
            </a:fld>
            <a:endParaRPr lang="en-US" dirty="0"/>
          </a:p>
        </p:txBody>
      </p:sp>
      <p:sp>
        <p:nvSpPr>
          <p:cNvPr id="5" name="Content Placeholder 4">
            <a:extLst>
              <a:ext uri="{FF2B5EF4-FFF2-40B4-BE49-F238E27FC236}">
                <a16:creationId xmlns:a16="http://schemas.microsoft.com/office/drawing/2014/main" id="{E84F24E6-6D51-FA7F-8318-918A7EA244F7}"/>
              </a:ext>
            </a:extLst>
          </p:cNvPr>
          <p:cNvSpPr>
            <a:spLocks noGrp="1"/>
          </p:cNvSpPr>
          <p:nvPr>
            <p:ph idx="1"/>
          </p:nvPr>
        </p:nvSpPr>
        <p:spPr>
          <a:xfrm>
            <a:off x="368968" y="1456266"/>
            <a:ext cx="11454064" cy="5152140"/>
          </a:xfrm>
        </p:spPr>
        <p:txBody>
          <a:bodyPr anchor="ctr">
            <a:normAutofit fontScale="92500"/>
          </a:bodyPr>
          <a:lstStyle/>
          <a:p>
            <a:pPr marL="514350" indent="-514350">
              <a:lnSpc>
                <a:spcPct val="110000"/>
              </a:lnSpc>
              <a:buFont typeface="+mj-lt"/>
              <a:buAutoNum type="alphaUcPeriod"/>
            </a:pPr>
            <a:r>
              <a:rPr lang="en-US" b="1" dirty="0">
                <a:solidFill>
                  <a:schemeClr val="accent5"/>
                </a:solidFill>
              </a:rPr>
              <a:t>Yes.  The Court has the power to seek clarification of Board decision before making a final ruling.</a:t>
            </a:r>
          </a:p>
          <a:p>
            <a:pPr>
              <a:lnSpc>
                <a:spcPct val="110000"/>
              </a:lnSpc>
            </a:pPr>
            <a:r>
              <a:rPr lang="en-US" dirty="0"/>
              <a:t>This is a really unusual outcome in a case that presents a very routine issue!</a:t>
            </a:r>
          </a:p>
          <a:p>
            <a:pPr>
              <a:lnSpc>
                <a:spcPct val="110000"/>
              </a:lnSpc>
            </a:pPr>
            <a:r>
              <a:rPr lang="en-US" dirty="0"/>
              <a:t>It is not clear that this will become a regular practice, but you should be aware this exists.</a:t>
            </a:r>
          </a:p>
          <a:p>
            <a:pPr>
              <a:lnSpc>
                <a:spcPct val="110000"/>
              </a:lnSpc>
            </a:pPr>
            <a:r>
              <a:rPr lang="en-US" dirty="0"/>
              <a:t>On remand, the Board originally found that TDIU was raised and remanded the case to the RO for development in violation of the Court’s order.  That decision was vacated and a different VLJ then issued a new decision finding TDIU was raised.</a:t>
            </a:r>
          </a:p>
        </p:txBody>
      </p:sp>
    </p:spTree>
    <p:custDataLst>
      <p:tags r:id="rId1"/>
    </p:custDataLst>
    <p:extLst>
      <p:ext uri="{BB962C8B-B14F-4D97-AF65-F5344CB8AC3E}">
        <p14:creationId xmlns:p14="http://schemas.microsoft.com/office/powerpoint/2010/main" val="851883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5E0C5-B3AC-1BF3-A405-69BC11C2EE6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36FAFF-B6DB-8784-1B21-118041E68E86}"/>
              </a:ext>
            </a:extLst>
          </p:cNvPr>
          <p:cNvSpPr>
            <a:spLocks noGrp="1"/>
          </p:cNvSpPr>
          <p:nvPr>
            <p:ph type="sldNum" sz="quarter" idx="12"/>
          </p:nvPr>
        </p:nvSpPr>
        <p:spPr/>
        <p:txBody>
          <a:bodyPr/>
          <a:lstStyle/>
          <a:p>
            <a:fld id="{772AD97A-4EE5-4134-952F-E148AF3C2668}" type="slidenum">
              <a:rPr lang="en-US" smtClean="0"/>
              <a:pPr/>
              <a:t>32</a:t>
            </a:fld>
            <a:endParaRPr lang="en-US" dirty="0"/>
          </a:p>
        </p:txBody>
      </p:sp>
      <p:sp>
        <p:nvSpPr>
          <p:cNvPr id="5" name="Content Placeholder 4">
            <a:extLst>
              <a:ext uri="{FF2B5EF4-FFF2-40B4-BE49-F238E27FC236}">
                <a16:creationId xmlns:a16="http://schemas.microsoft.com/office/drawing/2014/main" id="{965FE1A0-C044-28E3-B0B9-8C44D7256DCA}"/>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Hepler v. Collins </a:t>
            </a:r>
          </a:p>
          <a:p>
            <a:pPr marL="0" indent="0">
              <a:spcBef>
                <a:spcPts val="0"/>
              </a:spcBef>
              <a:buNone/>
            </a:pPr>
            <a:r>
              <a:rPr lang="en-US" sz="4800" dirty="0"/>
              <a:t>184 F.4th 1343 </a:t>
            </a:r>
          </a:p>
          <a:p>
            <a:pPr marL="0" indent="0">
              <a:spcBef>
                <a:spcPts val="0"/>
              </a:spcBef>
              <a:buNone/>
            </a:pPr>
            <a:r>
              <a:rPr lang="en-US" sz="4800" dirty="0"/>
              <a:t>(Fed. Cir. 2026)</a:t>
            </a:r>
          </a:p>
        </p:txBody>
      </p:sp>
      <p:pic>
        <p:nvPicPr>
          <p:cNvPr id="3" name="Picture 2">
            <a:extLst>
              <a:ext uri="{FF2B5EF4-FFF2-40B4-BE49-F238E27FC236}">
                <a16:creationId xmlns:a16="http://schemas.microsoft.com/office/drawing/2014/main" id="{486B5618-1120-7705-1C98-207D9AAB2D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35389" y="1973652"/>
            <a:ext cx="4921517" cy="4101265"/>
          </a:xfrm>
          <a:prstGeom prst="rect">
            <a:avLst/>
          </a:prstGeom>
        </p:spPr>
      </p:pic>
    </p:spTree>
    <p:custDataLst>
      <p:tags r:id="rId1"/>
    </p:custDataLst>
    <p:extLst>
      <p:ext uri="{BB962C8B-B14F-4D97-AF65-F5344CB8AC3E}">
        <p14:creationId xmlns:p14="http://schemas.microsoft.com/office/powerpoint/2010/main" val="494407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FE02B-EA36-42CE-BE7E-658CD30BD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AEC8C-FA7E-4F67-C067-EDC4D873766D}"/>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9E670E20-CD5C-A834-3BF3-08CAC51B19B8}"/>
              </a:ext>
            </a:extLst>
          </p:cNvPr>
          <p:cNvSpPr>
            <a:spLocks noGrp="1"/>
          </p:cNvSpPr>
          <p:nvPr>
            <p:ph type="sldNum" sz="quarter" idx="12"/>
          </p:nvPr>
        </p:nvSpPr>
        <p:spPr/>
        <p:txBody>
          <a:bodyPr/>
          <a:lstStyle/>
          <a:p>
            <a:fld id="{772AD97A-4EE5-4134-952F-E148AF3C2668}" type="slidenum">
              <a:rPr lang="en-US" smtClean="0"/>
              <a:pPr/>
              <a:t>33</a:t>
            </a:fld>
            <a:endParaRPr lang="en-US" dirty="0"/>
          </a:p>
        </p:txBody>
      </p:sp>
      <p:sp>
        <p:nvSpPr>
          <p:cNvPr id="6" name="Content Placeholder 3">
            <a:extLst>
              <a:ext uri="{FF2B5EF4-FFF2-40B4-BE49-F238E27FC236}">
                <a16:creationId xmlns:a16="http://schemas.microsoft.com/office/drawing/2014/main" id="{95BEA193-E88D-BF5B-7B07-59D7298B117E}"/>
              </a:ext>
            </a:extLst>
          </p:cNvPr>
          <p:cNvSpPr>
            <a:spLocks noGrp="1"/>
          </p:cNvSpPr>
          <p:nvPr>
            <p:ph idx="1"/>
          </p:nvPr>
        </p:nvSpPr>
        <p:spPr>
          <a:xfrm>
            <a:off x="169333" y="1456268"/>
            <a:ext cx="11836400" cy="5152138"/>
          </a:xfrm>
        </p:spPr>
        <p:txBody>
          <a:bodyPr>
            <a:normAutofit fontScale="92500"/>
          </a:bodyPr>
          <a:lstStyle/>
          <a:p>
            <a:pPr marL="0" indent="0">
              <a:lnSpc>
                <a:spcPct val="110000"/>
              </a:lnSpc>
              <a:buNone/>
            </a:pPr>
            <a:r>
              <a:rPr lang="en-US" sz="2400" dirty="0"/>
              <a:t>Vietnam Veteran Edward Hepler applied for direct service connection for hypertension and was denied.  He appealed to the Board.  His appeal was finally decided eleven years later and the claim was granted based upon the then-recent PACT Act.  The Board noted that Mr. Hepler would be entitled to a more favorable effective date if his claim were granted on a direct basis but commented that he could raise this by disputing his effective date.</a:t>
            </a:r>
          </a:p>
          <a:p>
            <a:pPr marL="0" indent="0">
              <a:lnSpc>
                <a:spcPct val="110000"/>
              </a:lnSpc>
              <a:buNone/>
            </a:pPr>
            <a:r>
              <a:rPr lang="en-US" sz="2400" dirty="0"/>
              <a:t>May the Board avoid deciding direct service connection by granting a claim based upon an intervening presumption?</a:t>
            </a:r>
          </a:p>
          <a:p>
            <a:pPr marL="514350" lvl="0" indent="-514350">
              <a:lnSpc>
                <a:spcPct val="110000"/>
              </a:lnSpc>
              <a:buAutoNum type="alphaUcPeriod"/>
            </a:pPr>
            <a:r>
              <a:rPr lang="en-US" sz="2400" b="1" dirty="0">
                <a:solidFill>
                  <a:schemeClr val="accent5"/>
                </a:solidFill>
              </a:rPr>
              <a:t>Yes.  The issue is service connection and the Board is granting service connection.</a:t>
            </a:r>
          </a:p>
          <a:p>
            <a:pPr marL="514350" lvl="0" indent="-514350">
              <a:lnSpc>
                <a:spcPct val="110000"/>
              </a:lnSpc>
              <a:buAutoNum type="alphaUcPeriod"/>
            </a:pPr>
            <a:r>
              <a:rPr lang="en-US" sz="2400" b="1" dirty="0">
                <a:solidFill>
                  <a:schemeClr val="accent6"/>
                </a:solidFill>
              </a:rPr>
              <a:t>No.  Direct service connection was properly appealed and it would provide more benefits.</a:t>
            </a:r>
          </a:p>
        </p:txBody>
      </p:sp>
      <p:sp>
        <p:nvSpPr>
          <p:cNvPr id="4" name="answerA">
            <a:extLst>
              <a:ext uri="{FF2B5EF4-FFF2-40B4-BE49-F238E27FC236}">
                <a16:creationId xmlns:a16="http://schemas.microsoft.com/office/drawing/2014/main" id="{1CFAE596-53FF-3A86-0341-6497250BF4DF}"/>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FA62F7BD-B53D-65C6-782A-66BBB1A52D65}"/>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1AEA95DA-2265-61CF-EBCF-0BD6DCEBD6B8}"/>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7DA87F40-E0CF-5A5A-6EF2-BEA33FC968B3}"/>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B0A76702-C88C-9260-6C83-8818E4B3C62F}"/>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70BFA96D-213A-26F8-C32D-3C230C2F8B98}"/>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0442E9C9-8BB5-8E07-E6BA-92FC08BE982C}"/>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53562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FCFB4-1D45-EEA7-2285-57A4AFC32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1A922D-B43A-65A3-CB4F-F63DA39ACD79}"/>
              </a:ext>
            </a:extLst>
          </p:cNvPr>
          <p:cNvSpPr>
            <a:spLocks noGrp="1"/>
          </p:cNvSpPr>
          <p:nvPr>
            <p:ph type="title"/>
          </p:nvPr>
        </p:nvSpPr>
        <p:spPr/>
        <p:txBody>
          <a:bodyPr>
            <a:normAutofit/>
          </a:bodyPr>
          <a:lstStyle/>
          <a:p>
            <a:r>
              <a:rPr lang="en-US" sz="5400" i="1" dirty="0"/>
              <a:t>Hepler v. Collins</a:t>
            </a:r>
            <a:endParaRPr lang="en-US" i="1" dirty="0"/>
          </a:p>
        </p:txBody>
      </p:sp>
      <p:sp>
        <p:nvSpPr>
          <p:cNvPr id="4" name="Slide Number Placeholder 3">
            <a:extLst>
              <a:ext uri="{FF2B5EF4-FFF2-40B4-BE49-F238E27FC236}">
                <a16:creationId xmlns:a16="http://schemas.microsoft.com/office/drawing/2014/main" id="{F61B113E-3A98-6356-A9D5-E1863CE66378}"/>
              </a:ext>
            </a:extLst>
          </p:cNvPr>
          <p:cNvSpPr>
            <a:spLocks noGrp="1"/>
          </p:cNvSpPr>
          <p:nvPr>
            <p:ph type="sldNum" sz="quarter" idx="12"/>
          </p:nvPr>
        </p:nvSpPr>
        <p:spPr/>
        <p:txBody>
          <a:bodyPr/>
          <a:lstStyle/>
          <a:p>
            <a:fld id="{772AD97A-4EE5-4134-952F-E148AF3C2668}" type="slidenum">
              <a:rPr lang="en-US" smtClean="0"/>
              <a:pPr/>
              <a:t>34</a:t>
            </a:fld>
            <a:endParaRPr lang="en-US" dirty="0"/>
          </a:p>
        </p:txBody>
      </p:sp>
      <p:sp>
        <p:nvSpPr>
          <p:cNvPr id="5" name="Content Placeholder 4">
            <a:extLst>
              <a:ext uri="{FF2B5EF4-FFF2-40B4-BE49-F238E27FC236}">
                <a16:creationId xmlns:a16="http://schemas.microsoft.com/office/drawing/2014/main" id="{5ACE2AD2-126A-7AF1-C1E8-9E1364496F86}"/>
              </a:ext>
            </a:extLst>
          </p:cNvPr>
          <p:cNvSpPr>
            <a:spLocks noGrp="1"/>
          </p:cNvSpPr>
          <p:nvPr>
            <p:ph idx="1"/>
          </p:nvPr>
        </p:nvSpPr>
        <p:spPr>
          <a:xfrm>
            <a:off x="368968" y="1456266"/>
            <a:ext cx="11454064" cy="5152140"/>
          </a:xfrm>
        </p:spPr>
        <p:txBody>
          <a:bodyPr anchor="ctr">
            <a:normAutofit lnSpcReduction="10000"/>
          </a:bodyPr>
          <a:lstStyle/>
          <a:p>
            <a:pPr marL="514350" indent="-514350">
              <a:lnSpc>
                <a:spcPct val="110000"/>
              </a:lnSpc>
              <a:buFont typeface="+mj-lt"/>
              <a:buAutoNum type="alphaUcPeriod" startAt="2"/>
            </a:pPr>
            <a:r>
              <a:rPr lang="en-US" b="1" dirty="0">
                <a:solidFill>
                  <a:schemeClr val="accent6"/>
                </a:solidFill>
              </a:rPr>
              <a:t>No.  Direct service connection was properly appealed, and it would provide more benefits.</a:t>
            </a:r>
          </a:p>
          <a:p>
            <a:pPr>
              <a:lnSpc>
                <a:spcPct val="110000"/>
              </a:lnSpc>
            </a:pPr>
            <a:r>
              <a:rPr lang="en-US" dirty="0"/>
              <a:t>This was a Bergmann &amp; Moore case!</a:t>
            </a:r>
          </a:p>
          <a:p>
            <a:pPr>
              <a:lnSpc>
                <a:spcPct val="110000"/>
              </a:lnSpc>
            </a:pPr>
            <a:r>
              <a:rPr lang="en-US" dirty="0"/>
              <a:t>The Federal Circuit held that granting service connection based upon the PACT Act did not moot the issue of direct service connection.</a:t>
            </a:r>
          </a:p>
          <a:p>
            <a:pPr>
              <a:lnSpc>
                <a:spcPct val="110000"/>
              </a:lnSpc>
            </a:pPr>
            <a:r>
              <a:rPr lang="en-US" dirty="0"/>
              <a:t>The Court recognized that it would be unfair to make the Veteran appeal again to have the issue addressed when he had already done so once and waited eleven years.</a:t>
            </a:r>
          </a:p>
          <a:p>
            <a:pPr>
              <a:lnSpc>
                <a:spcPct val="110000"/>
              </a:lnSpc>
            </a:pPr>
            <a:r>
              <a:rPr lang="en-US" dirty="0"/>
              <a:t>Fortunately, the Board was mostly getting this right already.</a:t>
            </a:r>
          </a:p>
        </p:txBody>
      </p:sp>
    </p:spTree>
    <p:custDataLst>
      <p:tags r:id="rId1"/>
    </p:custDataLst>
    <p:extLst>
      <p:ext uri="{BB962C8B-B14F-4D97-AF65-F5344CB8AC3E}">
        <p14:creationId xmlns:p14="http://schemas.microsoft.com/office/powerpoint/2010/main" val="2549513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EE987-5AF7-6765-D07D-3040B0F3315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A9327C-576B-9DC1-5C8D-E901B30CB386}"/>
              </a:ext>
            </a:extLst>
          </p:cNvPr>
          <p:cNvSpPr>
            <a:spLocks noGrp="1"/>
          </p:cNvSpPr>
          <p:nvPr>
            <p:ph type="sldNum" sz="quarter" idx="12"/>
          </p:nvPr>
        </p:nvSpPr>
        <p:spPr/>
        <p:txBody>
          <a:bodyPr/>
          <a:lstStyle/>
          <a:p>
            <a:fld id="{772AD97A-4EE5-4134-952F-E148AF3C2668}" type="slidenum">
              <a:rPr lang="en-US" smtClean="0"/>
              <a:pPr/>
              <a:t>35</a:t>
            </a:fld>
            <a:endParaRPr lang="en-US" dirty="0"/>
          </a:p>
        </p:txBody>
      </p:sp>
      <p:sp>
        <p:nvSpPr>
          <p:cNvPr id="5" name="Content Placeholder 4">
            <a:extLst>
              <a:ext uri="{FF2B5EF4-FFF2-40B4-BE49-F238E27FC236}">
                <a16:creationId xmlns:a16="http://schemas.microsoft.com/office/drawing/2014/main" id="{C00FA803-B1C5-A374-7EB5-3E6EBE4517F1}"/>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Edwards v. Collins </a:t>
            </a:r>
          </a:p>
          <a:p>
            <a:pPr marL="0" indent="0">
              <a:spcBef>
                <a:spcPts val="0"/>
              </a:spcBef>
              <a:buNone/>
            </a:pPr>
            <a:r>
              <a:rPr lang="en-US" sz="4800" dirty="0"/>
              <a:t>__ Vet.App. __ </a:t>
            </a:r>
          </a:p>
          <a:p>
            <a:pPr marL="0" indent="0">
              <a:spcBef>
                <a:spcPts val="0"/>
              </a:spcBef>
              <a:buNone/>
            </a:pPr>
            <a:r>
              <a:rPr lang="en-US" sz="4800" dirty="0"/>
              <a:t>(Aug. 4, 2026)</a:t>
            </a:r>
          </a:p>
        </p:txBody>
      </p:sp>
      <p:sp>
        <p:nvSpPr>
          <p:cNvPr id="3" name="TextBox 2">
            <a:extLst>
              <a:ext uri="{FF2B5EF4-FFF2-40B4-BE49-F238E27FC236}">
                <a16:creationId xmlns:a16="http://schemas.microsoft.com/office/drawing/2014/main" id="{77ED0C23-5E7C-28C5-340B-D7B68BAE3A74}"/>
              </a:ext>
            </a:extLst>
          </p:cNvPr>
          <p:cNvSpPr txBox="1"/>
          <p:nvPr/>
        </p:nvSpPr>
        <p:spPr>
          <a:xfrm>
            <a:off x="3043767" y="3269734"/>
            <a:ext cx="6104466" cy="369332"/>
          </a:xfrm>
          <a:prstGeom prst="rect">
            <a:avLst/>
          </a:prstGeom>
          <a:noFill/>
        </p:spPr>
        <p:txBody>
          <a:bodyPr wrap="square">
            <a:spAutoFit/>
          </a:bodyPr>
          <a:lstStyle/>
          <a:p>
            <a:endParaRPr lang="en-US"/>
          </a:p>
        </p:txBody>
      </p:sp>
      <p:pic>
        <p:nvPicPr>
          <p:cNvPr id="8" name="Picture 7">
            <a:extLst>
              <a:ext uri="{FF2B5EF4-FFF2-40B4-BE49-F238E27FC236}">
                <a16:creationId xmlns:a16="http://schemas.microsoft.com/office/drawing/2014/main" id="{A82FF512-A485-B97E-C0E3-74171B3BCA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31150" y="2176244"/>
            <a:ext cx="4435299" cy="3696082"/>
          </a:xfrm>
          <a:prstGeom prst="rect">
            <a:avLst/>
          </a:prstGeom>
        </p:spPr>
      </p:pic>
    </p:spTree>
    <p:custDataLst>
      <p:tags r:id="rId1"/>
    </p:custDataLst>
    <p:extLst>
      <p:ext uri="{BB962C8B-B14F-4D97-AF65-F5344CB8AC3E}">
        <p14:creationId xmlns:p14="http://schemas.microsoft.com/office/powerpoint/2010/main" val="26200480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F20F-972E-E956-77F7-E644F77EB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0C069-BADC-25B2-A6BD-07BA9E400AEF}"/>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6A40C1D-8F70-E283-834E-97C74875F6B8}"/>
              </a:ext>
            </a:extLst>
          </p:cNvPr>
          <p:cNvSpPr>
            <a:spLocks noGrp="1"/>
          </p:cNvSpPr>
          <p:nvPr>
            <p:ph type="sldNum" sz="quarter" idx="12"/>
          </p:nvPr>
        </p:nvSpPr>
        <p:spPr/>
        <p:txBody>
          <a:bodyPr/>
          <a:lstStyle/>
          <a:p>
            <a:fld id="{772AD97A-4EE5-4134-952F-E148AF3C2668}" type="slidenum">
              <a:rPr lang="en-US" smtClean="0"/>
              <a:pPr/>
              <a:t>36</a:t>
            </a:fld>
            <a:endParaRPr lang="en-US" dirty="0"/>
          </a:p>
        </p:txBody>
      </p:sp>
      <p:sp>
        <p:nvSpPr>
          <p:cNvPr id="6" name="Content Placeholder 3">
            <a:extLst>
              <a:ext uri="{FF2B5EF4-FFF2-40B4-BE49-F238E27FC236}">
                <a16:creationId xmlns:a16="http://schemas.microsoft.com/office/drawing/2014/main" id="{A31AC40B-B18F-2894-2F74-AA4DE6769CC6}"/>
              </a:ext>
            </a:extLst>
          </p:cNvPr>
          <p:cNvSpPr>
            <a:spLocks noGrp="1"/>
          </p:cNvSpPr>
          <p:nvPr>
            <p:ph idx="1"/>
          </p:nvPr>
        </p:nvSpPr>
        <p:spPr>
          <a:xfrm>
            <a:off x="169333" y="1456268"/>
            <a:ext cx="11836400" cy="5152138"/>
          </a:xfrm>
        </p:spPr>
        <p:txBody>
          <a:bodyPr>
            <a:normAutofit/>
          </a:bodyPr>
          <a:lstStyle/>
          <a:p>
            <a:pPr marL="0" indent="0">
              <a:lnSpc>
                <a:spcPct val="110000"/>
              </a:lnSpc>
              <a:buNone/>
            </a:pPr>
            <a:r>
              <a:rPr lang="en-US" sz="2400" dirty="0"/>
              <a:t>Veteran Robert Edwards was exposed to herbicides in Vietnam and developed tonsil cancer, which is not a presumptive condition.  He applied for service connection.  The 2010 and 2012 NAS </a:t>
            </a:r>
            <a:r>
              <a:rPr lang="en-US" sz="2400" i="1" dirty="0"/>
              <a:t>Agent Orange Updates</a:t>
            </a:r>
            <a:r>
              <a:rPr lang="en-US" sz="2400" dirty="0"/>
              <a:t> discuss evidence tending to support his claim, but he did not submit these to VA.  </a:t>
            </a:r>
          </a:p>
          <a:p>
            <a:pPr marL="0" indent="0">
              <a:lnSpc>
                <a:spcPct val="110000"/>
              </a:lnSpc>
              <a:buNone/>
            </a:pPr>
            <a:r>
              <a:rPr lang="en-US" sz="2400" dirty="0"/>
              <a:t>Does VA have to consider these reports even though they were not submitted?</a:t>
            </a:r>
          </a:p>
          <a:p>
            <a:pPr marL="514350" lvl="0" indent="-514350">
              <a:lnSpc>
                <a:spcPct val="110000"/>
              </a:lnSpc>
              <a:buAutoNum type="alphaUcPeriod"/>
            </a:pPr>
            <a:r>
              <a:rPr lang="en-US" sz="2400" b="1" dirty="0">
                <a:solidFill>
                  <a:schemeClr val="accent5"/>
                </a:solidFill>
              </a:rPr>
              <a:t>Yes.  </a:t>
            </a:r>
            <a:r>
              <a:rPr lang="en-US" sz="2400" b="1" i="1" dirty="0" err="1">
                <a:solidFill>
                  <a:schemeClr val="accent5"/>
                </a:solidFill>
              </a:rPr>
              <a:t>Euzebio</a:t>
            </a:r>
            <a:r>
              <a:rPr lang="en-US" sz="2400" b="1" i="1" dirty="0">
                <a:solidFill>
                  <a:schemeClr val="accent5"/>
                </a:solidFill>
              </a:rPr>
              <a:t> v. McDonough </a:t>
            </a:r>
            <a:r>
              <a:rPr lang="en-US" sz="2400" b="1" dirty="0">
                <a:solidFill>
                  <a:schemeClr val="accent5"/>
                </a:solidFill>
              </a:rPr>
              <a:t>held in 2021 that these are always constructively before VA.</a:t>
            </a:r>
          </a:p>
          <a:p>
            <a:pPr marL="514350" lvl="0" indent="-514350">
              <a:lnSpc>
                <a:spcPct val="110000"/>
              </a:lnSpc>
              <a:buAutoNum type="alphaUcPeriod"/>
            </a:pPr>
            <a:r>
              <a:rPr lang="en-US" sz="2400" b="1" dirty="0">
                <a:solidFill>
                  <a:schemeClr val="accent6"/>
                </a:solidFill>
              </a:rPr>
              <a:t>No.  </a:t>
            </a:r>
            <a:r>
              <a:rPr lang="en-US" sz="2400" b="1" i="1" dirty="0" err="1">
                <a:solidFill>
                  <a:schemeClr val="accent6"/>
                </a:solidFill>
              </a:rPr>
              <a:t>Euzebio</a:t>
            </a:r>
            <a:r>
              <a:rPr lang="en-US" sz="2400" b="1" dirty="0">
                <a:solidFill>
                  <a:schemeClr val="accent6"/>
                </a:solidFill>
              </a:rPr>
              <a:t> was a legacy case and constructive possession does not exist under the AMA.</a:t>
            </a:r>
          </a:p>
        </p:txBody>
      </p:sp>
      <p:sp>
        <p:nvSpPr>
          <p:cNvPr id="4" name="answerA">
            <a:extLst>
              <a:ext uri="{FF2B5EF4-FFF2-40B4-BE49-F238E27FC236}">
                <a16:creationId xmlns:a16="http://schemas.microsoft.com/office/drawing/2014/main" id="{6230EAAB-4061-1B6D-24F5-757249C8FAC8}"/>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556E7E0C-736B-57B1-BAA3-99ED22CFD6C7}"/>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EB5CFDBD-6426-74FC-AB28-062EE957EC6A}"/>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558A80B9-6AD4-3C5A-F102-3C5E8E6791F4}"/>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7A045C54-B11F-C6CB-701A-139D3990DA24}"/>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9F599C5A-09C9-4115-2E09-423536B646B9}"/>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DDBE540C-2C48-C290-AA91-4DB53ACC49CC}"/>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95769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DEDCB-26DE-12A9-1EC7-7EBDCD9F75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356D1-80ED-654B-C21A-5C62B2BCA56A}"/>
              </a:ext>
            </a:extLst>
          </p:cNvPr>
          <p:cNvSpPr>
            <a:spLocks noGrp="1"/>
          </p:cNvSpPr>
          <p:nvPr>
            <p:ph type="title"/>
          </p:nvPr>
        </p:nvSpPr>
        <p:spPr/>
        <p:txBody>
          <a:bodyPr>
            <a:normAutofit/>
          </a:bodyPr>
          <a:lstStyle/>
          <a:p>
            <a:r>
              <a:rPr lang="en-US" sz="5400" i="1" dirty="0"/>
              <a:t>Edwards v. Collins</a:t>
            </a:r>
            <a:endParaRPr lang="en-US" i="1" dirty="0"/>
          </a:p>
        </p:txBody>
      </p:sp>
      <p:sp>
        <p:nvSpPr>
          <p:cNvPr id="4" name="Slide Number Placeholder 3">
            <a:extLst>
              <a:ext uri="{FF2B5EF4-FFF2-40B4-BE49-F238E27FC236}">
                <a16:creationId xmlns:a16="http://schemas.microsoft.com/office/drawing/2014/main" id="{B6461F69-6F47-0703-6E7C-FC517D07D90F}"/>
              </a:ext>
            </a:extLst>
          </p:cNvPr>
          <p:cNvSpPr>
            <a:spLocks noGrp="1"/>
          </p:cNvSpPr>
          <p:nvPr>
            <p:ph type="sldNum" sz="quarter" idx="12"/>
          </p:nvPr>
        </p:nvSpPr>
        <p:spPr/>
        <p:txBody>
          <a:bodyPr/>
          <a:lstStyle/>
          <a:p>
            <a:fld id="{772AD97A-4EE5-4134-952F-E148AF3C2668}" type="slidenum">
              <a:rPr lang="en-US" smtClean="0"/>
              <a:pPr/>
              <a:t>37</a:t>
            </a:fld>
            <a:endParaRPr lang="en-US" dirty="0"/>
          </a:p>
        </p:txBody>
      </p:sp>
      <p:sp>
        <p:nvSpPr>
          <p:cNvPr id="5" name="Content Placeholder 4">
            <a:extLst>
              <a:ext uri="{FF2B5EF4-FFF2-40B4-BE49-F238E27FC236}">
                <a16:creationId xmlns:a16="http://schemas.microsoft.com/office/drawing/2014/main" id="{0E289E19-8EA4-D23C-D1D1-4556DB0FA013}"/>
              </a:ext>
            </a:extLst>
          </p:cNvPr>
          <p:cNvSpPr>
            <a:spLocks noGrp="1"/>
          </p:cNvSpPr>
          <p:nvPr>
            <p:ph idx="1"/>
          </p:nvPr>
        </p:nvSpPr>
        <p:spPr>
          <a:xfrm>
            <a:off x="368968" y="1456266"/>
            <a:ext cx="11454064" cy="5152140"/>
          </a:xfrm>
        </p:spPr>
        <p:txBody>
          <a:bodyPr anchor="ctr">
            <a:normAutofit fontScale="92500"/>
          </a:bodyPr>
          <a:lstStyle/>
          <a:p>
            <a:pPr marL="514350" indent="-514350">
              <a:lnSpc>
                <a:spcPct val="110000"/>
              </a:lnSpc>
              <a:buFont typeface="+mj-lt"/>
              <a:buAutoNum type="alphaUcPeriod"/>
            </a:pPr>
            <a:r>
              <a:rPr lang="en-US" b="1" dirty="0">
                <a:solidFill>
                  <a:schemeClr val="accent5"/>
                </a:solidFill>
              </a:rPr>
              <a:t>Yes.  </a:t>
            </a:r>
            <a:r>
              <a:rPr lang="en-US" b="1" i="1" dirty="0" err="1">
                <a:solidFill>
                  <a:schemeClr val="accent5"/>
                </a:solidFill>
              </a:rPr>
              <a:t>Euzebio</a:t>
            </a:r>
            <a:r>
              <a:rPr lang="en-US" b="1" i="1" dirty="0">
                <a:solidFill>
                  <a:schemeClr val="accent5"/>
                </a:solidFill>
              </a:rPr>
              <a:t> v. McDonough </a:t>
            </a:r>
            <a:r>
              <a:rPr lang="en-US" b="1" dirty="0">
                <a:solidFill>
                  <a:schemeClr val="accent5"/>
                </a:solidFill>
              </a:rPr>
              <a:t>held in 2021 that these are always constructively before VA.</a:t>
            </a:r>
          </a:p>
          <a:p>
            <a:pPr>
              <a:lnSpc>
                <a:spcPct val="110000"/>
              </a:lnSpc>
            </a:pPr>
            <a:r>
              <a:rPr lang="en-US" dirty="0"/>
              <a:t>This was also a Bergmann &amp; Moore case.</a:t>
            </a:r>
          </a:p>
          <a:p>
            <a:pPr>
              <a:lnSpc>
                <a:spcPct val="110000"/>
              </a:lnSpc>
            </a:pPr>
            <a:r>
              <a:rPr lang="en-US" dirty="0"/>
              <a:t>The Court held that nothing in the AMA indicates an intent to do away with the doctrine of constructive possession.</a:t>
            </a:r>
          </a:p>
          <a:p>
            <a:pPr lvl="1">
              <a:lnSpc>
                <a:spcPct val="110000"/>
              </a:lnSpc>
            </a:pPr>
            <a:r>
              <a:rPr lang="en-US" sz="2800" dirty="0"/>
              <a:t>But AMA evidence windows do apply!  </a:t>
            </a:r>
            <a:r>
              <a:rPr lang="en-US" sz="2800" i="1" dirty="0"/>
              <a:t>See Aviles-Rivera v. McDonough</a:t>
            </a:r>
            <a:r>
              <a:rPr lang="en-US" sz="2800" dirty="0"/>
              <a:t>, 35 Vet.App. 268 (2022).</a:t>
            </a:r>
          </a:p>
          <a:p>
            <a:pPr>
              <a:lnSpc>
                <a:spcPct val="110000"/>
              </a:lnSpc>
            </a:pPr>
            <a:r>
              <a:rPr lang="en-US" dirty="0"/>
              <a:t>The Court also held that, when a Veteran submits Board decisions from other Veterans’ cases, VA must consider the information in those decisions even though they are not binding.</a:t>
            </a:r>
          </a:p>
        </p:txBody>
      </p:sp>
    </p:spTree>
    <p:custDataLst>
      <p:tags r:id="rId1"/>
    </p:custDataLst>
    <p:extLst>
      <p:ext uri="{BB962C8B-B14F-4D97-AF65-F5344CB8AC3E}">
        <p14:creationId xmlns:p14="http://schemas.microsoft.com/office/powerpoint/2010/main" val="2028736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DEFC1-3B89-DD11-CEE1-FABF8AF49AA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B5284E-300D-0E70-9B77-B85B966BFAA8}"/>
              </a:ext>
            </a:extLst>
          </p:cNvPr>
          <p:cNvSpPr>
            <a:spLocks noGrp="1"/>
          </p:cNvSpPr>
          <p:nvPr>
            <p:ph type="sldNum" sz="quarter" idx="12"/>
          </p:nvPr>
        </p:nvSpPr>
        <p:spPr/>
        <p:txBody>
          <a:bodyPr/>
          <a:lstStyle/>
          <a:p>
            <a:fld id="{772AD97A-4EE5-4134-952F-E148AF3C2668}" type="slidenum">
              <a:rPr lang="en-US" smtClean="0"/>
              <a:pPr/>
              <a:t>38</a:t>
            </a:fld>
            <a:endParaRPr lang="en-US" dirty="0"/>
          </a:p>
        </p:txBody>
      </p:sp>
      <p:sp>
        <p:nvSpPr>
          <p:cNvPr id="5" name="Content Placeholder 4">
            <a:extLst>
              <a:ext uri="{FF2B5EF4-FFF2-40B4-BE49-F238E27FC236}">
                <a16:creationId xmlns:a16="http://schemas.microsoft.com/office/drawing/2014/main" id="{3B17E0CD-55AE-62F2-FD9B-3596C72C921D}"/>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Ley v. Collins </a:t>
            </a:r>
          </a:p>
          <a:p>
            <a:pPr marL="0" indent="0">
              <a:spcBef>
                <a:spcPts val="0"/>
              </a:spcBef>
              <a:buNone/>
            </a:pPr>
            <a:r>
              <a:rPr lang="en-US" sz="4800" dirty="0"/>
              <a:t>184 F.4</a:t>
            </a:r>
            <a:r>
              <a:rPr lang="en-US" sz="4800" baseline="30000" dirty="0"/>
              <a:t>th</a:t>
            </a:r>
            <a:r>
              <a:rPr lang="en-US" sz="4800" dirty="0"/>
              <a:t> 1361 </a:t>
            </a:r>
          </a:p>
          <a:p>
            <a:pPr marL="0" indent="0">
              <a:spcBef>
                <a:spcPts val="0"/>
              </a:spcBef>
              <a:buNone/>
            </a:pPr>
            <a:r>
              <a:rPr lang="en-US" sz="4800" dirty="0"/>
              <a:t>(Fed. Cir. 2026)</a:t>
            </a:r>
          </a:p>
        </p:txBody>
      </p:sp>
      <p:pic>
        <p:nvPicPr>
          <p:cNvPr id="3" name="Picture 2">
            <a:extLst>
              <a:ext uri="{FF2B5EF4-FFF2-40B4-BE49-F238E27FC236}">
                <a16:creationId xmlns:a16="http://schemas.microsoft.com/office/drawing/2014/main" id="{DEEC818F-8E6B-07F1-347C-D0C4AA29968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85162" y="2056062"/>
            <a:ext cx="4727275" cy="3939396"/>
          </a:xfrm>
          <a:prstGeom prst="rect">
            <a:avLst/>
          </a:prstGeom>
        </p:spPr>
      </p:pic>
    </p:spTree>
    <p:custDataLst>
      <p:tags r:id="rId1"/>
    </p:custDataLst>
    <p:extLst>
      <p:ext uri="{BB962C8B-B14F-4D97-AF65-F5344CB8AC3E}">
        <p14:creationId xmlns:p14="http://schemas.microsoft.com/office/powerpoint/2010/main" val="27542487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982843-B72B-36BD-9EC0-29DE11CF1368}"/>
              </a:ext>
            </a:extLst>
          </p:cNvPr>
          <p:cNvSpPr>
            <a:spLocks noGrp="1"/>
          </p:cNvSpPr>
          <p:nvPr>
            <p:ph type="sldNum" sz="quarter" idx="12"/>
          </p:nvPr>
        </p:nvSpPr>
        <p:spPr/>
        <p:txBody>
          <a:bodyPr/>
          <a:lstStyle/>
          <a:p>
            <a:fld id="{772AD97A-4EE5-4134-952F-E148AF3C2668}" type="slidenum">
              <a:rPr lang="en-US" smtClean="0"/>
              <a:pPr/>
              <a:t>39</a:t>
            </a:fld>
            <a:endParaRPr lang="en-US" dirty="0"/>
          </a:p>
        </p:txBody>
      </p:sp>
      <p:sp>
        <p:nvSpPr>
          <p:cNvPr id="4" name="Content Placeholder 3">
            <a:extLst>
              <a:ext uri="{FF2B5EF4-FFF2-40B4-BE49-F238E27FC236}">
                <a16:creationId xmlns:a16="http://schemas.microsoft.com/office/drawing/2014/main" id="{1680BD85-51FE-EBC0-A9BE-CFE61918C074}"/>
              </a:ext>
            </a:extLst>
          </p:cNvPr>
          <p:cNvSpPr>
            <a:spLocks noGrp="1"/>
          </p:cNvSpPr>
          <p:nvPr>
            <p:ph idx="1"/>
          </p:nvPr>
        </p:nvSpPr>
        <p:spPr/>
        <p:txBody>
          <a:bodyPr>
            <a:normAutofit fontScale="77500" lnSpcReduction="20000"/>
          </a:bodyPr>
          <a:lstStyle/>
          <a:p>
            <a:pPr marL="0" indent="0">
              <a:lnSpc>
                <a:spcPct val="120000"/>
              </a:lnSpc>
              <a:buNone/>
            </a:pPr>
            <a:r>
              <a:rPr lang="en-US" dirty="0"/>
              <a:t>Mr. Ley is a Vietnam veteran.  In 2012, he sought treatment for frequent and intensifying fatigue.  Although his bloodwork indicated that he qualified for a diagnosis of leukemia, the VA doctor thought his condition was not bad and was not likely to develop into a more serious condition so he deliberately did not tell him that he had leukemia and “told him that maybe in 20 yrs he would need further investigation.”  His condition progressed and in 2016 he was diagnosed with leukemia and awarded service connection on a presumptive basis after immediately applying for benefits.  He appealed the effective date arguing that he would have applied four years earlier if the VA doctor had been honest about the nature of his condition.  Can he be awarded an earlier effective date?</a:t>
            </a:r>
          </a:p>
          <a:p>
            <a:pPr marL="514350" lvl="0" indent="-514350">
              <a:buAutoNum type="alphaUcPeriod"/>
            </a:pPr>
            <a:r>
              <a:rPr lang="en-US" sz="2800" b="1" dirty="0">
                <a:solidFill>
                  <a:schemeClr val="accent5"/>
                </a:solidFill>
              </a:rPr>
              <a:t>No.  He did not apply until 2016 and the effective date cannot be earlier than the date of the application.</a:t>
            </a:r>
          </a:p>
          <a:p>
            <a:pPr marL="514350" lvl="0" indent="-514350">
              <a:buAutoNum type="alphaUcPeriod"/>
            </a:pPr>
            <a:r>
              <a:rPr lang="en-US" sz="2800" b="1" dirty="0">
                <a:solidFill>
                  <a:schemeClr val="accent6"/>
                </a:solidFill>
              </a:rPr>
              <a:t>Yes.  He was deceived into not applying for benefits by a VA employee who deliberately chose to hide the true nature of his condition.</a:t>
            </a:r>
            <a:endParaRPr lang="en-US" dirty="0"/>
          </a:p>
        </p:txBody>
      </p:sp>
      <p:sp>
        <p:nvSpPr>
          <p:cNvPr id="5" name="answerA">
            <a:extLst>
              <a:ext uri="{FF2B5EF4-FFF2-40B4-BE49-F238E27FC236}">
                <a16:creationId xmlns:a16="http://schemas.microsoft.com/office/drawing/2014/main" id="{8DE4FEF6-0C88-8726-E998-F8F4CC548ED5}"/>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2F4C8019-C4DC-8B8C-0DEA-9C3A449DB874}"/>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000D7C34-CBD9-6526-CDBF-7902CE8E9F3E}"/>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87C4DF05-7DC2-D61E-BFD5-B1382573594C}"/>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5DC8FF82-E4F9-9E0D-96C9-49CE3D5F6FD0}"/>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CD46FD4E-A201-200B-EACB-F5F269DFE88B}"/>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8AA61F1B-8853-BA3D-D0F3-A6D59E158FC6}"/>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
        <p:nvSpPr>
          <p:cNvPr id="13" name="Title 12">
            <a:extLst>
              <a:ext uri="{FF2B5EF4-FFF2-40B4-BE49-F238E27FC236}">
                <a16:creationId xmlns:a16="http://schemas.microsoft.com/office/drawing/2014/main" id="{30159D92-3808-470C-F348-60A2DD109EA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8017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0059-FCDF-444D-BC5A-33AA39494D90}"/>
              </a:ext>
            </a:extLst>
          </p:cNvPr>
          <p:cNvSpPr>
            <a:spLocks noGrp="1"/>
          </p:cNvSpPr>
          <p:nvPr>
            <p:ph type="title"/>
          </p:nvPr>
        </p:nvSpPr>
        <p:spPr/>
        <p:txBody>
          <a:bodyPr>
            <a:normAutofit/>
          </a:bodyPr>
          <a:lstStyle/>
          <a:p>
            <a:r>
              <a:rPr lang="en-US" sz="5400" i="1" dirty="0"/>
              <a:t>Ley v. Collins</a:t>
            </a:r>
            <a:endParaRPr lang="en-US" i="1" dirty="0"/>
          </a:p>
        </p:txBody>
      </p:sp>
      <p:sp>
        <p:nvSpPr>
          <p:cNvPr id="4" name="Slide Number Placeholder 3">
            <a:extLst>
              <a:ext uri="{FF2B5EF4-FFF2-40B4-BE49-F238E27FC236}">
                <a16:creationId xmlns:a16="http://schemas.microsoft.com/office/drawing/2014/main" id="{96648AEA-C2F1-4630-853A-960E8CA72AC1}"/>
              </a:ext>
            </a:extLst>
          </p:cNvPr>
          <p:cNvSpPr>
            <a:spLocks noGrp="1"/>
          </p:cNvSpPr>
          <p:nvPr>
            <p:ph type="sldNum" sz="quarter" idx="12"/>
          </p:nvPr>
        </p:nvSpPr>
        <p:spPr/>
        <p:txBody>
          <a:bodyPr/>
          <a:lstStyle/>
          <a:p>
            <a:fld id="{772AD97A-4EE5-4134-952F-E148AF3C2668}" type="slidenum">
              <a:rPr lang="en-US" smtClean="0"/>
              <a:pPr/>
              <a:t>40</a:t>
            </a:fld>
            <a:endParaRPr lang="en-US" dirty="0"/>
          </a:p>
        </p:txBody>
      </p:sp>
      <p:sp>
        <p:nvSpPr>
          <p:cNvPr id="5" name="Content Placeholder 4">
            <a:extLst>
              <a:ext uri="{FF2B5EF4-FFF2-40B4-BE49-F238E27FC236}">
                <a16:creationId xmlns:a16="http://schemas.microsoft.com/office/drawing/2014/main" id="{AA53390B-C869-4733-8E02-4E61AD38A2E2}"/>
              </a:ext>
            </a:extLst>
          </p:cNvPr>
          <p:cNvSpPr>
            <a:spLocks noGrp="1"/>
          </p:cNvSpPr>
          <p:nvPr>
            <p:ph idx="1"/>
          </p:nvPr>
        </p:nvSpPr>
        <p:spPr>
          <a:xfrm>
            <a:off x="360947" y="1456267"/>
            <a:ext cx="11644784" cy="5045711"/>
          </a:xfrm>
        </p:spPr>
        <p:txBody>
          <a:bodyPr anchor="ctr">
            <a:normAutofit fontScale="92500" lnSpcReduction="20000"/>
          </a:bodyPr>
          <a:lstStyle/>
          <a:p>
            <a:pPr marL="514350" lvl="0" indent="-514350">
              <a:buAutoNum type="alphaUcPeriod"/>
            </a:pPr>
            <a:r>
              <a:rPr lang="en-US" sz="3200" b="1" dirty="0">
                <a:solidFill>
                  <a:schemeClr val="accent5"/>
                </a:solidFill>
              </a:rPr>
              <a:t>No.  He did not apply until 2016 and the effective date cannot be earlier than the date of the application.</a:t>
            </a:r>
          </a:p>
          <a:p>
            <a:pPr>
              <a:lnSpc>
                <a:spcPct val="110000"/>
              </a:lnSpc>
            </a:pPr>
            <a:r>
              <a:rPr lang="en-US" sz="3200" dirty="0"/>
              <a:t>The Federal Circuit recognized that in </a:t>
            </a:r>
            <a:r>
              <a:rPr lang="en-US" sz="3200" i="1" dirty="0"/>
              <a:t>Taylor v. McDonough</a:t>
            </a:r>
            <a:r>
              <a:rPr lang="en-US" sz="3200" dirty="0"/>
              <a:t>, it held that the requirement to file a claim could be excused where a military secrecy oath prevented the Veteran from discussing his Edgewood Arsenal service for decades. 71 F.4th 909 (Fed. Cir. 2023) (</a:t>
            </a:r>
            <a:r>
              <a:rPr lang="en-US" sz="3200" i="1" dirty="0" err="1"/>
              <a:t>en</a:t>
            </a:r>
            <a:r>
              <a:rPr lang="en-US" sz="3200" i="1" dirty="0"/>
              <a:t> banc</a:t>
            </a:r>
            <a:r>
              <a:rPr lang="en-US" sz="3200" dirty="0"/>
              <a:t>).</a:t>
            </a:r>
          </a:p>
          <a:p>
            <a:pPr>
              <a:lnSpc>
                <a:spcPct val="110000"/>
              </a:lnSpc>
            </a:pPr>
            <a:r>
              <a:rPr lang="en-US" sz="3200" dirty="0"/>
              <a:t>However, it held this exception did not apply because the Veteran knew he was sick and could have applied for benefits even without the critical information the VA doctor withheld.  </a:t>
            </a:r>
          </a:p>
        </p:txBody>
      </p:sp>
    </p:spTree>
    <p:custDataLst>
      <p:tags r:id="rId1"/>
    </p:custDataLst>
    <p:extLst>
      <p:ext uri="{BB962C8B-B14F-4D97-AF65-F5344CB8AC3E}">
        <p14:creationId xmlns:p14="http://schemas.microsoft.com/office/powerpoint/2010/main" val="440527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ED1F8-0DFE-A705-3E2C-7E3CDD0F5DA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C0DF03-7609-14FB-748A-9AAA1F0E09C8}"/>
              </a:ext>
            </a:extLst>
          </p:cNvPr>
          <p:cNvSpPr>
            <a:spLocks noGrp="1"/>
          </p:cNvSpPr>
          <p:nvPr>
            <p:ph type="sldNum" sz="quarter" idx="12"/>
          </p:nvPr>
        </p:nvSpPr>
        <p:spPr/>
        <p:txBody>
          <a:bodyPr/>
          <a:lstStyle/>
          <a:p>
            <a:fld id="{772AD97A-4EE5-4134-952F-E148AF3C2668}" type="slidenum">
              <a:rPr lang="en-US" smtClean="0"/>
              <a:pPr/>
              <a:t>41</a:t>
            </a:fld>
            <a:endParaRPr lang="en-US" dirty="0"/>
          </a:p>
        </p:txBody>
      </p:sp>
      <p:sp>
        <p:nvSpPr>
          <p:cNvPr id="5" name="Content Placeholder 4">
            <a:extLst>
              <a:ext uri="{FF2B5EF4-FFF2-40B4-BE49-F238E27FC236}">
                <a16:creationId xmlns:a16="http://schemas.microsoft.com/office/drawing/2014/main" id="{4E7EE02E-BE46-17E1-FDF4-C66B40FDE481}"/>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Hernandez v. Collins </a:t>
            </a:r>
          </a:p>
          <a:p>
            <a:pPr marL="0" indent="0">
              <a:spcBef>
                <a:spcPts val="0"/>
              </a:spcBef>
              <a:buNone/>
            </a:pPr>
            <a:r>
              <a:rPr lang="en-US" sz="4800" dirty="0"/>
              <a:t>___ F.4</a:t>
            </a:r>
            <a:r>
              <a:rPr lang="en-US" sz="4800" baseline="30000" dirty="0"/>
              <a:t>th</a:t>
            </a:r>
            <a:r>
              <a:rPr lang="en-US" sz="4800" dirty="0"/>
              <a:t> ___ </a:t>
            </a:r>
          </a:p>
          <a:p>
            <a:pPr marL="0" indent="0">
              <a:spcBef>
                <a:spcPts val="0"/>
              </a:spcBef>
              <a:buNone/>
            </a:pPr>
            <a:r>
              <a:rPr lang="en-US" sz="4800" dirty="0"/>
              <a:t>(Fed. Cir. Aug. 10, 2026)</a:t>
            </a:r>
          </a:p>
        </p:txBody>
      </p:sp>
      <p:pic>
        <p:nvPicPr>
          <p:cNvPr id="3" name="Picture 2">
            <a:extLst>
              <a:ext uri="{FF2B5EF4-FFF2-40B4-BE49-F238E27FC236}">
                <a16:creationId xmlns:a16="http://schemas.microsoft.com/office/drawing/2014/main" id="{F17AAB48-25DD-868F-1D3F-C8ADC808F7A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74800" y="2129285"/>
            <a:ext cx="4548000" cy="3790000"/>
          </a:xfrm>
          <a:prstGeom prst="rect">
            <a:avLst/>
          </a:prstGeom>
        </p:spPr>
      </p:pic>
    </p:spTree>
    <p:custDataLst>
      <p:tags r:id="rId1"/>
    </p:custDataLst>
    <p:extLst>
      <p:ext uri="{BB962C8B-B14F-4D97-AF65-F5344CB8AC3E}">
        <p14:creationId xmlns:p14="http://schemas.microsoft.com/office/powerpoint/2010/main" val="3246549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7EF81-0DD1-1BF8-6077-0B514D819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8366C-3084-41E9-ED4F-A6A427F7A82B}"/>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6DF858AC-6C4D-6094-830D-5507FA2847E6}"/>
              </a:ext>
            </a:extLst>
          </p:cNvPr>
          <p:cNvSpPr>
            <a:spLocks noGrp="1"/>
          </p:cNvSpPr>
          <p:nvPr>
            <p:ph type="sldNum" sz="quarter" idx="12"/>
          </p:nvPr>
        </p:nvSpPr>
        <p:spPr/>
        <p:txBody>
          <a:bodyPr/>
          <a:lstStyle/>
          <a:p>
            <a:fld id="{772AD97A-4EE5-4134-952F-E148AF3C2668}" type="slidenum">
              <a:rPr lang="en-US" smtClean="0"/>
              <a:pPr/>
              <a:t>42</a:t>
            </a:fld>
            <a:endParaRPr lang="en-US" dirty="0"/>
          </a:p>
        </p:txBody>
      </p:sp>
      <p:sp>
        <p:nvSpPr>
          <p:cNvPr id="6" name="Content Placeholder 3">
            <a:extLst>
              <a:ext uri="{FF2B5EF4-FFF2-40B4-BE49-F238E27FC236}">
                <a16:creationId xmlns:a16="http://schemas.microsoft.com/office/drawing/2014/main" id="{0861DFD5-05A8-4329-4B3F-99F011A02CD0}"/>
              </a:ext>
            </a:extLst>
          </p:cNvPr>
          <p:cNvSpPr>
            <a:spLocks noGrp="1"/>
          </p:cNvSpPr>
          <p:nvPr>
            <p:ph idx="1"/>
          </p:nvPr>
        </p:nvSpPr>
        <p:spPr>
          <a:xfrm>
            <a:off x="169333" y="1456268"/>
            <a:ext cx="11836400" cy="5152138"/>
          </a:xfrm>
        </p:spPr>
        <p:txBody>
          <a:bodyPr>
            <a:normAutofit fontScale="92500"/>
          </a:bodyPr>
          <a:lstStyle/>
          <a:p>
            <a:pPr marL="0" indent="0">
              <a:lnSpc>
                <a:spcPct val="110000"/>
              </a:lnSpc>
              <a:buNone/>
            </a:pPr>
            <a:r>
              <a:rPr lang="en-US" sz="2400" dirty="0"/>
              <a:t>Veteran Christopher Hernandez sought service connection for various conditions.  The Board denied his claims finding that his private medical records reporting more recent onsets of his conditions were more persuasive than his statements in support of claim asserting that he has had symptoms since service.  In doing so, the Board reasoned that the Veteran’s statements made to his doctors were more reliable because people seeking medical care have “inherent incentive to give the most accurate history to, in turn, receive the best or most appropriate medical care.”</a:t>
            </a:r>
          </a:p>
          <a:p>
            <a:pPr marL="0" indent="0">
              <a:lnSpc>
                <a:spcPct val="110000"/>
              </a:lnSpc>
              <a:buNone/>
            </a:pPr>
            <a:r>
              <a:rPr lang="en-US" sz="2400" dirty="0"/>
              <a:t>May the Board find statements made to doctors are more reliable than statements made in support of a claim?</a:t>
            </a:r>
          </a:p>
          <a:p>
            <a:pPr marL="514350" lvl="0" indent="-514350">
              <a:lnSpc>
                <a:spcPct val="110000"/>
              </a:lnSpc>
              <a:buAutoNum type="alphaUcPeriod"/>
            </a:pPr>
            <a:r>
              <a:rPr lang="en-US" sz="2400" b="1" dirty="0">
                <a:solidFill>
                  <a:schemeClr val="accent5"/>
                </a:solidFill>
              </a:rPr>
              <a:t>Yes. This is a traditional rule of how evidence is weighed.</a:t>
            </a:r>
          </a:p>
          <a:p>
            <a:pPr marL="514350" lvl="0" indent="-514350">
              <a:lnSpc>
                <a:spcPct val="110000"/>
              </a:lnSpc>
              <a:buAutoNum type="alphaUcPeriod"/>
            </a:pPr>
            <a:r>
              <a:rPr lang="en-US" sz="2400" b="1" dirty="0">
                <a:solidFill>
                  <a:schemeClr val="accent6"/>
                </a:solidFill>
              </a:rPr>
              <a:t>No. Evidence rules do not apply to the VA system.</a:t>
            </a:r>
          </a:p>
        </p:txBody>
      </p:sp>
      <p:sp>
        <p:nvSpPr>
          <p:cNvPr id="4" name="answerA">
            <a:extLst>
              <a:ext uri="{FF2B5EF4-FFF2-40B4-BE49-F238E27FC236}">
                <a16:creationId xmlns:a16="http://schemas.microsoft.com/office/drawing/2014/main" id="{22AC4D5B-2BDC-4DBF-E69C-B93F2EA5F941}"/>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4D84D153-AD13-2F8E-BA3F-774A84BAD19E}"/>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398EC0EB-283E-D79E-A113-261ADE255FA4}"/>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39BE670B-EA1E-56E4-701B-5D6A5B5C52C1}"/>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1A7B8FC8-3859-9976-4CCB-80AE7C5AEE02}"/>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338D09F8-33A5-4C41-5F47-8BA56A8CFF27}"/>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9A929A1C-333A-F429-424D-9C1110B9F718}"/>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8804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140C0-384E-A47F-EF26-5A9021880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F2A9D7-602B-5E6C-4BE9-5A5785FC3781}"/>
              </a:ext>
            </a:extLst>
          </p:cNvPr>
          <p:cNvSpPr>
            <a:spLocks noGrp="1"/>
          </p:cNvSpPr>
          <p:nvPr>
            <p:ph type="title"/>
          </p:nvPr>
        </p:nvSpPr>
        <p:spPr/>
        <p:txBody>
          <a:bodyPr>
            <a:normAutofit/>
          </a:bodyPr>
          <a:lstStyle/>
          <a:p>
            <a:r>
              <a:rPr lang="en-US" sz="5400" i="1" dirty="0"/>
              <a:t>Hernandez v. Collins</a:t>
            </a:r>
            <a:endParaRPr lang="en-US" i="1" dirty="0"/>
          </a:p>
        </p:txBody>
      </p:sp>
      <p:sp>
        <p:nvSpPr>
          <p:cNvPr id="4" name="Slide Number Placeholder 3">
            <a:extLst>
              <a:ext uri="{FF2B5EF4-FFF2-40B4-BE49-F238E27FC236}">
                <a16:creationId xmlns:a16="http://schemas.microsoft.com/office/drawing/2014/main" id="{C4071015-2ACC-5202-76FE-6AADB92FF2F9}"/>
              </a:ext>
            </a:extLst>
          </p:cNvPr>
          <p:cNvSpPr>
            <a:spLocks noGrp="1"/>
          </p:cNvSpPr>
          <p:nvPr>
            <p:ph type="sldNum" sz="quarter" idx="12"/>
          </p:nvPr>
        </p:nvSpPr>
        <p:spPr/>
        <p:txBody>
          <a:bodyPr/>
          <a:lstStyle/>
          <a:p>
            <a:fld id="{772AD97A-4EE5-4134-952F-E148AF3C2668}" type="slidenum">
              <a:rPr lang="en-US" smtClean="0"/>
              <a:pPr/>
              <a:t>43</a:t>
            </a:fld>
            <a:endParaRPr lang="en-US" dirty="0"/>
          </a:p>
        </p:txBody>
      </p:sp>
      <p:sp>
        <p:nvSpPr>
          <p:cNvPr id="5" name="Content Placeholder 4">
            <a:extLst>
              <a:ext uri="{FF2B5EF4-FFF2-40B4-BE49-F238E27FC236}">
                <a16:creationId xmlns:a16="http://schemas.microsoft.com/office/drawing/2014/main" id="{3DD6BF76-ED43-16DC-E743-09A240653811}"/>
              </a:ext>
            </a:extLst>
          </p:cNvPr>
          <p:cNvSpPr>
            <a:spLocks noGrp="1"/>
          </p:cNvSpPr>
          <p:nvPr>
            <p:ph idx="1"/>
          </p:nvPr>
        </p:nvSpPr>
        <p:spPr>
          <a:xfrm>
            <a:off x="368968" y="1456266"/>
            <a:ext cx="11454064" cy="4169282"/>
          </a:xfrm>
        </p:spPr>
        <p:txBody>
          <a:bodyPr anchor="ctr">
            <a:normAutofit lnSpcReduction="10000"/>
          </a:bodyPr>
          <a:lstStyle/>
          <a:p>
            <a:pPr marL="514350" lvl="0" indent="-514350">
              <a:lnSpc>
                <a:spcPct val="110000"/>
              </a:lnSpc>
              <a:buFont typeface="+mj-lt"/>
              <a:buAutoNum type="alphaUcPeriod" startAt="2"/>
            </a:pPr>
            <a:r>
              <a:rPr lang="en-US" b="1" dirty="0">
                <a:solidFill>
                  <a:schemeClr val="accent5"/>
                </a:solidFill>
              </a:rPr>
              <a:t>Yes.  This is a traditional rule of how evidence is weighed.</a:t>
            </a:r>
            <a:endParaRPr lang="en-US" b="1" dirty="0">
              <a:solidFill>
                <a:schemeClr val="accent6"/>
              </a:solidFill>
            </a:endParaRPr>
          </a:p>
          <a:p>
            <a:pPr>
              <a:lnSpc>
                <a:spcPct val="110000"/>
              </a:lnSpc>
            </a:pPr>
            <a:r>
              <a:rPr lang="en-US" dirty="0"/>
              <a:t>The Federal Circuit agreed that the Board had weighed the evidence appropriately.</a:t>
            </a:r>
          </a:p>
          <a:p>
            <a:pPr>
              <a:lnSpc>
                <a:spcPct val="110000"/>
              </a:lnSpc>
            </a:pPr>
            <a:r>
              <a:rPr lang="en-US" dirty="0"/>
              <a:t>It affirmed that the Federal Rules of Evidence provide useful guidance even though they are not binding.</a:t>
            </a:r>
          </a:p>
          <a:p>
            <a:pPr>
              <a:lnSpc>
                <a:spcPct val="110000"/>
              </a:lnSpc>
            </a:pPr>
            <a:r>
              <a:rPr lang="en-US" dirty="0"/>
              <a:t>The Board is </a:t>
            </a:r>
            <a:r>
              <a:rPr lang="en-US" b="1" dirty="0"/>
              <a:t>not required </a:t>
            </a:r>
            <a:r>
              <a:rPr lang="en-US" dirty="0"/>
              <a:t>to favor statements made to doctors, but it </a:t>
            </a:r>
            <a:r>
              <a:rPr lang="en-US" b="1" dirty="0"/>
              <a:t>is permitted </a:t>
            </a:r>
            <a:r>
              <a:rPr lang="en-US" dirty="0"/>
              <a:t>to do so.  </a:t>
            </a:r>
          </a:p>
        </p:txBody>
      </p:sp>
      <p:sp>
        <p:nvSpPr>
          <p:cNvPr id="3" name="Rectangle: Rounded Corners 2">
            <a:extLst>
              <a:ext uri="{FF2B5EF4-FFF2-40B4-BE49-F238E27FC236}">
                <a16:creationId xmlns:a16="http://schemas.microsoft.com/office/drawing/2014/main" id="{9B7B8FEC-8FDD-C29F-6B98-C45518839CB4}"/>
              </a:ext>
            </a:extLst>
          </p:cNvPr>
          <p:cNvSpPr/>
          <p:nvPr/>
        </p:nvSpPr>
        <p:spPr>
          <a:xfrm>
            <a:off x="368968" y="5566059"/>
            <a:ext cx="11454064" cy="1042347"/>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3200" b="1" dirty="0">
                <a:solidFill>
                  <a:schemeClr val="bg1"/>
                </a:solidFill>
              </a:rPr>
              <a:t>Carefully check whether the medical record reflects a statement by the Veteran and whether it is being correctly interpreted!</a:t>
            </a:r>
          </a:p>
        </p:txBody>
      </p:sp>
    </p:spTree>
    <p:custDataLst>
      <p:tags r:id="rId1"/>
    </p:custDataLst>
    <p:extLst>
      <p:ext uri="{BB962C8B-B14F-4D97-AF65-F5344CB8AC3E}">
        <p14:creationId xmlns:p14="http://schemas.microsoft.com/office/powerpoint/2010/main" val="22937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0C891-537B-078A-89B4-CF87D4DBC81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9F4972-2B68-3163-EC6B-BDB91CEA937E}"/>
              </a:ext>
            </a:extLst>
          </p:cNvPr>
          <p:cNvSpPr>
            <a:spLocks noGrp="1"/>
          </p:cNvSpPr>
          <p:nvPr>
            <p:ph type="sldNum" sz="quarter" idx="12"/>
          </p:nvPr>
        </p:nvSpPr>
        <p:spPr/>
        <p:txBody>
          <a:bodyPr/>
          <a:lstStyle/>
          <a:p>
            <a:fld id="{772AD97A-4EE5-4134-952F-E148AF3C2668}" type="slidenum">
              <a:rPr lang="en-US" smtClean="0"/>
              <a:pPr/>
              <a:t>44</a:t>
            </a:fld>
            <a:endParaRPr lang="en-US" dirty="0"/>
          </a:p>
        </p:txBody>
      </p:sp>
      <p:sp>
        <p:nvSpPr>
          <p:cNvPr id="5" name="Content Placeholder 4">
            <a:extLst>
              <a:ext uri="{FF2B5EF4-FFF2-40B4-BE49-F238E27FC236}">
                <a16:creationId xmlns:a16="http://schemas.microsoft.com/office/drawing/2014/main" id="{BD72CB9D-D000-3D24-779D-19A198053FB8}"/>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Hoffman v. Collins </a:t>
            </a:r>
          </a:p>
          <a:p>
            <a:pPr marL="0" indent="0">
              <a:spcBef>
                <a:spcPts val="0"/>
              </a:spcBef>
              <a:buNone/>
            </a:pPr>
            <a:r>
              <a:rPr lang="en-US" sz="4800" dirty="0"/>
              <a:t>__ Vet.App. __ </a:t>
            </a:r>
          </a:p>
          <a:p>
            <a:pPr marL="0" indent="0">
              <a:spcBef>
                <a:spcPts val="0"/>
              </a:spcBef>
              <a:buNone/>
            </a:pPr>
            <a:r>
              <a:rPr lang="en-US" sz="4800" dirty="0"/>
              <a:t>(Aug. 24, 2026)</a:t>
            </a:r>
          </a:p>
        </p:txBody>
      </p:sp>
      <p:sp>
        <p:nvSpPr>
          <p:cNvPr id="6" name="Rectangle 5">
            <a:extLst>
              <a:ext uri="{FF2B5EF4-FFF2-40B4-BE49-F238E27FC236}">
                <a16:creationId xmlns:a16="http://schemas.microsoft.com/office/drawing/2014/main" id="{DC9295DD-E0C8-B1C1-C622-812E32C4A0B3}"/>
              </a:ext>
            </a:extLst>
          </p:cNvPr>
          <p:cNvSpPr/>
          <p:nvPr/>
        </p:nvSpPr>
        <p:spPr>
          <a:xfrm>
            <a:off x="8229600" y="2351314"/>
            <a:ext cx="3298371" cy="37011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t>Needs image</a:t>
            </a:r>
          </a:p>
        </p:txBody>
      </p:sp>
      <p:pic>
        <p:nvPicPr>
          <p:cNvPr id="3" name="Picture 2">
            <a:extLst>
              <a:ext uri="{FF2B5EF4-FFF2-40B4-BE49-F238E27FC236}">
                <a16:creationId xmlns:a16="http://schemas.microsoft.com/office/drawing/2014/main" id="{DA59B712-78F7-9814-5CDF-8A341634601E}"/>
              </a:ext>
            </a:extLst>
          </p:cNvPr>
          <p:cNvPicPr>
            <a:picLocks noChangeAspect="1"/>
          </p:cNvPicPr>
          <p:nvPr/>
        </p:nvPicPr>
        <p:blipFill>
          <a:blip r:embed="rId4"/>
          <a:stretch>
            <a:fillRect/>
          </a:stretch>
        </p:blipFill>
        <p:spPr>
          <a:xfrm>
            <a:off x="7440750" y="2015760"/>
            <a:ext cx="4412584" cy="4372250"/>
          </a:xfrm>
          <a:prstGeom prst="rect">
            <a:avLst/>
          </a:prstGeom>
        </p:spPr>
      </p:pic>
    </p:spTree>
    <p:custDataLst>
      <p:tags r:id="rId1"/>
    </p:custDataLst>
    <p:extLst>
      <p:ext uri="{BB962C8B-B14F-4D97-AF65-F5344CB8AC3E}">
        <p14:creationId xmlns:p14="http://schemas.microsoft.com/office/powerpoint/2010/main" val="4048709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57B5C-326F-9B60-726E-54594D4B8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156BB-5607-00FD-4B0A-5C4DF4116895}"/>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08FCC3CE-7B3B-8370-7A39-9B53A885FCA9}"/>
              </a:ext>
            </a:extLst>
          </p:cNvPr>
          <p:cNvSpPr>
            <a:spLocks noGrp="1"/>
          </p:cNvSpPr>
          <p:nvPr>
            <p:ph type="sldNum" sz="quarter" idx="12"/>
          </p:nvPr>
        </p:nvSpPr>
        <p:spPr/>
        <p:txBody>
          <a:bodyPr/>
          <a:lstStyle/>
          <a:p>
            <a:fld id="{772AD97A-4EE5-4134-952F-E148AF3C2668}" type="slidenum">
              <a:rPr lang="en-US" smtClean="0"/>
              <a:pPr/>
              <a:t>45</a:t>
            </a:fld>
            <a:endParaRPr lang="en-US" dirty="0"/>
          </a:p>
        </p:txBody>
      </p:sp>
      <p:sp>
        <p:nvSpPr>
          <p:cNvPr id="6" name="Content Placeholder 3">
            <a:extLst>
              <a:ext uri="{FF2B5EF4-FFF2-40B4-BE49-F238E27FC236}">
                <a16:creationId xmlns:a16="http://schemas.microsoft.com/office/drawing/2014/main" id="{611C894B-1350-F71D-6CF2-67FC569079AB}"/>
              </a:ext>
            </a:extLst>
          </p:cNvPr>
          <p:cNvSpPr>
            <a:spLocks noGrp="1"/>
          </p:cNvSpPr>
          <p:nvPr>
            <p:ph idx="1"/>
          </p:nvPr>
        </p:nvSpPr>
        <p:spPr>
          <a:xfrm>
            <a:off x="169333" y="1456268"/>
            <a:ext cx="11836400" cy="5152138"/>
          </a:xfrm>
        </p:spPr>
        <p:txBody>
          <a:bodyPr>
            <a:normAutofit/>
          </a:bodyPr>
          <a:lstStyle/>
          <a:p>
            <a:pPr marL="0" indent="0">
              <a:lnSpc>
                <a:spcPct val="110000"/>
              </a:lnSpc>
              <a:buNone/>
            </a:pPr>
            <a:r>
              <a:rPr lang="en-US" sz="2400" dirty="0"/>
              <a:t>Robert Hoffman filed an Intent to File (ITF) in February 2023.  He followed it up with a formal application for benefits in July 2023.  However, in the meantime, another claim of his was denied and he filed a supplemental claim to continuously pursue the denial.  When his July claim was granted, VA said that the effective date could not be linked to the ITF because that was exhausted by the filing of the intervening supplemental claim.</a:t>
            </a:r>
          </a:p>
          <a:p>
            <a:pPr marL="0" indent="0">
              <a:lnSpc>
                <a:spcPct val="110000"/>
              </a:lnSpc>
              <a:buNone/>
            </a:pPr>
            <a:r>
              <a:rPr lang="en-US" sz="2400" dirty="0"/>
              <a:t>Does the filing of a continuously pursued supplemental claim use up a pending ITF?</a:t>
            </a:r>
          </a:p>
          <a:p>
            <a:pPr marL="514350" lvl="0" indent="-514350">
              <a:lnSpc>
                <a:spcPct val="110000"/>
              </a:lnSpc>
              <a:buAutoNum type="alphaUcPeriod"/>
            </a:pPr>
            <a:r>
              <a:rPr lang="en-US" sz="2400" b="1" dirty="0">
                <a:solidFill>
                  <a:schemeClr val="accent5"/>
                </a:solidFill>
              </a:rPr>
              <a:t>Yes.  The ITF attaches to the next claim filed within a year.</a:t>
            </a:r>
          </a:p>
          <a:p>
            <a:pPr marL="514350" lvl="0" indent="-514350">
              <a:lnSpc>
                <a:spcPct val="110000"/>
              </a:lnSpc>
              <a:buAutoNum type="alphaUcPeriod"/>
            </a:pPr>
            <a:r>
              <a:rPr lang="en-US" sz="2400" b="1" dirty="0">
                <a:solidFill>
                  <a:schemeClr val="accent6"/>
                </a:solidFill>
              </a:rPr>
              <a:t>No.  It would serve no useful purpose for an ITF to be consumed by the filing of a supplemental claim.</a:t>
            </a:r>
          </a:p>
        </p:txBody>
      </p:sp>
      <p:sp>
        <p:nvSpPr>
          <p:cNvPr id="4" name="answerA">
            <a:extLst>
              <a:ext uri="{FF2B5EF4-FFF2-40B4-BE49-F238E27FC236}">
                <a16:creationId xmlns:a16="http://schemas.microsoft.com/office/drawing/2014/main" id="{8E1257E2-4586-0479-286A-53D537F172B8}"/>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347F8161-9AD6-16A4-0961-A6B68026AA7F}"/>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650BA69E-E742-9E7A-C3FC-4EC9EEAA120D}"/>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4D2DC5A6-EF6F-0EE7-31B4-95C535CE07B2}"/>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3BB17B3F-FB9E-8736-7D09-3D8C32ED8929}"/>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9DF788B0-03B9-4F23-7FB7-9C9D0F9B3454}"/>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95494BE4-8A0D-8631-36F9-EB6E81889386}"/>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204874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3817B-207A-1D2C-ADBE-1E99C57FC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E5387-9148-AECE-86BA-838C9F2EA31C}"/>
              </a:ext>
            </a:extLst>
          </p:cNvPr>
          <p:cNvSpPr>
            <a:spLocks noGrp="1"/>
          </p:cNvSpPr>
          <p:nvPr>
            <p:ph type="title"/>
          </p:nvPr>
        </p:nvSpPr>
        <p:spPr/>
        <p:txBody>
          <a:bodyPr>
            <a:normAutofit/>
          </a:bodyPr>
          <a:lstStyle/>
          <a:p>
            <a:r>
              <a:rPr lang="en-US" sz="5400" i="1" dirty="0"/>
              <a:t>Hoffman v. Collins</a:t>
            </a:r>
            <a:endParaRPr lang="en-US" i="1" dirty="0"/>
          </a:p>
        </p:txBody>
      </p:sp>
      <p:sp>
        <p:nvSpPr>
          <p:cNvPr id="4" name="Slide Number Placeholder 3">
            <a:extLst>
              <a:ext uri="{FF2B5EF4-FFF2-40B4-BE49-F238E27FC236}">
                <a16:creationId xmlns:a16="http://schemas.microsoft.com/office/drawing/2014/main" id="{1F5F8896-06D7-2D80-1731-C3CFDD4A444B}"/>
              </a:ext>
            </a:extLst>
          </p:cNvPr>
          <p:cNvSpPr>
            <a:spLocks noGrp="1"/>
          </p:cNvSpPr>
          <p:nvPr>
            <p:ph type="sldNum" sz="quarter" idx="12"/>
          </p:nvPr>
        </p:nvSpPr>
        <p:spPr/>
        <p:txBody>
          <a:bodyPr/>
          <a:lstStyle/>
          <a:p>
            <a:fld id="{772AD97A-4EE5-4134-952F-E148AF3C2668}" type="slidenum">
              <a:rPr lang="en-US" smtClean="0"/>
              <a:pPr/>
              <a:t>46</a:t>
            </a:fld>
            <a:endParaRPr lang="en-US" dirty="0"/>
          </a:p>
        </p:txBody>
      </p:sp>
      <p:sp>
        <p:nvSpPr>
          <p:cNvPr id="5" name="Content Placeholder 4">
            <a:extLst>
              <a:ext uri="{FF2B5EF4-FFF2-40B4-BE49-F238E27FC236}">
                <a16:creationId xmlns:a16="http://schemas.microsoft.com/office/drawing/2014/main" id="{AB8BA64A-51EF-45F4-3CCD-7C943EFCF0EC}"/>
              </a:ext>
            </a:extLst>
          </p:cNvPr>
          <p:cNvSpPr>
            <a:spLocks noGrp="1"/>
          </p:cNvSpPr>
          <p:nvPr>
            <p:ph idx="1"/>
          </p:nvPr>
        </p:nvSpPr>
        <p:spPr>
          <a:xfrm>
            <a:off x="368968" y="1456266"/>
            <a:ext cx="11454064" cy="5152140"/>
          </a:xfrm>
        </p:spPr>
        <p:txBody>
          <a:bodyPr anchor="ctr">
            <a:normAutofit/>
          </a:bodyPr>
          <a:lstStyle/>
          <a:p>
            <a:pPr marL="514350" indent="-514350">
              <a:lnSpc>
                <a:spcPct val="110000"/>
              </a:lnSpc>
              <a:buFont typeface="+mj-lt"/>
              <a:buAutoNum type="alphaUcPeriod" startAt="2"/>
            </a:pPr>
            <a:r>
              <a:rPr lang="en-US" b="1" dirty="0">
                <a:solidFill>
                  <a:schemeClr val="accent6"/>
                </a:solidFill>
              </a:rPr>
              <a:t>No.  It would serve no useful purpose for an ITF to be consumed by the filing of a supplemental claim.</a:t>
            </a:r>
          </a:p>
          <a:p>
            <a:pPr>
              <a:lnSpc>
                <a:spcPct val="110000"/>
              </a:lnSpc>
            </a:pPr>
            <a:r>
              <a:rPr lang="en-US" dirty="0"/>
              <a:t>The CAVC held “VA may not apply § 3.155(d)(1)(ii) to associate a continuously pursued supplemental claim with an ITF when doing so would provide </a:t>
            </a:r>
            <a:r>
              <a:rPr lang="en-US" b="1" dirty="0"/>
              <a:t>no effective-date benefit</a:t>
            </a:r>
            <a:r>
              <a:rPr lang="en-US" dirty="0"/>
              <a:t>.”</a:t>
            </a:r>
          </a:p>
          <a:p>
            <a:pPr>
              <a:lnSpc>
                <a:spcPct val="110000"/>
              </a:lnSpc>
            </a:pPr>
            <a:r>
              <a:rPr lang="en-US" dirty="0"/>
              <a:t>VA caused this problem in part by never doing the rulemaking it promised to do to update its regulations after </a:t>
            </a:r>
            <a:r>
              <a:rPr lang="en-US" i="1" dirty="0"/>
              <a:t>Military-Veterans Advocacy v. Secretary of Veterans Affairs</a:t>
            </a:r>
            <a:r>
              <a:rPr lang="en-US" dirty="0"/>
              <a:t>, 7 F.4th 1110 (Fed. Cir. 2021).</a:t>
            </a:r>
          </a:p>
        </p:txBody>
      </p:sp>
    </p:spTree>
    <p:custDataLst>
      <p:tags r:id="rId1"/>
    </p:custDataLst>
    <p:extLst>
      <p:ext uri="{BB962C8B-B14F-4D97-AF65-F5344CB8AC3E}">
        <p14:creationId xmlns:p14="http://schemas.microsoft.com/office/powerpoint/2010/main" val="10272643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D6A96-C28D-E998-0538-5EFF6B4CBF8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1862F9-4FE4-F732-C9AC-15DD8295F843}"/>
              </a:ext>
            </a:extLst>
          </p:cNvPr>
          <p:cNvSpPr>
            <a:spLocks noGrp="1"/>
          </p:cNvSpPr>
          <p:nvPr>
            <p:ph type="sldNum" sz="quarter" idx="12"/>
          </p:nvPr>
        </p:nvSpPr>
        <p:spPr/>
        <p:txBody>
          <a:bodyPr/>
          <a:lstStyle/>
          <a:p>
            <a:fld id="{772AD97A-4EE5-4134-952F-E148AF3C2668}" type="slidenum">
              <a:rPr lang="en-US" smtClean="0"/>
              <a:pPr/>
              <a:t>47</a:t>
            </a:fld>
            <a:endParaRPr lang="en-US" dirty="0"/>
          </a:p>
        </p:txBody>
      </p:sp>
      <p:sp>
        <p:nvSpPr>
          <p:cNvPr id="5" name="Content Placeholder 4">
            <a:extLst>
              <a:ext uri="{FF2B5EF4-FFF2-40B4-BE49-F238E27FC236}">
                <a16:creationId xmlns:a16="http://schemas.microsoft.com/office/drawing/2014/main" id="{4EFE829C-474B-BCCB-67A3-0B2487C9F40E}"/>
              </a:ext>
            </a:extLst>
          </p:cNvPr>
          <p:cNvSpPr>
            <a:spLocks noGrp="1"/>
          </p:cNvSpPr>
          <p:nvPr>
            <p:ph idx="1"/>
          </p:nvPr>
        </p:nvSpPr>
        <p:spPr>
          <a:xfrm>
            <a:off x="435147" y="1456268"/>
            <a:ext cx="6700242" cy="5136035"/>
          </a:xfrm>
        </p:spPr>
        <p:txBody>
          <a:bodyPr anchor="ctr">
            <a:noAutofit/>
          </a:bodyPr>
          <a:lstStyle/>
          <a:p>
            <a:pPr marL="0" indent="0">
              <a:spcBef>
                <a:spcPts val="0"/>
              </a:spcBef>
              <a:buNone/>
            </a:pPr>
            <a:r>
              <a:rPr lang="en-US" sz="4800" b="1" i="1" dirty="0"/>
              <a:t>Brack v. Collins </a:t>
            </a:r>
          </a:p>
          <a:p>
            <a:pPr marL="0" indent="0">
              <a:spcBef>
                <a:spcPts val="0"/>
              </a:spcBef>
              <a:buNone/>
            </a:pPr>
            <a:r>
              <a:rPr lang="en-US" sz="4800" dirty="0"/>
              <a:t>__ F.4th __ </a:t>
            </a:r>
          </a:p>
          <a:p>
            <a:pPr marL="0" indent="0">
              <a:spcBef>
                <a:spcPts val="0"/>
              </a:spcBef>
              <a:buNone/>
            </a:pPr>
            <a:r>
              <a:rPr lang="en-US" sz="4800" dirty="0"/>
              <a:t>(Sept. 8, 2026)</a:t>
            </a:r>
          </a:p>
        </p:txBody>
      </p:sp>
      <p:pic>
        <p:nvPicPr>
          <p:cNvPr id="3" name="Picture 2">
            <a:extLst>
              <a:ext uri="{FF2B5EF4-FFF2-40B4-BE49-F238E27FC236}">
                <a16:creationId xmlns:a16="http://schemas.microsoft.com/office/drawing/2014/main" id="{AA198FD8-96A5-BB95-F9B9-8D62BBEEE6FE}"/>
              </a:ext>
            </a:extLst>
          </p:cNvPr>
          <p:cNvPicPr>
            <a:picLocks noChangeAspect="1"/>
          </p:cNvPicPr>
          <p:nvPr/>
        </p:nvPicPr>
        <p:blipFill>
          <a:blip r:embed="rId4"/>
          <a:stretch>
            <a:fillRect/>
          </a:stretch>
        </p:blipFill>
        <p:spPr>
          <a:xfrm>
            <a:off x="6628311" y="2249423"/>
            <a:ext cx="5036624" cy="3357749"/>
          </a:xfrm>
          <a:prstGeom prst="rect">
            <a:avLst/>
          </a:prstGeom>
        </p:spPr>
      </p:pic>
    </p:spTree>
    <p:custDataLst>
      <p:tags r:id="rId1"/>
    </p:custDataLst>
    <p:extLst>
      <p:ext uri="{BB962C8B-B14F-4D97-AF65-F5344CB8AC3E}">
        <p14:creationId xmlns:p14="http://schemas.microsoft.com/office/powerpoint/2010/main" val="3131655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870F-C6A3-7D4F-5F6E-37B4D7FD0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A8F4-DDB6-C408-24F6-FCAF51F72514}"/>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2CB04CA2-01F9-2659-FFB3-DDD701DDCEE3}"/>
              </a:ext>
            </a:extLst>
          </p:cNvPr>
          <p:cNvSpPr>
            <a:spLocks noGrp="1"/>
          </p:cNvSpPr>
          <p:nvPr>
            <p:ph type="sldNum" sz="quarter" idx="12"/>
          </p:nvPr>
        </p:nvSpPr>
        <p:spPr/>
        <p:txBody>
          <a:bodyPr/>
          <a:lstStyle/>
          <a:p>
            <a:fld id="{772AD97A-4EE5-4134-952F-E148AF3C2668}" type="slidenum">
              <a:rPr lang="en-US" smtClean="0"/>
              <a:pPr/>
              <a:t>48</a:t>
            </a:fld>
            <a:endParaRPr lang="en-US" dirty="0"/>
          </a:p>
        </p:txBody>
      </p:sp>
      <p:sp>
        <p:nvSpPr>
          <p:cNvPr id="6" name="Content Placeholder 3">
            <a:extLst>
              <a:ext uri="{FF2B5EF4-FFF2-40B4-BE49-F238E27FC236}">
                <a16:creationId xmlns:a16="http://schemas.microsoft.com/office/drawing/2014/main" id="{42562E5F-D383-EA7F-0B64-40A56FAF1420}"/>
              </a:ext>
            </a:extLst>
          </p:cNvPr>
          <p:cNvSpPr>
            <a:spLocks noGrp="1"/>
          </p:cNvSpPr>
          <p:nvPr>
            <p:ph idx="1"/>
          </p:nvPr>
        </p:nvSpPr>
        <p:spPr>
          <a:xfrm>
            <a:off x="169333" y="1456268"/>
            <a:ext cx="11836400" cy="5152138"/>
          </a:xfrm>
        </p:spPr>
        <p:txBody>
          <a:bodyPr>
            <a:normAutofit/>
          </a:bodyPr>
          <a:lstStyle/>
          <a:p>
            <a:pPr marL="0" indent="0">
              <a:buNone/>
            </a:pPr>
            <a:r>
              <a:rPr lang="en-US" sz="2400" dirty="0"/>
              <a:t>Priscilla Brack was denied DIC.  Within a month, she had a representative who requested her claim file and also that the Board not take any action until 90 days after the file was provided.  At that moment, she hadn’t actually filed an appeal.  Two months later (with more than nine months left to file a timely NOD), the representative filed an NOD electing the direct docket even though the file had yet to be provided.  The file was eventually provided over a year later and the Board decision came out 47 days afterward.</a:t>
            </a:r>
          </a:p>
          <a:p>
            <a:pPr marL="0" indent="0">
              <a:lnSpc>
                <a:spcPct val="110000"/>
              </a:lnSpc>
              <a:buNone/>
            </a:pPr>
            <a:r>
              <a:rPr lang="en-US" sz="2400" dirty="0"/>
              <a:t>Does the Board have to honor a request not to decide a case for 90 days?</a:t>
            </a:r>
          </a:p>
          <a:p>
            <a:pPr marL="514350" lvl="0" indent="-514350">
              <a:lnSpc>
                <a:spcPct val="110000"/>
              </a:lnSpc>
              <a:buAutoNum type="alphaUcPeriod"/>
            </a:pPr>
            <a:r>
              <a:rPr lang="en-US" sz="2400" b="1" dirty="0">
                <a:solidFill>
                  <a:schemeClr val="accent5"/>
                </a:solidFill>
              </a:rPr>
              <a:t>Yes.  Ninety days is not an unreasonable amount of time.</a:t>
            </a:r>
          </a:p>
          <a:p>
            <a:pPr marL="514350" lvl="0" indent="-514350">
              <a:lnSpc>
                <a:spcPct val="110000"/>
              </a:lnSpc>
              <a:buAutoNum type="alphaUcPeriod"/>
            </a:pPr>
            <a:r>
              <a:rPr lang="en-US" sz="2400" b="1" dirty="0">
                <a:solidFill>
                  <a:schemeClr val="accent6"/>
                </a:solidFill>
              </a:rPr>
              <a:t>No.  It is not reasonable to expect that 90 additional days after the file is provided will be granted after electing the direct docket.</a:t>
            </a:r>
          </a:p>
        </p:txBody>
      </p:sp>
      <p:sp>
        <p:nvSpPr>
          <p:cNvPr id="4" name="answerA">
            <a:extLst>
              <a:ext uri="{FF2B5EF4-FFF2-40B4-BE49-F238E27FC236}">
                <a16:creationId xmlns:a16="http://schemas.microsoft.com/office/drawing/2014/main" id="{6F80F2DC-D208-173D-972F-A0D18ACC08F0}"/>
              </a:ext>
            </a:extLst>
          </p:cNvPr>
          <p:cNvSpPr txBox="1"/>
          <p:nvPr/>
        </p:nvSpPr>
        <p:spPr>
          <a:xfrm>
            <a:off x="10350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0BCE2307-28A1-F8AC-9FFF-B83D0E6C0E85}"/>
              </a:ext>
            </a:extLst>
          </p:cNvPr>
          <p:cNvSpPr txBox="1"/>
          <p:nvPr/>
        </p:nvSpPr>
        <p:spPr>
          <a:xfrm>
            <a:off x="10350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09DAA3A5-6A23-3001-B7AC-6313F07D2352}"/>
              </a:ext>
            </a:extLst>
          </p:cNvPr>
          <p:cNvSpPr txBox="1"/>
          <p:nvPr/>
        </p:nvSpPr>
        <p:spPr>
          <a:xfrm>
            <a:off x="10858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642845B4-D277-4B13-0088-FCF5A8AB8969}"/>
              </a:ext>
            </a:extLst>
          </p:cNvPr>
          <p:cNvSpPr txBox="1"/>
          <p:nvPr/>
        </p:nvSpPr>
        <p:spPr>
          <a:xfrm>
            <a:off x="10858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counter" descr="Classic ParticiPoll#False#False">
            <a:extLst>
              <a:ext uri="{FF2B5EF4-FFF2-40B4-BE49-F238E27FC236}">
                <a16:creationId xmlns:a16="http://schemas.microsoft.com/office/drawing/2014/main" id="{A0523CB1-3F7C-DE1B-5736-1B6FD2C3F438}"/>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0" name="participoll" descr="2">
            <a:extLst>
              <a:ext uri="{FF2B5EF4-FFF2-40B4-BE49-F238E27FC236}">
                <a16:creationId xmlns:a16="http://schemas.microsoft.com/office/drawing/2014/main" id="{7E5F9089-4458-BD0C-1D0E-9737F08E0950}"/>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1" name="pp_status">
            <a:extLst>
              <a:ext uri="{FF2B5EF4-FFF2-40B4-BE49-F238E27FC236}">
                <a16:creationId xmlns:a16="http://schemas.microsoft.com/office/drawing/2014/main" id="{A61AF64D-B971-CA7A-F1A8-66AF46EA156A}"/>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170088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
                                          <p:stCondLst>
                                            <p:cond delay="0"/>
                                          </p:stCondLst>
                                        </p:cTn>
                                        <p:tgtEl>
                                          <p:spTgt spid="10"/>
                                        </p:tgtEl>
                                      </p:cBhvr>
                                    </p:animEffect>
                                    <p:anim calcmode="lin" valueType="num">
                                      <p:cBhvr>
                                        <p:cTn id="8"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3" dur="1">
                                          <p:stCondLst>
                                            <p:cond delay="3"/>
                                          </p:stCondLst>
                                        </p:cTn>
                                        <p:tgtEl>
                                          <p:spTgt spid="10"/>
                                        </p:tgtEl>
                                      </p:cBhvr>
                                      <p:to x="100000" y="60000"/>
                                    </p:animScale>
                                    <p:animScale>
                                      <p:cBhvr>
                                        <p:cTn id="14" dur="1" decel="50000">
                                          <p:stCondLst>
                                            <p:cond delay="3"/>
                                          </p:stCondLst>
                                        </p:cTn>
                                        <p:tgtEl>
                                          <p:spTgt spid="10"/>
                                        </p:tgtEl>
                                      </p:cBhvr>
                                      <p:to x="100000" y="100000"/>
                                    </p:animScale>
                                    <p:animScale>
                                      <p:cBhvr>
                                        <p:cTn id="15" dur="1">
                                          <p:stCondLst>
                                            <p:cond delay="7"/>
                                          </p:stCondLst>
                                        </p:cTn>
                                        <p:tgtEl>
                                          <p:spTgt spid="10"/>
                                        </p:tgtEl>
                                      </p:cBhvr>
                                      <p:to x="100000" y="80000"/>
                                    </p:animScale>
                                    <p:animScale>
                                      <p:cBhvr>
                                        <p:cTn id="16" dur="1" decel="50000">
                                          <p:stCondLst>
                                            <p:cond delay="7"/>
                                          </p:stCondLst>
                                        </p:cTn>
                                        <p:tgtEl>
                                          <p:spTgt spid="10"/>
                                        </p:tgtEl>
                                      </p:cBhvr>
                                      <p:to x="100000" y="100000"/>
                                    </p:animScale>
                                    <p:animScale>
                                      <p:cBhvr>
                                        <p:cTn id="17" dur="1">
                                          <p:stCondLst>
                                            <p:cond delay="8"/>
                                          </p:stCondLst>
                                        </p:cTn>
                                        <p:tgtEl>
                                          <p:spTgt spid="10"/>
                                        </p:tgtEl>
                                      </p:cBhvr>
                                      <p:to x="100000" y="90000"/>
                                    </p:animScale>
                                    <p:animScale>
                                      <p:cBhvr>
                                        <p:cTn id="18" dur="1" decel="50000">
                                          <p:stCondLst>
                                            <p:cond delay="8"/>
                                          </p:stCondLst>
                                        </p:cTn>
                                        <p:tgtEl>
                                          <p:spTgt spid="10"/>
                                        </p:tgtEl>
                                      </p:cBhvr>
                                      <p:to x="100000" y="100000"/>
                                    </p:animScale>
                                    <p:animScale>
                                      <p:cBhvr>
                                        <p:cTn id="19" dur="1">
                                          <p:stCondLst>
                                            <p:cond delay="9"/>
                                          </p:stCondLst>
                                        </p:cTn>
                                        <p:tgtEl>
                                          <p:spTgt spid="10"/>
                                        </p:tgtEl>
                                      </p:cBhvr>
                                      <p:to x="100000" y="95000"/>
                                    </p:animScale>
                                    <p:animScale>
                                      <p:cBhvr>
                                        <p:cTn id="20" dur="1" decel="50000">
                                          <p:stCondLst>
                                            <p:cond delay="9"/>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428D3-616E-9BA6-C157-94BD18FB6A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AD95E9-2DF0-C62E-3537-4B25AAD15729}"/>
              </a:ext>
            </a:extLst>
          </p:cNvPr>
          <p:cNvSpPr>
            <a:spLocks noGrp="1"/>
          </p:cNvSpPr>
          <p:nvPr>
            <p:ph type="title"/>
          </p:nvPr>
        </p:nvSpPr>
        <p:spPr/>
        <p:txBody>
          <a:bodyPr>
            <a:normAutofit/>
          </a:bodyPr>
          <a:lstStyle/>
          <a:p>
            <a:r>
              <a:rPr lang="en-US" sz="5400" i="1" dirty="0"/>
              <a:t>Brack v. Collins</a:t>
            </a:r>
            <a:endParaRPr lang="en-US" i="1" dirty="0"/>
          </a:p>
        </p:txBody>
      </p:sp>
      <p:sp>
        <p:nvSpPr>
          <p:cNvPr id="4" name="Slide Number Placeholder 3">
            <a:extLst>
              <a:ext uri="{FF2B5EF4-FFF2-40B4-BE49-F238E27FC236}">
                <a16:creationId xmlns:a16="http://schemas.microsoft.com/office/drawing/2014/main" id="{E381617B-B9A4-09C0-D00E-643C3F041899}"/>
              </a:ext>
            </a:extLst>
          </p:cNvPr>
          <p:cNvSpPr>
            <a:spLocks noGrp="1"/>
          </p:cNvSpPr>
          <p:nvPr>
            <p:ph type="sldNum" sz="quarter" idx="12"/>
          </p:nvPr>
        </p:nvSpPr>
        <p:spPr/>
        <p:txBody>
          <a:bodyPr/>
          <a:lstStyle/>
          <a:p>
            <a:fld id="{772AD97A-4EE5-4134-952F-E148AF3C2668}" type="slidenum">
              <a:rPr lang="en-US" smtClean="0"/>
              <a:pPr/>
              <a:t>49</a:t>
            </a:fld>
            <a:endParaRPr lang="en-US" dirty="0"/>
          </a:p>
        </p:txBody>
      </p:sp>
      <p:sp>
        <p:nvSpPr>
          <p:cNvPr id="5" name="Content Placeholder 4">
            <a:extLst>
              <a:ext uri="{FF2B5EF4-FFF2-40B4-BE49-F238E27FC236}">
                <a16:creationId xmlns:a16="http://schemas.microsoft.com/office/drawing/2014/main" id="{EC84B18C-3D60-A5AF-D507-6DF449581CAC}"/>
              </a:ext>
            </a:extLst>
          </p:cNvPr>
          <p:cNvSpPr>
            <a:spLocks noGrp="1"/>
          </p:cNvSpPr>
          <p:nvPr>
            <p:ph idx="1"/>
          </p:nvPr>
        </p:nvSpPr>
        <p:spPr>
          <a:xfrm>
            <a:off x="368968" y="1456266"/>
            <a:ext cx="11454064" cy="5152140"/>
          </a:xfrm>
        </p:spPr>
        <p:txBody>
          <a:bodyPr anchor="ctr">
            <a:normAutofit/>
          </a:bodyPr>
          <a:lstStyle/>
          <a:p>
            <a:pPr marL="514350" indent="-514350">
              <a:lnSpc>
                <a:spcPct val="110000"/>
              </a:lnSpc>
              <a:buFont typeface="+mj-lt"/>
              <a:buAutoNum type="alphaUcPeriod" startAt="2"/>
            </a:pPr>
            <a:r>
              <a:rPr lang="en-US" b="1" dirty="0">
                <a:solidFill>
                  <a:schemeClr val="accent6"/>
                </a:solidFill>
              </a:rPr>
              <a:t>No.  It is not reasonable to expect that 90 additional days after the file is provided will be granted after electing the direct docket.</a:t>
            </a:r>
          </a:p>
          <a:p>
            <a:pPr>
              <a:lnSpc>
                <a:spcPct val="110000"/>
              </a:lnSpc>
            </a:pPr>
            <a:r>
              <a:rPr lang="en-US" dirty="0"/>
              <a:t>The reasonableness finding demonstrates that courts continue to misunderstand the AMA as absolutely prioritizing speed rather than recognizing true speed towards finality comes from letting veterans make informed choices.</a:t>
            </a:r>
          </a:p>
        </p:txBody>
      </p:sp>
    </p:spTree>
    <p:custDataLst>
      <p:tags r:id="rId1"/>
    </p:custDataLst>
    <p:extLst>
      <p:ext uri="{BB962C8B-B14F-4D97-AF65-F5344CB8AC3E}">
        <p14:creationId xmlns:p14="http://schemas.microsoft.com/office/powerpoint/2010/main" val="13272341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282790-87A6-4334-91F2-A50190AF5038}"/>
              </a:ext>
            </a:extLst>
          </p:cNvPr>
          <p:cNvSpPr>
            <a:spLocks noGrp="1"/>
          </p:cNvSpPr>
          <p:nvPr>
            <p:ph type="sldNum" sz="quarter" idx="12"/>
          </p:nvPr>
        </p:nvSpPr>
        <p:spPr/>
        <p:txBody>
          <a:bodyPr/>
          <a:lstStyle/>
          <a:p>
            <a:fld id="{772AD97A-4EE5-4134-952F-E148AF3C2668}" type="slidenum">
              <a:rPr lang="en-US" smtClean="0"/>
              <a:pPr/>
              <a:t>50</a:t>
            </a:fld>
            <a:endParaRPr lang="en-US" dirty="0"/>
          </a:p>
        </p:txBody>
      </p:sp>
      <p:sp>
        <p:nvSpPr>
          <p:cNvPr id="5" name="Content Placeholder 4">
            <a:extLst>
              <a:ext uri="{FF2B5EF4-FFF2-40B4-BE49-F238E27FC236}">
                <a16:creationId xmlns:a16="http://schemas.microsoft.com/office/drawing/2014/main" id="{742B66A3-6565-492C-AF9F-580B7E4E0C11}"/>
              </a:ext>
            </a:extLst>
          </p:cNvPr>
          <p:cNvSpPr>
            <a:spLocks noGrp="1"/>
          </p:cNvSpPr>
          <p:nvPr>
            <p:ph idx="1"/>
          </p:nvPr>
        </p:nvSpPr>
        <p:spPr>
          <a:xfrm>
            <a:off x="442733" y="1916724"/>
            <a:ext cx="4507337" cy="4038056"/>
          </a:xfrm>
        </p:spPr>
        <p:txBody>
          <a:bodyPr anchor="ctr">
            <a:noAutofit/>
          </a:bodyPr>
          <a:lstStyle/>
          <a:p>
            <a:pPr marL="0" indent="0">
              <a:spcBef>
                <a:spcPts val="0"/>
              </a:spcBef>
              <a:buNone/>
            </a:pPr>
            <a:r>
              <a:rPr lang="en-US" sz="4800" b="1" dirty="0"/>
              <a:t>Supreme Court case we are closely watching</a:t>
            </a:r>
            <a:endParaRPr lang="en-US" sz="4800" dirty="0"/>
          </a:p>
        </p:txBody>
      </p:sp>
      <p:pic>
        <p:nvPicPr>
          <p:cNvPr id="2" name="Picture 1">
            <a:extLst>
              <a:ext uri="{FF2B5EF4-FFF2-40B4-BE49-F238E27FC236}">
                <a16:creationId xmlns:a16="http://schemas.microsoft.com/office/drawing/2014/main" id="{30542A39-9744-4D11-86DC-9C7C802B1C53}"/>
              </a:ext>
            </a:extLst>
          </p:cNvPr>
          <p:cNvPicPr>
            <a:picLocks noChangeAspect="1"/>
          </p:cNvPicPr>
          <p:nvPr/>
        </p:nvPicPr>
        <p:blipFill rotWithShape="1">
          <a:blip r:embed="rId4"/>
          <a:srcRect l="11405" r="6914"/>
          <a:stretch/>
        </p:blipFill>
        <p:spPr>
          <a:xfrm>
            <a:off x="5073162" y="1663495"/>
            <a:ext cx="6321670" cy="4838484"/>
          </a:xfrm>
          <a:prstGeom prst="rect">
            <a:avLst/>
          </a:prstGeom>
        </p:spPr>
      </p:pic>
    </p:spTree>
    <p:custDataLst>
      <p:tags r:id="rId1"/>
    </p:custDataLst>
    <p:extLst>
      <p:ext uri="{BB962C8B-B14F-4D97-AF65-F5344CB8AC3E}">
        <p14:creationId xmlns:p14="http://schemas.microsoft.com/office/powerpoint/2010/main" val="1559955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50059-FCDF-444D-BC5A-33AA39494D90}"/>
              </a:ext>
            </a:extLst>
          </p:cNvPr>
          <p:cNvSpPr>
            <a:spLocks noGrp="1"/>
          </p:cNvSpPr>
          <p:nvPr>
            <p:ph type="title"/>
          </p:nvPr>
        </p:nvSpPr>
        <p:spPr/>
        <p:txBody>
          <a:bodyPr/>
          <a:lstStyle/>
          <a:p>
            <a:r>
              <a:rPr lang="en-US" sz="5400" i="1" dirty="0"/>
              <a:t>Pending Decision</a:t>
            </a:r>
            <a:endParaRPr lang="en-US" i="1" dirty="0"/>
          </a:p>
        </p:txBody>
      </p:sp>
      <p:sp>
        <p:nvSpPr>
          <p:cNvPr id="4" name="Slide Number Placeholder 3">
            <a:extLst>
              <a:ext uri="{FF2B5EF4-FFF2-40B4-BE49-F238E27FC236}">
                <a16:creationId xmlns:a16="http://schemas.microsoft.com/office/drawing/2014/main" id="{96648AEA-C2F1-4630-853A-960E8CA72AC1}"/>
              </a:ext>
            </a:extLst>
          </p:cNvPr>
          <p:cNvSpPr>
            <a:spLocks noGrp="1"/>
          </p:cNvSpPr>
          <p:nvPr>
            <p:ph type="sldNum" sz="quarter" idx="12"/>
          </p:nvPr>
        </p:nvSpPr>
        <p:spPr/>
        <p:txBody>
          <a:bodyPr/>
          <a:lstStyle/>
          <a:p>
            <a:fld id="{772AD97A-4EE5-4134-952F-E148AF3C2668}" type="slidenum">
              <a:rPr lang="en-US" smtClean="0"/>
              <a:pPr/>
              <a:t>51</a:t>
            </a:fld>
            <a:endParaRPr lang="en-US" dirty="0"/>
          </a:p>
        </p:txBody>
      </p:sp>
      <p:sp>
        <p:nvSpPr>
          <p:cNvPr id="5" name="Content Placeholder 4">
            <a:extLst>
              <a:ext uri="{FF2B5EF4-FFF2-40B4-BE49-F238E27FC236}">
                <a16:creationId xmlns:a16="http://schemas.microsoft.com/office/drawing/2014/main" id="{AA53390B-C869-4733-8E02-4E61AD38A2E2}"/>
              </a:ext>
            </a:extLst>
          </p:cNvPr>
          <p:cNvSpPr>
            <a:spLocks noGrp="1"/>
          </p:cNvSpPr>
          <p:nvPr>
            <p:ph idx="1"/>
          </p:nvPr>
        </p:nvSpPr>
        <p:spPr>
          <a:xfrm>
            <a:off x="169333" y="1392702"/>
            <a:ext cx="11836400" cy="5215703"/>
          </a:xfrm>
        </p:spPr>
        <p:txBody>
          <a:bodyPr anchor="ctr">
            <a:normAutofit/>
          </a:bodyPr>
          <a:lstStyle/>
          <a:p>
            <a:pPr>
              <a:lnSpc>
                <a:spcPct val="100000"/>
              </a:lnSpc>
              <a:spcBef>
                <a:spcPts val="0"/>
              </a:spcBef>
              <a:spcAft>
                <a:spcPts val="1200"/>
              </a:spcAft>
            </a:pPr>
            <a:r>
              <a:rPr lang="en-US" sz="3200" b="1" i="1" dirty="0"/>
              <a:t>Johnson v. United States Congress</a:t>
            </a:r>
          </a:p>
          <a:p>
            <a:pPr lvl="1">
              <a:lnSpc>
                <a:spcPct val="100000"/>
              </a:lnSpc>
              <a:spcBef>
                <a:spcPts val="0"/>
              </a:spcBef>
              <a:spcAft>
                <a:spcPts val="600"/>
              </a:spcAft>
            </a:pPr>
            <a:r>
              <a:rPr lang="en-US" sz="2800" dirty="0"/>
              <a:t>Does the CAVC have exclusive jurisdiction over all VA benefits issues?</a:t>
            </a:r>
          </a:p>
          <a:p>
            <a:pPr lvl="1">
              <a:lnSpc>
                <a:spcPct val="100000"/>
              </a:lnSpc>
              <a:spcBef>
                <a:spcPts val="0"/>
              </a:spcBef>
              <a:spcAft>
                <a:spcPts val="600"/>
              </a:spcAft>
            </a:pPr>
            <a:r>
              <a:rPr lang="en-US" sz="2800" dirty="0"/>
              <a:t>Decision of the 11</a:t>
            </a:r>
            <a:r>
              <a:rPr lang="en-US" sz="2800" baseline="30000" dirty="0"/>
              <a:t>th</a:t>
            </a:r>
            <a:r>
              <a:rPr lang="en-US" sz="2800" dirty="0"/>
              <a:t> Circuit Court of Appeals (Alabama, Florida, Georgia).</a:t>
            </a:r>
          </a:p>
          <a:p>
            <a:pPr lvl="1">
              <a:lnSpc>
                <a:spcPct val="100000"/>
              </a:lnSpc>
              <a:spcBef>
                <a:spcPts val="0"/>
              </a:spcBef>
              <a:spcAft>
                <a:spcPts val="600"/>
              </a:spcAft>
            </a:pPr>
            <a:r>
              <a:rPr lang="en-US" sz="2800" dirty="0"/>
              <a:t>Held that federal district court lacked jurisdiction over constitutional challenge to law reducing benefits to veterans while they are incarcerated.</a:t>
            </a:r>
          </a:p>
          <a:p>
            <a:pPr lvl="1">
              <a:lnSpc>
                <a:spcPct val="100000"/>
              </a:lnSpc>
              <a:spcBef>
                <a:spcPts val="0"/>
              </a:spcBef>
              <a:spcAft>
                <a:spcPts val="600"/>
              </a:spcAft>
            </a:pPr>
            <a:r>
              <a:rPr lang="en-US" sz="2800" dirty="0"/>
              <a:t>Review granted in April.  Argued </a:t>
            </a:r>
            <a:r>
              <a:rPr lang="en-US" sz="2800" b="1" dirty="0"/>
              <a:t>on October 5</a:t>
            </a:r>
            <a:r>
              <a:rPr lang="en-US" sz="2800" b="1" baseline="30000" dirty="0"/>
              <a:t>th</a:t>
            </a:r>
            <a:r>
              <a:rPr lang="en-US" sz="2800" b="1" dirty="0"/>
              <a:t> </a:t>
            </a:r>
            <a:r>
              <a:rPr lang="en-US" sz="2800" dirty="0"/>
              <a:t>and decided late this year or early next.</a:t>
            </a:r>
          </a:p>
        </p:txBody>
      </p:sp>
    </p:spTree>
    <p:custDataLst>
      <p:tags r:id="rId1"/>
    </p:custDataLst>
    <p:extLst>
      <p:ext uri="{BB962C8B-B14F-4D97-AF65-F5344CB8AC3E}">
        <p14:creationId xmlns:p14="http://schemas.microsoft.com/office/powerpoint/2010/main" val="37637457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91D47-7405-A8C5-59F0-0235FAE06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EED9F-39A1-117F-3694-F37C94AE1CEE}"/>
              </a:ext>
            </a:extLst>
          </p:cNvPr>
          <p:cNvSpPr>
            <a:spLocks noGrp="1"/>
          </p:cNvSpPr>
          <p:nvPr>
            <p:ph type="title"/>
          </p:nvPr>
        </p:nvSpPr>
        <p:spPr/>
        <p:txBody>
          <a:bodyPr/>
          <a:lstStyle/>
          <a:p>
            <a:r>
              <a:rPr lang="en-US" sz="5400" i="1" dirty="0"/>
              <a:t>Pending Decision</a:t>
            </a:r>
            <a:endParaRPr lang="en-US" i="1" dirty="0"/>
          </a:p>
        </p:txBody>
      </p:sp>
      <p:sp>
        <p:nvSpPr>
          <p:cNvPr id="4" name="Slide Number Placeholder 3">
            <a:extLst>
              <a:ext uri="{FF2B5EF4-FFF2-40B4-BE49-F238E27FC236}">
                <a16:creationId xmlns:a16="http://schemas.microsoft.com/office/drawing/2014/main" id="{F5A0299A-8BA9-00D1-0366-394BB3C13CBA}"/>
              </a:ext>
            </a:extLst>
          </p:cNvPr>
          <p:cNvSpPr>
            <a:spLocks noGrp="1"/>
          </p:cNvSpPr>
          <p:nvPr>
            <p:ph type="sldNum" sz="quarter" idx="12"/>
          </p:nvPr>
        </p:nvSpPr>
        <p:spPr/>
        <p:txBody>
          <a:bodyPr/>
          <a:lstStyle/>
          <a:p>
            <a:fld id="{772AD97A-4EE5-4134-952F-E148AF3C2668}" type="slidenum">
              <a:rPr lang="en-US" smtClean="0"/>
              <a:pPr/>
              <a:t>52</a:t>
            </a:fld>
            <a:endParaRPr lang="en-US" dirty="0"/>
          </a:p>
        </p:txBody>
      </p:sp>
      <p:sp>
        <p:nvSpPr>
          <p:cNvPr id="5" name="Content Placeholder 4">
            <a:extLst>
              <a:ext uri="{FF2B5EF4-FFF2-40B4-BE49-F238E27FC236}">
                <a16:creationId xmlns:a16="http://schemas.microsoft.com/office/drawing/2014/main" id="{BCC9616A-AABB-BF0A-F623-30E0E4D7206B}"/>
              </a:ext>
            </a:extLst>
          </p:cNvPr>
          <p:cNvSpPr>
            <a:spLocks noGrp="1"/>
          </p:cNvSpPr>
          <p:nvPr>
            <p:ph idx="1"/>
          </p:nvPr>
        </p:nvSpPr>
        <p:spPr>
          <a:xfrm>
            <a:off x="169333" y="1409251"/>
            <a:ext cx="11836400" cy="5199155"/>
          </a:xfrm>
        </p:spPr>
        <p:txBody>
          <a:bodyPr anchor="ctr">
            <a:normAutofit fontScale="92500" lnSpcReduction="20000"/>
          </a:bodyPr>
          <a:lstStyle/>
          <a:p>
            <a:pPr>
              <a:lnSpc>
                <a:spcPct val="110000"/>
              </a:lnSpc>
              <a:spcBef>
                <a:spcPts val="0"/>
              </a:spcBef>
              <a:spcAft>
                <a:spcPts val="1200"/>
              </a:spcAft>
            </a:pPr>
            <a:r>
              <a:rPr lang="en-US" sz="3200" b="1" i="1" dirty="0"/>
              <a:t>Johnson v. United States Congress</a:t>
            </a:r>
          </a:p>
          <a:p>
            <a:pPr lvl="1">
              <a:lnSpc>
                <a:spcPct val="110000"/>
              </a:lnSpc>
              <a:spcBef>
                <a:spcPts val="0"/>
              </a:spcBef>
              <a:spcAft>
                <a:spcPts val="600"/>
              </a:spcAft>
            </a:pPr>
            <a:r>
              <a:rPr lang="en-US" sz="2800" dirty="0"/>
              <a:t>Prior to VJRA, the Supreme Court held that U.S. courts of general jurisdiction could hear claims involving constitutional violations.</a:t>
            </a:r>
          </a:p>
          <a:p>
            <a:pPr lvl="2">
              <a:lnSpc>
                <a:spcPct val="110000"/>
              </a:lnSpc>
              <a:spcBef>
                <a:spcPts val="0"/>
              </a:spcBef>
              <a:spcAft>
                <a:spcPts val="600"/>
              </a:spcAft>
            </a:pPr>
            <a:r>
              <a:rPr lang="en-US" sz="2600" dirty="0"/>
              <a:t>This is how </a:t>
            </a:r>
            <a:r>
              <a:rPr lang="en-US" sz="2600" i="1" dirty="0"/>
              <a:t>Nehmer</a:t>
            </a:r>
            <a:r>
              <a:rPr lang="en-US" sz="2600" dirty="0"/>
              <a:t> was decided prior to the VJRA.</a:t>
            </a:r>
          </a:p>
          <a:p>
            <a:pPr lvl="1">
              <a:lnSpc>
                <a:spcPct val="110000"/>
              </a:lnSpc>
              <a:spcBef>
                <a:spcPts val="0"/>
              </a:spcBef>
              <a:spcAft>
                <a:spcPts val="600"/>
              </a:spcAft>
            </a:pPr>
            <a:r>
              <a:rPr lang="en-US" sz="2800" dirty="0"/>
              <a:t>Beginning with </a:t>
            </a:r>
            <a:r>
              <a:rPr lang="en-US" sz="2800" i="1" dirty="0"/>
              <a:t>Veterans for Common Sense</a:t>
            </a:r>
            <a:r>
              <a:rPr lang="en-US" sz="2800" dirty="0"/>
              <a:t> in 2012, some courts have held that the VJRA eliminated all jurisdiction over veterans benefits in courts other than the CAVC.</a:t>
            </a:r>
          </a:p>
          <a:p>
            <a:pPr lvl="1">
              <a:lnSpc>
                <a:spcPct val="110000"/>
              </a:lnSpc>
              <a:spcBef>
                <a:spcPts val="0"/>
              </a:spcBef>
              <a:spcAft>
                <a:spcPts val="600"/>
              </a:spcAft>
            </a:pPr>
            <a:r>
              <a:rPr lang="en-US" sz="2800" dirty="0"/>
              <a:t>However, the CAVC is not a trial court, so it has no ability to receive evidence and make factual findings.  </a:t>
            </a:r>
          </a:p>
          <a:p>
            <a:pPr lvl="1">
              <a:lnSpc>
                <a:spcPct val="110000"/>
              </a:lnSpc>
              <a:spcBef>
                <a:spcPts val="0"/>
              </a:spcBef>
              <a:spcAft>
                <a:spcPts val="600"/>
              </a:spcAft>
            </a:pPr>
            <a:r>
              <a:rPr lang="en-US" sz="2800" dirty="0"/>
              <a:t>If the Supreme Court affirms, a veteran trying to make a constitutional challenge must go through VA for evidence development and initial fact finding.</a:t>
            </a:r>
          </a:p>
        </p:txBody>
      </p:sp>
    </p:spTree>
    <p:custDataLst>
      <p:tags r:id="rId1"/>
    </p:custDataLst>
    <p:extLst>
      <p:ext uri="{BB962C8B-B14F-4D97-AF65-F5344CB8AC3E}">
        <p14:creationId xmlns:p14="http://schemas.microsoft.com/office/powerpoint/2010/main" val="1125814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50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SUITE_ISPRING_CURRENT_PLAYER_ID" val="universal"/>
  <p:tag name="ISPRING_PRESENTATION_COURSE_TITLE" val="TALDSO_Rebuilt_Template_2022-11-01"/>
  <p:tag name="ISPRING_LMS_API_VERSION" val="SCORM 2004 (4th edition)"/>
  <p:tag name="ISPRING_ULTRA_SCORM_COURSE_ID" val="E2546934-648F-4479-A5C7-5A490357E911"/>
  <p:tag name="ISPRING_CMI5_LAUNCH_METHOD" val="any window"/>
  <p:tag name="ISPRING_SCORM_ENDPOINT" val="&lt;endpoint&gt;&lt;enable&gt;0&lt;/enable&gt;&lt;lrs&gt;https://&lt;/lrs&gt;&lt;auth&gt;0&lt;/auth&gt;&lt;login&gt;&lt;/login&gt;&lt;password&gt;&lt;/password&gt;&lt;key&gt;&lt;/key&gt;&lt;name&gt;&lt;/name&gt;&lt;email&gt;&lt;/email&gt;&lt;/endpoint&gt;&#10;"/>
  <p:tag name="ISPRINGCLOUDFOLDERID" val="1"/>
  <p:tag name="ISPRINGONLINEFOLDERID" val="0"/>
  <p:tag name="ISPRING_OUTPUT_FOLDER" val="[[&quot;Ӡ\uFFFD\uFFFD{084B873A-63FD-4DAC-9BCB-11E112ECCEAE}&quot;,&quot;C:\\Users\\jridgway\\OneDrive - Bergmann &amp; Moore\\Desktop&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0&quot;},&quot;cloudSettings&quot;:{&quot;onlineDestinationFolderId&quot;:&quot;1&quot;},&quot;publishDestination&quot;:&quot;LMS&quot;,&quot;wordSettings&quot;:{&quot;printCopies&quot;:1},&quot;studioSettings&quot;:{&quot;onlineDestinationFolderId&quot;:&quot;1&quot;}}"/>
  <p:tag name="ISPRING_SCORM_RATE_SLIDES" val="0"/>
  <p:tag name="ISPRING_SCORM_PASSING_SCORE" val="0.000000"/>
  <p:tag name="ISPRING_PRESENTATION_TITLE" val="TALDSO_Rebuilt_Template_2022-11-01"/>
  <p:tag name="ISPRING_PROJECT_VERSION" val="9.3"/>
  <p:tag name="ISPRING_PROJECT_FOLDER_UPDATED" val="1"/>
  <p:tag name="ISPRING_PRESENTATION_INFO_2" val="&lt;?xml version=&quot;1.0&quot; encoding=&quot;UTF-8&quot; standalone=&quot;no&quot; ?&gt;&#10;&lt;presentation2&gt;&#10;&#10;  &lt;slides&gt;&#10;    &lt;slide id=&quot;{4B589820-1F53-488F-B5B7-50FFBCA87211}&quot; pptId=&quot;256&quot;/&gt;&#10;    &lt;slide id=&quot;{C8AC5F2D-2584-4CCA-B396-699C0F65D957}&quot; pptId=&quot;263&quot;/&gt;&#10;    &lt;slide id=&quot;{112A5329-FA95-4650-83FD-FC8688AE1647}&quot; pptId=&quot;590&quot;/&gt;&#10;    &lt;slide id=&quot;{19E2C39B-B7C5-4A4D-BCFB-D978616087BA}&quot; pptId=&quot;589&quot;/&gt;&#10;    &lt;slide id=&quot;{CDD1B9CC-D746-4257-967A-66096DA4B9FD}&quot; pptId=&quot;591&quot;/&gt;&#10;    &lt;slide id=&quot;{3B5FAB99-9022-47B1-B0CC-E48CF1BCE896}&quot; pptId=&quot;447&quot;/&gt;&#10;    &lt;slide id=&quot;{80BE75EB-E245-46F7-AC70-72F7D714308D}&quot; pptId=&quot;448&quot;/&gt;&#10;    &lt;slide id=&quot;{71FE6E18-34AA-40C4-8B69-616A71536E20}&quot; pptId=&quot;601&quot;/&gt;&#10;    &lt;slide id=&quot;{7C8CEF3F-6075-4039-ACB2-83681A97F2B1}&quot; pptId=&quot;267&quot;/&gt;&#10;    &lt;slide id=&quot;{FB864DBC-2442-4879-95FF-D1DE92E5D380}&quot; pptId=&quot;598&quot;/&gt;&#10;    &lt;slide id=&quot;{E424876F-7CE1-484B-9E50-FE377AAC3EAE}&quot; pptId=&quot;300&quot;/&gt;&#10;    &lt;slide id=&quot;{7BE88A01-F76B-41EF-82E8-FE3E8CA01B7D}&quot; pptId=&quot;454&quot;/&gt;&#10;  &lt;/slides&gt;&#10;&#10;  &lt;narration&gt;&#10;    &lt;audioTracks&gt;&#10;      &lt;audioTrack muted=&quot;false&quot; name=&quot;Audio 1&quot; resource=&quot;23761c73&quot; slideId=&quot;{4B589820-1F53-488F-B5B7-50FFBCA87211}&quot; startTime=&quot;0&quot; stepIndex=&quot;0&quot; volume=&quot;1&quot;&gt;&#10;        &lt;audio channels=&quot;1&quot; format=&quot;s16&quot; sampleRate=&quot;44100&quot;/&gt;&#10;      &lt;/audioTrack&gt;&#10;    &lt;/audioTracks&gt;&#10;    &lt;videoTracks/&gt;&#10;  &lt;/narration&gt;&#10;&#10;&lt;/presentation2&gt;&#10;"/>
  <p:tag name="ISPRING_FIRST_PUBLISH" val="1"/>
  <p:tag name="ISPRING_SCORM_RATE_QUIZZES" val="0"/>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true,&quot;mode&quot;:&quot;slideTimeline&quot;,&quot;showLabels&quot;:true,&quot;visible&quot;:true},&quot;showCCButton&quot;:false,&quot;showNextButton&quot;:true,&quot;showOutline&quot;:false,&quot;showPlayPause&quot;:true,&quot;showPlaybackRateButton&quot;:false,&quot;showPrevButton&quot;:true,&quot;showRewind&quot;:true,&quot;showSlideNumbers&quot;:true,&quot;showSlideOnlyButton&quot;:true,&quot;showVolumeControl&quot;:true,&quot;visible&quot;:true},&quot;fontFamily&quot;:&quot;Arial&quot;,&quot;miniskinCustomizationEnabled&quot;:false,&quot;outlinePanel&quot;:{&quot;highlightViewedEntries&quot;:false,&quot;multilevel&quot;:true,&quot;numberEntries&quot;:true,&quot;search&quot;:true,&quot;thumbnails&quot;:true},&quot;sidePanel&quot;:{&quot;showAtLeft&quot;:false,&quot;showLogo&quot;:false,&quot;showNotes&quot;:false,&quot;showOutline&quot;:false,&quot;showPresenterInfo&quot;:false,&quot;showPresenterVideo&quot;:false,&quot;visible&quot;:false},&quot;titlePanel&quot;:{&quot;buttons&quot;:[&quot;attachments&quot;,&quot;markerTools&quot;,&quot;presenterInfo&quot;],&quot;buttonsAtLeft&quot;:true,&quot;courseTitleVisible&quot;:true,&quot;showLogo&quot;:false,&quot;visible&quot;:false},&quot;version&quot;:&quot;1.0&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C_MENU_OFF&quot;:&quot;Off&quot;,&quot;PB_CC_MENU_ON&quot;:&quot;On&quot;,&quot;PB_CC_MENU_TITLE&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true},&quot;keyboardSettings&quot;:&quot;&quot;,&quot;skinVersion&quot;:2,&quot;skinCompatibleVersion&quot;:0,&quot;publishSettings&quot;:{&quot;backgroundColor&quot;:&quot;#DCDEE0&quot;,&quot;playerDimensions&quot;:{&quot;height&quot;:92,&quot;width&quot;:16},&quot;playerModule&quot;:&quot;UniversalHtml&quot;,&quot;presentationContent&quot;:{&quot;metadata&quot;:{&quot;references&quot;:false,&quot;texts&quot;:[&quot;DT_HYPERLINK_TOOLTIP&quot;]},&quot;resources&quot;:{&quot;attachments&quot;:false,&quot;fonts&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ceipData&quot;:{&quot;enableMiniSkinCustomization&quot;:false,&quot;playerLayout&quot;:&quot;custom&quot;,&quot;playerLayoutFooter&quot;:&quot;playAndPause,replay,fullscreen,volumeControl,slideNumber,goToPrev,goToNext&quot;,&quot;playerLayoutHeader&quot;:&quot;&quot;,&quot;playerLayoutHeaderButtonsPosition&quot;:&quot;&quot;,&quot;playerLayoutOutline&quot;:&quot;&quot;,&quot;playerLayoutProgress&quot;:&quot;enabledNavigation,showLabels&quot;,&quot;playerLayoutProgressMode&quot;:&quot;slideTimeline&quot;,&quot;playerLayoutSidebar&quot;:&quot;&quot;,&quot;playerLayoutSidebarPosition&quot;:&quot;&quot;,&quot;playerMessages&quot;:&quot;builtin.en&quot;,&quot;playerNavigationAutoStart&quot;:true,&quot;playerNavigationEnableKeyboardNavigation&quot;:tru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UUID" val="{14FC3FFD-47D3-4164-9CBD-80B52CE78203}"/>
  <p:tag name="ISPRING_RESOURCE_FOLDER" val="Z:\TALDSO\TAL 2024 Symposium Plans\Templates\DSO_Lesson_Template_2024-04-12\"/>
  <p:tag name="ISPRING_PRESENTATION_PATH" val="Z:\TALDSO\TAL 2024 Symposium Plans\Templates\DSO_Lesson_Template_2024-04-12.pptx"/>
  <p:tag name="ISPRING_SCREEN_RECS_UPDATED" val="Z:\TALDSO\TAL 2024 Symposium Plans\Templates\DSO_Lesson_Template_2024-04-12\"/>
</p:tagLst>
</file>

<file path=ppt/tags/tag2.xml><?xml version="1.0" encoding="utf-8"?>
<p:tagLst xmlns:a="http://schemas.openxmlformats.org/drawingml/2006/main" xmlns:r="http://schemas.openxmlformats.org/officeDocument/2006/relationships" xmlns:p="http://schemas.openxmlformats.org/presentationml/2006/main">
  <p:tag name="GENSWF_SLIDE_UID" val="{DFF64F70-3C72-4BB9-B208-AC862C5C5E87}:256"/>
  <p:tag name="ISPRING_SLIDE_ID_2" val="{4B589820-1F53-488F-B5B7-50FFBCA87211}"/>
  <p:tag name="GENSWF_ADVANCE_TIME" val="6.685"/>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F3A62E9-8431-4A6D-9BA6-0504839B5C86}:633"/>
  <p:tag name="GENSWF_ADVANCE_TIME" val="55.877"/>
  <p:tag name="TIMING" val="|20.725|7.871|16.015|7.983"/>
  <p:tag name="ISPRING_SLIDE_ID_2" val="{BB601540-030B-4E29-852F-DF339A77E5CD}"/>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D137E1E-5916-4B31-95F5-AE7F6605EDAD}:259"/>
  <p:tag name="GENSWF_ADVANCE_TIME" val="15.876"/>
  <p:tag name="TIMING" val="|4.639|4.046|2.969"/>
  <p:tag name="ISPRING_SLIDE_ID_2" val="{7A7C6BB6-E3A6-42AB-AF31-D8E6145DAD31}"/>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E334E97-1946-4C12-89B6-3D5F38BCD137}:302"/>
  <p:tag name="GENSWF_ADVANCE_TIME" val="76.963"/>
  <p:tag name="TIMING" val="|5.122|11.05|5.902|10.442|5.036|6.726|12.324"/>
  <p:tag name="ISPRING_SLIDE_ID_2" val="{657D4B1C-E386-48E1-916C-CB83A704D079}"/>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2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2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66.004"/>
  <p:tag name="TIMING" val="|10.516|7.338|22.698"/>
  <p:tag name="GENSWF_SLIDE_UID" val="{E248A77F-57C8-464F-81E6-D0EB2E03D2F5}:755"/>
  <p:tag name="ISPRING_SLIDE_ID_2" val="{27E2E9F9-F9AB-45D7-8631-A1F5AAEA3E6D}"/>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3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3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0D193A5C-F307-45D8-A32A-DD897649F7B0}:721"/>
  <p:tag name="GENSWF_ADVANCE_TIME" val="6.118"/>
  <p:tag name="ISPRING_SLIDE_ID_2" val="{D7A8FB7E-1C85-411D-8019-99C3A9A86591}"/>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235D497-C2B8-4499-9C35-0CC22DFB0D9D}:644"/>
  <p:tag name="ISPRING_SLIDE_ID_2" val="{ECDEA40C-19F4-4C40-A3FE-7F51412E9334}"/>
  <p:tag name="GENSWF_ADVANCE_TIME" val="83.325"/>
  <p:tag name="TIMING" val="|1.667|7.298|20.367"/>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F3B0EB1-28B8-4A48-8144-92587DC6DE72}:648"/>
  <p:tag name="GENSWF_ADVANCE_TIME" val="7.532"/>
  <p:tag name="ISPRING_SLIDE_ID_2" val="{53C4EB42-5CA8-4FA7-8A44-F7935F514A51}"/>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6659E8C-5F84-46FC-8C41-E258B06BD42F}:649"/>
  <p:tag name="GENSWF_ADVANCE_TIME" val="73.255"/>
  <p:tag name="TIMING" val="|0.98|3.301|6.106|27.055|7.825|4.381|16.341"/>
  <p:tag name="ISPRING_SLIDE_ID_2" val="{399C1C86-B43F-4EA1-9ABE-C9BDE1AA4826}"/>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6659E8C-5F84-46FC-8C41-E258B06BD42F}:649"/>
  <p:tag name="GENSWF_ADVANCE_TIME" val="73.255"/>
  <p:tag name="TIMING" val="|0.98|3.301|6.106|27.055|7.825|4.381|16.341"/>
  <p:tag name="ISPRING_SLIDE_ID_2" val="{399C1C86-B43F-4EA1-9ABE-C9BDE1AA4826}"/>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12886</TotalTime>
  <Words>7672</Words>
  <Application>Microsoft Office PowerPoint</Application>
  <PresentationFormat>Widescreen</PresentationFormat>
  <Paragraphs>493</Paragraphs>
  <Slides>53</Slides>
  <Notes>37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53</vt:i4>
      </vt:variant>
    </vt:vector>
  </HeadingPairs>
  <TitlesOfParts>
    <vt:vector size="60" baseType="lpstr">
      <vt:lpstr>Arial</vt:lpstr>
      <vt:lpstr>Calibri</vt:lpstr>
      <vt:lpstr>Segoe UI</vt:lpstr>
      <vt:lpstr>Verdana</vt:lpstr>
      <vt:lpstr>1_Office Theme</vt:lpstr>
      <vt:lpstr>Custom Design</vt:lpstr>
      <vt:lpstr>1_Custom Design</vt:lpstr>
      <vt:lpstr>Recent Court Opinions Mar. 2026 – Sept. 2026</vt:lpstr>
      <vt:lpstr>Polling Test Question</vt:lpstr>
      <vt:lpstr>Polling Test Answer</vt:lpstr>
      <vt:lpstr>CAVC Vacancies</vt:lpstr>
      <vt:lpstr>Learning Objectives</vt:lpstr>
      <vt:lpstr>Brief Overview of VA’s Judicial Review</vt:lpstr>
      <vt:lpstr>PowerPoint Presentation</vt:lpstr>
      <vt:lpstr>Freund Background</vt:lpstr>
      <vt:lpstr>Freund History</vt:lpstr>
      <vt:lpstr>Expected Freund Notice</vt:lpstr>
      <vt:lpstr>Timing and process</vt:lpstr>
      <vt:lpstr>Look for Pending Appeals</vt:lpstr>
      <vt:lpstr>PowerPoint Presentation</vt:lpstr>
      <vt:lpstr>PowerPoint Presentation</vt:lpstr>
      <vt:lpstr>Jones v. Collins</vt:lpstr>
      <vt:lpstr>PowerPoint Presentation</vt:lpstr>
      <vt:lpstr>PowerPoint Presentation</vt:lpstr>
      <vt:lpstr>Ortega v. Collins</vt:lpstr>
      <vt:lpstr>PowerPoint Presentation</vt:lpstr>
      <vt:lpstr>Ford May 20 ruling</vt:lpstr>
      <vt:lpstr>Ford June 15 ruling</vt:lpstr>
      <vt:lpstr>Ford August 6 ruling</vt:lpstr>
      <vt:lpstr>PowerPoint Presentation</vt:lpstr>
      <vt:lpstr>PowerPoint Presentation</vt:lpstr>
      <vt:lpstr>De Hart v. Collins</vt:lpstr>
      <vt:lpstr>PowerPoint Presentation</vt:lpstr>
      <vt:lpstr>PowerPoint Presentation</vt:lpstr>
      <vt:lpstr>Boehringer v. Collins</vt:lpstr>
      <vt:lpstr>PowerPoint Presentation</vt:lpstr>
      <vt:lpstr>PowerPoint Presentation</vt:lpstr>
      <vt:lpstr>Williams v. Collins</vt:lpstr>
      <vt:lpstr>PowerPoint Presentation</vt:lpstr>
      <vt:lpstr>PowerPoint Presentation</vt:lpstr>
      <vt:lpstr>Hepler v. Collins</vt:lpstr>
      <vt:lpstr>PowerPoint Presentation</vt:lpstr>
      <vt:lpstr>PowerPoint Presentation</vt:lpstr>
      <vt:lpstr>Edwards v. Collins</vt:lpstr>
      <vt:lpstr>PowerPoint Presentation</vt:lpstr>
      <vt:lpstr>PowerPoint Presentation</vt:lpstr>
      <vt:lpstr>Ley v. Collins</vt:lpstr>
      <vt:lpstr>PowerPoint Presentation</vt:lpstr>
      <vt:lpstr>PowerPoint Presentation</vt:lpstr>
      <vt:lpstr>Hernandez v. Collins</vt:lpstr>
      <vt:lpstr>PowerPoint Presentation</vt:lpstr>
      <vt:lpstr>PowerPoint Presentation</vt:lpstr>
      <vt:lpstr>Hoffman v. Collins</vt:lpstr>
      <vt:lpstr>PowerPoint Presentation</vt:lpstr>
      <vt:lpstr>PowerPoint Presentation</vt:lpstr>
      <vt:lpstr>Brack v. Collins</vt:lpstr>
      <vt:lpstr>PowerPoint Presentation</vt:lpstr>
      <vt:lpstr>Pending Decision</vt:lpstr>
      <vt:lpstr>Pending Decision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TALDSO_Rebuilt_Template_2022-11-01</dc:title>
  <dc:creator>James Ridgway</dc:creator>
  <cp:lastModifiedBy>Jim March</cp:lastModifiedBy>
  <cp:revision>198</cp:revision>
  <dcterms:created xsi:type="dcterms:W3CDTF">2022-11-01T16:04:34Z</dcterms:created>
  <dcterms:modified xsi:type="dcterms:W3CDTF">2026-10-13T15:01:09Z</dcterms:modified>
</cp:coreProperties>
</file>