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733" r:id="rId1"/>
  </p:sldMasterIdLst>
  <p:notesMasterIdLst>
    <p:notesMasterId r:id="rId96"/>
  </p:notesMasterIdLst>
  <p:sldIdLst>
    <p:sldId id="667" r:id="rId2"/>
    <p:sldId id="827" r:id="rId3"/>
    <p:sldId id="788" r:id="rId4"/>
    <p:sldId id="740" r:id="rId5"/>
    <p:sldId id="741" r:id="rId6"/>
    <p:sldId id="769" r:id="rId7"/>
    <p:sldId id="770" r:id="rId8"/>
    <p:sldId id="828" r:id="rId9"/>
    <p:sldId id="771" r:id="rId10"/>
    <p:sldId id="791" r:id="rId11"/>
    <p:sldId id="790" r:id="rId12"/>
    <p:sldId id="685" r:id="rId13"/>
    <p:sldId id="792" r:id="rId14"/>
    <p:sldId id="712" r:id="rId15"/>
    <p:sldId id="793" r:id="rId16"/>
    <p:sldId id="687" r:id="rId17"/>
    <p:sldId id="753" r:id="rId18"/>
    <p:sldId id="752" r:id="rId19"/>
    <p:sldId id="794" r:id="rId20"/>
    <p:sldId id="795" r:id="rId21"/>
    <p:sldId id="688" r:id="rId22"/>
    <p:sldId id="726" r:id="rId23"/>
    <p:sldId id="725" r:id="rId24"/>
    <p:sldId id="797" r:id="rId25"/>
    <p:sldId id="829" r:id="rId26"/>
    <p:sldId id="796" r:id="rId27"/>
    <p:sldId id="718" r:id="rId28"/>
    <p:sldId id="798" r:id="rId29"/>
    <p:sldId id="780" r:id="rId30"/>
    <p:sldId id="746" r:id="rId31"/>
    <p:sldId id="723" r:id="rId32"/>
    <p:sldId id="724" r:id="rId33"/>
    <p:sldId id="785" r:id="rId34"/>
    <p:sldId id="799" r:id="rId35"/>
    <p:sldId id="800" r:id="rId36"/>
    <p:sldId id="801" r:id="rId37"/>
    <p:sldId id="802" r:id="rId38"/>
    <p:sldId id="786" r:id="rId39"/>
    <p:sldId id="777" r:id="rId40"/>
    <p:sldId id="721" r:id="rId41"/>
    <p:sldId id="722" r:id="rId42"/>
    <p:sldId id="787" r:id="rId43"/>
    <p:sldId id="748" r:id="rId44"/>
    <p:sldId id="754" r:id="rId45"/>
    <p:sldId id="755" r:id="rId46"/>
    <p:sldId id="756" r:id="rId47"/>
    <p:sldId id="757" r:id="rId48"/>
    <p:sldId id="825" r:id="rId49"/>
    <p:sldId id="826" r:id="rId50"/>
    <p:sldId id="830" r:id="rId51"/>
    <p:sldId id="824" r:id="rId52"/>
    <p:sldId id="783" r:id="rId53"/>
    <p:sldId id="803" r:id="rId54"/>
    <p:sldId id="804" r:id="rId55"/>
    <p:sldId id="735" r:id="rId56"/>
    <p:sldId id="805" r:id="rId57"/>
    <p:sldId id="690" r:id="rId58"/>
    <p:sldId id="806" r:id="rId59"/>
    <p:sldId id="772" r:id="rId60"/>
    <p:sldId id="807" r:id="rId61"/>
    <p:sldId id="781" r:id="rId62"/>
    <p:sldId id="782" r:id="rId63"/>
    <p:sldId id="808" r:id="rId64"/>
    <p:sldId id="809" r:id="rId65"/>
    <p:sldId id="810" r:id="rId66"/>
    <p:sldId id="812" r:id="rId67"/>
    <p:sldId id="811" r:id="rId68"/>
    <p:sldId id="719" r:id="rId69"/>
    <p:sldId id="727" r:id="rId70"/>
    <p:sldId id="728" r:id="rId71"/>
    <p:sldId id="747" r:id="rId72"/>
    <p:sldId id="813" r:id="rId73"/>
    <p:sldId id="750" r:id="rId74"/>
    <p:sldId id="692" r:id="rId75"/>
    <p:sldId id="814" r:id="rId76"/>
    <p:sldId id="822" r:id="rId77"/>
    <p:sldId id="730" r:id="rId78"/>
    <p:sldId id="815" r:id="rId79"/>
    <p:sldId id="731" r:id="rId80"/>
    <p:sldId id="816" r:id="rId81"/>
    <p:sldId id="817" r:id="rId82"/>
    <p:sldId id="758" r:id="rId83"/>
    <p:sldId id="818" r:id="rId84"/>
    <p:sldId id="743" r:id="rId85"/>
    <p:sldId id="774" r:id="rId86"/>
    <p:sldId id="742" r:id="rId87"/>
    <p:sldId id="775" r:id="rId88"/>
    <p:sldId id="749" r:id="rId89"/>
    <p:sldId id="819" r:id="rId90"/>
    <p:sldId id="820" r:id="rId91"/>
    <p:sldId id="821" r:id="rId92"/>
    <p:sldId id="729" r:id="rId93"/>
    <p:sldId id="666" r:id="rId94"/>
    <p:sldId id="773" r:id="rId95"/>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my Kretkowski" initials="" lastIdx="27"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265" autoAdjust="0"/>
    <p:restoredTop sz="99784" autoAdjust="0"/>
  </p:normalViewPr>
  <p:slideViewPr>
    <p:cSldViewPr>
      <p:cViewPr varScale="1">
        <p:scale>
          <a:sx n="95" d="100"/>
          <a:sy n="95" d="100"/>
        </p:scale>
        <p:origin x="509"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2" d="100"/>
          <a:sy n="82" d="100"/>
        </p:scale>
        <p:origin x="-2016" y="-90"/>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microsoft.com/office/2016/11/relationships/changesInfo" Target="changesInfos/changesInfo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m Radogna" userId="7fd67d121dc7a07c" providerId="LiveId" clId="{7E05B6DB-A1B4-44A9-9B4E-A766BF601EAF}"/>
    <pc:docChg chg="undo custSel addSld delSld modSld sldOrd">
      <pc:chgData name="Jim Radogna" userId="7fd67d121dc7a07c" providerId="LiveId" clId="{7E05B6DB-A1B4-44A9-9B4E-A766BF601EAF}" dt="2026-10-09T15:33:48.215" v="2019" actId="20577"/>
      <pc:docMkLst>
        <pc:docMk/>
      </pc:docMkLst>
      <pc:sldChg chg="modSp mod">
        <pc:chgData name="Jim Radogna" userId="7fd67d121dc7a07c" providerId="LiveId" clId="{7E05B6DB-A1B4-44A9-9B4E-A766BF601EAF}" dt="2026-10-08T18:41:13.319" v="1306" actId="20577"/>
        <pc:sldMkLst>
          <pc:docMk/>
          <pc:sldMk cId="2371622041" sldId="687"/>
        </pc:sldMkLst>
        <pc:spChg chg="mod">
          <ac:chgData name="Jim Radogna" userId="7fd67d121dc7a07c" providerId="LiveId" clId="{7E05B6DB-A1B4-44A9-9B4E-A766BF601EAF}" dt="2026-10-08T18:41:13.319" v="1306" actId="20577"/>
          <ac:spMkLst>
            <pc:docMk/>
            <pc:sldMk cId="2371622041" sldId="687"/>
            <ac:spMk id="4" creationId="{1364CDD2-9403-44B9-87E1-961063ADF82C}"/>
          </ac:spMkLst>
        </pc:spChg>
      </pc:sldChg>
      <pc:sldChg chg="modSp mod">
        <pc:chgData name="Jim Radogna" userId="7fd67d121dc7a07c" providerId="LiveId" clId="{7E05B6DB-A1B4-44A9-9B4E-A766BF601EAF}" dt="2026-10-08T18:47:27.964" v="1314" actId="113"/>
        <pc:sldMkLst>
          <pc:docMk/>
          <pc:sldMk cId="1738051511" sldId="688"/>
        </pc:sldMkLst>
        <pc:spChg chg="mod">
          <ac:chgData name="Jim Radogna" userId="7fd67d121dc7a07c" providerId="LiveId" clId="{7E05B6DB-A1B4-44A9-9B4E-A766BF601EAF}" dt="2026-10-08T18:47:27.964" v="1314" actId="113"/>
          <ac:spMkLst>
            <pc:docMk/>
            <pc:sldMk cId="1738051511" sldId="688"/>
            <ac:spMk id="4" creationId="{1364CDD2-9403-44B9-87E1-961063ADF82C}"/>
          </ac:spMkLst>
        </pc:spChg>
      </pc:sldChg>
      <pc:sldChg chg="modSp mod">
        <pc:chgData name="Jim Radogna" userId="7fd67d121dc7a07c" providerId="LiveId" clId="{7E05B6DB-A1B4-44A9-9B4E-A766BF601EAF}" dt="2026-10-09T15:29:39.204" v="2018" actId="113"/>
        <pc:sldMkLst>
          <pc:docMk/>
          <pc:sldMk cId="1148462874" sldId="692"/>
        </pc:sldMkLst>
        <pc:spChg chg="mod">
          <ac:chgData name="Jim Radogna" userId="7fd67d121dc7a07c" providerId="LiveId" clId="{7E05B6DB-A1B4-44A9-9B4E-A766BF601EAF}" dt="2026-10-09T15:29:39.204" v="2018" actId="113"/>
          <ac:spMkLst>
            <pc:docMk/>
            <pc:sldMk cId="1148462874" sldId="692"/>
            <ac:spMk id="4" creationId="{1364CDD2-9403-44B9-87E1-961063ADF82C}"/>
          </ac:spMkLst>
        </pc:spChg>
      </pc:sldChg>
      <pc:sldChg chg="modSp mod">
        <pc:chgData name="Jim Radogna" userId="7fd67d121dc7a07c" providerId="LiveId" clId="{7E05B6DB-A1B4-44A9-9B4E-A766BF601EAF}" dt="2026-10-09T14:33:53.705" v="1728" actId="20577"/>
        <pc:sldMkLst>
          <pc:docMk/>
          <pc:sldMk cId="3838979431" sldId="723"/>
        </pc:sldMkLst>
        <pc:spChg chg="mod">
          <ac:chgData name="Jim Radogna" userId="7fd67d121dc7a07c" providerId="LiveId" clId="{7E05B6DB-A1B4-44A9-9B4E-A766BF601EAF}" dt="2026-10-09T14:33:53.705" v="1728" actId="20577"/>
          <ac:spMkLst>
            <pc:docMk/>
            <pc:sldMk cId="3838979431" sldId="723"/>
            <ac:spMk id="4" creationId="{1364CDD2-9403-44B9-87E1-961063ADF82C}"/>
          </ac:spMkLst>
        </pc:spChg>
      </pc:sldChg>
      <pc:sldChg chg="modSp mod">
        <pc:chgData name="Jim Radogna" userId="7fd67d121dc7a07c" providerId="LiveId" clId="{7E05B6DB-A1B4-44A9-9B4E-A766BF601EAF}" dt="2026-10-09T15:33:48.215" v="2019" actId="20577"/>
        <pc:sldMkLst>
          <pc:docMk/>
          <pc:sldMk cId="3389371947" sldId="729"/>
        </pc:sldMkLst>
        <pc:spChg chg="mod">
          <ac:chgData name="Jim Radogna" userId="7fd67d121dc7a07c" providerId="LiveId" clId="{7E05B6DB-A1B4-44A9-9B4E-A766BF601EAF}" dt="2026-10-09T15:33:48.215" v="2019" actId="20577"/>
          <ac:spMkLst>
            <pc:docMk/>
            <pc:sldMk cId="3389371947" sldId="729"/>
            <ac:spMk id="4" creationId="{1364CDD2-9403-44B9-87E1-961063ADF82C}"/>
          </ac:spMkLst>
        </pc:spChg>
      </pc:sldChg>
      <pc:sldChg chg="modSp mod">
        <pc:chgData name="Jim Radogna" userId="7fd67d121dc7a07c" providerId="LiveId" clId="{7E05B6DB-A1B4-44A9-9B4E-A766BF601EAF}" dt="2026-10-09T14:50:29.332" v="1767" actId="113"/>
        <pc:sldMkLst>
          <pc:docMk/>
          <pc:sldMk cId="1678478792" sldId="748"/>
        </pc:sldMkLst>
        <pc:spChg chg="mod">
          <ac:chgData name="Jim Radogna" userId="7fd67d121dc7a07c" providerId="LiveId" clId="{7E05B6DB-A1B4-44A9-9B4E-A766BF601EAF}" dt="2026-10-09T14:50:29.332" v="1767" actId="113"/>
          <ac:spMkLst>
            <pc:docMk/>
            <pc:sldMk cId="1678478792" sldId="748"/>
            <ac:spMk id="4" creationId="{1364CDD2-9403-44B9-87E1-961063ADF82C}"/>
          </ac:spMkLst>
        </pc:spChg>
      </pc:sldChg>
      <pc:sldChg chg="modSp mod">
        <pc:chgData name="Jim Radogna" userId="7fd67d121dc7a07c" providerId="LiveId" clId="{7E05B6DB-A1B4-44A9-9B4E-A766BF601EAF}" dt="2026-10-09T14:55:54.973" v="1795" actId="113"/>
        <pc:sldMkLst>
          <pc:docMk/>
          <pc:sldMk cId="2156441842" sldId="757"/>
        </pc:sldMkLst>
        <pc:spChg chg="mod">
          <ac:chgData name="Jim Radogna" userId="7fd67d121dc7a07c" providerId="LiveId" clId="{7E05B6DB-A1B4-44A9-9B4E-A766BF601EAF}" dt="2026-10-09T14:55:54.973" v="1795" actId="113"/>
          <ac:spMkLst>
            <pc:docMk/>
            <pc:sldMk cId="2156441842" sldId="757"/>
            <ac:spMk id="4" creationId="{1364CDD2-9403-44B9-87E1-961063ADF82C}"/>
          </ac:spMkLst>
        </pc:spChg>
      </pc:sldChg>
      <pc:sldChg chg="del">
        <pc:chgData name="Jim Radogna" userId="7fd67d121dc7a07c" providerId="LiveId" clId="{7E05B6DB-A1B4-44A9-9B4E-A766BF601EAF}" dt="2026-10-08T18:44:49.682" v="1307" actId="47"/>
        <pc:sldMkLst>
          <pc:docMk/>
          <pc:sldMk cId="2374093935" sldId="760"/>
        </pc:sldMkLst>
      </pc:sldChg>
      <pc:sldChg chg="modSp mod">
        <pc:chgData name="Jim Radogna" userId="7fd67d121dc7a07c" providerId="LiveId" clId="{7E05B6DB-A1B4-44A9-9B4E-A766BF601EAF}" dt="2026-10-09T15:23:08.332" v="2010" actId="113"/>
        <pc:sldMkLst>
          <pc:docMk/>
          <pc:sldMk cId="52660087" sldId="772"/>
        </pc:sldMkLst>
        <pc:spChg chg="mod">
          <ac:chgData name="Jim Radogna" userId="7fd67d121dc7a07c" providerId="LiveId" clId="{7E05B6DB-A1B4-44A9-9B4E-A766BF601EAF}" dt="2026-10-09T15:23:08.332" v="2010" actId="113"/>
          <ac:spMkLst>
            <pc:docMk/>
            <pc:sldMk cId="52660087" sldId="772"/>
            <ac:spMk id="4" creationId="{1364CDD2-9403-44B9-87E1-961063ADF82C}"/>
          </ac:spMkLst>
        </pc:spChg>
      </pc:sldChg>
      <pc:sldChg chg="addSp modSp add mod">
        <pc:chgData name="Jim Radogna" userId="7fd67d121dc7a07c" providerId="LiveId" clId="{7E05B6DB-A1B4-44A9-9B4E-A766BF601EAF}" dt="2026-09-30T01:55:29.661" v="1287" actId="1038"/>
        <pc:sldMkLst>
          <pc:docMk/>
          <pc:sldMk cId="1467211426" sldId="773"/>
        </pc:sldMkLst>
        <pc:spChg chg="mod">
          <ac:chgData name="Jim Radogna" userId="7fd67d121dc7a07c" providerId="LiveId" clId="{7E05B6DB-A1B4-44A9-9B4E-A766BF601EAF}" dt="2026-09-30T01:55:01.988" v="1244" actId="113"/>
          <ac:spMkLst>
            <pc:docMk/>
            <pc:sldMk cId="1467211426" sldId="773"/>
            <ac:spMk id="3" creationId="{00000000-0000-0000-0000-000000000000}"/>
          </ac:spMkLst>
        </pc:spChg>
        <pc:picChg chg="mod">
          <ac:chgData name="Jim Radogna" userId="7fd67d121dc7a07c" providerId="LiveId" clId="{7E05B6DB-A1B4-44A9-9B4E-A766BF601EAF}" dt="2026-09-30T01:55:26.824" v="1284" actId="1038"/>
          <ac:picMkLst>
            <pc:docMk/>
            <pc:sldMk cId="1467211426" sldId="773"/>
            <ac:picMk id="5" creationId="{DD7BEFD8-F200-4705-AA28-97BAF9793B19}"/>
          </ac:picMkLst>
        </pc:picChg>
        <pc:picChg chg="add mod">
          <ac:chgData name="Jim Radogna" userId="7fd67d121dc7a07c" providerId="LiveId" clId="{7E05B6DB-A1B4-44A9-9B4E-A766BF601EAF}" dt="2026-09-30T01:55:29.661" v="1287" actId="1038"/>
          <ac:picMkLst>
            <pc:docMk/>
            <pc:sldMk cId="1467211426" sldId="773"/>
            <ac:picMk id="7" creationId="{B34B1109-430A-6F06-E5CA-9186B9C02586}"/>
          </ac:picMkLst>
        </pc:picChg>
      </pc:sldChg>
      <pc:sldChg chg="modSp mod">
        <pc:chgData name="Jim Radogna" userId="7fd67d121dc7a07c" providerId="LiveId" clId="{7E05B6DB-A1B4-44A9-9B4E-A766BF601EAF}" dt="2026-10-09T14:46:32.535" v="1766" actId="113"/>
        <pc:sldMkLst>
          <pc:docMk/>
          <pc:sldMk cId="3329071759" sldId="777"/>
        </pc:sldMkLst>
        <pc:spChg chg="mod">
          <ac:chgData name="Jim Radogna" userId="7fd67d121dc7a07c" providerId="LiveId" clId="{7E05B6DB-A1B4-44A9-9B4E-A766BF601EAF}" dt="2026-10-09T14:46:32.535" v="1766" actId="113"/>
          <ac:spMkLst>
            <pc:docMk/>
            <pc:sldMk cId="3329071759" sldId="777"/>
            <ac:spMk id="4" creationId="{1364CDD2-9403-44B9-87E1-961063ADF82C}"/>
          </ac:spMkLst>
        </pc:spChg>
      </pc:sldChg>
      <pc:sldChg chg="modSp mod">
        <pc:chgData name="Jim Radogna" userId="7fd67d121dc7a07c" providerId="LiveId" clId="{7E05B6DB-A1B4-44A9-9B4E-A766BF601EAF}" dt="2026-10-09T15:07:03.272" v="1830" actId="113"/>
        <pc:sldMkLst>
          <pc:docMk/>
          <pc:sldMk cId="3981289183" sldId="783"/>
        </pc:sldMkLst>
        <pc:spChg chg="mod">
          <ac:chgData name="Jim Radogna" userId="7fd67d121dc7a07c" providerId="LiveId" clId="{7E05B6DB-A1B4-44A9-9B4E-A766BF601EAF}" dt="2026-10-09T15:07:03.272" v="1830" actId="113"/>
          <ac:spMkLst>
            <pc:docMk/>
            <pc:sldMk cId="3981289183" sldId="783"/>
            <ac:spMk id="4" creationId="{1364CDD2-9403-44B9-87E1-961063ADF82C}"/>
          </ac:spMkLst>
        </pc:spChg>
      </pc:sldChg>
      <pc:sldChg chg="modSp mod">
        <pc:chgData name="Jim Radogna" userId="7fd67d121dc7a07c" providerId="LiveId" clId="{7E05B6DB-A1B4-44A9-9B4E-A766BF601EAF}" dt="2026-10-09T14:46:06.472" v="1765" actId="113"/>
        <pc:sldMkLst>
          <pc:docMk/>
          <pc:sldMk cId="2735958981" sldId="786"/>
        </pc:sldMkLst>
        <pc:spChg chg="mod">
          <ac:chgData name="Jim Radogna" userId="7fd67d121dc7a07c" providerId="LiveId" clId="{7E05B6DB-A1B4-44A9-9B4E-A766BF601EAF}" dt="2026-10-09T14:46:06.472" v="1765" actId="113"/>
          <ac:spMkLst>
            <pc:docMk/>
            <pc:sldMk cId="2735958981" sldId="786"/>
            <ac:spMk id="4" creationId="{1364CDD2-9403-44B9-87E1-961063ADF82C}"/>
          </ac:spMkLst>
        </pc:spChg>
      </pc:sldChg>
      <pc:sldChg chg="ord">
        <pc:chgData name="Jim Radogna" userId="7fd67d121dc7a07c" providerId="LiveId" clId="{7E05B6DB-A1B4-44A9-9B4E-A766BF601EAF}" dt="2026-10-08T18:36:51.856" v="1289"/>
        <pc:sldMkLst>
          <pc:docMk/>
          <pc:sldMk cId="1774575955" sldId="791"/>
        </pc:sldMkLst>
      </pc:sldChg>
      <pc:sldChg chg="modSp mod">
        <pc:chgData name="Jim Radogna" userId="7fd67d121dc7a07c" providerId="LiveId" clId="{7E05B6DB-A1B4-44A9-9B4E-A766BF601EAF}" dt="2026-10-08T18:51:37.779" v="1315" actId="20577"/>
        <pc:sldMkLst>
          <pc:docMk/>
          <pc:sldMk cId="3577764574" sldId="797"/>
        </pc:sldMkLst>
        <pc:spChg chg="mod">
          <ac:chgData name="Jim Radogna" userId="7fd67d121dc7a07c" providerId="LiveId" clId="{7E05B6DB-A1B4-44A9-9B4E-A766BF601EAF}" dt="2026-10-08T18:51:37.779" v="1315" actId="20577"/>
          <ac:spMkLst>
            <pc:docMk/>
            <pc:sldMk cId="3577764574" sldId="797"/>
            <ac:spMk id="4" creationId="{1364CDD2-9403-44B9-87E1-961063ADF82C}"/>
          </ac:spMkLst>
        </pc:spChg>
      </pc:sldChg>
      <pc:sldChg chg="modSp mod">
        <pc:chgData name="Jim Radogna" userId="7fd67d121dc7a07c" providerId="LiveId" clId="{7E05B6DB-A1B4-44A9-9B4E-A766BF601EAF}" dt="2026-10-09T14:40:25.745" v="1739" actId="113"/>
        <pc:sldMkLst>
          <pc:docMk/>
          <pc:sldMk cId="3619556154" sldId="799"/>
        </pc:sldMkLst>
        <pc:spChg chg="mod">
          <ac:chgData name="Jim Radogna" userId="7fd67d121dc7a07c" providerId="LiveId" clId="{7E05B6DB-A1B4-44A9-9B4E-A766BF601EAF}" dt="2026-10-09T14:40:25.745" v="1739" actId="113"/>
          <ac:spMkLst>
            <pc:docMk/>
            <pc:sldMk cId="3619556154" sldId="799"/>
            <ac:spMk id="6" creationId="{0FE31BA8-A6D1-F8FC-69EC-D2B7A92AD352}"/>
          </ac:spMkLst>
        </pc:spChg>
      </pc:sldChg>
      <pc:sldChg chg="modSp mod">
        <pc:chgData name="Jim Radogna" userId="7fd67d121dc7a07c" providerId="LiveId" clId="{7E05B6DB-A1B4-44A9-9B4E-A766BF601EAF}" dt="2026-10-09T14:44:37.775" v="1752" actId="255"/>
        <pc:sldMkLst>
          <pc:docMk/>
          <pc:sldMk cId="684000371" sldId="801"/>
        </pc:sldMkLst>
        <pc:spChg chg="mod">
          <ac:chgData name="Jim Radogna" userId="7fd67d121dc7a07c" providerId="LiveId" clId="{7E05B6DB-A1B4-44A9-9B4E-A766BF601EAF}" dt="2026-10-09T14:44:37.775" v="1752" actId="255"/>
          <ac:spMkLst>
            <pc:docMk/>
            <pc:sldMk cId="684000371" sldId="801"/>
            <ac:spMk id="2" creationId="{00000000-0000-0000-0000-000000000000}"/>
          </ac:spMkLst>
        </pc:spChg>
        <pc:spChg chg="mod">
          <ac:chgData name="Jim Radogna" userId="7fd67d121dc7a07c" providerId="LiveId" clId="{7E05B6DB-A1B4-44A9-9B4E-A766BF601EAF}" dt="2026-10-09T14:43:18.830" v="1740" actId="113"/>
          <ac:spMkLst>
            <pc:docMk/>
            <pc:sldMk cId="684000371" sldId="801"/>
            <ac:spMk id="6" creationId="{0FE31BA8-A6D1-F8FC-69EC-D2B7A92AD352}"/>
          </ac:spMkLst>
        </pc:spChg>
      </pc:sldChg>
      <pc:sldChg chg="modSp mod">
        <pc:chgData name="Jim Radogna" userId="7fd67d121dc7a07c" providerId="LiveId" clId="{7E05B6DB-A1B4-44A9-9B4E-A766BF601EAF}" dt="2026-10-09T14:45:09.210" v="1764" actId="113"/>
        <pc:sldMkLst>
          <pc:docMk/>
          <pc:sldMk cId="2183932658" sldId="802"/>
        </pc:sldMkLst>
        <pc:spChg chg="mod">
          <ac:chgData name="Jim Radogna" userId="7fd67d121dc7a07c" providerId="LiveId" clId="{7E05B6DB-A1B4-44A9-9B4E-A766BF601EAF}" dt="2026-10-09T14:44:57.348" v="1763" actId="255"/>
          <ac:spMkLst>
            <pc:docMk/>
            <pc:sldMk cId="2183932658" sldId="802"/>
            <ac:spMk id="2" creationId="{00000000-0000-0000-0000-000000000000}"/>
          </ac:spMkLst>
        </pc:spChg>
        <pc:spChg chg="mod">
          <ac:chgData name="Jim Radogna" userId="7fd67d121dc7a07c" providerId="LiveId" clId="{7E05B6DB-A1B4-44A9-9B4E-A766BF601EAF}" dt="2026-10-09T14:45:09.210" v="1764" actId="113"/>
          <ac:spMkLst>
            <pc:docMk/>
            <pc:sldMk cId="2183932658" sldId="802"/>
            <ac:spMk id="6" creationId="{0FE31BA8-A6D1-F8FC-69EC-D2B7A92AD352}"/>
          </ac:spMkLst>
        </pc:spChg>
      </pc:sldChg>
      <pc:sldChg chg="modSp mod">
        <pc:chgData name="Jim Radogna" userId="7fd67d121dc7a07c" providerId="LiveId" clId="{7E05B6DB-A1B4-44A9-9B4E-A766BF601EAF}" dt="2026-10-09T15:25:17.626" v="2014" actId="20577"/>
        <pc:sldMkLst>
          <pc:docMk/>
          <pc:sldMk cId="3567701005" sldId="808"/>
        </pc:sldMkLst>
        <pc:spChg chg="mod">
          <ac:chgData name="Jim Radogna" userId="7fd67d121dc7a07c" providerId="LiveId" clId="{7E05B6DB-A1B4-44A9-9B4E-A766BF601EAF}" dt="2026-10-09T15:25:17.626" v="2014" actId="20577"/>
          <ac:spMkLst>
            <pc:docMk/>
            <pc:sldMk cId="3567701005" sldId="808"/>
            <ac:spMk id="4" creationId="{1364CDD2-9403-44B9-87E1-961063ADF82C}"/>
          </ac:spMkLst>
        </pc:spChg>
      </pc:sldChg>
      <pc:sldChg chg="modSp mod">
        <pc:chgData name="Jim Radogna" userId="7fd67d121dc7a07c" providerId="LiveId" clId="{7E05B6DB-A1B4-44A9-9B4E-A766BF601EAF}" dt="2026-10-09T15:26:28.754" v="2017" actId="255"/>
        <pc:sldMkLst>
          <pc:docMk/>
          <pc:sldMk cId="2820676075" sldId="809"/>
        </pc:sldMkLst>
        <pc:spChg chg="mod">
          <ac:chgData name="Jim Radogna" userId="7fd67d121dc7a07c" providerId="LiveId" clId="{7E05B6DB-A1B4-44A9-9B4E-A766BF601EAF}" dt="2026-10-09T15:26:28.754" v="2017" actId="255"/>
          <ac:spMkLst>
            <pc:docMk/>
            <pc:sldMk cId="2820676075" sldId="809"/>
            <ac:spMk id="2" creationId="{00000000-0000-0000-0000-000000000000}"/>
          </ac:spMkLst>
        </pc:spChg>
      </pc:sldChg>
      <pc:sldChg chg="modSp mod">
        <pc:chgData name="Jim Radogna" userId="7fd67d121dc7a07c" providerId="LiveId" clId="{7E05B6DB-A1B4-44A9-9B4E-A766BF601EAF}" dt="2026-10-09T15:26:22.162" v="2016" actId="255"/>
        <pc:sldMkLst>
          <pc:docMk/>
          <pc:sldMk cId="3433989582" sldId="810"/>
        </pc:sldMkLst>
        <pc:spChg chg="mod">
          <ac:chgData name="Jim Radogna" userId="7fd67d121dc7a07c" providerId="LiveId" clId="{7E05B6DB-A1B4-44A9-9B4E-A766BF601EAF}" dt="2026-10-09T15:26:22.162" v="2016" actId="255"/>
          <ac:spMkLst>
            <pc:docMk/>
            <pc:sldMk cId="3433989582" sldId="810"/>
            <ac:spMk id="2" creationId="{00000000-0000-0000-0000-000000000000}"/>
          </ac:spMkLst>
        </pc:spChg>
      </pc:sldChg>
      <pc:sldChg chg="modSp mod">
        <pc:chgData name="Jim Radogna" userId="7fd67d121dc7a07c" providerId="LiveId" clId="{7E05B6DB-A1B4-44A9-9B4E-A766BF601EAF}" dt="2026-10-09T14:57:18.130" v="1801" actId="20577"/>
        <pc:sldMkLst>
          <pc:docMk/>
          <pc:sldMk cId="843144415" sldId="825"/>
        </pc:sldMkLst>
        <pc:spChg chg="mod">
          <ac:chgData name="Jim Radogna" userId="7fd67d121dc7a07c" providerId="LiveId" clId="{7E05B6DB-A1B4-44A9-9B4E-A766BF601EAF}" dt="2026-10-09T14:57:18.130" v="1801" actId="20577"/>
          <ac:spMkLst>
            <pc:docMk/>
            <pc:sldMk cId="843144415" sldId="825"/>
            <ac:spMk id="4" creationId="{3219FA4F-7291-72BC-6DB3-88A95A114F56}"/>
          </ac:spMkLst>
        </pc:spChg>
      </pc:sldChg>
      <pc:sldChg chg="modSp">
        <pc:chgData name="Jim Radogna" userId="7fd67d121dc7a07c" providerId="LiveId" clId="{7E05B6DB-A1B4-44A9-9B4E-A766BF601EAF}" dt="2026-10-09T14:59:03.771" v="1814"/>
        <pc:sldMkLst>
          <pc:docMk/>
          <pc:sldMk cId="4146843178" sldId="826"/>
        </pc:sldMkLst>
        <pc:spChg chg="mod">
          <ac:chgData name="Jim Radogna" userId="7fd67d121dc7a07c" providerId="LiveId" clId="{7E05B6DB-A1B4-44A9-9B4E-A766BF601EAF}" dt="2026-10-09T14:59:03.771" v="1814"/>
          <ac:spMkLst>
            <pc:docMk/>
            <pc:sldMk cId="4146843178" sldId="826"/>
            <ac:spMk id="4" creationId="{D310AE5E-ABE0-C387-4BE3-32A29B0C9711}"/>
          </ac:spMkLst>
        </pc:spChg>
      </pc:sldChg>
      <pc:sldChg chg="modSp add mod ord">
        <pc:chgData name="Jim Radogna" userId="7fd67d121dc7a07c" providerId="LiveId" clId="{7E05B6DB-A1B4-44A9-9B4E-A766BF601EAF}" dt="2026-10-09T15:01:18.342" v="1829" actId="255"/>
        <pc:sldMkLst>
          <pc:docMk/>
          <pc:sldMk cId="2807580378" sldId="830"/>
        </pc:sldMkLst>
        <pc:spChg chg="mod">
          <ac:chgData name="Jim Radogna" userId="7fd67d121dc7a07c" providerId="LiveId" clId="{7E05B6DB-A1B4-44A9-9B4E-A766BF601EAF}" dt="2026-10-08T23:26:14.692" v="1390" actId="20577"/>
          <ac:spMkLst>
            <pc:docMk/>
            <pc:sldMk cId="2807580378" sldId="830"/>
            <ac:spMk id="2" creationId="{DC4B926F-0FFF-AB88-F12E-1AC40635F0FD}"/>
          </ac:spMkLst>
        </pc:spChg>
        <pc:spChg chg="mod">
          <ac:chgData name="Jim Radogna" userId="7fd67d121dc7a07c" providerId="LiveId" clId="{7E05B6DB-A1B4-44A9-9B4E-A766BF601EAF}" dt="2026-10-09T15:01:18.342" v="1829" actId="255"/>
          <ac:spMkLst>
            <pc:docMk/>
            <pc:sldMk cId="2807580378" sldId="830"/>
            <ac:spMk id="4" creationId="{628AACF8-7C9A-548C-E6BA-080304A1DAC9}"/>
          </ac:spMkLst>
        </pc:spChg>
      </pc:sldChg>
      <pc:sldChg chg="new del">
        <pc:chgData name="Jim Radogna" userId="7fd67d121dc7a07c" providerId="LiveId" clId="{7E05B6DB-A1B4-44A9-9B4E-A766BF601EAF}" dt="2026-10-08T23:15:01.603" v="1317" actId="680"/>
        <pc:sldMkLst>
          <pc:docMk/>
          <pc:sldMk cId="3661909336" sldId="83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4EA28DA6-C088-4C0C-917C-ACC6926DB66E}" type="datetimeFigureOut">
              <a:rPr lang="en-US" smtClean="0"/>
              <a:pPr/>
              <a:t>10/8/2026</a:t>
            </a:fld>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5520544F-824B-4B45-812E-856E95426E2A}" type="slidenum">
              <a:rPr lang="en-US" smtClean="0"/>
              <a:pPr/>
              <a:t>‹#›</a:t>
            </a:fld>
            <a:endParaRPr lang="en-US"/>
          </a:p>
        </p:txBody>
      </p:sp>
    </p:spTree>
    <p:extLst>
      <p:ext uri="{BB962C8B-B14F-4D97-AF65-F5344CB8AC3E}">
        <p14:creationId xmlns:p14="http://schemas.microsoft.com/office/powerpoint/2010/main" val="2415202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20544F-824B-4B45-812E-856E95426E2A}" type="slidenum">
              <a:rPr lang="en-US" smtClean="0"/>
              <a:pPr/>
              <a:t>1</a:t>
            </a:fld>
            <a:endParaRPr lang="en-US" dirty="0"/>
          </a:p>
        </p:txBody>
      </p:sp>
    </p:spTree>
    <p:extLst>
      <p:ext uri="{BB962C8B-B14F-4D97-AF65-F5344CB8AC3E}">
        <p14:creationId xmlns:p14="http://schemas.microsoft.com/office/powerpoint/2010/main" val="1326892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58F26CDB-B4E0-4CD7-984A-3FEA0E4A7849}" type="datetime1">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1F6BC69-035D-433A-A407-2B0A798AA298}" type="datetime1">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2B10195-65C6-4101-BE21-15C770B1E479}" type="datetime1">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F32FD6A-CFDE-4256-A23C-12258DFAE31D}" type="datetime1">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4C879D0-E029-484C-9382-041D8E5F6918}" type="datetime1">
              <a:rPr lang="en-US" smtClean="0"/>
              <a:t>10/8/2026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AC5E4550-D3F6-445C-942B-5B463934052D}" type="datetime1">
              <a:rPr lang="en-US" smtClean="0"/>
              <a:t>10/8/2026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9BDC0B-384B-4CDD-A796-E4B7F9B248D4}" type="datetime1">
              <a:rPr lang="en-US" smtClean="0"/>
              <a:t>10/8/2026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6A31E2F-5F4A-4B96-86CC-D9FB862C55D7}" type="datetime1">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Drag picture to placeholder or click icon to add</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C87002FA-04E1-41C9-971A-C4B47301A967}" type="datetime1">
              <a:rPr lang="en-US" smtClean="0"/>
              <a:t>10/8/2026</a:t>
            </a:fld>
            <a:endParaRPr lang="en-US" dirty="0"/>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dirty="0"/>
          </a:p>
        </p:txBody>
      </p:sp>
      <p:sp>
        <p:nvSpPr>
          <p:cNvPr id="7" name="Slide Number Placeholder 6"/>
          <p:cNvSpPr>
            <a:spLocks noGrp="1"/>
          </p:cNvSpPr>
          <p:nvPr>
            <p:ph type="sldNum" sz="quarter" idx="12"/>
          </p:nvPr>
        </p:nvSpPr>
        <p:spPr>
          <a:xfrm>
            <a:off x="8339328" y="1170432"/>
            <a:ext cx="733864" cy="201168"/>
          </a:xfrm>
        </p:spPr>
        <p:txBody>
          <a:bodyPr/>
          <a:lstStyle/>
          <a:p>
            <a:fld id="{1B5C5464-0A0C-4F4F-8948-B8BFCC70FC15}"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95DDD82-B537-4F6F-9C76-685B5291998E}" type="datetime1">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7E1D8DA-85DB-4395-8C59-FFB12EFC2A6E}" type="datetime1">
              <a:rPr lang="en-US" smtClean="0"/>
              <a:t>10/8/2026</a:t>
            </a:fld>
            <a:endParaRPr lang="en-US" dirty="0"/>
          </a:p>
        </p:txBody>
      </p:sp>
      <p:sp>
        <p:nvSpPr>
          <p:cNvPr id="5" name="Footer Placeholder 4"/>
          <p:cNvSpPr>
            <a:spLocks noGrp="1"/>
          </p:cNvSpPr>
          <p:nvPr>
            <p:ph type="ftr" sz="quarter" idx="11"/>
          </p:nvPr>
        </p:nvSpPr>
        <p:spPr>
          <a:xfrm>
            <a:off x="2640597" y="6377459"/>
            <a:ext cx="3836404" cy="365125"/>
          </a:xfrm>
        </p:spPr>
        <p:txBody>
          <a:bodyPr/>
          <a:lstStyle/>
          <a:p>
            <a:endParaRPr lang="en-US" dirty="0"/>
          </a:p>
        </p:txBody>
      </p:sp>
      <p:sp>
        <p:nvSpPr>
          <p:cNvPr id="6" name="Slide Number Placeholder 5"/>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FC7E5AB8-B810-4C21-B192-E2AFD199EC3C}" type="datetime1">
              <a:rPr lang="en-US" smtClean="0"/>
              <a:t>10/8/2026</a:t>
            </a:fld>
            <a:endParaRPr lang="en-US" dirty="0"/>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1B5C5464-0A0C-4F4F-8948-B8BFCC70FC1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734" r:id="rId1"/>
    <p:sldLayoutId id="2147484735" r:id="rId2"/>
    <p:sldLayoutId id="2147484736" r:id="rId3"/>
    <p:sldLayoutId id="2147484737" r:id="rId4"/>
    <p:sldLayoutId id="2147484738" r:id="rId5"/>
    <p:sldLayoutId id="2147484739" r:id="rId6"/>
    <p:sldLayoutId id="2147484740" r:id="rId7"/>
    <p:sldLayoutId id="2147484741" r:id="rId8"/>
    <p:sldLayoutId id="2147484742" r:id="rId9"/>
    <p:sldLayoutId id="2147484743" r:id="rId10"/>
    <p:sldLayoutId id="2147484744" r:id="rId11"/>
  </p:sldLayoutIdLst>
  <p:hf hdr="0" ft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hyperlink" Target="https://www.youtube.com/@RRCC-cjc/streams?utm_source=copilot.com" TargetMode="External"/><Relationship Id="rId2" Type="http://schemas.openxmlformats.org/officeDocument/2006/relationships/hyperlink" Target="mailto:CACVSO@eagleveteranslaw.com" TargetMode="Externa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3453" y="4038600"/>
            <a:ext cx="7924800" cy="1167283"/>
          </a:xfrm>
        </p:spPr>
        <p:txBody>
          <a:bodyPr>
            <a:noAutofit/>
          </a:bodyPr>
          <a:lstStyle/>
          <a:p>
            <a:pPr algn="ctr"/>
            <a:r>
              <a:rPr lang="en-US" sz="3200" dirty="0">
                <a:solidFill>
                  <a:schemeClr val="accent1"/>
                </a:solidFill>
              </a:rPr>
              <a:t>Special Monthly Compensation Part 2: </a:t>
            </a:r>
            <a:br>
              <a:rPr lang="en-US" sz="3200" dirty="0">
                <a:solidFill>
                  <a:schemeClr val="accent1"/>
                </a:solidFill>
              </a:rPr>
            </a:br>
            <a:r>
              <a:rPr lang="en-US" sz="3200" dirty="0">
                <a:solidFill>
                  <a:schemeClr val="accent1"/>
                </a:solidFill>
              </a:rPr>
              <a:t>Higher Levels of SMC</a:t>
            </a:r>
            <a:endParaRPr lang="en-US" sz="3200" dirty="0"/>
          </a:p>
        </p:txBody>
      </p:sp>
      <p:sp>
        <p:nvSpPr>
          <p:cNvPr id="3" name="Subtitle 2"/>
          <p:cNvSpPr>
            <a:spLocks noGrp="1"/>
          </p:cNvSpPr>
          <p:nvPr>
            <p:ph type="subTitle" idx="1"/>
          </p:nvPr>
        </p:nvSpPr>
        <p:spPr>
          <a:xfrm>
            <a:off x="12584" y="3872591"/>
            <a:ext cx="9131416" cy="699408"/>
          </a:xfrm>
        </p:spPr>
        <p:txBody>
          <a:bodyPr>
            <a:noAutofit/>
          </a:bodyPr>
          <a:lstStyle/>
          <a:p>
            <a:pPr algn="ctr"/>
            <a:endParaRPr lang="en-US" sz="3200" dirty="0"/>
          </a:p>
          <a:p>
            <a:pPr algn="ctr"/>
            <a:endParaRPr lang="en-US" sz="2200" dirty="0"/>
          </a:p>
          <a:p>
            <a:pPr algn="ctr"/>
            <a:endParaRPr lang="en-US" sz="2200" dirty="0"/>
          </a:p>
          <a:p>
            <a:pPr algn="ctr"/>
            <a:r>
              <a:rPr lang="en-US" sz="2400" b="1" dirty="0"/>
              <a:t>Spring 2023 Professional Training Conference</a:t>
            </a:r>
          </a:p>
          <a:p>
            <a:pPr algn="ctr"/>
            <a:r>
              <a:rPr lang="en-US" sz="2200" b="1" dirty="0"/>
              <a:t>Winter 2023 Professional Training Conference</a:t>
            </a:r>
          </a:p>
          <a:p>
            <a:pPr algn="ctr"/>
            <a:r>
              <a:rPr lang="en-US" sz="2200" b="1" dirty="0"/>
              <a:t>Winter 2023 Professional Training Conference</a:t>
            </a:r>
          </a:p>
          <a:p>
            <a:pPr algn="ctr"/>
            <a:r>
              <a:rPr lang="en-US" sz="2200" b="1" dirty="0"/>
              <a:t>  October 2026 Training Conference</a:t>
            </a:r>
          </a:p>
          <a:p>
            <a:pPr algn="ctr"/>
            <a:endParaRPr lang="en-US" sz="2200" dirty="0"/>
          </a:p>
          <a:p>
            <a:pPr algn="ctr"/>
            <a:endParaRPr lang="en-US" sz="2200" dirty="0"/>
          </a:p>
          <a:p>
            <a:pPr algn="ctr"/>
            <a:endParaRPr lang="en-US" sz="2200" dirty="0"/>
          </a:p>
          <a:p>
            <a:pPr algn="ctr"/>
            <a:endParaRPr lang="en-US" sz="2200" dirty="0"/>
          </a:p>
          <a:p>
            <a:pPr algn="ctr"/>
            <a:endParaRPr lang="en-US" sz="2200" dirty="0"/>
          </a:p>
          <a:p>
            <a:pPr algn="ctr"/>
            <a:endParaRPr lang="en-US" sz="3200" dirty="0"/>
          </a:p>
          <a:p>
            <a:pPr algn="ctr"/>
            <a:endParaRPr lang="en-US" sz="3200" dirty="0"/>
          </a:p>
        </p:txBody>
      </p:sp>
      <p:sp>
        <p:nvSpPr>
          <p:cNvPr id="6" name="TextBox 5"/>
          <p:cNvSpPr txBox="1"/>
          <p:nvPr/>
        </p:nvSpPr>
        <p:spPr>
          <a:xfrm>
            <a:off x="44392" y="5371893"/>
            <a:ext cx="9055216" cy="1384995"/>
          </a:xfrm>
          <a:prstGeom prst="rect">
            <a:avLst/>
          </a:prstGeom>
          <a:noFill/>
        </p:spPr>
        <p:txBody>
          <a:bodyPr wrap="square" rtlCol="0">
            <a:spAutoFit/>
          </a:bodyPr>
          <a:lstStyle/>
          <a:p>
            <a:pPr algn="ctr"/>
            <a:r>
              <a:rPr lang="en-US" sz="2800" dirty="0"/>
              <a:t>Presenters: </a:t>
            </a:r>
          </a:p>
          <a:p>
            <a:pPr algn="ctr"/>
            <a:r>
              <a:rPr lang="en-US" sz="2800" dirty="0"/>
              <a:t>   Katrina J. Eagle, Esq.</a:t>
            </a:r>
          </a:p>
          <a:p>
            <a:pPr algn="ctr"/>
            <a:r>
              <a:rPr lang="en-US" sz="2800" dirty="0"/>
              <a:t>Jim Radogna, VA Accredited Agent</a:t>
            </a:r>
          </a:p>
        </p:txBody>
      </p:sp>
      <p:pic>
        <p:nvPicPr>
          <p:cNvPr id="9" name="Picture 8" descr="A picture containing screenshot&#10;&#10;Description automatically generated">
            <a:extLst>
              <a:ext uri="{FF2B5EF4-FFF2-40B4-BE49-F238E27FC236}">
                <a16:creationId xmlns:a16="http://schemas.microsoft.com/office/drawing/2014/main" id="{C22FB30C-E3D4-41D7-B971-94873A88E0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0"/>
            <a:ext cx="9144000" cy="1543050"/>
          </a:xfrm>
          <a:prstGeom prst="rect">
            <a:avLst/>
          </a:prstGeom>
        </p:spPr>
      </p:pic>
      <p:pic>
        <p:nvPicPr>
          <p:cNvPr id="5" name="Picture 4" descr="Logo, company name&#10;&#10;Description automatically generated">
            <a:extLst>
              <a:ext uri="{FF2B5EF4-FFF2-40B4-BE49-F238E27FC236}">
                <a16:creationId xmlns:a16="http://schemas.microsoft.com/office/drawing/2014/main" id="{33B5E080-E277-4777-8C00-A41AA8620E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8926" y="2255753"/>
            <a:ext cx="2046147" cy="1706647"/>
          </a:xfrm>
          <a:prstGeom prst="rect">
            <a:avLst/>
          </a:prstGeom>
        </p:spPr>
      </p:pic>
    </p:spTree>
    <p:extLst>
      <p:ext uri="{BB962C8B-B14F-4D97-AF65-F5344CB8AC3E}">
        <p14:creationId xmlns:p14="http://schemas.microsoft.com/office/powerpoint/2010/main" val="3052340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BC573-AC72-FE6F-1579-144C8DFAA2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51DA21-7282-6BBA-2A76-77FD0A68D84B}"/>
              </a:ext>
            </a:extLst>
          </p:cNvPr>
          <p:cNvSpPr>
            <a:spLocks noGrp="1"/>
          </p:cNvSpPr>
          <p:nvPr>
            <p:ph type="title"/>
          </p:nvPr>
        </p:nvSpPr>
        <p:spPr>
          <a:xfrm>
            <a:off x="-152400" y="155448"/>
            <a:ext cx="8991600" cy="1252728"/>
          </a:xfrm>
        </p:spPr>
        <p:txBody>
          <a:bodyPr>
            <a:noAutofit/>
          </a:bodyPr>
          <a:lstStyle/>
          <a:p>
            <a:pPr marR="0" lvl="0" algn="ctr">
              <a:lnSpc>
                <a:spcPct val="107000"/>
              </a:lnSpc>
              <a:spcBef>
                <a:spcPts val="0"/>
              </a:spcBef>
              <a:spcAft>
                <a:spcPts val="800"/>
              </a:spcAft>
            </a:pPr>
            <a:r>
              <a:rPr lang="en-US" sz="3800" dirty="0">
                <a:solidFill>
                  <a:schemeClr val="accent1"/>
                </a:solidFill>
                <a:ea typeface="Calibri" panose="020F0502020204030204" pitchFamily="34" charset="0"/>
                <a:cs typeface="Calibri" panose="020F0502020204030204" pitchFamily="34" charset="0"/>
              </a:rPr>
              <a:t>2026</a:t>
            </a:r>
            <a:r>
              <a:rPr lang="en-US" sz="3800" b="1" dirty="0">
                <a:solidFill>
                  <a:schemeClr val="accent1"/>
                </a:solidFill>
                <a:effectLst/>
                <a:ea typeface="Calibri" panose="020F0502020204030204" pitchFamily="34" charset="0"/>
                <a:cs typeface="Calibri" panose="020F0502020204030204" pitchFamily="34" charset="0"/>
              </a:rPr>
              <a:t> SMC Rates (no dependents)</a:t>
            </a:r>
          </a:p>
        </p:txBody>
      </p:sp>
      <p:sp>
        <p:nvSpPr>
          <p:cNvPr id="4" name="Content Placeholder 3">
            <a:extLst>
              <a:ext uri="{FF2B5EF4-FFF2-40B4-BE49-F238E27FC236}">
                <a16:creationId xmlns:a16="http://schemas.microsoft.com/office/drawing/2014/main" id="{71713FFF-1258-1C97-3B4F-E18E85BE8B8A}"/>
              </a:ext>
            </a:extLst>
          </p:cNvPr>
          <p:cNvSpPr>
            <a:spLocks noGrp="1"/>
          </p:cNvSpPr>
          <p:nvPr>
            <p:ph idx="1"/>
          </p:nvPr>
        </p:nvSpPr>
        <p:spPr>
          <a:xfrm>
            <a:off x="22194" y="1408176"/>
            <a:ext cx="9121806" cy="5449824"/>
          </a:xfrm>
        </p:spPr>
        <p:txBody>
          <a:bodyPr>
            <a:noAutofit/>
          </a:bodyPr>
          <a:lstStyle/>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233B99CF-5789-A37D-C113-EC175448AA58}"/>
              </a:ext>
            </a:extLst>
          </p:cNvPr>
          <p:cNvSpPr>
            <a:spLocks noGrp="1"/>
          </p:cNvSpPr>
          <p:nvPr>
            <p:ph type="sldNum" sz="quarter" idx="12"/>
          </p:nvPr>
        </p:nvSpPr>
        <p:spPr/>
        <p:txBody>
          <a:bodyPr/>
          <a:lstStyle/>
          <a:p>
            <a:fld id="{1B5C5464-0A0C-4F4F-8948-B8BFCC70FC15}" type="slidenum">
              <a:rPr lang="en-US" smtClean="0"/>
              <a:pPr/>
              <a:t>2</a:t>
            </a:fld>
            <a:endParaRPr lang="en-US" dirty="0"/>
          </a:p>
        </p:txBody>
      </p:sp>
      <p:sp>
        <p:nvSpPr>
          <p:cNvPr id="6" name="TextBox 5">
            <a:extLst>
              <a:ext uri="{FF2B5EF4-FFF2-40B4-BE49-F238E27FC236}">
                <a16:creationId xmlns:a16="http://schemas.microsoft.com/office/drawing/2014/main" id="{62174F74-1485-DDA4-ABD5-F0A4AFCE9F1A}"/>
              </a:ext>
            </a:extLst>
          </p:cNvPr>
          <p:cNvSpPr txBox="1"/>
          <p:nvPr/>
        </p:nvSpPr>
        <p:spPr>
          <a:xfrm>
            <a:off x="22194" y="6193381"/>
            <a:ext cx="9099612" cy="492443"/>
          </a:xfrm>
          <a:prstGeom prst="rect">
            <a:avLst/>
          </a:prstGeom>
          <a:noFill/>
        </p:spPr>
        <p:txBody>
          <a:bodyPr wrap="square" rtlCol="0">
            <a:spAutoFit/>
          </a:bodyPr>
          <a:lstStyle/>
          <a:p>
            <a:pPr algn="ctr"/>
            <a:r>
              <a:rPr lang="en-US" sz="1300" b="1" dirty="0"/>
              <a:t>*SMC-K amount is paid </a:t>
            </a:r>
            <a:r>
              <a:rPr lang="en-US" sz="1300" b="1" i="1" dirty="0"/>
              <a:t>in addition </a:t>
            </a:r>
            <a:r>
              <a:rPr lang="en-US" sz="1300" b="1" dirty="0"/>
              <a:t>to regular monthly compensation (ex. 100% @ $3,938.58 + $139.87), all other levels are </a:t>
            </a:r>
            <a:r>
              <a:rPr lang="en-US" sz="1300" b="1" i="1" dirty="0"/>
              <a:t>in place of </a:t>
            </a:r>
            <a:r>
              <a:rPr lang="en-US" sz="1300" b="1" dirty="0"/>
              <a:t>regular monthly compensation. **All SMC levels other than SMC-K pay additional $ for a veteran’s dependents.</a:t>
            </a:r>
          </a:p>
        </p:txBody>
      </p:sp>
      <p:graphicFrame>
        <p:nvGraphicFramePr>
          <p:cNvPr id="5" name="Table 4">
            <a:extLst>
              <a:ext uri="{FF2B5EF4-FFF2-40B4-BE49-F238E27FC236}">
                <a16:creationId xmlns:a16="http://schemas.microsoft.com/office/drawing/2014/main" id="{33DA5A9A-A58E-84C5-93E2-8F0F59AD8F12}"/>
              </a:ext>
            </a:extLst>
          </p:cNvPr>
          <p:cNvGraphicFramePr>
            <a:graphicFrameLocks noGrp="1"/>
          </p:cNvGraphicFramePr>
          <p:nvPr/>
        </p:nvGraphicFramePr>
        <p:xfrm>
          <a:off x="152400" y="1590483"/>
          <a:ext cx="8839200" cy="4581717"/>
        </p:xfrm>
        <a:graphic>
          <a:graphicData uri="http://schemas.openxmlformats.org/drawingml/2006/table">
            <a:tbl>
              <a:tblPr firstRow="1" bandRow="1">
                <a:tableStyleId>{5C22544A-7EE6-4342-B048-85BDC9FD1C3A}</a:tableStyleId>
              </a:tblPr>
              <a:tblGrid>
                <a:gridCol w="2810934">
                  <a:extLst>
                    <a:ext uri="{9D8B030D-6E8A-4147-A177-3AD203B41FA5}">
                      <a16:colId xmlns:a16="http://schemas.microsoft.com/office/drawing/2014/main" val="2378048355"/>
                    </a:ext>
                  </a:extLst>
                </a:gridCol>
                <a:gridCol w="3014133">
                  <a:extLst>
                    <a:ext uri="{9D8B030D-6E8A-4147-A177-3AD203B41FA5}">
                      <a16:colId xmlns:a16="http://schemas.microsoft.com/office/drawing/2014/main" val="2197831677"/>
                    </a:ext>
                  </a:extLst>
                </a:gridCol>
                <a:gridCol w="3014133">
                  <a:extLst>
                    <a:ext uri="{9D8B030D-6E8A-4147-A177-3AD203B41FA5}">
                      <a16:colId xmlns:a16="http://schemas.microsoft.com/office/drawing/2014/main" val="970875933"/>
                    </a:ext>
                  </a:extLst>
                </a:gridCol>
              </a:tblGrid>
              <a:tr h="319061">
                <a:tc>
                  <a:txBody>
                    <a:bodyPr/>
                    <a:lstStyle/>
                    <a:p>
                      <a:pPr algn="ctr"/>
                      <a:r>
                        <a:rPr lang="en-US" dirty="0"/>
                        <a:t>SMC Level</a:t>
                      </a:r>
                    </a:p>
                  </a:txBody>
                  <a:tcPr/>
                </a:tc>
                <a:tc>
                  <a:txBody>
                    <a:bodyPr/>
                    <a:lstStyle/>
                    <a:p>
                      <a:pPr algn="ctr"/>
                      <a:r>
                        <a:rPr lang="en-US" dirty="0"/>
                        <a:t>SMC Rate</a:t>
                      </a:r>
                    </a:p>
                  </a:txBody>
                  <a:tcPr/>
                </a:tc>
                <a:tc>
                  <a:txBody>
                    <a:bodyPr/>
                    <a:lstStyle/>
                    <a:p>
                      <a:pPr algn="ctr"/>
                      <a:r>
                        <a:rPr lang="en-US" dirty="0"/>
                        <a:t>Additional Amount</a:t>
                      </a:r>
                    </a:p>
                  </a:txBody>
                  <a:tcPr/>
                </a:tc>
                <a:extLst>
                  <a:ext uri="{0D108BD9-81ED-4DB2-BD59-A6C34878D82A}">
                    <a16:rowId xmlns:a16="http://schemas.microsoft.com/office/drawing/2014/main" val="456809217"/>
                  </a:ext>
                </a:extLst>
              </a:tr>
              <a:tr h="319061">
                <a:tc>
                  <a:txBody>
                    <a:bodyPr/>
                    <a:lstStyle/>
                    <a:p>
                      <a:pPr algn="ctr"/>
                      <a:r>
                        <a:rPr lang="en-US" dirty="0"/>
                        <a:t>K</a:t>
                      </a:r>
                    </a:p>
                  </a:txBody>
                  <a:tcPr/>
                </a:tc>
                <a:tc>
                  <a:txBody>
                    <a:bodyPr/>
                    <a:lstStyle/>
                    <a:p>
                      <a:pPr algn="ctr"/>
                      <a:r>
                        <a:rPr lang="en-US" dirty="0"/>
                        <a:t>$139.87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+$139.87 added to 0% to 100%*</a:t>
                      </a:r>
                    </a:p>
                  </a:txBody>
                  <a:tcPr/>
                </a:tc>
                <a:extLst>
                  <a:ext uri="{0D108BD9-81ED-4DB2-BD59-A6C34878D82A}">
                    <a16:rowId xmlns:a16="http://schemas.microsoft.com/office/drawing/2014/main" val="985800928"/>
                  </a:ext>
                </a:extLst>
              </a:tr>
              <a:tr h="319061">
                <a:tc>
                  <a:txBody>
                    <a:bodyPr/>
                    <a:lstStyle/>
                    <a:p>
                      <a:pPr algn="ctr"/>
                      <a:r>
                        <a:rPr lang="en-US" dirty="0"/>
                        <a:t>S</a:t>
                      </a:r>
                    </a:p>
                  </a:txBody>
                  <a:tcPr/>
                </a:tc>
                <a:tc>
                  <a:txBody>
                    <a:bodyPr/>
                    <a:lstStyle/>
                    <a:p>
                      <a:pPr algn="ctr"/>
                      <a:r>
                        <a:rPr lang="en-US" dirty="0"/>
                        <a:t>$4,408.53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+$469.95 &gt;100% rate</a:t>
                      </a:r>
                    </a:p>
                  </a:txBody>
                  <a:tcPr/>
                </a:tc>
                <a:extLst>
                  <a:ext uri="{0D108BD9-81ED-4DB2-BD59-A6C34878D82A}">
                    <a16:rowId xmlns:a16="http://schemas.microsoft.com/office/drawing/2014/main" val="387746368"/>
                  </a:ext>
                </a:extLst>
              </a:tr>
              <a:tr h="319061">
                <a:tc>
                  <a:txBody>
                    <a:bodyPr/>
                    <a:lstStyle/>
                    <a:p>
                      <a:pPr algn="ctr"/>
                      <a:r>
                        <a:rPr lang="en-US" dirty="0"/>
                        <a:t>L</a:t>
                      </a:r>
                    </a:p>
                  </a:txBody>
                  <a:tcPr/>
                </a:tc>
                <a:tc>
                  <a:txBody>
                    <a:bodyPr/>
                    <a:lstStyle/>
                    <a:p>
                      <a:pPr algn="ctr"/>
                      <a:r>
                        <a:rPr lang="en-US" dirty="0"/>
                        <a:t>$4,900.83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+$962.25 &gt; 100% rate</a:t>
                      </a:r>
                    </a:p>
                  </a:txBody>
                  <a:tcPr/>
                </a:tc>
                <a:extLst>
                  <a:ext uri="{0D108BD9-81ED-4DB2-BD59-A6C34878D82A}">
                    <a16:rowId xmlns:a16="http://schemas.microsoft.com/office/drawing/2014/main" val="1516822565"/>
                  </a:ext>
                </a:extLst>
              </a:tr>
              <a:tr h="319061">
                <a:tc>
                  <a:txBody>
                    <a:bodyPr/>
                    <a:lstStyle/>
                    <a:p>
                      <a:pPr algn="ctr"/>
                      <a:r>
                        <a:rPr lang="en-US" dirty="0"/>
                        <a:t>L1/2</a:t>
                      </a:r>
                    </a:p>
                  </a:txBody>
                  <a:tcPr/>
                </a:tc>
                <a:tc>
                  <a:txBody>
                    <a:bodyPr/>
                    <a:lstStyle/>
                    <a:p>
                      <a:pPr algn="ctr"/>
                      <a:r>
                        <a:rPr lang="en-US" dirty="0"/>
                        <a:t>$5,154.18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+$1,215.31 &gt; 100% rate</a:t>
                      </a:r>
                    </a:p>
                  </a:txBody>
                  <a:tcPr/>
                </a:tc>
                <a:extLst>
                  <a:ext uri="{0D108BD9-81ED-4DB2-BD59-A6C34878D82A}">
                    <a16:rowId xmlns:a16="http://schemas.microsoft.com/office/drawing/2014/main" val="4059726007"/>
                  </a:ext>
                </a:extLst>
              </a:tr>
              <a:tr h="364956">
                <a:tc>
                  <a:txBody>
                    <a:bodyPr/>
                    <a:lstStyle/>
                    <a:p>
                      <a:pPr algn="ctr"/>
                      <a:r>
                        <a:rPr lang="en-US" dirty="0"/>
                        <a:t>M</a:t>
                      </a:r>
                    </a:p>
                  </a:txBody>
                  <a:tcPr/>
                </a:tc>
                <a:tc>
                  <a:txBody>
                    <a:bodyPr/>
                    <a:lstStyle/>
                    <a:p>
                      <a:pPr algn="ctr"/>
                      <a:r>
                        <a:rPr lang="en-US" dirty="0"/>
                        <a:t>$5,408.55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+$1,469.98 &gt; 100% rate</a:t>
                      </a:r>
                    </a:p>
                  </a:txBody>
                  <a:tcPr/>
                </a:tc>
                <a:extLst>
                  <a:ext uri="{0D108BD9-81ED-4DB2-BD59-A6C34878D82A}">
                    <a16:rowId xmlns:a16="http://schemas.microsoft.com/office/drawing/2014/main" val="1752215802"/>
                  </a:ext>
                </a:extLst>
              </a:tr>
              <a:tr h="364956">
                <a:tc>
                  <a:txBody>
                    <a:bodyPr/>
                    <a:lstStyle/>
                    <a:p>
                      <a:pPr algn="ctr"/>
                      <a:r>
                        <a:rPr lang="en-US" dirty="0"/>
                        <a:t>M1/2</a:t>
                      </a:r>
                    </a:p>
                  </a:txBody>
                  <a:tcPr/>
                </a:tc>
                <a:tc>
                  <a:txBody>
                    <a:bodyPr/>
                    <a:lstStyle/>
                    <a:p>
                      <a:pPr algn="ctr"/>
                      <a:r>
                        <a:rPr lang="en-US" dirty="0"/>
                        <a:t>$5,780.19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+$1,841.61 &gt; 100% rate</a:t>
                      </a:r>
                    </a:p>
                  </a:txBody>
                  <a:tcPr/>
                </a:tc>
                <a:extLst>
                  <a:ext uri="{0D108BD9-81ED-4DB2-BD59-A6C34878D82A}">
                    <a16:rowId xmlns:a16="http://schemas.microsoft.com/office/drawing/2014/main" val="1422817799"/>
                  </a:ext>
                </a:extLst>
              </a:tr>
              <a:tr h="364956">
                <a:tc>
                  <a:txBody>
                    <a:bodyPr/>
                    <a:lstStyle/>
                    <a:p>
                      <a:pPr algn="ctr"/>
                      <a:r>
                        <a:rPr lang="en-US" dirty="0"/>
                        <a:t>N</a:t>
                      </a:r>
                    </a:p>
                  </a:txBody>
                  <a:tcPr/>
                </a:tc>
                <a:tc>
                  <a:txBody>
                    <a:bodyPr/>
                    <a:lstStyle/>
                    <a:p>
                      <a:pPr algn="ctr"/>
                      <a:r>
                        <a:rPr lang="en-US" dirty="0"/>
                        <a:t>$6,152.64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+$2,214.06 &gt; 100% rate</a:t>
                      </a:r>
                    </a:p>
                  </a:txBody>
                  <a:tcPr/>
                </a:tc>
                <a:extLst>
                  <a:ext uri="{0D108BD9-81ED-4DB2-BD59-A6C34878D82A}">
                    <a16:rowId xmlns:a16="http://schemas.microsoft.com/office/drawing/2014/main" val="2624799473"/>
                  </a:ext>
                </a:extLst>
              </a:tr>
              <a:tr h="364956">
                <a:tc>
                  <a:txBody>
                    <a:bodyPr/>
                    <a:lstStyle/>
                    <a:p>
                      <a:pPr algn="ctr"/>
                      <a:r>
                        <a:rPr lang="en-US" dirty="0"/>
                        <a:t>N1/2</a:t>
                      </a:r>
                    </a:p>
                  </a:txBody>
                  <a:tcPr/>
                </a:tc>
                <a:tc>
                  <a:txBody>
                    <a:bodyPr/>
                    <a:lstStyle/>
                    <a:p>
                      <a:pPr algn="ctr"/>
                      <a:r>
                        <a:rPr lang="en-US" dirty="0"/>
                        <a:t>$6,514.55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+$2,575.97 &gt; 100% rate</a:t>
                      </a:r>
                    </a:p>
                  </a:txBody>
                  <a:tcPr/>
                </a:tc>
                <a:extLst>
                  <a:ext uri="{0D108BD9-81ED-4DB2-BD59-A6C34878D82A}">
                    <a16:rowId xmlns:a16="http://schemas.microsoft.com/office/drawing/2014/main" val="3172914745"/>
                  </a:ext>
                </a:extLst>
              </a:tr>
              <a:tr h="364956">
                <a:tc>
                  <a:txBody>
                    <a:bodyPr/>
                    <a:lstStyle/>
                    <a:p>
                      <a:pPr algn="ctr"/>
                      <a:r>
                        <a:rPr lang="en-US" dirty="0"/>
                        <a:t>O</a:t>
                      </a:r>
                    </a:p>
                  </a:txBody>
                  <a:tcPr/>
                </a:tc>
                <a:tc>
                  <a:txBody>
                    <a:bodyPr/>
                    <a:lstStyle/>
                    <a:p>
                      <a:pPr algn="ctr"/>
                      <a:r>
                        <a:rPr lang="en-US" dirty="0"/>
                        <a:t>$6,876.52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+$2,938.55 &gt; 100% rate</a:t>
                      </a:r>
                    </a:p>
                  </a:txBody>
                  <a:tcPr/>
                </a:tc>
                <a:extLst>
                  <a:ext uri="{0D108BD9-81ED-4DB2-BD59-A6C34878D82A}">
                    <a16:rowId xmlns:a16="http://schemas.microsoft.com/office/drawing/2014/main" val="785295905"/>
                  </a:ext>
                </a:extLst>
              </a:tr>
              <a:tr h="364956">
                <a:tc>
                  <a:txBody>
                    <a:bodyPr/>
                    <a:lstStyle/>
                    <a:p>
                      <a:pPr algn="ctr"/>
                      <a:r>
                        <a:rPr lang="en-US" dirty="0"/>
                        <a:t>R-1</a:t>
                      </a:r>
                    </a:p>
                  </a:txBody>
                  <a:tcPr/>
                </a:tc>
                <a:tc>
                  <a:txBody>
                    <a:bodyPr/>
                    <a:lstStyle/>
                    <a:p>
                      <a:pPr algn="ctr"/>
                      <a:r>
                        <a:rPr lang="en-US" dirty="0"/>
                        <a:t>$9,826.88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+$5,888.30 &gt; 100% rate</a:t>
                      </a:r>
                    </a:p>
                  </a:txBody>
                  <a:tcPr/>
                </a:tc>
                <a:extLst>
                  <a:ext uri="{0D108BD9-81ED-4DB2-BD59-A6C34878D82A}">
                    <a16:rowId xmlns:a16="http://schemas.microsoft.com/office/drawing/2014/main" val="354506463"/>
                  </a:ext>
                </a:extLst>
              </a:tr>
              <a:tr h="558357">
                <a:tc>
                  <a:txBody>
                    <a:bodyPr/>
                    <a:lstStyle/>
                    <a:p>
                      <a:pPr algn="ctr"/>
                      <a:r>
                        <a:rPr lang="en-US" dirty="0"/>
                        <a:t>R-2/T</a:t>
                      </a:r>
                    </a:p>
                  </a:txBody>
                  <a:tcPr/>
                </a:tc>
                <a:tc>
                  <a:txBody>
                    <a:bodyPr/>
                    <a:lstStyle/>
                    <a:p>
                      <a:pPr algn="ctr"/>
                      <a:r>
                        <a:rPr lang="en-US" dirty="0"/>
                        <a:t>$11,271.67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+$7,333.10 &gt; 100% rate</a:t>
                      </a:r>
                    </a:p>
                  </a:txBody>
                  <a:tcPr/>
                </a:tc>
                <a:extLst>
                  <a:ext uri="{0D108BD9-81ED-4DB2-BD59-A6C34878D82A}">
                    <a16:rowId xmlns:a16="http://schemas.microsoft.com/office/drawing/2014/main" val="309943184"/>
                  </a:ext>
                </a:extLst>
              </a:tr>
            </a:tbl>
          </a:graphicData>
        </a:graphic>
      </p:graphicFrame>
    </p:spTree>
    <p:extLst>
      <p:ext uri="{BB962C8B-B14F-4D97-AF65-F5344CB8AC3E}">
        <p14:creationId xmlns:p14="http://schemas.microsoft.com/office/powerpoint/2010/main" val="4203483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3D4583-0E7B-EC48-B2CC-42E088E2AECF}"/>
              </a:ext>
            </a:extLst>
          </p:cNvPr>
          <p:cNvSpPr>
            <a:spLocks noGrp="1"/>
          </p:cNvSpPr>
          <p:nvPr>
            <p:ph type="sldNum" sz="quarter" idx="12"/>
          </p:nvPr>
        </p:nvSpPr>
        <p:spPr/>
        <p:txBody>
          <a:bodyPr/>
          <a:lstStyle/>
          <a:p>
            <a:fld id="{1B5C5464-0A0C-4F4F-8948-B8BFCC70FC15}" type="slidenum">
              <a:rPr lang="en-US" smtClean="0"/>
              <a:pPr/>
              <a:t>3</a:t>
            </a:fld>
            <a:endParaRPr lang="en-US" dirty="0"/>
          </a:p>
        </p:txBody>
      </p:sp>
      <p:sp>
        <p:nvSpPr>
          <p:cNvPr id="8" name="TextBox 7">
            <a:extLst>
              <a:ext uri="{FF2B5EF4-FFF2-40B4-BE49-F238E27FC236}">
                <a16:creationId xmlns:a16="http://schemas.microsoft.com/office/drawing/2014/main" id="{8928A356-A900-CA51-E8FB-0981087B4F8B}"/>
              </a:ext>
            </a:extLst>
          </p:cNvPr>
          <p:cNvSpPr txBox="1"/>
          <p:nvPr/>
        </p:nvSpPr>
        <p:spPr>
          <a:xfrm>
            <a:off x="381000" y="1447800"/>
            <a:ext cx="8382000" cy="4016484"/>
          </a:xfrm>
          <a:prstGeom prst="rect">
            <a:avLst/>
          </a:prstGeom>
          <a:noFill/>
        </p:spPr>
        <p:txBody>
          <a:bodyPr wrap="square" rtlCol="0">
            <a:spAutoFit/>
          </a:bodyPr>
          <a:lstStyle/>
          <a:p>
            <a:pPr algn="ctr"/>
            <a:endParaRPr lang="en-US" sz="8500" b="1" dirty="0">
              <a:solidFill>
                <a:schemeClr val="accent1"/>
              </a:solidFill>
            </a:endParaRPr>
          </a:p>
          <a:p>
            <a:pPr algn="ctr"/>
            <a:r>
              <a:rPr lang="en-US" sz="8500" b="1" dirty="0">
                <a:solidFill>
                  <a:schemeClr val="accent1"/>
                </a:solidFill>
              </a:rPr>
              <a:t>Higher Levels of</a:t>
            </a:r>
          </a:p>
          <a:p>
            <a:pPr algn="ctr"/>
            <a:r>
              <a:rPr lang="en-US" sz="8500" b="1" dirty="0">
                <a:solidFill>
                  <a:schemeClr val="accent1"/>
                </a:solidFill>
              </a:rPr>
              <a:t>SMC</a:t>
            </a:r>
          </a:p>
        </p:txBody>
      </p:sp>
      <p:pic>
        <p:nvPicPr>
          <p:cNvPr id="10" name="Picture 9">
            <a:extLst>
              <a:ext uri="{FF2B5EF4-FFF2-40B4-BE49-F238E27FC236}">
                <a16:creationId xmlns:a16="http://schemas.microsoft.com/office/drawing/2014/main" id="{1BDA06A4-3313-57A9-C7C6-769D28DF3F12}"/>
              </a:ext>
            </a:extLst>
          </p:cNvPr>
          <p:cNvPicPr>
            <a:picLocks noChangeAspect="1"/>
          </p:cNvPicPr>
          <p:nvPr/>
        </p:nvPicPr>
        <p:blipFill>
          <a:blip r:embed="rId2"/>
          <a:stretch>
            <a:fillRect/>
          </a:stretch>
        </p:blipFill>
        <p:spPr>
          <a:xfrm>
            <a:off x="1192237" y="457200"/>
            <a:ext cx="6759526" cy="769687"/>
          </a:xfrm>
          <a:prstGeom prst="rect">
            <a:avLst/>
          </a:prstGeom>
        </p:spPr>
      </p:pic>
    </p:spTree>
    <p:extLst>
      <p:ext uri="{BB962C8B-B14F-4D97-AF65-F5344CB8AC3E}">
        <p14:creationId xmlns:p14="http://schemas.microsoft.com/office/powerpoint/2010/main" val="3371167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Higher Levels of SMC</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285750" indent="-285750">
              <a:lnSpc>
                <a:spcPct val="107000"/>
              </a:lnSpc>
            </a:pPr>
            <a:r>
              <a:rPr lang="en-US" sz="2650" dirty="0">
                <a:effectLst/>
                <a:ea typeface="Calibri" panose="020F0502020204030204" pitchFamily="34" charset="0"/>
                <a:cs typeface="Calibri" panose="020F0502020204030204" pitchFamily="34" charset="0"/>
              </a:rPr>
              <a:t>The higher levels of SMC, </a:t>
            </a:r>
            <a:r>
              <a:rPr lang="en-US" sz="2650" dirty="0">
                <a:ea typeface="Calibri" panose="020F0502020204030204" pitchFamily="34" charset="0"/>
                <a:cs typeface="Calibri" panose="020F0502020204030204" pitchFamily="34" charset="0"/>
              </a:rPr>
              <a:t>L</a:t>
            </a:r>
            <a:r>
              <a:rPr lang="en-US" sz="2650" dirty="0">
                <a:effectLst/>
                <a:ea typeface="Calibri" panose="020F0502020204030204" pitchFamily="34" charset="0"/>
                <a:cs typeface="Calibri" panose="020F0502020204030204" pitchFamily="34" charset="0"/>
              </a:rPr>
              <a:t> through </a:t>
            </a:r>
            <a:r>
              <a:rPr lang="en-US" sz="2650" dirty="0">
                <a:ea typeface="Calibri" panose="020F0502020204030204" pitchFamily="34" charset="0"/>
                <a:cs typeface="Calibri" panose="020F0502020204030204" pitchFamily="34" charset="0"/>
              </a:rPr>
              <a:t>O</a:t>
            </a:r>
            <a:r>
              <a:rPr lang="en-US" sz="2650" dirty="0">
                <a:effectLst/>
                <a:ea typeface="Calibri" panose="020F0502020204030204" pitchFamily="34" charset="0"/>
                <a:cs typeface="Calibri" panose="020F0502020204030204" pitchFamily="34" charset="0"/>
              </a:rPr>
              <a:t>, and special aid and attendance benefits (R1 and R2), are payable for combinations of </a:t>
            </a:r>
            <a:r>
              <a:rPr lang="en-US" sz="2650" b="1" dirty="0">
                <a:effectLst/>
                <a:ea typeface="Calibri" panose="020F0502020204030204" pitchFamily="34" charset="0"/>
                <a:cs typeface="Calibri" panose="020F0502020204030204" pitchFamily="34" charset="0"/>
              </a:rPr>
              <a:t>anatomical loss </a:t>
            </a:r>
            <a:r>
              <a:rPr lang="en-US" sz="2650" dirty="0">
                <a:effectLst/>
                <a:ea typeface="Calibri" panose="020F0502020204030204" pitchFamily="34" charset="0"/>
                <a:cs typeface="Calibri" panose="020F0502020204030204" pitchFamily="34" charset="0"/>
              </a:rPr>
              <a:t>or </a:t>
            </a:r>
            <a:r>
              <a:rPr lang="en-US" sz="2650" b="1" dirty="0">
                <a:effectLst/>
                <a:ea typeface="Calibri" panose="020F0502020204030204" pitchFamily="34" charset="0"/>
                <a:cs typeface="Calibri" panose="020F0502020204030204" pitchFamily="34" charset="0"/>
              </a:rPr>
              <a:t>loss of use </a:t>
            </a:r>
            <a:r>
              <a:rPr lang="en-US" sz="2650" dirty="0">
                <a:effectLst/>
                <a:ea typeface="Calibri" panose="020F0502020204030204" pitchFamily="34" charset="0"/>
                <a:cs typeface="Calibri" panose="020F0502020204030204" pitchFamily="34" charset="0"/>
              </a:rPr>
              <a:t>of the extremities at </a:t>
            </a:r>
            <a:r>
              <a:rPr lang="en-US" sz="2650" b="1" dirty="0">
                <a:effectLst/>
                <a:ea typeface="Calibri" panose="020F0502020204030204" pitchFamily="34" charset="0"/>
                <a:cs typeface="Calibri" panose="020F0502020204030204" pitchFamily="34" charset="0"/>
              </a:rPr>
              <a:t>different levels</a:t>
            </a:r>
            <a:r>
              <a:rPr lang="en-US" sz="2650" dirty="0">
                <a:effectLst/>
                <a:ea typeface="Calibri" panose="020F0502020204030204" pitchFamily="34" charset="0"/>
                <a:cs typeface="Calibri" panose="020F0502020204030204" pitchFamily="34" charset="0"/>
              </a:rPr>
              <a:t>, </a:t>
            </a:r>
            <a:r>
              <a:rPr lang="en-US" sz="2650" b="1" dirty="0">
                <a:effectLst/>
                <a:ea typeface="Calibri" panose="020F0502020204030204" pitchFamily="34" charset="0"/>
                <a:cs typeface="Calibri" panose="020F0502020204030204" pitchFamily="34" charset="0"/>
              </a:rPr>
              <a:t>blindness</a:t>
            </a:r>
            <a:r>
              <a:rPr lang="en-US" sz="2650" dirty="0">
                <a:effectLst/>
                <a:ea typeface="Calibri" panose="020F0502020204030204" pitchFamily="34" charset="0"/>
                <a:cs typeface="Calibri" panose="020F0502020204030204" pitchFamily="34" charset="0"/>
              </a:rPr>
              <a:t>, and regular </a:t>
            </a:r>
            <a:r>
              <a:rPr lang="en-US" sz="2650" b="1" dirty="0">
                <a:effectLst/>
                <a:ea typeface="Calibri" panose="020F0502020204030204" pitchFamily="34" charset="0"/>
                <a:cs typeface="Calibri" panose="020F0502020204030204" pitchFamily="34" charset="0"/>
              </a:rPr>
              <a:t>aid and attendance</a:t>
            </a:r>
            <a:r>
              <a:rPr lang="en-US" sz="2650" dirty="0">
                <a:effectLst/>
                <a:ea typeface="Calibri" panose="020F0502020204030204" pitchFamily="34" charset="0"/>
                <a:cs typeface="Calibri" panose="020F0502020204030204" pitchFamily="34" charset="0"/>
              </a:rPr>
              <a:t>. </a:t>
            </a:r>
          </a:p>
          <a:p>
            <a:pPr marL="285750" indent="-285750">
              <a:lnSpc>
                <a:spcPct val="107000"/>
              </a:lnSpc>
            </a:pPr>
            <a:r>
              <a:rPr lang="en-US" sz="2650" dirty="0">
                <a:effectLst/>
                <a:ea typeface="Calibri" panose="020F0502020204030204" pitchFamily="34" charset="0"/>
              </a:rPr>
              <a:t>If a veteran is entitled to SMC-L, M, or N, and also has established entitlement to SMC</a:t>
            </a:r>
            <a:r>
              <a:rPr lang="en-US" sz="2650" dirty="0">
                <a:ea typeface="Calibri" panose="020F0502020204030204" pitchFamily="34" charset="0"/>
              </a:rPr>
              <a:t>-K</a:t>
            </a:r>
            <a:r>
              <a:rPr lang="en-US" sz="2650" dirty="0">
                <a:effectLst/>
                <a:ea typeface="Calibri" panose="020F0502020204030204" pitchFamily="34" charset="0"/>
              </a:rPr>
              <a:t> on another basis, he or she will continue to receive SMC</a:t>
            </a:r>
            <a:r>
              <a:rPr lang="en-US" sz="2650" dirty="0">
                <a:ea typeface="Calibri" panose="020F0502020204030204" pitchFamily="34" charset="0"/>
              </a:rPr>
              <a:t>-K</a:t>
            </a:r>
            <a:r>
              <a:rPr lang="en-US" sz="2650" dirty="0">
                <a:effectLst/>
                <a:ea typeface="Calibri" panose="020F0502020204030204" pitchFamily="34" charset="0"/>
              </a:rPr>
              <a:t> compensation for that disability.</a:t>
            </a:r>
          </a:p>
          <a:p>
            <a:pPr marL="285750" indent="-285750">
              <a:lnSpc>
                <a:spcPct val="107000"/>
              </a:lnSpc>
            </a:pPr>
            <a:r>
              <a:rPr lang="en-US" sz="2650" dirty="0">
                <a:effectLst/>
                <a:ea typeface="Calibri" panose="020F0502020204030204" pitchFamily="34" charset="0"/>
                <a:cs typeface="Calibri" panose="020F0502020204030204" pitchFamily="34" charset="0"/>
              </a:rPr>
              <a:t>There are seven levels of SMC between SMC</a:t>
            </a:r>
            <a:r>
              <a:rPr lang="en-US" sz="2650" dirty="0">
                <a:ea typeface="Calibri" panose="020F0502020204030204" pitchFamily="34" charset="0"/>
                <a:cs typeface="Calibri" panose="020F0502020204030204" pitchFamily="34" charset="0"/>
              </a:rPr>
              <a:t>-L</a:t>
            </a:r>
            <a:r>
              <a:rPr lang="en-US" sz="2650" dirty="0">
                <a:effectLst/>
                <a:ea typeface="Calibri" panose="020F0502020204030204" pitchFamily="34" charset="0"/>
                <a:cs typeface="Calibri" panose="020F0502020204030204" pitchFamily="34" charset="0"/>
              </a:rPr>
              <a:t> and SMC</a:t>
            </a:r>
            <a:r>
              <a:rPr lang="en-US" sz="2650" dirty="0">
                <a:ea typeface="Calibri" panose="020F0502020204030204" pitchFamily="34" charset="0"/>
                <a:cs typeface="Calibri" panose="020F0502020204030204" pitchFamily="34" charset="0"/>
              </a:rPr>
              <a:t>-O</a:t>
            </a:r>
            <a:r>
              <a:rPr lang="en-US" sz="2650" dirty="0">
                <a:effectLst/>
                <a:ea typeface="Calibri" panose="020F0502020204030204" pitchFamily="34" charset="0"/>
                <a:cs typeface="Calibri" panose="020F0502020204030204" pitchFamily="34" charset="0"/>
              </a:rPr>
              <a:t>: SMC</a:t>
            </a:r>
            <a:r>
              <a:rPr lang="en-US" sz="2650" dirty="0">
                <a:ea typeface="Calibri" panose="020F0502020204030204" pitchFamily="34" charset="0"/>
                <a:cs typeface="Calibri" panose="020F0502020204030204" pitchFamily="34" charset="0"/>
              </a:rPr>
              <a:t>-L</a:t>
            </a:r>
            <a:r>
              <a:rPr lang="en-US" sz="2650" dirty="0">
                <a:effectLst/>
                <a:ea typeface="Calibri" panose="020F0502020204030204" pitchFamily="34" charset="0"/>
                <a:cs typeface="Calibri" panose="020F0502020204030204" pitchFamily="34" charset="0"/>
              </a:rPr>
              <a:t>, SMC</a:t>
            </a:r>
            <a:r>
              <a:rPr lang="en-US" sz="2650" dirty="0">
                <a:ea typeface="Calibri" panose="020F0502020204030204" pitchFamily="34" charset="0"/>
                <a:cs typeface="Calibri" panose="020F0502020204030204" pitchFamily="34" charset="0"/>
              </a:rPr>
              <a:t>-L1/2</a:t>
            </a:r>
            <a:r>
              <a:rPr lang="en-US" sz="2650" dirty="0">
                <a:effectLst/>
                <a:ea typeface="Calibri" panose="020F0502020204030204" pitchFamily="34" charset="0"/>
                <a:cs typeface="Calibri" panose="020F0502020204030204" pitchFamily="34" charset="0"/>
              </a:rPr>
              <a:t>, SMC</a:t>
            </a:r>
            <a:r>
              <a:rPr lang="en-US" sz="2650" dirty="0">
                <a:ea typeface="Calibri" panose="020F0502020204030204" pitchFamily="34" charset="0"/>
                <a:cs typeface="Calibri" panose="020F0502020204030204" pitchFamily="34" charset="0"/>
              </a:rPr>
              <a:t>-M</a:t>
            </a:r>
            <a:r>
              <a:rPr lang="en-US" sz="2650" dirty="0">
                <a:effectLst/>
                <a:ea typeface="Calibri" panose="020F0502020204030204" pitchFamily="34" charset="0"/>
                <a:cs typeface="Calibri" panose="020F0502020204030204" pitchFamily="34" charset="0"/>
              </a:rPr>
              <a:t>, SMC</a:t>
            </a:r>
            <a:r>
              <a:rPr lang="en-US" sz="2650" dirty="0">
                <a:ea typeface="Calibri" panose="020F0502020204030204" pitchFamily="34" charset="0"/>
                <a:cs typeface="Calibri" panose="020F0502020204030204" pitchFamily="34" charset="0"/>
              </a:rPr>
              <a:t>-M1/2</a:t>
            </a:r>
            <a:r>
              <a:rPr lang="en-US" sz="2650" dirty="0">
                <a:effectLst/>
                <a:ea typeface="Calibri" panose="020F0502020204030204" pitchFamily="34" charset="0"/>
                <a:cs typeface="Calibri" panose="020F0502020204030204" pitchFamily="34" charset="0"/>
              </a:rPr>
              <a:t>, SMC</a:t>
            </a:r>
            <a:r>
              <a:rPr lang="en-US" sz="2650" dirty="0">
                <a:ea typeface="Calibri" panose="020F0502020204030204" pitchFamily="34" charset="0"/>
                <a:cs typeface="Calibri" panose="020F0502020204030204" pitchFamily="34" charset="0"/>
              </a:rPr>
              <a:t>-N</a:t>
            </a:r>
            <a:r>
              <a:rPr lang="en-US" sz="2650" dirty="0">
                <a:effectLst/>
                <a:ea typeface="Calibri" panose="020F0502020204030204" pitchFamily="34" charset="0"/>
                <a:cs typeface="Calibri" panose="020F0502020204030204" pitchFamily="34" charset="0"/>
              </a:rPr>
              <a:t>, SMC</a:t>
            </a:r>
            <a:r>
              <a:rPr lang="en-US" sz="2650" dirty="0">
                <a:ea typeface="Calibri" panose="020F0502020204030204" pitchFamily="34" charset="0"/>
                <a:cs typeface="Calibri" panose="020F0502020204030204" pitchFamily="34" charset="0"/>
              </a:rPr>
              <a:t>-N1/2</a:t>
            </a:r>
            <a:r>
              <a:rPr lang="en-US" sz="2650" dirty="0">
                <a:effectLst/>
                <a:ea typeface="Calibri" panose="020F0502020204030204" pitchFamily="34" charset="0"/>
                <a:cs typeface="Calibri" panose="020F0502020204030204" pitchFamily="34" charset="0"/>
              </a:rPr>
              <a:t> and SMC</a:t>
            </a:r>
            <a:r>
              <a:rPr lang="en-US" sz="2650" dirty="0">
                <a:ea typeface="Calibri" panose="020F0502020204030204" pitchFamily="34" charset="0"/>
                <a:cs typeface="Calibri" panose="020F0502020204030204" pitchFamily="34" charset="0"/>
              </a:rPr>
              <a:t>-O</a:t>
            </a:r>
            <a:r>
              <a:rPr lang="en-US" sz="2650" dirty="0">
                <a:effectLst/>
                <a:ea typeface="Calibri" panose="020F0502020204030204" pitchFamily="34" charset="0"/>
                <a:cs typeface="Calibri" panose="020F0502020204030204" pitchFamily="34" charset="0"/>
              </a:rPr>
              <a:t>. </a:t>
            </a:r>
          </a:p>
          <a:p>
            <a:pPr marL="285750" indent="-285750">
              <a:lnSpc>
                <a:spcPct val="107000"/>
              </a:lnSpc>
            </a:pPr>
            <a:r>
              <a:rPr lang="en-US" sz="2650" dirty="0">
                <a:ea typeface="Calibri" panose="020F0502020204030204" pitchFamily="34" charset="0"/>
                <a:cs typeface="Calibri" panose="020F0502020204030204" pitchFamily="34" charset="0"/>
              </a:rPr>
              <a:t>SMC-P establishes the intermediate levels (L ½, M ½, etc.).</a:t>
            </a:r>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a:t>
            </a:fld>
            <a:endParaRPr lang="en-US" dirty="0"/>
          </a:p>
        </p:txBody>
      </p:sp>
    </p:spTree>
    <p:extLst>
      <p:ext uri="{BB962C8B-B14F-4D97-AF65-F5344CB8AC3E}">
        <p14:creationId xmlns:p14="http://schemas.microsoft.com/office/powerpoint/2010/main" val="2743635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dirty="0">
                <a:solidFill>
                  <a:schemeClr val="accent1"/>
                </a:solidFill>
                <a:ea typeface="Calibri" panose="020F0502020204030204" pitchFamily="34" charset="0"/>
                <a:cs typeface="Calibri" panose="020F0502020204030204" pitchFamily="34" charset="0"/>
              </a:rPr>
              <a:t>Levels of Loss For</a:t>
            </a:r>
            <a:r>
              <a:rPr lang="en-US" sz="3800" b="1" dirty="0">
                <a:solidFill>
                  <a:schemeClr val="accent1"/>
                </a:solidFill>
                <a:effectLst/>
                <a:ea typeface="Calibri" panose="020F0502020204030204" pitchFamily="34" charset="0"/>
                <a:cs typeface="Calibri" panose="020F0502020204030204" pitchFamily="34" charset="0"/>
              </a:rPr>
              <a:t> SMC Determinations</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pPr>
            <a:r>
              <a:rPr lang="en-US" sz="2400" dirty="0">
                <a:effectLst/>
                <a:ea typeface="Calibri" panose="020F0502020204030204" pitchFamily="34" charset="0"/>
                <a:cs typeface="ArialMT"/>
              </a:rPr>
              <a:t>As we mentioned in part 1, when a veteran suffers a single loss, say loss of use of a foot,</a:t>
            </a:r>
            <a:r>
              <a:rPr lang="en-US" sz="2400" dirty="0">
                <a:ea typeface="Calibri" panose="020F0502020204030204" pitchFamily="34" charset="0"/>
                <a:cs typeface="Times New Roman" panose="02020603050405020304" pitchFamily="18" charset="0"/>
              </a:rPr>
              <a:t> </a:t>
            </a:r>
            <a:r>
              <a:rPr lang="en-US" sz="2400" dirty="0">
                <a:effectLst/>
                <a:ea typeface="Calibri" panose="020F0502020204030204" pitchFamily="34" charset="0"/>
                <a:cs typeface="ArialMT"/>
              </a:rPr>
              <a:t>only one level of SMC is payable, which is SMC-K.</a:t>
            </a:r>
            <a:r>
              <a:rPr lang="en-US" sz="2400" dirty="0">
                <a:ea typeface="Calibri" panose="020F0502020204030204" pitchFamily="34" charset="0"/>
                <a:cs typeface="Times New Roman" panose="02020603050405020304" pitchFamily="18" charset="0"/>
              </a:rPr>
              <a:t> </a:t>
            </a:r>
            <a:r>
              <a:rPr lang="en-US" sz="2400" dirty="0">
                <a:effectLst/>
                <a:ea typeface="Calibri" panose="020F0502020204030204" pitchFamily="34" charset="0"/>
                <a:cs typeface="ArialMT"/>
              </a:rPr>
              <a:t>It doesn't matter whether the loss is at the foot, knee or hip; only</a:t>
            </a:r>
            <a:r>
              <a:rPr lang="en-US" sz="2400" dirty="0">
                <a:ea typeface="Calibri" panose="020F0502020204030204" pitchFamily="34" charset="0"/>
                <a:cs typeface="Times New Roman" panose="02020603050405020304" pitchFamily="18" charset="0"/>
              </a:rPr>
              <a:t> SMC-K</a:t>
            </a:r>
            <a:r>
              <a:rPr lang="en-US" sz="2400" dirty="0">
                <a:effectLst/>
                <a:ea typeface="Calibri" panose="020F0502020204030204" pitchFamily="34" charset="0"/>
                <a:cs typeface="ArialMT"/>
              </a:rPr>
              <a:t> may be paid for a single extremity loss.</a:t>
            </a:r>
          </a:p>
          <a:p>
            <a:pPr>
              <a:lnSpc>
                <a:spcPct val="107000"/>
              </a:lnSpc>
            </a:pPr>
            <a:r>
              <a:rPr lang="en-US" sz="2400" dirty="0">
                <a:effectLst/>
                <a:ea typeface="Calibri" panose="020F0502020204030204" pitchFamily="34" charset="0"/>
                <a:cs typeface="ArialMT"/>
              </a:rPr>
              <a:t> </a:t>
            </a:r>
            <a:r>
              <a:rPr lang="en-US" sz="2400" dirty="0"/>
              <a:t>Further, SMC-K necessitates No Light Perception in one eye as the minimum level, whereas achieving SMC-L requires a lesser level of visual impairment in both eyes (5/200).</a:t>
            </a:r>
            <a:endParaRPr lang="en-US" sz="2400" b="0" i="0" dirty="0">
              <a:effectLst/>
              <a:highlight>
                <a:srgbClr val="F3F3F3"/>
              </a:highlight>
            </a:endParaRPr>
          </a:p>
          <a:p>
            <a:pPr>
              <a:lnSpc>
                <a:spcPct val="107000"/>
              </a:lnSpc>
            </a:pPr>
            <a:r>
              <a:rPr lang="en-US" sz="2400" dirty="0">
                <a:ea typeface="Calibri" panose="020F0502020204030204" pitchFamily="34" charset="0"/>
                <a:cs typeface="ArialMT"/>
              </a:rPr>
              <a:t> In the higher levels of SMC, the location of anatomical loss/loss of use or degree of vision loss can make a substantial difference in the amount of special monthly compensation a veteran receives.</a:t>
            </a:r>
          </a:p>
          <a:p>
            <a:pPr marL="0" indent="0">
              <a:lnSpc>
                <a:spcPct val="107000"/>
              </a:lnSpc>
              <a:buNone/>
            </a:pPr>
            <a:endParaRPr lang="en-US" sz="2200" dirty="0">
              <a:effectLst/>
              <a:ea typeface="Calibri" panose="020F0502020204030204" pitchFamily="34" charset="0"/>
              <a:cs typeface="ArialMT"/>
            </a:endParaRPr>
          </a:p>
          <a:p>
            <a:pPr marL="0" indent="0">
              <a:lnSpc>
                <a:spcPct val="107000"/>
              </a:lnSpc>
              <a:buNone/>
            </a:pPr>
            <a:r>
              <a:rPr lang="en-US" sz="3000" dirty="0">
                <a:ea typeface="Calibri" panose="020F0502020204030204" pitchFamily="34" charset="0"/>
                <a:cs typeface="ArialMT"/>
              </a:rPr>
              <a:t>Let’s take a look at the different levels of loss…</a:t>
            </a:r>
            <a:endParaRPr lang="en-US" sz="3000" dirty="0">
              <a:effectLst/>
              <a:ea typeface="Calibri" panose="020F0502020204030204" pitchFamily="34" charset="0"/>
              <a:cs typeface="ArialMT"/>
            </a:endParaRPr>
          </a:p>
          <a:p>
            <a:pPr marL="118872"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ea typeface="Calibri" panose="020F0502020204030204" pitchFamily="34" charset="0"/>
              <a:cs typeface="Times New Roman" panose="02020603050405020304" pitchFamily="18" charset="0"/>
            </a:endParaRPr>
          </a:p>
          <a:p>
            <a:pPr marL="0" indent="0">
              <a:lnSpc>
                <a:spcPct val="107000"/>
              </a:lnSpc>
              <a:buNone/>
            </a:pPr>
            <a:endParaRPr lang="en-US" sz="2400" dirty="0">
              <a:effectLst/>
              <a:ea typeface="Calibri" panose="020F0502020204030204" pitchFamily="34" charset="0"/>
              <a:cs typeface="Times New Roman" panose="02020603050405020304" pitchFamily="18" charset="0"/>
            </a:endParaRPr>
          </a:p>
          <a:p>
            <a:pPr marL="342900" indent="-342900">
              <a:lnSpc>
                <a:spcPct val="107000"/>
              </a:lnSpc>
            </a:pPr>
            <a:endParaRPr lang="en-US" sz="2000" b="1" dirty="0">
              <a:effectLst/>
              <a:ea typeface="Calibri" panose="020F0502020204030204" pitchFamily="34" charset="0"/>
            </a:endParaRPr>
          </a:p>
          <a:p>
            <a:pPr marL="118872" indent="0">
              <a:buNone/>
            </a:pPr>
            <a:endParaRPr lang="en-US" sz="2700" b="1" dirty="0">
              <a:ea typeface="Calibri" panose="020F0502020204030204" pitchFamily="34"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r>
              <a:rPr lang="en-US" sz="2000" dirty="0"/>
              <a:t>, +</a:t>
            </a:r>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5</a:t>
            </a:fld>
            <a:endParaRPr lang="en-US" dirty="0"/>
          </a:p>
        </p:txBody>
      </p:sp>
    </p:spTree>
    <p:extLst>
      <p:ext uri="{BB962C8B-B14F-4D97-AF65-F5344CB8AC3E}">
        <p14:creationId xmlns:p14="http://schemas.microsoft.com/office/powerpoint/2010/main" val="3099988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Levels of Loss/Loss of Use – Upper Extremities</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6</a:t>
            </a:fld>
            <a:endParaRPr lang="en-US" dirty="0"/>
          </a:p>
        </p:txBody>
      </p:sp>
      <p:sp>
        <p:nvSpPr>
          <p:cNvPr id="6" name="TextBox 5">
            <a:extLst>
              <a:ext uri="{FF2B5EF4-FFF2-40B4-BE49-F238E27FC236}">
                <a16:creationId xmlns:a16="http://schemas.microsoft.com/office/drawing/2014/main" id="{30FDA540-0AEB-3D06-4C52-2ACD865D5057}"/>
              </a:ext>
            </a:extLst>
          </p:cNvPr>
          <p:cNvSpPr txBox="1"/>
          <p:nvPr/>
        </p:nvSpPr>
        <p:spPr>
          <a:xfrm>
            <a:off x="3962400" y="1600200"/>
            <a:ext cx="5105400" cy="4939814"/>
          </a:xfrm>
          <a:prstGeom prst="rect">
            <a:avLst/>
          </a:prstGeom>
          <a:noFill/>
        </p:spPr>
        <p:txBody>
          <a:bodyPr wrap="square" rtlCol="0">
            <a:spAutoFit/>
          </a:bodyPr>
          <a:lstStyle/>
          <a:p>
            <a:r>
              <a:rPr lang="en-US" sz="2100" dirty="0">
                <a:effectLst/>
                <a:ea typeface="Calibri" panose="020F0502020204030204" pitchFamily="34" charset="0"/>
                <a:cs typeface="ArialMT"/>
              </a:rPr>
              <a:t>There are three primary levels of loss for the </a:t>
            </a:r>
            <a:r>
              <a:rPr lang="en-US" sz="2100" b="1" dirty="0">
                <a:effectLst/>
                <a:ea typeface="Calibri" panose="020F0502020204030204" pitchFamily="34" charset="0"/>
                <a:cs typeface="ArialMT"/>
              </a:rPr>
              <a:t>upper</a:t>
            </a:r>
            <a:r>
              <a:rPr lang="en-US" sz="2100" dirty="0">
                <a:effectLst/>
                <a:ea typeface="Calibri" panose="020F0502020204030204" pitchFamily="34" charset="0"/>
                <a:cs typeface="ArialMT"/>
              </a:rPr>
              <a:t> extremities - </a:t>
            </a:r>
            <a:r>
              <a:rPr lang="en-US" sz="2100" b="1" dirty="0">
                <a:effectLst/>
                <a:ea typeface="Calibri" panose="020F0502020204030204" pitchFamily="34" charset="0"/>
                <a:cs typeface="ArialMT"/>
              </a:rPr>
              <a:t>hand,</a:t>
            </a:r>
            <a:r>
              <a:rPr lang="en-US" sz="2100" b="1" dirty="0">
                <a:ea typeface="Calibri" panose="020F0502020204030204" pitchFamily="34" charset="0"/>
                <a:cs typeface="Times New Roman" panose="02020603050405020304" pitchFamily="18" charset="0"/>
              </a:rPr>
              <a:t> </a:t>
            </a:r>
            <a:r>
              <a:rPr lang="en-US" sz="2100" b="1" dirty="0">
                <a:effectLst/>
                <a:ea typeface="Calibri" panose="020F0502020204030204" pitchFamily="34" charset="0"/>
                <a:cs typeface="ArialMT"/>
              </a:rPr>
              <a:t>elbow, and shoulder</a:t>
            </a:r>
            <a:r>
              <a:rPr lang="en-US" sz="2100" dirty="0">
                <a:effectLst/>
                <a:ea typeface="Calibri" panose="020F0502020204030204" pitchFamily="34" charset="0"/>
                <a:cs typeface="ArialMT"/>
              </a:rPr>
              <a:t>.</a:t>
            </a:r>
          </a:p>
          <a:p>
            <a:pPr marL="342900" marR="0" indent="-342900">
              <a:spcBef>
                <a:spcPts val="0"/>
              </a:spcBef>
              <a:spcAft>
                <a:spcPts val="0"/>
              </a:spcAft>
              <a:buClr>
                <a:schemeClr val="accent1"/>
              </a:buClr>
              <a:buFont typeface="Wingdings" panose="05000000000000000000" pitchFamily="2" charset="2"/>
              <a:buChar char="§"/>
            </a:pPr>
            <a:r>
              <a:rPr lang="en-US" sz="2100" dirty="0">
                <a:effectLst/>
                <a:ea typeface="Calibri" panose="020F0502020204030204" pitchFamily="34" charset="0"/>
                <a:cs typeface="ArialMT"/>
              </a:rPr>
              <a:t>Any anatomical loss or loss of use </a:t>
            </a:r>
            <a:r>
              <a:rPr lang="en-US" sz="2100" b="1" dirty="0">
                <a:effectLst/>
                <a:ea typeface="Calibri" panose="020F0502020204030204" pitchFamily="34" charset="0"/>
                <a:cs typeface="ArialMT"/>
              </a:rPr>
              <a:t>below the elbow</a:t>
            </a:r>
            <a:r>
              <a:rPr lang="en-US" sz="2100" dirty="0">
                <a:effectLst/>
                <a:ea typeface="Calibri" panose="020F0502020204030204" pitchFamily="34" charset="0"/>
                <a:cs typeface="ArialMT"/>
              </a:rPr>
              <a:t> is considered</a:t>
            </a:r>
            <a:r>
              <a:rPr lang="en-US" sz="2100" dirty="0">
                <a:ea typeface="Calibri" panose="020F0502020204030204" pitchFamily="34" charset="0"/>
                <a:cs typeface="Times New Roman" panose="02020603050405020304" pitchFamily="18" charset="0"/>
              </a:rPr>
              <a:t> </a:t>
            </a:r>
            <a:r>
              <a:rPr lang="en-US" sz="2100" dirty="0">
                <a:effectLst/>
                <a:ea typeface="Calibri" panose="020F0502020204030204" pitchFamily="34" charset="0"/>
                <a:cs typeface="ArialMT"/>
              </a:rPr>
              <a:t>the </a:t>
            </a:r>
            <a:r>
              <a:rPr lang="en-US" sz="2100" b="1" dirty="0">
                <a:effectLst/>
                <a:ea typeface="Calibri" panose="020F0502020204030204" pitchFamily="34" charset="0"/>
                <a:cs typeface="ArialMT"/>
              </a:rPr>
              <a:t>hand</a:t>
            </a:r>
            <a:r>
              <a:rPr lang="en-US" sz="2100" dirty="0">
                <a:effectLst/>
                <a:ea typeface="Calibri" panose="020F0502020204030204" pitchFamily="34" charset="0"/>
                <a:cs typeface="ArialMT"/>
              </a:rPr>
              <a:t> level. </a:t>
            </a:r>
          </a:p>
          <a:p>
            <a:pPr marL="342900" marR="0" indent="-342900">
              <a:spcBef>
                <a:spcPts val="0"/>
              </a:spcBef>
              <a:spcAft>
                <a:spcPts val="0"/>
              </a:spcAft>
              <a:buClr>
                <a:schemeClr val="accent1"/>
              </a:buClr>
              <a:buFont typeface="Wingdings" panose="05000000000000000000" pitchFamily="2" charset="2"/>
              <a:buChar char="§"/>
            </a:pPr>
            <a:r>
              <a:rPr lang="en-US" sz="2100" dirty="0">
                <a:effectLst/>
                <a:ea typeface="Calibri" panose="020F0502020204030204" pitchFamily="34" charset="0"/>
                <a:cs typeface="ArialMT"/>
              </a:rPr>
              <a:t> The </a:t>
            </a:r>
            <a:r>
              <a:rPr lang="en-US" sz="2100" b="1" dirty="0">
                <a:effectLst/>
                <a:ea typeface="Calibri" panose="020F0502020204030204" pitchFamily="34" charset="0"/>
                <a:cs typeface="ArialMT"/>
              </a:rPr>
              <a:t>elbow level </a:t>
            </a:r>
            <a:r>
              <a:rPr lang="en-US" sz="2100" dirty="0">
                <a:effectLst/>
                <a:ea typeface="Calibri" panose="020F0502020204030204" pitchFamily="34" charset="0"/>
                <a:cs typeface="ArialMT"/>
              </a:rPr>
              <a:t>requires an </a:t>
            </a:r>
            <a:r>
              <a:rPr lang="en-US" sz="2100" b="1" dirty="0">
                <a:effectLst/>
                <a:ea typeface="Calibri" panose="020F0502020204030204" pitchFamily="34" charset="0"/>
                <a:cs typeface="ArialMT"/>
              </a:rPr>
              <a:t>above elbow</a:t>
            </a:r>
            <a:r>
              <a:rPr lang="en-US" sz="2100" b="1" dirty="0">
                <a:ea typeface="Calibri" panose="020F0502020204030204" pitchFamily="34" charset="0"/>
                <a:cs typeface="Times New Roman" panose="02020603050405020304" pitchFamily="18" charset="0"/>
              </a:rPr>
              <a:t> </a:t>
            </a:r>
            <a:r>
              <a:rPr lang="en-US" sz="2100" dirty="0">
                <a:effectLst/>
                <a:ea typeface="Calibri" panose="020F0502020204030204" pitchFamily="34" charset="0"/>
                <a:cs typeface="ArialMT"/>
              </a:rPr>
              <a:t>amputation or </a:t>
            </a:r>
            <a:r>
              <a:rPr lang="en-US" sz="2100" b="1" dirty="0">
                <a:effectLst/>
                <a:ea typeface="Calibri" panose="020F0502020204030204" pitchFamily="34" charset="0"/>
                <a:cs typeface="ArialMT"/>
              </a:rPr>
              <a:t>loss of natural elbow action</a:t>
            </a:r>
            <a:r>
              <a:rPr lang="en-US" sz="2100" dirty="0">
                <a:effectLst/>
                <a:ea typeface="Calibri" panose="020F0502020204030204" pitchFamily="34" charset="0"/>
                <a:cs typeface="ArialMT"/>
              </a:rPr>
              <a:t>.</a:t>
            </a:r>
            <a:endParaRPr lang="en-US" sz="2100" dirty="0">
              <a:effectLst/>
              <a:ea typeface="Calibri" panose="020F0502020204030204" pitchFamily="34" charset="0"/>
              <a:cs typeface="Times New Roman" panose="02020603050405020304" pitchFamily="18" charset="0"/>
            </a:endParaRPr>
          </a:p>
          <a:p>
            <a:pPr marL="342900" marR="0" indent="-342900">
              <a:spcBef>
                <a:spcPts val="0"/>
              </a:spcBef>
              <a:spcAft>
                <a:spcPts val="0"/>
              </a:spcAft>
              <a:buClr>
                <a:schemeClr val="accent1"/>
              </a:buClr>
              <a:buFont typeface="Wingdings" panose="05000000000000000000" pitchFamily="2" charset="2"/>
              <a:buChar char="§"/>
            </a:pPr>
            <a:r>
              <a:rPr lang="en-US" sz="2100" dirty="0">
                <a:effectLst/>
                <a:ea typeface="Calibri" panose="020F0502020204030204" pitchFamily="34" charset="0"/>
                <a:cs typeface="ArialMT"/>
              </a:rPr>
              <a:t> To be considered at the </a:t>
            </a:r>
            <a:r>
              <a:rPr lang="en-US" sz="2100" b="1" dirty="0">
                <a:effectLst/>
                <a:ea typeface="Calibri" panose="020F0502020204030204" pitchFamily="34" charset="0"/>
                <a:cs typeface="ArialMT"/>
              </a:rPr>
              <a:t>shoulder level</a:t>
            </a:r>
            <a:r>
              <a:rPr lang="en-US" sz="2100" dirty="0">
                <a:effectLst/>
                <a:ea typeface="Calibri" panose="020F0502020204030204" pitchFamily="34" charset="0"/>
                <a:cs typeface="ArialMT"/>
              </a:rPr>
              <a:t>, there </a:t>
            </a:r>
            <a:r>
              <a:rPr lang="en-US" sz="2100" b="1" dirty="0">
                <a:effectLst/>
                <a:ea typeface="Calibri" panose="020F0502020204030204" pitchFamily="34" charset="0"/>
                <a:cs typeface="ArialMT"/>
              </a:rPr>
              <a:t>must be an</a:t>
            </a:r>
            <a:r>
              <a:rPr lang="en-US" sz="2100" b="1" dirty="0">
                <a:ea typeface="Calibri" panose="020F0502020204030204" pitchFamily="34" charset="0"/>
                <a:cs typeface="Times New Roman" panose="02020603050405020304" pitchFamily="18" charset="0"/>
              </a:rPr>
              <a:t> </a:t>
            </a:r>
            <a:r>
              <a:rPr lang="en-US" sz="2100" b="1" dirty="0">
                <a:effectLst/>
                <a:ea typeface="Calibri" panose="020F0502020204030204" pitchFamily="34" charset="0"/>
                <a:cs typeface="ArialMT"/>
              </a:rPr>
              <a:t>anatomical loss</a:t>
            </a:r>
            <a:r>
              <a:rPr lang="en-US" sz="2100" dirty="0">
                <a:effectLst/>
                <a:ea typeface="Calibri" panose="020F0502020204030204" pitchFamily="34" charset="0"/>
                <a:cs typeface="ArialMT"/>
              </a:rPr>
              <a:t>. This means that there must be an amputation, and </a:t>
            </a:r>
            <a:r>
              <a:rPr lang="en-US" sz="2100" b="1" dirty="0">
                <a:effectLst/>
                <a:ea typeface="Calibri" panose="020F0502020204030204" pitchFamily="34" charset="0"/>
                <a:cs typeface="ArialMT"/>
              </a:rPr>
              <a:t>so high as to prevent the wearing of a prosthesis</a:t>
            </a:r>
            <a:r>
              <a:rPr lang="en-US" sz="2100" dirty="0">
                <a:effectLst/>
                <a:ea typeface="Calibri" panose="020F0502020204030204" pitchFamily="34" charset="0"/>
                <a:cs typeface="ArialMT"/>
              </a:rPr>
              <a:t>. There is </a:t>
            </a:r>
            <a:r>
              <a:rPr lang="en-US" sz="2100" b="1" dirty="0">
                <a:effectLst/>
                <a:ea typeface="Calibri" panose="020F0502020204030204" pitchFamily="34" charset="0"/>
                <a:cs typeface="ArialMT"/>
              </a:rPr>
              <a:t>no loss of use level at the shoulder</a:t>
            </a:r>
            <a:r>
              <a:rPr lang="en-US" sz="2100" dirty="0">
                <a:effectLst/>
                <a:ea typeface="Calibri" panose="020F0502020204030204" pitchFamily="34" charset="0"/>
                <a:cs typeface="ArialMT"/>
              </a:rPr>
              <a:t>, only anatomical loss.</a:t>
            </a:r>
            <a:endParaRPr lang="en-US" sz="2100" dirty="0">
              <a:effectLst/>
              <a:ea typeface="Calibri" panose="020F0502020204030204" pitchFamily="34" charset="0"/>
              <a:cs typeface="Times New Roman" panose="02020603050405020304" pitchFamily="18" charset="0"/>
            </a:endParaRPr>
          </a:p>
          <a:p>
            <a:endParaRPr lang="en-US" sz="2100" dirty="0"/>
          </a:p>
        </p:txBody>
      </p:sp>
      <p:pic>
        <p:nvPicPr>
          <p:cNvPr id="10" name="Picture 9">
            <a:extLst>
              <a:ext uri="{FF2B5EF4-FFF2-40B4-BE49-F238E27FC236}">
                <a16:creationId xmlns:a16="http://schemas.microsoft.com/office/drawing/2014/main" id="{472B25CF-5312-25B7-0332-0CD4A9860A82}"/>
              </a:ext>
            </a:extLst>
          </p:cNvPr>
          <p:cNvPicPr>
            <a:picLocks noChangeAspect="1"/>
          </p:cNvPicPr>
          <p:nvPr/>
        </p:nvPicPr>
        <p:blipFill>
          <a:blip r:embed="rId2"/>
          <a:stretch>
            <a:fillRect/>
          </a:stretch>
        </p:blipFill>
        <p:spPr>
          <a:xfrm>
            <a:off x="76200" y="1544631"/>
            <a:ext cx="3709505" cy="5157921"/>
          </a:xfrm>
          <a:prstGeom prst="rect">
            <a:avLst/>
          </a:prstGeom>
        </p:spPr>
      </p:pic>
    </p:spTree>
    <p:extLst>
      <p:ext uri="{BB962C8B-B14F-4D97-AF65-F5344CB8AC3E}">
        <p14:creationId xmlns:p14="http://schemas.microsoft.com/office/powerpoint/2010/main" val="3584832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Levels of Loss/Loss of Use – </a:t>
            </a:r>
            <a:r>
              <a:rPr lang="en-US" sz="3800" dirty="0">
                <a:solidFill>
                  <a:schemeClr val="accent1"/>
                </a:solidFill>
                <a:ea typeface="Calibri" panose="020F0502020204030204" pitchFamily="34" charset="0"/>
                <a:cs typeface="Calibri" panose="020F0502020204030204" pitchFamily="34" charset="0"/>
              </a:rPr>
              <a:t>Lower</a:t>
            </a:r>
            <a:r>
              <a:rPr lang="en-US" sz="3800" b="1" dirty="0">
                <a:solidFill>
                  <a:schemeClr val="accent1"/>
                </a:solidFill>
                <a:effectLst/>
                <a:ea typeface="Calibri" panose="020F0502020204030204" pitchFamily="34" charset="0"/>
                <a:cs typeface="Calibri" panose="020F0502020204030204" pitchFamily="34" charset="0"/>
              </a:rPr>
              <a:t> Extremities</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7</a:t>
            </a:fld>
            <a:endParaRPr lang="en-US" dirty="0"/>
          </a:p>
        </p:txBody>
      </p:sp>
      <p:sp>
        <p:nvSpPr>
          <p:cNvPr id="7" name="TextBox 6">
            <a:extLst>
              <a:ext uri="{FF2B5EF4-FFF2-40B4-BE49-F238E27FC236}">
                <a16:creationId xmlns:a16="http://schemas.microsoft.com/office/drawing/2014/main" id="{CB6D8B2B-9EFB-5E0A-9DEE-BB4616E8CB77}"/>
              </a:ext>
            </a:extLst>
          </p:cNvPr>
          <p:cNvSpPr txBox="1"/>
          <p:nvPr/>
        </p:nvSpPr>
        <p:spPr>
          <a:xfrm>
            <a:off x="3810000" y="1624310"/>
            <a:ext cx="5257800" cy="5502788"/>
          </a:xfrm>
          <a:prstGeom prst="rect">
            <a:avLst/>
          </a:prstGeom>
          <a:noFill/>
        </p:spPr>
        <p:txBody>
          <a:bodyPr wrap="square" rtlCol="0">
            <a:spAutoFit/>
          </a:bodyPr>
          <a:lstStyle/>
          <a:p>
            <a:pPr marR="0">
              <a:lnSpc>
                <a:spcPct val="107000"/>
              </a:lnSpc>
              <a:spcBef>
                <a:spcPts val="0"/>
              </a:spcBef>
              <a:spcAft>
                <a:spcPts val="0"/>
              </a:spcAft>
            </a:pPr>
            <a:r>
              <a:rPr lang="en-US" sz="2200" dirty="0">
                <a:effectLst/>
                <a:ea typeface="Calibri" panose="020F0502020204030204" pitchFamily="34" charset="0"/>
                <a:cs typeface="ArialMT"/>
              </a:rPr>
              <a:t>There are three primary levels of loss for the lower</a:t>
            </a:r>
            <a:r>
              <a:rPr lang="en-US" sz="2200" dirty="0">
                <a:ea typeface="Calibri" panose="020F0502020204030204" pitchFamily="34" charset="0"/>
                <a:cs typeface="Times New Roman" panose="02020603050405020304" pitchFamily="18" charset="0"/>
              </a:rPr>
              <a:t> </a:t>
            </a:r>
            <a:r>
              <a:rPr lang="en-US" sz="2200" dirty="0">
                <a:effectLst/>
                <a:ea typeface="Calibri" panose="020F0502020204030204" pitchFamily="34" charset="0"/>
                <a:cs typeface="ArialMT"/>
              </a:rPr>
              <a:t>extremities - the </a:t>
            </a:r>
            <a:r>
              <a:rPr lang="en-US" sz="2200" b="1" dirty="0">
                <a:effectLst/>
                <a:ea typeface="Calibri" panose="020F0502020204030204" pitchFamily="34" charset="0"/>
                <a:cs typeface="ArialMT"/>
              </a:rPr>
              <a:t>foot, knee, and hip</a:t>
            </a:r>
            <a:r>
              <a:rPr lang="en-US" sz="2200" dirty="0">
                <a:effectLst/>
                <a:ea typeface="Calibri" panose="020F0502020204030204" pitchFamily="34" charset="0"/>
                <a:cs typeface="ArialMT"/>
              </a:rPr>
              <a:t>.</a:t>
            </a:r>
            <a:endParaRPr lang="en-US" sz="2200" dirty="0">
              <a:effectLst/>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0"/>
              </a:spcAft>
              <a:buClr>
                <a:schemeClr val="accent1"/>
              </a:buClr>
              <a:buFont typeface="Wingdings" panose="05000000000000000000" pitchFamily="2" charset="2"/>
              <a:buChar char="§"/>
            </a:pPr>
            <a:r>
              <a:rPr lang="en-US" sz="2200" dirty="0">
                <a:effectLst/>
                <a:ea typeface="Calibri" panose="020F0502020204030204" pitchFamily="34" charset="0"/>
                <a:cs typeface="ArialMT"/>
              </a:rPr>
              <a:t>An amputation </a:t>
            </a:r>
            <a:r>
              <a:rPr lang="en-US" sz="2200" b="1" dirty="0">
                <a:effectLst/>
                <a:ea typeface="Calibri" panose="020F0502020204030204" pitchFamily="34" charset="0"/>
                <a:cs typeface="ArialMT"/>
              </a:rPr>
              <a:t>below the knee </a:t>
            </a:r>
            <a:r>
              <a:rPr lang="en-US" sz="2200" dirty="0">
                <a:effectLst/>
                <a:ea typeface="Calibri" panose="020F0502020204030204" pitchFamily="34" charset="0"/>
                <a:cs typeface="ArialMT"/>
              </a:rPr>
              <a:t>or loss of use of the foot is</a:t>
            </a:r>
            <a:r>
              <a:rPr lang="en-US" sz="2200" dirty="0">
                <a:ea typeface="Calibri" panose="020F0502020204030204" pitchFamily="34" charset="0"/>
                <a:cs typeface="Times New Roman" panose="02020603050405020304" pitchFamily="18" charset="0"/>
              </a:rPr>
              <a:t> </a:t>
            </a:r>
            <a:r>
              <a:rPr lang="en-US" sz="2200" dirty="0">
                <a:effectLst/>
                <a:ea typeface="Calibri" panose="020F0502020204030204" pitchFamily="34" charset="0"/>
                <a:cs typeface="ArialMT"/>
              </a:rPr>
              <a:t>considered a loss at the </a:t>
            </a:r>
            <a:r>
              <a:rPr lang="en-US" sz="2200" b="1" dirty="0">
                <a:effectLst/>
                <a:ea typeface="Calibri" panose="020F0502020204030204" pitchFamily="34" charset="0"/>
                <a:cs typeface="ArialMT"/>
              </a:rPr>
              <a:t>foot</a:t>
            </a:r>
            <a:r>
              <a:rPr lang="en-US" sz="2200" dirty="0">
                <a:effectLst/>
                <a:ea typeface="Calibri" panose="020F0502020204030204" pitchFamily="34" charset="0"/>
                <a:cs typeface="ArialMT"/>
              </a:rPr>
              <a:t> level.</a:t>
            </a:r>
            <a:endParaRPr lang="en-US" sz="2200" dirty="0">
              <a:effectLst/>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0"/>
              </a:spcAft>
              <a:buClr>
                <a:schemeClr val="accent1"/>
              </a:buClr>
              <a:buFont typeface="Wingdings" panose="05000000000000000000" pitchFamily="2" charset="2"/>
              <a:buChar char="§"/>
            </a:pPr>
            <a:r>
              <a:rPr lang="en-US" sz="2200" dirty="0">
                <a:effectLst/>
                <a:ea typeface="Calibri" panose="020F0502020204030204" pitchFamily="34" charset="0"/>
                <a:cs typeface="ArialMT"/>
              </a:rPr>
              <a:t>To be considered at the </a:t>
            </a:r>
            <a:r>
              <a:rPr lang="en-US" sz="2200" b="1" dirty="0">
                <a:effectLst/>
                <a:ea typeface="Calibri" panose="020F0502020204030204" pitchFamily="34" charset="0"/>
                <a:cs typeface="ArialMT"/>
              </a:rPr>
              <a:t>knee level</a:t>
            </a:r>
            <a:r>
              <a:rPr lang="en-US" sz="2200" dirty="0">
                <a:effectLst/>
                <a:ea typeface="Calibri" panose="020F0502020204030204" pitchFamily="34" charset="0"/>
                <a:cs typeface="ArialMT"/>
              </a:rPr>
              <a:t>, there must be a </a:t>
            </a:r>
            <a:r>
              <a:rPr lang="en-US" sz="2200" b="1" dirty="0">
                <a:effectLst/>
                <a:ea typeface="Calibri" panose="020F0502020204030204" pitchFamily="34" charset="0"/>
                <a:cs typeface="ArialMT"/>
              </a:rPr>
              <a:t>loss of</a:t>
            </a:r>
            <a:r>
              <a:rPr lang="en-US" sz="2200" b="1" dirty="0">
                <a:ea typeface="Calibri" panose="020F0502020204030204" pitchFamily="34" charset="0"/>
                <a:cs typeface="Times New Roman" panose="02020603050405020304" pitchFamily="18" charset="0"/>
              </a:rPr>
              <a:t> </a:t>
            </a:r>
            <a:r>
              <a:rPr lang="en-US" sz="2200" b="1" dirty="0">
                <a:effectLst/>
                <a:ea typeface="Calibri" panose="020F0502020204030204" pitchFamily="34" charset="0"/>
                <a:cs typeface="ArialMT"/>
              </a:rPr>
              <a:t>natural knee action </a:t>
            </a:r>
            <a:r>
              <a:rPr lang="en-US" sz="2200" dirty="0">
                <a:effectLst/>
                <a:ea typeface="Calibri" panose="020F0502020204030204" pitchFamily="34" charset="0"/>
                <a:cs typeface="ArialMT"/>
              </a:rPr>
              <a:t>or an </a:t>
            </a:r>
            <a:r>
              <a:rPr lang="en-US" sz="2200" b="1" dirty="0">
                <a:effectLst/>
                <a:ea typeface="Calibri" panose="020F0502020204030204" pitchFamily="34" charset="0"/>
                <a:cs typeface="ArialMT"/>
              </a:rPr>
              <a:t>above the knee amputation</a:t>
            </a:r>
            <a:r>
              <a:rPr lang="en-US" sz="2200" dirty="0">
                <a:effectLst/>
                <a:ea typeface="Calibri" panose="020F0502020204030204" pitchFamily="34" charset="0"/>
                <a:cs typeface="ArialMT"/>
              </a:rPr>
              <a:t>. </a:t>
            </a:r>
          </a:p>
          <a:p>
            <a:pPr marL="342900" marR="0" indent="-342900">
              <a:lnSpc>
                <a:spcPct val="107000"/>
              </a:lnSpc>
              <a:spcBef>
                <a:spcPts val="0"/>
              </a:spcBef>
              <a:spcAft>
                <a:spcPts val="0"/>
              </a:spcAft>
              <a:buClr>
                <a:schemeClr val="accent1"/>
              </a:buClr>
              <a:buFont typeface="Wingdings" panose="05000000000000000000" pitchFamily="2" charset="2"/>
              <a:buChar char="§"/>
            </a:pPr>
            <a:r>
              <a:rPr lang="en-US" sz="2200" dirty="0">
                <a:effectLst/>
                <a:ea typeface="Calibri" panose="020F0502020204030204" pitchFamily="34" charset="0"/>
                <a:cs typeface="ArialMT"/>
              </a:rPr>
              <a:t>A loss at the </a:t>
            </a:r>
            <a:r>
              <a:rPr lang="en-US" sz="2200" b="1" dirty="0">
                <a:effectLst/>
                <a:ea typeface="Calibri" panose="020F0502020204030204" pitchFamily="34" charset="0"/>
                <a:cs typeface="ArialMT"/>
              </a:rPr>
              <a:t>hip level </a:t>
            </a:r>
            <a:r>
              <a:rPr lang="en-US" sz="2200" dirty="0">
                <a:effectLst/>
                <a:ea typeface="Calibri" panose="020F0502020204030204" pitchFamily="34" charset="0"/>
                <a:cs typeface="ArialMT"/>
              </a:rPr>
              <a:t>is established by amputation so high as to</a:t>
            </a:r>
            <a:r>
              <a:rPr lang="en-US" sz="2200" dirty="0">
                <a:ea typeface="Calibri" panose="020F0502020204030204" pitchFamily="34" charset="0"/>
                <a:cs typeface="Times New Roman" panose="02020603050405020304" pitchFamily="18" charset="0"/>
              </a:rPr>
              <a:t> </a:t>
            </a:r>
            <a:r>
              <a:rPr lang="en-US" sz="2200" b="1" dirty="0">
                <a:effectLst/>
                <a:ea typeface="Calibri" panose="020F0502020204030204" pitchFamily="34" charset="0"/>
                <a:cs typeface="ArialMT"/>
              </a:rPr>
              <a:t>prevent the wearing of prosthesis</a:t>
            </a:r>
            <a:r>
              <a:rPr lang="en-US" sz="2200" dirty="0">
                <a:effectLst/>
                <a:ea typeface="Calibri" panose="020F0502020204030204" pitchFamily="34" charset="0"/>
                <a:cs typeface="ArialMT"/>
              </a:rPr>
              <a:t>. </a:t>
            </a:r>
            <a:r>
              <a:rPr lang="en-US" sz="2200" b="1" dirty="0">
                <a:effectLst/>
                <a:ea typeface="Calibri" panose="020F0502020204030204" pitchFamily="34" charset="0"/>
                <a:cs typeface="ArialMT"/>
              </a:rPr>
              <a:t>There is no loss of use level</a:t>
            </a:r>
            <a:r>
              <a:rPr lang="en-US" sz="2200" b="1" dirty="0">
                <a:ea typeface="Calibri" panose="020F0502020204030204" pitchFamily="34" charset="0"/>
                <a:cs typeface="Times New Roman" panose="02020603050405020304" pitchFamily="18" charset="0"/>
              </a:rPr>
              <a:t> </a:t>
            </a:r>
            <a:r>
              <a:rPr lang="en-US" sz="2200" b="1" dirty="0">
                <a:effectLst/>
                <a:ea typeface="Calibri" panose="020F0502020204030204" pitchFamily="34" charset="0"/>
                <a:cs typeface="ArialMT"/>
              </a:rPr>
              <a:t>at the hip, only anatomical loss.</a:t>
            </a:r>
            <a:endParaRPr lang="en-US" sz="2200" b="1" dirty="0">
              <a:effectLst/>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0"/>
              </a:spcAft>
              <a:buFont typeface="Arial" panose="020B0604020202020204" pitchFamily="34" charset="0"/>
              <a:buChar char="•"/>
            </a:pPr>
            <a:endParaRPr lang="en-US" sz="2200" dirty="0">
              <a:effectLst/>
              <a:ea typeface="Calibri" panose="020F0502020204030204" pitchFamily="34" charset="0"/>
              <a:cs typeface="Times New Roman" panose="02020603050405020304" pitchFamily="18" charset="0"/>
            </a:endParaRPr>
          </a:p>
          <a:p>
            <a:endParaRPr lang="en-US" sz="2200" dirty="0"/>
          </a:p>
        </p:txBody>
      </p:sp>
      <p:pic>
        <p:nvPicPr>
          <p:cNvPr id="10" name="Picture 9">
            <a:extLst>
              <a:ext uri="{FF2B5EF4-FFF2-40B4-BE49-F238E27FC236}">
                <a16:creationId xmlns:a16="http://schemas.microsoft.com/office/drawing/2014/main" id="{46AF89EB-125F-AA89-59BF-3F1C4F0B118C}"/>
              </a:ext>
            </a:extLst>
          </p:cNvPr>
          <p:cNvPicPr>
            <a:picLocks noChangeAspect="1"/>
          </p:cNvPicPr>
          <p:nvPr/>
        </p:nvPicPr>
        <p:blipFill>
          <a:blip r:embed="rId2"/>
          <a:stretch>
            <a:fillRect/>
          </a:stretch>
        </p:blipFill>
        <p:spPr>
          <a:xfrm>
            <a:off x="76200" y="1600200"/>
            <a:ext cx="3594908" cy="5133374"/>
          </a:xfrm>
          <a:prstGeom prst="rect">
            <a:avLst/>
          </a:prstGeom>
        </p:spPr>
      </p:pic>
    </p:spTree>
    <p:extLst>
      <p:ext uri="{BB962C8B-B14F-4D97-AF65-F5344CB8AC3E}">
        <p14:creationId xmlns:p14="http://schemas.microsoft.com/office/powerpoint/2010/main" val="2123625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997C3-120C-EEC1-81CA-FB23C20B97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7064F6-B244-E403-28FB-6CB33F8750FA}"/>
              </a:ext>
            </a:extLst>
          </p:cNvPr>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Natural Elbow or Knee Action</a:t>
            </a:r>
          </a:p>
        </p:txBody>
      </p:sp>
      <p:sp>
        <p:nvSpPr>
          <p:cNvPr id="4" name="Content Placeholder 3">
            <a:extLst>
              <a:ext uri="{FF2B5EF4-FFF2-40B4-BE49-F238E27FC236}">
                <a16:creationId xmlns:a16="http://schemas.microsoft.com/office/drawing/2014/main" id="{E6A88B46-963A-5B70-A083-FA3FE32C3017}"/>
              </a:ext>
            </a:extLst>
          </p:cNvPr>
          <p:cNvSpPr>
            <a:spLocks noGrp="1"/>
          </p:cNvSpPr>
          <p:nvPr>
            <p:ph idx="1"/>
          </p:nvPr>
        </p:nvSpPr>
        <p:spPr>
          <a:xfrm>
            <a:off x="22194" y="1408176"/>
            <a:ext cx="9121806" cy="5449824"/>
          </a:xfrm>
        </p:spPr>
        <p:txBody>
          <a:bodyPr>
            <a:noAutofit/>
          </a:bodyPr>
          <a:lstStyle/>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9E5DC833-2A2D-0774-9947-F4D62130A34F}"/>
              </a:ext>
            </a:extLst>
          </p:cNvPr>
          <p:cNvSpPr>
            <a:spLocks noGrp="1"/>
          </p:cNvSpPr>
          <p:nvPr>
            <p:ph type="sldNum" sz="quarter" idx="12"/>
          </p:nvPr>
        </p:nvSpPr>
        <p:spPr/>
        <p:txBody>
          <a:bodyPr/>
          <a:lstStyle/>
          <a:p>
            <a:fld id="{1B5C5464-0A0C-4F4F-8948-B8BFCC70FC15}" type="slidenum">
              <a:rPr lang="en-US" smtClean="0"/>
              <a:pPr/>
              <a:t>8</a:t>
            </a:fld>
            <a:endParaRPr lang="en-US" dirty="0"/>
          </a:p>
        </p:txBody>
      </p:sp>
      <p:sp>
        <p:nvSpPr>
          <p:cNvPr id="7" name="TextBox 6">
            <a:extLst>
              <a:ext uri="{FF2B5EF4-FFF2-40B4-BE49-F238E27FC236}">
                <a16:creationId xmlns:a16="http://schemas.microsoft.com/office/drawing/2014/main" id="{E54FCB98-656E-EE1E-2122-0B3FFA33D8FA}"/>
              </a:ext>
            </a:extLst>
          </p:cNvPr>
          <p:cNvSpPr txBox="1"/>
          <p:nvPr/>
        </p:nvSpPr>
        <p:spPr>
          <a:xfrm>
            <a:off x="76200" y="1600200"/>
            <a:ext cx="8991600" cy="5232202"/>
          </a:xfrm>
          <a:prstGeom prst="rect">
            <a:avLst/>
          </a:prstGeom>
          <a:noFill/>
        </p:spPr>
        <p:txBody>
          <a:bodyPr wrap="square" rtlCol="0">
            <a:spAutoFit/>
          </a:bodyPr>
          <a:lstStyle/>
          <a:p>
            <a:pPr marL="342900" indent="-342900">
              <a:buClr>
                <a:schemeClr val="accent1"/>
              </a:buClr>
              <a:buFont typeface="Wingdings" panose="05000000000000000000" pitchFamily="2" charset="2"/>
              <a:buChar char="§"/>
            </a:pPr>
            <a:r>
              <a:rPr lang="en-US" sz="2400" dirty="0"/>
              <a:t>A veteran retains "natural use" of their knee or elbow </a:t>
            </a:r>
            <a:r>
              <a:rPr lang="en-US" sz="2400" b="1" dirty="0"/>
              <a:t>only if</a:t>
            </a:r>
            <a:r>
              <a:rPr lang="en-US" sz="2400" dirty="0"/>
              <a:t> the prosthetic requires them to actively bend their own joint. This keeps their muscles engaged.</a:t>
            </a:r>
          </a:p>
          <a:p>
            <a:pPr>
              <a:buClr>
                <a:schemeClr val="accent1"/>
              </a:buClr>
            </a:pPr>
            <a:r>
              <a:rPr lang="en-US" sz="2400" b="1" dirty="0"/>
              <a:t>Loss of Use Occurs If:</a:t>
            </a:r>
            <a:endParaRPr lang="en-US" sz="2400" dirty="0"/>
          </a:p>
          <a:p>
            <a:pPr marL="342900" indent="-342900">
              <a:buClr>
                <a:schemeClr val="accent1"/>
              </a:buClr>
              <a:buFont typeface="Wingdings" panose="05000000000000000000" pitchFamily="2" charset="2"/>
              <a:buChar char="§"/>
            </a:pPr>
            <a:r>
              <a:rPr lang="en-US" sz="2400" dirty="0"/>
              <a:t>The prosthetic has a </a:t>
            </a:r>
            <a:r>
              <a:rPr lang="en-US" sz="2400" b="1" dirty="0"/>
              <a:t>mechanical joint</a:t>
            </a:r>
            <a:r>
              <a:rPr lang="en-US" sz="2400" dirty="0"/>
              <a:t> (a self-powered hinge) that moves for them, causing muscle atrophy.</a:t>
            </a:r>
          </a:p>
          <a:p>
            <a:pPr marL="342900" indent="-342900">
              <a:buClr>
                <a:schemeClr val="accent1"/>
              </a:buClr>
              <a:buFont typeface="Wingdings" panose="05000000000000000000" pitchFamily="2" charset="2"/>
              <a:buChar char="§"/>
            </a:pPr>
            <a:r>
              <a:rPr lang="en-US" sz="2400" dirty="0"/>
              <a:t>The design blocks their natural joint from bending, even with a below-joint amputation.</a:t>
            </a:r>
          </a:p>
          <a:p>
            <a:pPr marL="342900" indent="-342900">
              <a:buClr>
                <a:schemeClr val="accent1"/>
              </a:buClr>
              <a:buFont typeface="Wingdings" panose="05000000000000000000" pitchFamily="2" charset="2"/>
              <a:buChar char="§"/>
            </a:pPr>
            <a:r>
              <a:rPr lang="en-US" sz="2400" dirty="0"/>
              <a:t>The joint was already immobilized or paralyzed before receiving the prosthesis.</a:t>
            </a:r>
          </a:p>
          <a:p>
            <a:endParaRPr lang="en-US" sz="2400" b="1" dirty="0"/>
          </a:p>
          <a:p>
            <a:r>
              <a:rPr lang="en-US" sz="2400" b="1" dirty="0"/>
              <a:t>Bottom Line:</a:t>
            </a:r>
            <a:r>
              <a:rPr lang="en-US" sz="2400" dirty="0"/>
              <a:t> If the prosthesis replaces the joint's natural movement, it's legally considered a loss of that joint's function.</a:t>
            </a:r>
          </a:p>
          <a:p>
            <a:pPr>
              <a:buClr>
                <a:schemeClr val="accent1"/>
              </a:buClr>
            </a:pPr>
            <a:endParaRPr lang="en-US" sz="2200" dirty="0">
              <a:solidFill>
                <a:schemeClr val="tx2"/>
              </a:solidFill>
            </a:endParaRPr>
          </a:p>
        </p:txBody>
      </p:sp>
    </p:spTree>
    <p:extLst>
      <p:ext uri="{BB962C8B-B14F-4D97-AF65-F5344CB8AC3E}">
        <p14:creationId xmlns:p14="http://schemas.microsoft.com/office/powerpoint/2010/main" val="3920658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Levels of Loss/Loss of Use – </a:t>
            </a:r>
            <a:r>
              <a:rPr lang="en-US" sz="3800" dirty="0">
                <a:solidFill>
                  <a:schemeClr val="accent1"/>
                </a:solidFill>
                <a:ea typeface="Calibri" panose="020F0502020204030204" pitchFamily="34" charset="0"/>
                <a:cs typeface="Calibri" panose="020F0502020204030204" pitchFamily="34" charset="0"/>
              </a:rPr>
              <a:t>Vision</a:t>
            </a:r>
            <a:endParaRPr lang="en-US" sz="38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9</a:t>
            </a:fld>
            <a:endParaRPr lang="en-US" dirty="0"/>
          </a:p>
        </p:txBody>
      </p:sp>
      <p:sp>
        <p:nvSpPr>
          <p:cNvPr id="7" name="TextBox 6">
            <a:extLst>
              <a:ext uri="{FF2B5EF4-FFF2-40B4-BE49-F238E27FC236}">
                <a16:creationId xmlns:a16="http://schemas.microsoft.com/office/drawing/2014/main" id="{CB6D8B2B-9EFB-5E0A-9DEE-BB4616E8CB77}"/>
              </a:ext>
            </a:extLst>
          </p:cNvPr>
          <p:cNvSpPr txBox="1"/>
          <p:nvPr/>
        </p:nvSpPr>
        <p:spPr>
          <a:xfrm>
            <a:off x="3773003" y="1600200"/>
            <a:ext cx="5294797" cy="5567422"/>
          </a:xfrm>
          <a:prstGeom prst="rect">
            <a:avLst/>
          </a:prstGeom>
          <a:noFill/>
        </p:spPr>
        <p:txBody>
          <a:bodyPr wrap="square" rtlCol="0">
            <a:spAutoFit/>
          </a:bodyPr>
          <a:lstStyle/>
          <a:p>
            <a:pPr marR="0">
              <a:lnSpc>
                <a:spcPct val="107000"/>
              </a:lnSpc>
              <a:spcBef>
                <a:spcPts val="0"/>
              </a:spcBef>
              <a:spcAft>
                <a:spcPts val="0"/>
              </a:spcAft>
            </a:pPr>
            <a:r>
              <a:rPr lang="en-US" sz="1700" dirty="0">
                <a:effectLst/>
                <a:ea typeface="Calibri" panose="020F0502020204030204" pitchFamily="34" charset="0"/>
                <a:cs typeface="ArialMT"/>
              </a:rPr>
              <a:t>There are </a:t>
            </a:r>
            <a:r>
              <a:rPr lang="en-US" sz="1700" dirty="0">
                <a:ea typeface="Calibri" panose="020F0502020204030204" pitchFamily="34" charset="0"/>
                <a:cs typeface="ArialMT"/>
              </a:rPr>
              <a:t>four</a:t>
            </a:r>
            <a:r>
              <a:rPr lang="en-US" sz="1700" dirty="0">
                <a:effectLst/>
                <a:ea typeface="Calibri" panose="020F0502020204030204" pitchFamily="34" charset="0"/>
                <a:cs typeface="ArialMT"/>
              </a:rPr>
              <a:t> primary levels of loss of vision (blindness) for SMC purposes:</a:t>
            </a:r>
          </a:p>
          <a:p>
            <a:pPr marL="342900" indent="-342900">
              <a:lnSpc>
                <a:spcPct val="107000"/>
              </a:lnSpc>
              <a:spcBef>
                <a:spcPts val="200"/>
              </a:spcBef>
              <a:spcAft>
                <a:spcPts val="0"/>
              </a:spcAft>
              <a:buClr>
                <a:schemeClr val="accent1"/>
              </a:buClr>
              <a:buFont typeface="Wingdings" panose="05000000000000000000" pitchFamily="2" charset="2"/>
              <a:buChar char="§"/>
            </a:pPr>
            <a:r>
              <a:rPr lang="en-US" sz="1700" b="1" u="sng" dirty="0">
                <a:effectLst/>
                <a:ea typeface="Calibri" panose="020F0502020204030204" pitchFamily="34" charset="0"/>
                <a:cs typeface="ArialMT"/>
              </a:rPr>
              <a:t>Visual Acuity of 20/200 or less</a:t>
            </a:r>
            <a:r>
              <a:rPr lang="en-US" sz="1700" b="1" dirty="0">
                <a:effectLst/>
                <a:ea typeface="Calibri" panose="020F0502020204030204" pitchFamily="34" charset="0"/>
                <a:cs typeface="ArialMT"/>
              </a:rPr>
              <a:t> </a:t>
            </a:r>
            <a:r>
              <a:rPr lang="en-US" sz="1700" b="1" dirty="0">
                <a:ea typeface="Calibri" panose="020F0502020204030204" pitchFamily="34" charset="0"/>
                <a:cs typeface="ArialMT"/>
              </a:rPr>
              <a:t> </a:t>
            </a:r>
            <a:r>
              <a:rPr lang="en-US" sz="1700" dirty="0">
                <a:ea typeface="Calibri" panose="020F0502020204030204" pitchFamily="34" charset="0"/>
                <a:cs typeface="ArialMT"/>
              </a:rPr>
              <a:t>or field of vision </a:t>
            </a:r>
            <a:r>
              <a:rPr lang="en-US" sz="1700" dirty="0">
                <a:effectLst/>
                <a:ea typeface="Calibri" panose="020F0502020204030204" pitchFamily="34" charset="0"/>
                <a:cs typeface="ArialMT"/>
              </a:rPr>
              <a:t>restricted to 20 degrees or less. Considered legally blind.</a:t>
            </a:r>
          </a:p>
          <a:p>
            <a:pPr marL="342900" marR="0" indent="-342900">
              <a:lnSpc>
                <a:spcPct val="107000"/>
              </a:lnSpc>
              <a:spcBef>
                <a:spcPts val="200"/>
              </a:spcBef>
              <a:spcAft>
                <a:spcPts val="0"/>
              </a:spcAft>
              <a:buClr>
                <a:schemeClr val="accent1"/>
              </a:buClr>
              <a:buFont typeface="Wingdings" panose="05000000000000000000" pitchFamily="2" charset="2"/>
              <a:buChar char="§"/>
            </a:pPr>
            <a:r>
              <a:rPr lang="en-US" sz="1700" b="1" u="sng" dirty="0">
                <a:effectLst/>
                <a:ea typeface="Calibri" panose="020F0502020204030204" pitchFamily="34" charset="0"/>
                <a:cs typeface="ArialMT"/>
              </a:rPr>
              <a:t> Visual Acuity of 5/200 or less</a:t>
            </a:r>
            <a:r>
              <a:rPr lang="en-US" sz="1700" b="1" dirty="0">
                <a:effectLst/>
                <a:ea typeface="Calibri" panose="020F0502020204030204" pitchFamily="34" charset="0"/>
                <a:cs typeface="ArialMT"/>
              </a:rPr>
              <a:t> </a:t>
            </a:r>
            <a:r>
              <a:rPr lang="en-US" sz="1700" dirty="0">
                <a:effectLst/>
                <a:ea typeface="Calibri" panose="020F0502020204030204" pitchFamily="34" charset="0"/>
                <a:cs typeface="ArialMT"/>
              </a:rPr>
              <a:t>or field of vision restricted to 5 degrees or less.</a:t>
            </a:r>
          </a:p>
          <a:p>
            <a:pPr marL="342900" indent="-342900">
              <a:lnSpc>
                <a:spcPct val="107000"/>
              </a:lnSpc>
              <a:spcBef>
                <a:spcPts val="200"/>
              </a:spcBef>
              <a:spcAft>
                <a:spcPts val="0"/>
              </a:spcAft>
              <a:buClr>
                <a:schemeClr val="accent1"/>
              </a:buClr>
              <a:buFont typeface="Wingdings" panose="05000000000000000000" pitchFamily="2" charset="2"/>
              <a:buChar char="§"/>
            </a:pPr>
            <a:r>
              <a:rPr lang="en-US" sz="1700" b="1" u="sng" dirty="0">
                <a:effectLst/>
                <a:ea typeface="Calibri" panose="020F0502020204030204" pitchFamily="34" charset="0"/>
                <a:cs typeface="ArialMT"/>
              </a:rPr>
              <a:t> Light Perception Only (LPO)</a:t>
            </a:r>
            <a:r>
              <a:rPr lang="en-US" sz="1700" dirty="0">
                <a:effectLst/>
                <a:ea typeface="Calibri" panose="020F0502020204030204" pitchFamily="34" charset="0"/>
                <a:cs typeface="ArialMT"/>
              </a:rPr>
              <a:t> –  Inability to recognize test letters at one foot or perception of objects, hand movements, or counting fingers cannot be accomplished at 3 feet.</a:t>
            </a:r>
            <a:endParaRPr lang="en-US" sz="1700" dirty="0">
              <a:effectLst/>
              <a:ea typeface="Calibri" panose="020F0502020204030204" pitchFamily="34" charset="0"/>
            </a:endParaRPr>
          </a:p>
          <a:p>
            <a:pPr marL="342900" marR="0" indent="-342900">
              <a:lnSpc>
                <a:spcPct val="107000"/>
              </a:lnSpc>
              <a:spcBef>
                <a:spcPts val="200"/>
              </a:spcBef>
              <a:spcAft>
                <a:spcPts val="0"/>
              </a:spcAft>
              <a:buClr>
                <a:schemeClr val="accent1"/>
              </a:buClr>
              <a:buFont typeface="Wingdings" panose="05000000000000000000" pitchFamily="2" charset="2"/>
              <a:buChar char="§"/>
            </a:pPr>
            <a:r>
              <a:rPr lang="en-US" sz="1700" dirty="0">
                <a:effectLst/>
                <a:ea typeface="Calibri" panose="020F0502020204030204" pitchFamily="34" charset="0"/>
                <a:cs typeface="ArialMT"/>
              </a:rPr>
              <a:t> </a:t>
            </a:r>
            <a:r>
              <a:rPr lang="en-US" sz="1700" b="1" u="sng" dirty="0">
                <a:effectLst/>
                <a:ea typeface="Calibri" panose="020F0502020204030204" pitchFamily="34" charset="0"/>
                <a:cs typeface="ArialMT"/>
              </a:rPr>
              <a:t>No Light Perception (NLP)</a:t>
            </a:r>
            <a:r>
              <a:rPr lang="en-US" sz="1700" b="1" dirty="0">
                <a:effectLst/>
                <a:ea typeface="Calibri" panose="020F0502020204030204" pitchFamily="34" charset="0"/>
                <a:cs typeface="ArialMT"/>
              </a:rPr>
              <a:t> </a:t>
            </a:r>
            <a:r>
              <a:rPr lang="en-US" sz="1700" dirty="0">
                <a:effectLst/>
                <a:ea typeface="Calibri" panose="020F0502020204030204" pitchFamily="34" charset="0"/>
                <a:cs typeface="ArialMT"/>
              </a:rPr>
              <a:t>- </a:t>
            </a:r>
            <a:r>
              <a:rPr lang="en-US" sz="1700" dirty="0"/>
              <a:t>Total blindness with the complete lack of form and visual light perception</a:t>
            </a:r>
            <a:r>
              <a:rPr lang="en-US" sz="1700" dirty="0">
                <a:ea typeface="Calibri" panose="020F0502020204030204" pitchFamily="34" charset="0"/>
              </a:rPr>
              <a:t>. </a:t>
            </a:r>
            <a:r>
              <a:rPr lang="en-US" sz="1700" dirty="0">
                <a:ea typeface="Calibri" panose="020F0502020204030204" pitchFamily="34" charset="0"/>
                <a:cs typeface="Times New Roman" panose="02020603050405020304" pitchFamily="18" charset="0"/>
              </a:rPr>
              <a:t>The </a:t>
            </a:r>
            <a:r>
              <a:rPr lang="en-US" sz="1700" b="1" dirty="0">
                <a:ea typeface="Calibri" panose="020F0502020204030204" pitchFamily="34" charset="0"/>
                <a:cs typeface="Times New Roman" panose="02020603050405020304" pitchFamily="18" charset="0"/>
              </a:rPr>
              <a:t>anatomical loss of an eye</a:t>
            </a:r>
            <a:r>
              <a:rPr lang="en-US" sz="1700" dirty="0">
                <a:ea typeface="Calibri" panose="020F0502020204030204" pitchFamily="34" charset="0"/>
                <a:cs typeface="Times New Roman" panose="02020603050405020304" pitchFamily="18" charset="0"/>
              </a:rPr>
              <a:t>, or </a:t>
            </a:r>
            <a:r>
              <a:rPr lang="en-US" sz="1700" b="1" dirty="0">
                <a:ea typeface="Calibri" panose="020F0502020204030204" pitchFamily="34" charset="0"/>
                <a:cs typeface="Times New Roman" panose="02020603050405020304" pitchFamily="18" charset="0"/>
              </a:rPr>
              <a:t>enucleation</a:t>
            </a:r>
            <a:r>
              <a:rPr lang="en-US" sz="1700" dirty="0">
                <a:ea typeface="Calibri" panose="020F0502020204030204" pitchFamily="34" charset="0"/>
                <a:cs typeface="Times New Roman" panose="02020603050405020304" pitchFamily="18" charset="0"/>
              </a:rPr>
              <a:t>, is considered the same level of disability as no light perception.</a:t>
            </a:r>
          </a:p>
          <a:p>
            <a:pPr marL="342900" marR="0" indent="-342900">
              <a:lnSpc>
                <a:spcPct val="107000"/>
              </a:lnSpc>
              <a:spcBef>
                <a:spcPts val="200"/>
              </a:spcBef>
              <a:spcAft>
                <a:spcPts val="0"/>
              </a:spcAft>
              <a:buClr>
                <a:schemeClr val="accent1"/>
              </a:buClr>
              <a:buFont typeface="Wingdings" panose="05000000000000000000" pitchFamily="2" charset="2"/>
              <a:buChar char="§"/>
            </a:pPr>
            <a:r>
              <a:rPr lang="en-US" sz="1700" dirty="0"/>
              <a:t> VA only considers visual acuity and accuracy with </a:t>
            </a:r>
            <a:r>
              <a:rPr lang="en-US" sz="1700" b="1" dirty="0"/>
              <a:t>use of corrective lenses</a:t>
            </a:r>
            <a:endParaRPr lang="en-US" sz="1700" dirty="0">
              <a:effectLst/>
              <a:ea typeface="Calibri" panose="020F0502020204030204" pitchFamily="34" charset="0"/>
              <a:cs typeface="Times New Roman" panose="02020603050405020304" pitchFamily="18" charset="0"/>
            </a:endParaRPr>
          </a:p>
          <a:p>
            <a:endParaRPr lang="en-US" sz="2000" dirty="0"/>
          </a:p>
        </p:txBody>
      </p:sp>
      <p:pic>
        <p:nvPicPr>
          <p:cNvPr id="5" name="Picture 4">
            <a:extLst>
              <a:ext uri="{FF2B5EF4-FFF2-40B4-BE49-F238E27FC236}">
                <a16:creationId xmlns:a16="http://schemas.microsoft.com/office/drawing/2014/main" id="{2EF35EA8-FE72-926D-E07D-6F993B817E9E}"/>
              </a:ext>
            </a:extLst>
          </p:cNvPr>
          <p:cNvPicPr>
            <a:picLocks noChangeAspect="1"/>
          </p:cNvPicPr>
          <p:nvPr/>
        </p:nvPicPr>
        <p:blipFill>
          <a:blip r:embed="rId2"/>
          <a:stretch>
            <a:fillRect/>
          </a:stretch>
        </p:blipFill>
        <p:spPr>
          <a:xfrm>
            <a:off x="170373" y="1790221"/>
            <a:ext cx="3454451" cy="4686778"/>
          </a:xfrm>
          <a:prstGeom prst="rect">
            <a:avLst/>
          </a:prstGeom>
        </p:spPr>
      </p:pic>
    </p:spTree>
    <p:extLst>
      <p:ext uri="{BB962C8B-B14F-4D97-AF65-F5344CB8AC3E}">
        <p14:creationId xmlns:p14="http://schemas.microsoft.com/office/powerpoint/2010/main" val="624116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dirty="0">
                <a:solidFill>
                  <a:schemeClr val="accent1"/>
                </a:solidFill>
                <a:ea typeface="Calibri" panose="020F0502020204030204" pitchFamily="34" charset="0"/>
                <a:cs typeface="Calibri" panose="020F0502020204030204" pitchFamily="34" charset="0"/>
              </a:rPr>
              <a:t>A</a:t>
            </a:r>
            <a:r>
              <a:rPr lang="en-US" sz="3800" b="1" dirty="0">
                <a:solidFill>
                  <a:schemeClr val="accent1"/>
                </a:solidFill>
                <a:effectLst/>
                <a:ea typeface="Calibri" panose="020F0502020204030204" pitchFamily="34" charset="0"/>
                <a:cs typeface="Calibri" panose="020F0502020204030204" pitchFamily="34" charset="0"/>
              </a:rPr>
              <a:t> Key Point About Higher Levels of SMC</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10</a:t>
            </a:fld>
            <a:endParaRPr lang="en-US" dirty="0"/>
          </a:p>
        </p:txBody>
      </p:sp>
      <p:sp>
        <p:nvSpPr>
          <p:cNvPr id="7" name="TextBox 6">
            <a:extLst>
              <a:ext uri="{FF2B5EF4-FFF2-40B4-BE49-F238E27FC236}">
                <a16:creationId xmlns:a16="http://schemas.microsoft.com/office/drawing/2014/main" id="{CB6D8B2B-9EFB-5E0A-9DEE-BB4616E8CB77}"/>
              </a:ext>
            </a:extLst>
          </p:cNvPr>
          <p:cNvSpPr txBox="1"/>
          <p:nvPr/>
        </p:nvSpPr>
        <p:spPr>
          <a:xfrm>
            <a:off x="3773003" y="2161821"/>
            <a:ext cx="5294797" cy="3857979"/>
          </a:xfrm>
          <a:prstGeom prst="rect">
            <a:avLst/>
          </a:prstGeom>
          <a:noFill/>
        </p:spPr>
        <p:txBody>
          <a:bodyPr wrap="square" rtlCol="0">
            <a:spAutoFit/>
          </a:bodyPr>
          <a:lstStyle/>
          <a:p>
            <a:pPr marL="0" marR="0" indent="0">
              <a:lnSpc>
                <a:spcPct val="107000"/>
              </a:lnSpc>
              <a:spcBef>
                <a:spcPts val="0"/>
              </a:spcBef>
              <a:spcAft>
                <a:spcPts val="0"/>
              </a:spcAft>
              <a:buNone/>
            </a:pPr>
            <a:r>
              <a:rPr lang="en-US" sz="3000" dirty="0"/>
              <a:t>For the higher levels of Special Monthly Compensation (i.e., SMC-L through SMC-O), the SMC rating increases as the anatomical loss or loss of use gets closer to the </a:t>
            </a:r>
            <a:r>
              <a:rPr lang="en-US" sz="3000" b="1" dirty="0"/>
              <a:t>trunk of the body.</a:t>
            </a:r>
          </a:p>
          <a:p>
            <a:endParaRPr lang="en-US" sz="2000" dirty="0"/>
          </a:p>
        </p:txBody>
      </p:sp>
      <p:pic>
        <p:nvPicPr>
          <p:cNvPr id="6" name="Picture 5" descr="A model of a human body&#10;&#10;Description automatically generated">
            <a:extLst>
              <a:ext uri="{FF2B5EF4-FFF2-40B4-BE49-F238E27FC236}">
                <a16:creationId xmlns:a16="http://schemas.microsoft.com/office/drawing/2014/main" id="{DB779D24-375B-AF09-9B67-C236D8C8E0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776" y="1905000"/>
            <a:ext cx="3424586" cy="4572000"/>
          </a:xfrm>
          <a:prstGeom prst="rect">
            <a:avLst/>
          </a:prstGeom>
        </p:spPr>
      </p:pic>
    </p:spTree>
    <p:extLst>
      <p:ext uri="{BB962C8B-B14F-4D97-AF65-F5344CB8AC3E}">
        <p14:creationId xmlns:p14="http://schemas.microsoft.com/office/powerpoint/2010/main" val="1774575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3D4583-0E7B-EC48-B2CC-42E088E2AECF}"/>
              </a:ext>
            </a:extLst>
          </p:cNvPr>
          <p:cNvSpPr>
            <a:spLocks noGrp="1"/>
          </p:cNvSpPr>
          <p:nvPr>
            <p:ph type="sldNum" sz="quarter" idx="12"/>
          </p:nvPr>
        </p:nvSpPr>
        <p:spPr/>
        <p:txBody>
          <a:bodyPr/>
          <a:lstStyle/>
          <a:p>
            <a:fld id="{1B5C5464-0A0C-4F4F-8948-B8BFCC70FC15}" type="slidenum">
              <a:rPr lang="en-US" smtClean="0"/>
              <a:pPr/>
              <a:t>11</a:t>
            </a:fld>
            <a:endParaRPr lang="en-US" dirty="0"/>
          </a:p>
        </p:txBody>
      </p:sp>
      <p:sp>
        <p:nvSpPr>
          <p:cNvPr id="8" name="TextBox 7">
            <a:extLst>
              <a:ext uri="{FF2B5EF4-FFF2-40B4-BE49-F238E27FC236}">
                <a16:creationId xmlns:a16="http://schemas.microsoft.com/office/drawing/2014/main" id="{8928A356-A900-CA51-E8FB-0981087B4F8B}"/>
              </a:ext>
            </a:extLst>
          </p:cNvPr>
          <p:cNvSpPr txBox="1"/>
          <p:nvPr/>
        </p:nvSpPr>
        <p:spPr>
          <a:xfrm>
            <a:off x="381000" y="1447800"/>
            <a:ext cx="8382000" cy="6432530"/>
          </a:xfrm>
          <a:prstGeom prst="rect">
            <a:avLst/>
          </a:prstGeom>
          <a:noFill/>
        </p:spPr>
        <p:txBody>
          <a:bodyPr wrap="square" rtlCol="0">
            <a:spAutoFit/>
          </a:bodyPr>
          <a:lstStyle/>
          <a:p>
            <a:pPr algn="ctr"/>
            <a:r>
              <a:rPr lang="en-US" sz="8500" b="1" dirty="0">
                <a:solidFill>
                  <a:schemeClr val="accent1"/>
                </a:solidFill>
              </a:rPr>
              <a:t>SMC-L, M, N, </a:t>
            </a:r>
          </a:p>
          <a:p>
            <a:pPr algn="ctr"/>
            <a:r>
              <a:rPr lang="en-US" sz="8500" b="1" dirty="0">
                <a:solidFill>
                  <a:schemeClr val="accent1"/>
                </a:solidFill>
              </a:rPr>
              <a:t>and O</a:t>
            </a:r>
          </a:p>
          <a:p>
            <a:pPr algn="ctr"/>
            <a:endParaRPr lang="en-US" sz="8500" dirty="0">
              <a:solidFill>
                <a:schemeClr val="accent1"/>
              </a:solidFill>
            </a:endParaRPr>
          </a:p>
          <a:p>
            <a:r>
              <a:rPr lang="en-US" sz="2400" dirty="0"/>
              <a:t>NOTE: The following examples do not cover all possible combinations of disabilities that lead to SMC-M, N, and O. We’ll discuss additional combinations in the upcoming SMC-P section.</a:t>
            </a:r>
            <a:br>
              <a:rPr lang="en-US" sz="8800" dirty="0"/>
            </a:br>
            <a:endParaRPr lang="en-US" sz="8500" dirty="0"/>
          </a:p>
        </p:txBody>
      </p:sp>
      <p:pic>
        <p:nvPicPr>
          <p:cNvPr id="3" name="Picture 2">
            <a:extLst>
              <a:ext uri="{FF2B5EF4-FFF2-40B4-BE49-F238E27FC236}">
                <a16:creationId xmlns:a16="http://schemas.microsoft.com/office/drawing/2014/main" id="{366EBD42-4076-BEA9-2AC4-D18726A20863}"/>
              </a:ext>
            </a:extLst>
          </p:cNvPr>
          <p:cNvPicPr>
            <a:picLocks noChangeAspect="1"/>
          </p:cNvPicPr>
          <p:nvPr/>
        </p:nvPicPr>
        <p:blipFill>
          <a:blip r:embed="rId2"/>
          <a:stretch>
            <a:fillRect/>
          </a:stretch>
        </p:blipFill>
        <p:spPr>
          <a:xfrm>
            <a:off x="1192237" y="304800"/>
            <a:ext cx="6759526" cy="769687"/>
          </a:xfrm>
          <a:prstGeom prst="rect">
            <a:avLst/>
          </a:prstGeom>
        </p:spPr>
      </p:pic>
    </p:spTree>
    <p:extLst>
      <p:ext uri="{BB962C8B-B14F-4D97-AF65-F5344CB8AC3E}">
        <p14:creationId xmlns:p14="http://schemas.microsoft.com/office/powerpoint/2010/main" val="853751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SMC-L Review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marR="0" indent="0">
              <a:lnSpc>
                <a:spcPct val="107000"/>
              </a:lnSpc>
              <a:spcBef>
                <a:spcPts val="0"/>
              </a:spcBef>
              <a:spcAft>
                <a:spcPts val="0"/>
              </a:spcAft>
              <a:buNone/>
            </a:pPr>
            <a:r>
              <a:rPr lang="en-US" sz="2500" dirty="0">
                <a:effectLst/>
                <a:ea typeface="Calibri" panose="020F0502020204030204" pitchFamily="34" charset="0"/>
                <a:cs typeface="ArialMT"/>
              </a:rPr>
              <a:t>The following combinations of loss/loss of use for lower and upper extremities and vision loss will entitle a veteran to SMC-L:</a:t>
            </a:r>
            <a:endParaRPr lang="en-US" sz="2500" dirty="0">
              <a:effectLst/>
              <a:ea typeface="Calibri" panose="020F0502020204030204" pitchFamily="34" charset="0"/>
              <a:cs typeface="Times New Roman" panose="02020603050405020304" pitchFamily="18" charset="0"/>
            </a:endParaRPr>
          </a:p>
          <a:p>
            <a:pPr marL="457200" indent="-457200">
              <a:lnSpc>
                <a:spcPct val="107000"/>
              </a:lnSpc>
            </a:pPr>
            <a:r>
              <a:rPr lang="en-US" sz="2500" dirty="0">
                <a:effectLst/>
                <a:ea typeface="Calibri" panose="020F0502020204030204" pitchFamily="34" charset="0"/>
                <a:cs typeface="ArialMT"/>
              </a:rPr>
              <a:t>Anatomical loss or loss of use of both feet.</a:t>
            </a:r>
            <a:endParaRPr lang="en-US" sz="2500" dirty="0">
              <a:effectLst/>
              <a:ea typeface="Calibri" panose="020F0502020204030204" pitchFamily="34" charset="0"/>
              <a:cs typeface="Times New Roman" panose="02020603050405020304" pitchFamily="18" charset="0"/>
            </a:endParaRPr>
          </a:p>
          <a:p>
            <a:pPr marL="457200" indent="-457200">
              <a:lnSpc>
                <a:spcPct val="107000"/>
              </a:lnSpc>
            </a:pPr>
            <a:r>
              <a:rPr lang="en-US" sz="2500" dirty="0">
                <a:effectLst/>
                <a:ea typeface="Calibri" panose="020F0502020204030204" pitchFamily="34" charset="0"/>
                <a:cs typeface="ArialMT"/>
              </a:rPr>
              <a:t>Anatomical loss or loss of use of one hand and one foot.</a:t>
            </a:r>
            <a:endParaRPr lang="en-US" sz="2500" dirty="0">
              <a:effectLst/>
              <a:ea typeface="Calibri" panose="020F0502020204030204" pitchFamily="34" charset="0"/>
              <a:cs typeface="Times New Roman" panose="02020603050405020304" pitchFamily="18" charset="0"/>
            </a:endParaRPr>
          </a:p>
          <a:p>
            <a:pPr marL="457200" indent="-457200">
              <a:lnSpc>
                <a:spcPct val="107000"/>
              </a:lnSpc>
            </a:pPr>
            <a:r>
              <a:rPr lang="en-US" sz="2500" dirty="0">
                <a:effectLst/>
                <a:ea typeface="Calibri" panose="020F0502020204030204" pitchFamily="34" charset="0"/>
                <a:cs typeface="ArialMT"/>
              </a:rPr>
              <a:t>Blindness in </a:t>
            </a:r>
            <a:r>
              <a:rPr lang="en-US" sz="2500" b="1" dirty="0">
                <a:effectLst/>
                <a:ea typeface="Calibri" panose="020F0502020204030204" pitchFamily="34" charset="0"/>
                <a:cs typeface="ArialMT"/>
              </a:rPr>
              <a:t>both eyes </a:t>
            </a:r>
            <a:r>
              <a:rPr lang="en-US" sz="2500" dirty="0">
                <a:effectLst/>
                <a:ea typeface="Calibri" panose="020F0502020204030204" pitchFamily="34" charset="0"/>
                <a:cs typeface="ArialMT"/>
              </a:rPr>
              <a:t>with vision </a:t>
            </a:r>
            <a:r>
              <a:rPr lang="en-US" sz="2500" b="1" dirty="0">
                <a:effectLst/>
                <a:ea typeface="Calibri" panose="020F0502020204030204" pitchFamily="34" charset="0"/>
                <a:cs typeface="ArialMT"/>
              </a:rPr>
              <a:t>5/200</a:t>
            </a:r>
            <a:r>
              <a:rPr lang="en-US" sz="2500" dirty="0">
                <a:effectLst/>
                <a:ea typeface="Calibri" panose="020F0502020204030204" pitchFamily="34" charset="0"/>
                <a:cs typeface="ArialMT"/>
              </a:rPr>
              <a:t> or less or the visual</a:t>
            </a:r>
            <a:r>
              <a:rPr lang="en-US" sz="2500" dirty="0">
                <a:ea typeface="Calibri" panose="020F0502020204030204" pitchFamily="34" charset="0"/>
                <a:cs typeface="Times New Roman" panose="02020603050405020304" pitchFamily="18" charset="0"/>
              </a:rPr>
              <a:t> </a:t>
            </a:r>
            <a:r>
              <a:rPr lang="en-US" sz="2500" dirty="0">
                <a:effectLst/>
                <a:ea typeface="Calibri" panose="020F0502020204030204" pitchFamily="34" charset="0"/>
                <a:cs typeface="ArialMT"/>
              </a:rPr>
              <a:t>field restricted to 5 degrees or less.</a:t>
            </a:r>
          </a:p>
          <a:p>
            <a:pPr marL="0" indent="0">
              <a:lnSpc>
                <a:spcPct val="107000"/>
              </a:lnSpc>
              <a:buNone/>
            </a:pPr>
            <a:endParaRPr lang="en-US" sz="2500" dirty="0">
              <a:ea typeface="Calibri" panose="020F0502020204030204" pitchFamily="34" charset="0"/>
              <a:cs typeface="Times New Roman" panose="02020603050405020304" pitchFamily="18" charset="0"/>
            </a:endParaRPr>
          </a:p>
          <a:p>
            <a:pPr marL="0" indent="0">
              <a:lnSpc>
                <a:spcPct val="107000"/>
              </a:lnSpc>
              <a:buNone/>
            </a:pPr>
            <a:r>
              <a:rPr lang="en-US" sz="2500" dirty="0">
                <a:ea typeface="Calibri" panose="020F0502020204030204" pitchFamily="34" charset="0"/>
                <a:cs typeface="Times New Roman" panose="02020603050405020304" pitchFamily="18" charset="0"/>
              </a:rPr>
              <a:t>SMC-L is also available to a veteran who is:</a:t>
            </a:r>
          </a:p>
          <a:p>
            <a:pPr marL="457200" indent="-457200">
              <a:lnSpc>
                <a:spcPct val="107000"/>
              </a:lnSpc>
            </a:pPr>
            <a:r>
              <a:rPr lang="en-US" sz="2500" dirty="0">
                <a:effectLst/>
                <a:ea typeface="Calibri" panose="020F0502020204030204" pitchFamily="34" charset="0"/>
                <a:cs typeface="ArialMT"/>
              </a:rPr>
              <a:t>Permanently bedridden, or </a:t>
            </a:r>
          </a:p>
          <a:p>
            <a:pPr marL="457200" indent="-457200">
              <a:lnSpc>
                <a:spcPct val="107000"/>
              </a:lnSpc>
            </a:pPr>
            <a:r>
              <a:rPr lang="en-US" sz="2500" dirty="0">
                <a:ea typeface="Calibri" panose="020F0502020204030204" pitchFamily="34" charset="0"/>
                <a:cs typeface="ArialMT"/>
              </a:rPr>
              <a:t>I</a:t>
            </a:r>
            <a:r>
              <a:rPr lang="en-US" sz="2500" dirty="0">
                <a:effectLst/>
                <a:ea typeface="Calibri" panose="020F0502020204030204" pitchFamily="34" charset="0"/>
                <a:cs typeface="ArialMT"/>
              </a:rPr>
              <a:t>n need of aid and attendance (A&amp;A)</a:t>
            </a:r>
            <a:endParaRPr lang="en-US" sz="2500" b="1" dirty="0">
              <a:ea typeface="Calibri" panose="020F0502020204030204" pitchFamily="34" charset="0"/>
            </a:endParaRPr>
          </a:p>
          <a:p>
            <a:pPr marL="118872" indent="0">
              <a:buNone/>
            </a:pPr>
            <a:endParaRPr lang="en-US" sz="2500" b="1" dirty="0">
              <a:effectLst/>
              <a:ea typeface="Calibri" panose="020F0502020204030204" pitchFamily="34" charset="0"/>
            </a:endParaRPr>
          </a:p>
          <a:p>
            <a:pPr marL="118872" indent="0">
              <a:buNone/>
            </a:pPr>
            <a:r>
              <a:rPr lang="en-US" sz="2500" b="1" dirty="0">
                <a:effectLst/>
                <a:ea typeface="Calibri" panose="020F0502020204030204" pitchFamily="34" charset="0"/>
              </a:rPr>
              <a:t>38 U.S.C. § 1114(l);  38 C.F.R. § 3.350(</a:t>
            </a:r>
            <a:r>
              <a:rPr lang="en-US" sz="2500" b="1" dirty="0">
                <a:ea typeface="Calibri" panose="020F0502020204030204" pitchFamily="34" charset="0"/>
              </a:rPr>
              <a:t>b</a:t>
            </a:r>
            <a:r>
              <a:rPr lang="en-US" sz="2500" b="1" dirty="0">
                <a:effectLst/>
                <a:ea typeface="Calibri" panose="020F0502020204030204" pitchFamily="34" charset="0"/>
              </a:rPr>
              <a:t>)</a:t>
            </a:r>
          </a:p>
          <a:p>
            <a:pPr marL="118872" indent="0">
              <a:buNone/>
            </a:pPr>
            <a:endParaRPr lang="en-US" sz="2300" b="1" dirty="0">
              <a:ea typeface="Calibri" panose="020F0502020204030204" pitchFamily="34" charset="0"/>
            </a:endParaRPr>
          </a:p>
          <a:p>
            <a:pPr marL="118872" indent="0">
              <a:buNone/>
            </a:pPr>
            <a:endParaRPr lang="en-US" sz="23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12</a:t>
            </a:fld>
            <a:endParaRPr lang="en-US" dirty="0"/>
          </a:p>
        </p:txBody>
      </p:sp>
    </p:spTree>
    <p:extLst>
      <p:ext uri="{BB962C8B-B14F-4D97-AF65-F5344CB8AC3E}">
        <p14:creationId xmlns:p14="http://schemas.microsoft.com/office/powerpoint/2010/main" val="1603545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3D4583-0E7B-EC48-B2CC-42E088E2AECF}"/>
              </a:ext>
            </a:extLst>
          </p:cNvPr>
          <p:cNvSpPr>
            <a:spLocks noGrp="1"/>
          </p:cNvSpPr>
          <p:nvPr>
            <p:ph type="sldNum" sz="quarter" idx="12"/>
          </p:nvPr>
        </p:nvSpPr>
        <p:spPr/>
        <p:txBody>
          <a:bodyPr/>
          <a:lstStyle/>
          <a:p>
            <a:fld id="{1B5C5464-0A0C-4F4F-8948-B8BFCC70FC15}" type="slidenum">
              <a:rPr lang="en-US" smtClean="0"/>
              <a:pPr/>
              <a:t>13</a:t>
            </a:fld>
            <a:endParaRPr lang="en-US" dirty="0"/>
          </a:p>
        </p:txBody>
      </p:sp>
      <p:sp>
        <p:nvSpPr>
          <p:cNvPr id="8" name="TextBox 7">
            <a:extLst>
              <a:ext uri="{FF2B5EF4-FFF2-40B4-BE49-F238E27FC236}">
                <a16:creationId xmlns:a16="http://schemas.microsoft.com/office/drawing/2014/main" id="{8928A356-A900-CA51-E8FB-0981087B4F8B}"/>
              </a:ext>
            </a:extLst>
          </p:cNvPr>
          <p:cNvSpPr txBox="1"/>
          <p:nvPr/>
        </p:nvSpPr>
        <p:spPr>
          <a:xfrm>
            <a:off x="381000" y="1447800"/>
            <a:ext cx="8382000" cy="2554545"/>
          </a:xfrm>
          <a:prstGeom prst="rect">
            <a:avLst/>
          </a:prstGeom>
          <a:noFill/>
        </p:spPr>
        <p:txBody>
          <a:bodyPr wrap="square" rtlCol="0">
            <a:spAutoFit/>
          </a:bodyPr>
          <a:lstStyle/>
          <a:p>
            <a:endParaRPr lang="en-US" sz="7500" dirty="0">
              <a:solidFill>
                <a:schemeClr val="accent1"/>
              </a:solidFill>
            </a:endParaRPr>
          </a:p>
          <a:p>
            <a:pPr algn="ctr"/>
            <a:r>
              <a:rPr lang="en-US" sz="8500" b="1" dirty="0">
                <a:solidFill>
                  <a:schemeClr val="accent1"/>
                </a:solidFill>
              </a:rPr>
              <a:t>SMC-M</a:t>
            </a:r>
          </a:p>
        </p:txBody>
      </p:sp>
      <p:pic>
        <p:nvPicPr>
          <p:cNvPr id="3" name="Picture 2">
            <a:extLst>
              <a:ext uri="{FF2B5EF4-FFF2-40B4-BE49-F238E27FC236}">
                <a16:creationId xmlns:a16="http://schemas.microsoft.com/office/drawing/2014/main" id="{5575E86B-144B-1AB1-7CC5-90127893FCE4}"/>
              </a:ext>
            </a:extLst>
          </p:cNvPr>
          <p:cNvPicPr>
            <a:picLocks noChangeAspect="1"/>
          </p:cNvPicPr>
          <p:nvPr/>
        </p:nvPicPr>
        <p:blipFill>
          <a:blip r:embed="rId2"/>
          <a:stretch>
            <a:fillRect/>
          </a:stretch>
        </p:blipFill>
        <p:spPr>
          <a:xfrm>
            <a:off x="1192237" y="457200"/>
            <a:ext cx="6759526" cy="769687"/>
          </a:xfrm>
          <a:prstGeom prst="rect">
            <a:avLst/>
          </a:prstGeom>
        </p:spPr>
      </p:pic>
    </p:spTree>
    <p:extLst>
      <p:ext uri="{BB962C8B-B14F-4D97-AF65-F5344CB8AC3E}">
        <p14:creationId xmlns:p14="http://schemas.microsoft.com/office/powerpoint/2010/main" val="612625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SMC-M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buNone/>
            </a:pPr>
            <a:r>
              <a:rPr lang="en-US" sz="2200" dirty="0">
                <a:effectLst/>
                <a:ea typeface="Calibri" panose="020F0502020204030204" pitchFamily="34" charset="0"/>
                <a:cs typeface="ArialMT"/>
              </a:rPr>
              <a:t>The following combinations of loss/loss of use of lower and</a:t>
            </a:r>
            <a:r>
              <a:rPr lang="en-US" sz="2200" dirty="0">
                <a:ea typeface="Calibri" panose="020F0502020204030204" pitchFamily="34" charset="0"/>
                <a:cs typeface="Times New Roman" panose="02020603050405020304" pitchFamily="18" charset="0"/>
              </a:rPr>
              <a:t> </a:t>
            </a:r>
            <a:r>
              <a:rPr lang="en-US" sz="2200" dirty="0">
                <a:effectLst/>
                <a:ea typeface="Calibri" panose="020F0502020204030204" pitchFamily="34" charset="0"/>
                <a:cs typeface="ArialMT"/>
              </a:rPr>
              <a:t>upper extremities and vision loss will entitle a veteran to SMC</a:t>
            </a:r>
            <a:r>
              <a:rPr lang="en-US" sz="2200" dirty="0">
                <a:ea typeface="Calibri" panose="020F0502020204030204" pitchFamily="34" charset="0"/>
                <a:cs typeface="ArialMT"/>
              </a:rPr>
              <a:t>-M</a:t>
            </a:r>
            <a:r>
              <a:rPr lang="en-US" sz="2200" dirty="0">
                <a:effectLst/>
                <a:ea typeface="Calibri" panose="020F0502020204030204" pitchFamily="34" charset="0"/>
                <a:cs typeface="ArialMT"/>
              </a:rPr>
              <a:t>:</a:t>
            </a:r>
            <a:endParaRPr lang="en-US" sz="2200" dirty="0">
              <a:effectLst/>
              <a:ea typeface="Calibri" panose="020F0502020204030204" pitchFamily="34" charset="0"/>
              <a:cs typeface="Times New Roman" panose="02020603050405020304" pitchFamily="18" charset="0"/>
            </a:endParaRPr>
          </a:p>
          <a:p>
            <a:pPr>
              <a:spcBef>
                <a:spcPts val="200"/>
              </a:spcBef>
            </a:pPr>
            <a:r>
              <a:rPr lang="en-US" sz="2200" b="1" dirty="0">
                <a:effectLst/>
                <a:ea typeface="Calibri" panose="020F0502020204030204" pitchFamily="34" charset="0"/>
                <a:cs typeface="ArialMT"/>
              </a:rPr>
              <a:t>Anatomical loss or loss of use of both hands</a:t>
            </a:r>
            <a:r>
              <a:rPr lang="en-US" sz="2200" dirty="0">
                <a:effectLst/>
                <a:ea typeface="Calibri" panose="020F0502020204030204" pitchFamily="34" charset="0"/>
                <a:cs typeface="ArialMT"/>
              </a:rPr>
              <a:t> (i.e., </a:t>
            </a:r>
            <a:r>
              <a:rPr lang="en-US" sz="2200" b="1" dirty="0">
                <a:effectLst/>
                <a:ea typeface="Calibri" panose="020F0502020204030204" pitchFamily="34" charset="0"/>
                <a:cs typeface="ArialMT"/>
              </a:rPr>
              <a:t>below the elbow </a:t>
            </a:r>
            <a:r>
              <a:rPr lang="en-US" sz="2200" dirty="0">
                <a:effectLst/>
                <a:ea typeface="Calibri" panose="020F0502020204030204" pitchFamily="34" charset="0"/>
                <a:cs typeface="ArialMT"/>
              </a:rPr>
              <a:t>loss).</a:t>
            </a:r>
            <a:endParaRPr lang="en-US" sz="2200" dirty="0">
              <a:effectLst/>
              <a:ea typeface="Calibri" panose="020F0502020204030204" pitchFamily="34" charset="0"/>
              <a:cs typeface="Times New Roman" panose="02020603050405020304" pitchFamily="18" charset="0"/>
            </a:endParaRPr>
          </a:p>
          <a:p>
            <a:pPr>
              <a:spcBef>
                <a:spcPts val="200"/>
              </a:spcBef>
            </a:pPr>
            <a:r>
              <a:rPr lang="en-US" sz="2200" dirty="0">
                <a:effectLst/>
                <a:ea typeface="Calibri" panose="020F0502020204030204" pitchFamily="34" charset="0"/>
                <a:cs typeface="ArialMT"/>
              </a:rPr>
              <a:t> Anatomical loss or loss of use of both legs at a level, or with</a:t>
            </a:r>
            <a:r>
              <a:rPr lang="en-US" sz="2200" dirty="0">
                <a:ea typeface="Calibri" panose="020F0502020204030204" pitchFamily="34" charset="0"/>
                <a:cs typeface="Times New Roman" panose="02020603050405020304" pitchFamily="18" charset="0"/>
              </a:rPr>
              <a:t> </a:t>
            </a:r>
            <a:r>
              <a:rPr lang="en-US" sz="2200" dirty="0">
                <a:effectLst/>
                <a:ea typeface="Calibri" panose="020F0502020204030204" pitchFamily="34" charset="0"/>
                <a:cs typeface="ArialMT"/>
              </a:rPr>
              <a:t>complications preventing natural knee action with prostheses in</a:t>
            </a:r>
            <a:r>
              <a:rPr lang="en-US" sz="2200" dirty="0">
                <a:ea typeface="Calibri" panose="020F0502020204030204" pitchFamily="34" charset="0"/>
                <a:cs typeface="Times New Roman" panose="02020603050405020304" pitchFamily="18" charset="0"/>
              </a:rPr>
              <a:t> </a:t>
            </a:r>
            <a:r>
              <a:rPr lang="en-US" sz="2200" dirty="0">
                <a:effectLst/>
                <a:ea typeface="Calibri" panose="020F0502020204030204" pitchFamily="34" charset="0"/>
                <a:cs typeface="ArialMT"/>
              </a:rPr>
              <a:t>place (i.e., </a:t>
            </a:r>
            <a:r>
              <a:rPr lang="en-US" sz="2200" b="1" dirty="0">
                <a:effectLst/>
                <a:ea typeface="Calibri" panose="020F0502020204030204" pitchFamily="34" charset="0"/>
                <a:cs typeface="ArialMT"/>
              </a:rPr>
              <a:t>above the knee </a:t>
            </a:r>
            <a:r>
              <a:rPr lang="en-US" sz="2200" dirty="0">
                <a:effectLst/>
                <a:ea typeface="Calibri" panose="020F0502020204030204" pitchFamily="34" charset="0"/>
                <a:cs typeface="ArialMT"/>
              </a:rPr>
              <a:t>loss).</a:t>
            </a:r>
            <a:endParaRPr lang="en-US" sz="2200" dirty="0">
              <a:effectLst/>
              <a:ea typeface="Calibri" panose="020F0502020204030204" pitchFamily="34" charset="0"/>
              <a:cs typeface="Times New Roman" panose="02020603050405020304" pitchFamily="18" charset="0"/>
            </a:endParaRPr>
          </a:p>
          <a:p>
            <a:pPr>
              <a:spcBef>
                <a:spcPts val="200"/>
              </a:spcBef>
            </a:pPr>
            <a:r>
              <a:rPr lang="en-US" sz="2200" dirty="0">
                <a:ea typeface="Calibri" panose="020F0502020204030204" pitchFamily="34" charset="0"/>
                <a:cs typeface="ArialMT"/>
              </a:rPr>
              <a:t> </a:t>
            </a:r>
            <a:r>
              <a:rPr lang="en-US" sz="2200" dirty="0">
                <a:effectLst/>
                <a:ea typeface="Calibri" panose="020F0502020204030204" pitchFamily="34" charset="0"/>
                <a:cs typeface="ArialMT"/>
              </a:rPr>
              <a:t>Anatomical loss or loss of use of one upper and one lower</a:t>
            </a:r>
            <a:r>
              <a:rPr lang="en-US" sz="2200" dirty="0">
                <a:ea typeface="Calibri" panose="020F0502020204030204" pitchFamily="34" charset="0"/>
                <a:cs typeface="Times New Roman" panose="02020603050405020304" pitchFamily="18" charset="0"/>
              </a:rPr>
              <a:t> </a:t>
            </a:r>
            <a:r>
              <a:rPr lang="en-US" sz="2200" dirty="0">
                <a:effectLst/>
                <a:ea typeface="Calibri" panose="020F0502020204030204" pitchFamily="34" charset="0"/>
                <a:cs typeface="ArialMT"/>
              </a:rPr>
              <a:t>extremity preventing natural elbow and knee action due to the</a:t>
            </a:r>
            <a:r>
              <a:rPr lang="en-US" sz="2200" dirty="0">
                <a:ea typeface="Calibri" panose="020F0502020204030204" pitchFamily="34" charset="0"/>
                <a:cs typeface="Times New Roman" panose="02020603050405020304" pitchFamily="18" charset="0"/>
              </a:rPr>
              <a:t> </a:t>
            </a:r>
            <a:r>
              <a:rPr lang="en-US" sz="2200" dirty="0">
                <a:effectLst/>
                <a:ea typeface="Calibri" panose="020F0502020204030204" pitchFamily="34" charset="0"/>
                <a:cs typeface="ArialMT"/>
              </a:rPr>
              <a:t>level of involvement or with complications, with prosthesis in</a:t>
            </a:r>
            <a:r>
              <a:rPr lang="en-US" sz="2200" dirty="0">
                <a:ea typeface="Calibri" panose="020F0502020204030204" pitchFamily="34" charset="0"/>
                <a:cs typeface="Times New Roman" panose="02020603050405020304" pitchFamily="18" charset="0"/>
              </a:rPr>
              <a:t> </a:t>
            </a:r>
            <a:r>
              <a:rPr lang="en-US" sz="2200" dirty="0">
                <a:effectLst/>
                <a:ea typeface="Calibri" panose="020F0502020204030204" pitchFamily="34" charset="0"/>
                <a:cs typeface="ArialMT"/>
              </a:rPr>
              <a:t>place (i.e., </a:t>
            </a:r>
            <a:r>
              <a:rPr lang="en-US" sz="2200" b="1" dirty="0">
                <a:effectLst/>
                <a:ea typeface="Calibri" panose="020F0502020204030204" pitchFamily="34" charset="0"/>
                <a:cs typeface="ArialMT"/>
              </a:rPr>
              <a:t>above knee </a:t>
            </a:r>
            <a:r>
              <a:rPr lang="en-US" sz="2200" dirty="0">
                <a:ea typeface="Calibri" panose="020F0502020204030204" pitchFamily="34" charset="0"/>
                <a:cs typeface="ArialMT"/>
              </a:rPr>
              <a:t>and </a:t>
            </a:r>
            <a:r>
              <a:rPr lang="en-US" sz="2200" b="1" dirty="0">
                <a:ea typeface="Calibri" panose="020F0502020204030204" pitchFamily="34" charset="0"/>
                <a:cs typeface="ArialMT"/>
              </a:rPr>
              <a:t>above</a:t>
            </a:r>
            <a:r>
              <a:rPr lang="en-US" sz="2200" b="1" dirty="0">
                <a:effectLst/>
                <a:ea typeface="Calibri" panose="020F0502020204030204" pitchFamily="34" charset="0"/>
                <a:cs typeface="ArialMT"/>
              </a:rPr>
              <a:t> elbow </a:t>
            </a:r>
            <a:r>
              <a:rPr lang="en-US" sz="2200" dirty="0">
                <a:effectLst/>
                <a:ea typeface="Calibri" panose="020F0502020204030204" pitchFamily="34" charset="0"/>
                <a:cs typeface="ArialMT"/>
              </a:rPr>
              <a:t>loss).</a:t>
            </a:r>
          </a:p>
          <a:p>
            <a:pPr>
              <a:spcBef>
                <a:spcPts val="200"/>
              </a:spcBef>
            </a:pPr>
            <a:r>
              <a:rPr lang="en-US" sz="2200" dirty="0">
                <a:effectLst/>
                <a:ea typeface="Calibri" panose="020F0502020204030204" pitchFamily="34" charset="0"/>
                <a:cs typeface="ArialMT"/>
              </a:rPr>
              <a:t> Blindness in both eyes having light perception only (LPO).</a:t>
            </a:r>
            <a:endParaRPr lang="en-US" sz="2200" dirty="0">
              <a:effectLst/>
              <a:ea typeface="Calibri" panose="020F0502020204030204" pitchFamily="34" charset="0"/>
              <a:cs typeface="Times New Roman" panose="02020603050405020304" pitchFamily="18" charset="0"/>
            </a:endParaRPr>
          </a:p>
          <a:p>
            <a:pPr>
              <a:spcBef>
                <a:spcPts val="200"/>
              </a:spcBef>
            </a:pPr>
            <a:r>
              <a:rPr lang="en-US" sz="2200" dirty="0">
                <a:effectLst/>
                <a:ea typeface="Calibri" panose="020F0502020204030204" pitchFamily="34" charset="0"/>
                <a:cs typeface="ArialMT"/>
              </a:rPr>
              <a:t> Blindness</a:t>
            </a:r>
            <a:r>
              <a:rPr lang="en-US" sz="2200" dirty="0">
                <a:ea typeface="Calibri" panose="020F0502020204030204" pitchFamily="34" charset="0"/>
                <a:cs typeface="ArialMT"/>
              </a:rPr>
              <a:t> in both eyes (5/200 or less) </a:t>
            </a:r>
            <a:r>
              <a:rPr lang="en-US" sz="2200" dirty="0">
                <a:effectLst/>
                <a:ea typeface="Calibri" panose="020F0502020204030204" pitchFamily="34" charset="0"/>
                <a:cs typeface="ArialMT"/>
              </a:rPr>
              <a:t>leaving the veteran so helpless as to</a:t>
            </a:r>
            <a:r>
              <a:rPr lang="en-US" sz="2200" dirty="0">
                <a:ea typeface="Calibri" panose="020F0502020204030204" pitchFamily="34" charset="0"/>
                <a:cs typeface="Times New Roman" panose="02020603050405020304" pitchFamily="18" charset="0"/>
              </a:rPr>
              <a:t> </a:t>
            </a:r>
            <a:r>
              <a:rPr lang="en-US" sz="2200" dirty="0">
                <a:effectLst/>
                <a:ea typeface="Calibri" panose="020F0502020204030204" pitchFamily="34" charset="0"/>
                <a:cs typeface="ArialMT"/>
              </a:rPr>
              <a:t>be in need of A&amp;A.</a:t>
            </a:r>
          </a:p>
          <a:p>
            <a:pPr marL="118872" indent="0">
              <a:buNone/>
            </a:pPr>
            <a:endParaRPr lang="en-US" sz="2200" b="1" dirty="0">
              <a:effectLst/>
              <a:ea typeface="Calibri" panose="020F0502020204030204" pitchFamily="34" charset="0"/>
            </a:endParaRPr>
          </a:p>
          <a:p>
            <a:pPr marL="118872" indent="0">
              <a:buNone/>
            </a:pPr>
            <a:r>
              <a:rPr lang="en-US" sz="2200" b="1" dirty="0">
                <a:effectLst/>
                <a:ea typeface="Calibri" panose="020F0502020204030204" pitchFamily="34" charset="0"/>
              </a:rPr>
              <a:t>38 U.S.C. § 1114(m);  38 C.F.R. § 3.350(</a:t>
            </a:r>
            <a:r>
              <a:rPr lang="en-US" sz="2200" b="1" dirty="0">
                <a:ea typeface="Calibri" panose="020F0502020204030204" pitchFamily="34" charset="0"/>
              </a:rPr>
              <a:t>c</a:t>
            </a:r>
            <a:r>
              <a:rPr lang="en-US" sz="2200" b="1" dirty="0">
                <a:effectLst/>
                <a:ea typeface="Calibri" panose="020F0502020204030204" pitchFamily="34" charset="0"/>
              </a:rPr>
              <a:t>)</a:t>
            </a:r>
            <a:endParaRPr lang="en-US" sz="2200" b="1"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14</a:t>
            </a:fld>
            <a:endParaRPr lang="en-US" dirty="0"/>
          </a:p>
        </p:txBody>
      </p:sp>
    </p:spTree>
    <p:extLst>
      <p:ext uri="{BB962C8B-B14F-4D97-AF65-F5344CB8AC3E}">
        <p14:creationId xmlns:p14="http://schemas.microsoft.com/office/powerpoint/2010/main" val="8281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3D4583-0E7B-EC48-B2CC-42E088E2AECF}"/>
              </a:ext>
            </a:extLst>
          </p:cNvPr>
          <p:cNvSpPr>
            <a:spLocks noGrp="1"/>
          </p:cNvSpPr>
          <p:nvPr>
            <p:ph type="sldNum" sz="quarter" idx="12"/>
          </p:nvPr>
        </p:nvSpPr>
        <p:spPr/>
        <p:txBody>
          <a:bodyPr/>
          <a:lstStyle/>
          <a:p>
            <a:fld id="{1B5C5464-0A0C-4F4F-8948-B8BFCC70FC15}" type="slidenum">
              <a:rPr lang="en-US" smtClean="0"/>
              <a:pPr/>
              <a:t>15</a:t>
            </a:fld>
            <a:endParaRPr lang="en-US" dirty="0"/>
          </a:p>
        </p:txBody>
      </p:sp>
      <p:sp>
        <p:nvSpPr>
          <p:cNvPr id="8" name="TextBox 7">
            <a:extLst>
              <a:ext uri="{FF2B5EF4-FFF2-40B4-BE49-F238E27FC236}">
                <a16:creationId xmlns:a16="http://schemas.microsoft.com/office/drawing/2014/main" id="{8928A356-A900-CA51-E8FB-0981087B4F8B}"/>
              </a:ext>
            </a:extLst>
          </p:cNvPr>
          <p:cNvSpPr txBox="1"/>
          <p:nvPr/>
        </p:nvSpPr>
        <p:spPr>
          <a:xfrm>
            <a:off x="381000" y="1447800"/>
            <a:ext cx="8382000" cy="2554545"/>
          </a:xfrm>
          <a:prstGeom prst="rect">
            <a:avLst/>
          </a:prstGeom>
          <a:noFill/>
        </p:spPr>
        <p:txBody>
          <a:bodyPr wrap="square" rtlCol="0">
            <a:spAutoFit/>
          </a:bodyPr>
          <a:lstStyle/>
          <a:p>
            <a:endParaRPr lang="en-US" sz="7500" dirty="0">
              <a:solidFill>
                <a:schemeClr val="accent1"/>
              </a:solidFill>
            </a:endParaRPr>
          </a:p>
          <a:p>
            <a:pPr algn="ctr"/>
            <a:r>
              <a:rPr lang="en-US" sz="8500" b="1" dirty="0">
                <a:solidFill>
                  <a:schemeClr val="accent1"/>
                </a:solidFill>
              </a:rPr>
              <a:t>SMC-N</a:t>
            </a:r>
          </a:p>
        </p:txBody>
      </p:sp>
      <p:pic>
        <p:nvPicPr>
          <p:cNvPr id="3" name="Picture 2">
            <a:extLst>
              <a:ext uri="{FF2B5EF4-FFF2-40B4-BE49-F238E27FC236}">
                <a16:creationId xmlns:a16="http://schemas.microsoft.com/office/drawing/2014/main" id="{DB6B479B-E5BD-A917-70F8-3DCBF0C5E06B}"/>
              </a:ext>
            </a:extLst>
          </p:cNvPr>
          <p:cNvPicPr>
            <a:picLocks noChangeAspect="1"/>
          </p:cNvPicPr>
          <p:nvPr/>
        </p:nvPicPr>
        <p:blipFill>
          <a:blip r:embed="rId2"/>
          <a:stretch>
            <a:fillRect/>
          </a:stretch>
        </p:blipFill>
        <p:spPr>
          <a:xfrm>
            <a:off x="1192237" y="457200"/>
            <a:ext cx="6759526" cy="769687"/>
          </a:xfrm>
          <a:prstGeom prst="rect">
            <a:avLst/>
          </a:prstGeom>
        </p:spPr>
      </p:pic>
    </p:spTree>
    <p:extLst>
      <p:ext uri="{BB962C8B-B14F-4D97-AF65-F5344CB8AC3E}">
        <p14:creationId xmlns:p14="http://schemas.microsoft.com/office/powerpoint/2010/main" val="69680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SMC-N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marR="0" indent="0">
              <a:lnSpc>
                <a:spcPct val="107000"/>
              </a:lnSpc>
              <a:spcBef>
                <a:spcPts val="0"/>
              </a:spcBef>
              <a:spcAft>
                <a:spcPts val="800"/>
              </a:spcAft>
              <a:buNone/>
            </a:pPr>
            <a:r>
              <a:rPr lang="en-US" sz="2200" dirty="0">
                <a:effectLst/>
                <a:ea typeface="Calibri" panose="020F0502020204030204" pitchFamily="34" charset="0"/>
                <a:cs typeface="Calibri" panose="020F0502020204030204" pitchFamily="34" charset="0"/>
              </a:rPr>
              <a:t>The following combinations of loss or loss of use for the lower and upper extremities and vision loss will entitle a veteran to SMC</a:t>
            </a:r>
            <a:r>
              <a:rPr lang="en-US" sz="2200" dirty="0">
                <a:ea typeface="Calibri" panose="020F0502020204030204" pitchFamily="34" charset="0"/>
                <a:cs typeface="Calibri" panose="020F0502020204030204" pitchFamily="34" charset="0"/>
              </a:rPr>
              <a:t>-N:</a:t>
            </a:r>
            <a:r>
              <a:rPr lang="en-US" sz="2200" dirty="0">
                <a:effectLst/>
                <a:ea typeface="Calibri" panose="020F0502020204030204" pitchFamily="34" charset="0"/>
                <a:cs typeface="Calibri" panose="020F0502020204030204" pitchFamily="34" charset="0"/>
              </a:rPr>
              <a:t> </a:t>
            </a:r>
            <a:endParaRPr lang="en-US" sz="2200" dirty="0">
              <a:effectLst/>
              <a:ea typeface="Calibri" panose="020F0502020204030204" pitchFamily="34" charset="0"/>
              <a:cs typeface="Times New Roman" panose="02020603050405020304" pitchFamily="18" charset="0"/>
            </a:endParaRPr>
          </a:p>
          <a:p>
            <a:r>
              <a:rPr lang="en-US" sz="2200" dirty="0"/>
              <a:t> Anatomical loss or loss of use of both arms at a level or with complications, preventing natural elbow action with prosthesis in place </a:t>
            </a:r>
            <a:r>
              <a:rPr lang="en-US" sz="2200" b="1" dirty="0"/>
              <a:t>(above elbows)</a:t>
            </a:r>
            <a:r>
              <a:rPr lang="en-US" sz="2200" dirty="0"/>
              <a:t>. </a:t>
            </a:r>
          </a:p>
          <a:p>
            <a:r>
              <a:rPr lang="en-US" sz="2200" dirty="0"/>
              <a:t> Anatomical loss of both legs so near the hip as to prevent use of a prosthetic appliance </a:t>
            </a:r>
            <a:r>
              <a:rPr lang="en-US" sz="2200" b="1" dirty="0"/>
              <a:t>(amputations at hips).</a:t>
            </a:r>
          </a:p>
          <a:p>
            <a:r>
              <a:rPr lang="en-US" sz="2200" dirty="0"/>
              <a:t> Anatomical loss of one arm so near the shoulder as to prevent use of a prosthetic appliance </a:t>
            </a:r>
            <a:r>
              <a:rPr lang="en-US" sz="2200" b="1" dirty="0"/>
              <a:t>(amputation at shoulder</a:t>
            </a:r>
            <a:r>
              <a:rPr lang="en-US" sz="2200" dirty="0"/>
              <a:t>) with anatomical loss of one leg so near the hip as to prevent use of a prosthetic appliance </a:t>
            </a:r>
            <a:r>
              <a:rPr lang="en-US" sz="2200" b="1" dirty="0"/>
              <a:t>(amputation at hip).</a:t>
            </a:r>
          </a:p>
          <a:p>
            <a:r>
              <a:rPr lang="en-US" sz="2200" dirty="0"/>
              <a:t> Anatomical loss of both eyes or blindness without light perception (NLP) in both eyes (or enucleation). </a:t>
            </a:r>
          </a:p>
          <a:p>
            <a:pPr marL="0" marR="0" indent="0">
              <a:lnSpc>
                <a:spcPct val="107000"/>
              </a:lnSpc>
              <a:spcBef>
                <a:spcPts val="0"/>
              </a:spcBef>
              <a:spcAft>
                <a:spcPts val="800"/>
              </a:spcAft>
              <a:buNone/>
            </a:pPr>
            <a:endParaRPr lang="en-US" sz="2200" b="1" dirty="0">
              <a:effectLst/>
              <a:ea typeface="Calibri" panose="020F0502020204030204" pitchFamily="34" charset="0"/>
            </a:endParaRPr>
          </a:p>
          <a:p>
            <a:pPr marL="0" marR="0" indent="0">
              <a:lnSpc>
                <a:spcPct val="107000"/>
              </a:lnSpc>
              <a:spcBef>
                <a:spcPts val="0"/>
              </a:spcBef>
              <a:spcAft>
                <a:spcPts val="800"/>
              </a:spcAft>
              <a:buNone/>
            </a:pPr>
            <a:r>
              <a:rPr lang="en-US" sz="2200" b="1" dirty="0">
                <a:effectLst/>
                <a:ea typeface="Calibri" panose="020F0502020204030204" pitchFamily="34" charset="0"/>
              </a:rPr>
              <a:t>38 U.S.C. § 1114(n);  38 C.F.R. § 3.350(</a:t>
            </a:r>
            <a:r>
              <a:rPr lang="en-US" sz="2200" b="1" dirty="0">
                <a:ea typeface="Calibri" panose="020F0502020204030204" pitchFamily="34" charset="0"/>
              </a:rPr>
              <a:t>d</a:t>
            </a:r>
            <a:r>
              <a:rPr lang="en-US" sz="2200" b="1" dirty="0">
                <a:effectLst/>
                <a:ea typeface="Calibri" panose="020F0502020204030204" pitchFamily="34" charset="0"/>
              </a:rPr>
              <a:t>)</a:t>
            </a:r>
            <a:endParaRPr lang="en-US" sz="2200" b="1"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16</a:t>
            </a:fld>
            <a:endParaRPr lang="en-US" dirty="0"/>
          </a:p>
        </p:txBody>
      </p:sp>
    </p:spTree>
    <p:extLst>
      <p:ext uri="{BB962C8B-B14F-4D97-AF65-F5344CB8AC3E}">
        <p14:creationId xmlns:p14="http://schemas.microsoft.com/office/powerpoint/2010/main" val="2371622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Loss/Loss of Use </a:t>
            </a:r>
            <a:r>
              <a:rPr lang="en-US" sz="3800" dirty="0">
                <a:solidFill>
                  <a:schemeClr val="accent1"/>
                </a:solidFill>
                <a:ea typeface="Calibri" panose="020F0502020204030204" pitchFamily="34" charset="0"/>
                <a:cs typeface="Calibri" panose="020F0502020204030204" pitchFamily="34" charset="0"/>
              </a:rPr>
              <a:t>Quick Guide</a:t>
            </a:r>
            <a:endParaRPr lang="en-US" sz="38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17</a:t>
            </a:fld>
            <a:endParaRPr lang="en-US" dirty="0"/>
          </a:p>
        </p:txBody>
      </p:sp>
      <p:pic>
        <p:nvPicPr>
          <p:cNvPr id="6" name="Picture 5">
            <a:extLst>
              <a:ext uri="{FF2B5EF4-FFF2-40B4-BE49-F238E27FC236}">
                <a16:creationId xmlns:a16="http://schemas.microsoft.com/office/drawing/2014/main" id="{CEE7D459-09F9-D58C-C057-6F749BDCDF5E}"/>
              </a:ext>
            </a:extLst>
          </p:cNvPr>
          <p:cNvPicPr>
            <a:picLocks noChangeAspect="1"/>
          </p:cNvPicPr>
          <p:nvPr/>
        </p:nvPicPr>
        <p:blipFill>
          <a:blip r:embed="rId2"/>
          <a:stretch>
            <a:fillRect/>
          </a:stretch>
        </p:blipFill>
        <p:spPr>
          <a:xfrm>
            <a:off x="76200" y="1600200"/>
            <a:ext cx="3594908" cy="5133374"/>
          </a:xfrm>
          <a:prstGeom prst="rect">
            <a:avLst/>
          </a:prstGeom>
        </p:spPr>
      </p:pic>
      <p:sp>
        <p:nvSpPr>
          <p:cNvPr id="7" name="TextBox 6">
            <a:extLst>
              <a:ext uri="{FF2B5EF4-FFF2-40B4-BE49-F238E27FC236}">
                <a16:creationId xmlns:a16="http://schemas.microsoft.com/office/drawing/2014/main" id="{CB6D8B2B-9EFB-5E0A-9DEE-BB4616E8CB77}"/>
              </a:ext>
            </a:extLst>
          </p:cNvPr>
          <p:cNvSpPr txBox="1"/>
          <p:nvPr/>
        </p:nvSpPr>
        <p:spPr>
          <a:xfrm>
            <a:off x="3810000" y="1600200"/>
            <a:ext cx="5257800" cy="5572616"/>
          </a:xfrm>
          <a:prstGeom prst="rect">
            <a:avLst/>
          </a:prstGeom>
          <a:noFill/>
        </p:spPr>
        <p:txBody>
          <a:bodyPr wrap="square" rtlCol="0">
            <a:spAutoFit/>
          </a:bodyPr>
          <a:lstStyle/>
          <a:p>
            <a:pPr marR="0">
              <a:lnSpc>
                <a:spcPct val="107000"/>
              </a:lnSpc>
              <a:spcBef>
                <a:spcPts val="0"/>
              </a:spcBef>
              <a:spcAft>
                <a:spcPts val="0"/>
              </a:spcAft>
            </a:pPr>
            <a:r>
              <a:rPr lang="en-US" sz="3000" dirty="0">
                <a:effectLst/>
                <a:ea typeface="Calibri" panose="020F0502020204030204" pitchFamily="34" charset="0"/>
                <a:cs typeface="ArialMT"/>
              </a:rPr>
              <a:t>When both legs are involved:</a:t>
            </a:r>
          </a:p>
          <a:p>
            <a:pPr marR="0">
              <a:lnSpc>
                <a:spcPct val="107000"/>
              </a:lnSpc>
              <a:spcBef>
                <a:spcPts val="0"/>
              </a:spcBef>
              <a:spcAft>
                <a:spcPts val="0"/>
              </a:spcAft>
            </a:pPr>
            <a:endParaRPr lang="en-US" sz="3000" dirty="0">
              <a:ea typeface="Calibri" panose="020F0502020204030204" pitchFamily="34" charset="0"/>
              <a:cs typeface="ArialMT"/>
            </a:endParaRPr>
          </a:p>
          <a:p>
            <a:pPr marR="0">
              <a:lnSpc>
                <a:spcPct val="107000"/>
              </a:lnSpc>
              <a:spcBef>
                <a:spcPts val="0"/>
              </a:spcBef>
              <a:spcAft>
                <a:spcPts val="0"/>
              </a:spcAft>
            </a:pPr>
            <a:r>
              <a:rPr lang="en-US" sz="3000" dirty="0">
                <a:effectLst/>
                <a:ea typeface="Calibri" panose="020F0502020204030204" pitchFamily="34" charset="0"/>
                <a:cs typeface="ArialMT"/>
              </a:rPr>
              <a:t>Feet = SMC-L</a:t>
            </a:r>
          </a:p>
          <a:p>
            <a:pPr marR="0">
              <a:lnSpc>
                <a:spcPct val="107000"/>
              </a:lnSpc>
              <a:spcBef>
                <a:spcPts val="0"/>
              </a:spcBef>
              <a:spcAft>
                <a:spcPts val="0"/>
              </a:spcAft>
            </a:pPr>
            <a:r>
              <a:rPr lang="en-US" sz="3000" dirty="0">
                <a:ea typeface="Calibri" panose="020F0502020204030204" pitchFamily="34" charset="0"/>
                <a:cs typeface="ArialMT"/>
              </a:rPr>
              <a:t>Knees = SMC-M</a:t>
            </a:r>
          </a:p>
          <a:p>
            <a:pPr marR="0">
              <a:lnSpc>
                <a:spcPct val="107000"/>
              </a:lnSpc>
              <a:spcBef>
                <a:spcPts val="0"/>
              </a:spcBef>
              <a:spcAft>
                <a:spcPts val="0"/>
              </a:spcAft>
            </a:pPr>
            <a:r>
              <a:rPr lang="en-US" sz="3000" dirty="0">
                <a:effectLst/>
                <a:ea typeface="Calibri" panose="020F0502020204030204" pitchFamily="34" charset="0"/>
                <a:cs typeface="ArialMT"/>
              </a:rPr>
              <a:t>Hips = SMC-N</a:t>
            </a:r>
          </a:p>
          <a:p>
            <a:pPr marR="0">
              <a:lnSpc>
                <a:spcPct val="107000"/>
              </a:lnSpc>
              <a:spcBef>
                <a:spcPts val="0"/>
              </a:spcBef>
              <a:spcAft>
                <a:spcPts val="0"/>
              </a:spcAft>
            </a:pPr>
            <a:endParaRPr lang="en-US" sz="3000" dirty="0">
              <a:ea typeface="Calibri" panose="020F0502020204030204" pitchFamily="34" charset="0"/>
              <a:cs typeface="ArialMT"/>
            </a:endParaRPr>
          </a:p>
          <a:p>
            <a:pPr marR="0">
              <a:lnSpc>
                <a:spcPct val="107000"/>
              </a:lnSpc>
              <a:spcBef>
                <a:spcPts val="0"/>
              </a:spcBef>
              <a:spcAft>
                <a:spcPts val="0"/>
              </a:spcAft>
            </a:pPr>
            <a:r>
              <a:rPr lang="en-US" sz="3000" dirty="0">
                <a:effectLst/>
                <a:ea typeface="Calibri" panose="020F0502020204030204" pitchFamily="34" charset="0"/>
                <a:cs typeface="ArialMT"/>
              </a:rPr>
              <a:t>Remember, hips must be </a:t>
            </a:r>
            <a:r>
              <a:rPr lang="en-US" sz="3000" u="sng" dirty="0">
                <a:effectLst/>
                <a:ea typeface="Calibri" panose="020F0502020204030204" pitchFamily="34" charset="0"/>
                <a:cs typeface="ArialMT"/>
              </a:rPr>
              <a:t>anatomical</a:t>
            </a:r>
            <a:r>
              <a:rPr lang="en-US" sz="3000" dirty="0">
                <a:effectLst/>
                <a:ea typeface="Calibri" panose="020F0502020204030204" pitchFamily="34" charset="0"/>
                <a:cs typeface="ArialMT"/>
              </a:rPr>
              <a:t> loss, not just loss of use.</a:t>
            </a:r>
          </a:p>
          <a:p>
            <a:pPr marL="342900" marR="0" indent="-342900">
              <a:lnSpc>
                <a:spcPct val="107000"/>
              </a:lnSpc>
              <a:spcBef>
                <a:spcPts val="0"/>
              </a:spcBef>
              <a:spcAft>
                <a:spcPts val="0"/>
              </a:spcAft>
              <a:buFont typeface="Arial" panose="020B0604020202020204" pitchFamily="34" charset="0"/>
              <a:buChar char="•"/>
            </a:pPr>
            <a:endParaRPr lang="en-US" sz="2200" b="1" dirty="0">
              <a:effectLst/>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0"/>
              </a:spcAft>
              <a:buFont typeface="Arial" panose="020B0604020202020204" pitchFamily="34" charset="0"/>
              <a:buChar char="•"/>
            </a:pPr>
            <a:endParaRPr lang="en-US" sz="24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76481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Loss/Loss of Use Quick Guide</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18</a:t>
            </a:fld>
            <a:endParaRPr lang="en-US" dirty="0"/>
          </a:p>
        </p:txBody>
      </p:sp>
      <p:pic>
        <p:nvPicPr>
          <p:cNvPr id="5" name="Picture 4">
            <a:extLst>
              <a:ext uri="{FF2B5EF4-FFF2-40B4-BE49-F238E27FC236}">
                <a16:creationId xmlns:a16="http://schemas.microsoft.com/office/drawing/2014/main" id="{93FF40A3-AA62-97A7-A3A0-8D9CE922553F}"/>
              </a:ext>
            </a:extLst>
          </p:cNvPr>
          <p:cNvPicPr>
            <a:picLocks noChangeAspect="1"/>
          </p:cNvPicPr>
          <p:nvPr/>
        </p:nvPicPr>
        <p:blipFill>
          <a:blip r:embed="rId2"/>
          <a:stretch>
            <a:fillRect/>
          </a:stretch>
        </p:blipFill>
        <p:spPr>
          <a:xfrm>
            <a:off x="76200" y="1544631"/>
            <a:ext cx="3709505" cy="5157921"/>
          </a:xfrm>
          <a:prstGeom prst="rect">
            <a:avLst/>
          </a:prstGeom>
        </p:spPr>
      </p:pic>
      <p:sp>
        <p:nvSpPr>
          <p:cNvPr id="6" name="TextBox 5">
            <a:extLst>
              <a:ext uri="{FF2B5EF4-FFF2-40B4-BE49-F238E27FC236}">
                <a16:creationId xmlns:a16="http://schemas.microsoft.com/office/drawing/2014/main" id="{30FDA540-0AEB-3D06-4C52-2ACD865D5057}"/>
              </a:ext>
            </a:extLst>
          </p:cNvPr>
          <p:cNvSpPr txBox="1"/>
          <p:nvPr/>
        </p:nvSpPr>
        <p:spPr>
          <a:xfrm>
            <a:off x="3962400" y="1600200"/>
            <a:ext cx="5105400" cy="4815164"/>
          </a:xfrm>
          <a:prstGeom prst="rect">
            <a:avLst/>
          </a:prstGeom>
          <a:noFill/>
        </p:spPr>
        <p:txBody>
          <a:bodyPr wrap="square" rtlCol="0">
            <a:spAutoFit/>
          </a:bodyPr>
          <a:lstStyle/>
          <a:p>
            <a:pPr marR="0">
              <a:lnSpc>
                <a:spcPct val="107000"/>
              </a:lnSpc>
              <a:spcBef>
                <a:spcPts val="0"/>
              </a:spcBef>
              <a:spcAft>
                <a:spcPts val="0"/>
              </a:spcAft>
            </a:pPr>
            <a:r>
              <a:rPr lang="en-US" sz="3000" dirty="0">
                <a:effectLst/>
                <a:ea typeface="Calibri" panose="020F0502020204030204" pitchFamily="34" charset="0"/>
                <a:cs typeface="ArialMT"/>
              </a:rPr>
              <a:t>When both arms are involved:</a:t>
            </a:r>
          </a:p>
          <a:p>
            <a:pPr marR="0">
              <a:lnSpc>
                <a:spcPct val="107000"/>
              </a:lnSpc>
              <a:spcBef>
                <a:spcPts val="0"/>
              </a:spcBef>
              <a:spcAft>
                <a:spcPts val="0"/>
              </a:spcAft>
            </a:pPr>
            <a:endParaRPr lang="en-US" sz="3000" dirty="0">
              <a:ea typeface="Calibri" panose="020F0502020204030204" pitchFamily="34" charset="0"/>
              <a:cs typeface="ArialMT"/>
            </a:endParaRPr>
          </a:p>
          <a:p>
            <a:pPr marR="0">
              <a:lnSpc>
                <a:spcPct val="107000"/>
              </a:lnSpc>
              <a:spcBef>
                <a:spcPts val="0"/>
              </a:spcBef>
              <a:spcAft>
                <a:spcPts val="0"/>
              </a:spcAft>
            </a:pPr>
            <a:r>
              <a:rPr lang="en-US" sz="3000" dirty="0">
                <a:ea typeface="Calibri" panose="020F0502020204030204" pitchFamily="34" charset="0"/>
                <a:cs typeface="ArialMT"/>
              </a:rPr>
              <a:t>Hands</a:t>
            </a:r>
            <a:r>
              <a:rPr lang="en-US" sz="3000" dirty="0">
                <a:effectLst/>
                <a:ea typeface="Calibri" panose="020F0502020204030204" pitchFamily="34" charset="0"/>
                <a:cs typeface="ArialMT"/>
              </a:rPr>
              <a:t> = SMC-M</a:t>
            </a:r>
          </a:p>
          <a:p>
            <a:pPr marR="0">
              <a:lnSpc>
                <a:spcPct val="107000"/>
              </a:lnSpc>
              <a:spcBef>
                <a:spcPts val="0"/>
              </a:spcBef>
              <a:spcAft>
                <a:spcPts val="0"/>
              </a:spcAft>
            </a:pPr>
            <a:r>
              <a:rPr lang="en-US" sz="3000" dirty="0">
                <a:ea typeface="Calibri" panose="020F0502020204030204" pitchFamily="34" charset="0"/>
                <a:cs typeface="ArialMT"/>
              </a:rPr>
              <a:t>Elbows = SMC-N</a:t>
            </a:r>
          </a:p>
          <a:p>
            <a:pPr marR="0">
              <a:lnSpc>
                <a:spcPct val="107000"/>
              </a:lnSpc>
              <a:spcBef>
                <a:spcPts val="0"/>
              </a:spcBef>
              <a:spcAft>
                <a:spcPts val="0"/>
              </a:spcAft>
            </a:pPr>
            <a:r>
              <a:rPr lang="en-US" sz="3000" dirty="0">
                <a:ea typeface="Calibri" panose="020F0502020204030204" pitchFamily="34" charset="0"/>
                <a:cs typeface="ArialMT"/>
              </a:rPr>
              <a:t>Shoulders</a:t>
            </a:r>
            <a:r>
              <a:rPr lang="en-US" sz="3000" dirty="0">
                <a:effectLst/>
                <a:ea typeface="Calibri" panose="020F0502020204030204" pitchFamily="34" charset="0"/>
                <a:cs typeface="ArialMT"/>
              </a:rPr>
              <a:t> = SMC-O</a:t>
            </a:r>
          </a:p>
          <a:p>
            <a:pPr marR="0">
              <a:lnSpc>
                <a:spcPct val="107000"/>
              </a:lnSpc>
              <a:spcBef>
                <a:spcPts val="0"/>
              </a:spcBef>
              <a:spcAft>
                <a:spcPts val="0"/>
              </a:spcAft>
            </a:pPr>
            <a:endParaRPr lang="en-US" sz="3000" dirty="0">
              <a:ea typeface="Calibri" panose="020F0502020204030204" pitchFamily="34" charset="0"/>
              <a:cs typeface="ArialMT"/>
            </a:endParaRPr>
          </a:p>
          <a:p>
            <a:pPr marR="0">
              <a:lnSpc>
                <a:spcPct val="107000"/>
              </a:lnSpc>
              <a:spcBef>
                <a:spcPts val="0"/>
              </a:spcBef>
              <a:spcAft>
                <a:spcPts val="0"/>
              </a:spcAft>
            </a:pPr>
            <a:r>
              <a:rPr lang="en-US" sz="3000" dirty="0">
                <a:effectLst/>
                <a:ea typeface="Calibri" panose="020F0502020204030204" pitchFamily="34" charset="0"/>
                <a:cs typeface="ArialMT"/>
              </a:rPr>
              <a:t>Remember, shoulders must be </a:t>
            </a:r>
            <a:r>
              <a:rPr lang="en-US" sz="3000" u="sng" dirty="0">
                <a:effectLst/>
                <a:ea typeface="Calibri" panose="020F0502020204030204" pitchFamily="34" charset="0"/>
                <a:cs typeface="ArialMT"/>
              </a:rPr>
              <a:t>anatomical</a:t>
            </a:r>
            <a:r>
              <a:rPr lang="en-US" sz="3000" dirty="0">
                <a:effectLst/>
                <a:ea typeface="Calibri" panose="020F0502020204030204" pitchFamily="34" charset="0"/>
                <a:cs typeface="ArialMT"/>
              </a:rPr>
              <a:t> loss, not just loss of use.</a:t>
            </a:r>
          </a:p>
          <a:p>
            <a:endParaRPr lang="en-US" dirty="0"/>
          </a:p>
        </p:txBody>
      </p:sp>
    </p:spTree>
    <p:extLst>
      <p:ext uri="{BB962C8B-B14F-4D97-AF65-F5344CB8AC3E}">
        <p14:creationId xmlns:p14="http://schemas.microsoft.com/office/powerpoint/2010/main" val="339385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Loss/Loss of Use Quick Guide</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19</a:t>
            </a:fld>
            <a:endParaRPr lang="en-US" dirty="0"/>
          </a:p>
        </p:txBody>
      </p:sp>
      <p:sp>
        <p:nvSpPr>
          <p:cNvPr id="6" name="TextBox 5">
            <a:extLst>
              <a:ext uri="{FF2B5EF4-FFF2-40B4-BE49-F238E27FC236}">
                <a16:creationId xmlns:a16="http://schemas.microsoft.com/office/drawing/2014/main" id="{30FDA540-0AEB-3D06-4C52-2ACD865D5057}"/>
              </a:ext>
            </a:extLst>
          </p:cNvPr>
          <p:cNvSpPr txBox="1"/>
          <p:nvPr/>
        </p:nvSpPr>
        <p:spPr>
          <a:xfrm>
            <a:off x="3962400" y="1600200"/>
            <a:ext cx="5105400" cy="4413388"/>
          </a:xfrm>
          <a:prstGeom prst="rect">
            <a:avLst/>
          </a:prstGeom>
          <a:noFill/>
        </p:spPr>
        <p:txBody>
          <a:bodyPr wrap="square" rtlCol="0">
            <a:spAutoFit/>
          </a:bodyPr>
          <a:lstStyle/>
          <a:p>
            <a:pPr marR="0">
              <a:lnSpc>
                <a:spcPct val="107000"/>
              </a:lnSpc>
              <a:spcBef>
                <a:spcPts val="0"/>
              </a:spcBef>
              <a:spcAft>
                <a:spcPts val="0"/>
              </a:spcAft>
            </a:pPr>
            <a:r>
              <a:rPr lang="en-US" sz="2400" dirty="0">
                <a:effectLst/>
                <a:ea typeface="Calibri" panose="020F0502020204030204" pitchFamily="34" charset="0"/>
                <a:cs typeface="ArialMT"/>
              </a:rPr>
              <a:t>When </a:t>
            </a:r>
            <a:r>
              <a:rPr lang="en-US" sz="2400" b="1" dirty="0">
                <a:effectLst/>
                <a:ea typeface="Calibri" panose="020F0502020204030204" pitchFamily="34" charset="0"/>
                <a:cs typeface="ArialMT"/>
              </a:rPr>
              <a:t>both </a:t>
            </a:r>
            <a:r>
              <a:rPr lang="en-US" sz="2400" dirty="0">
                <a:effectLst/>
                <a:ea typeface="Calibri" panose="020F0502020204030204" pitchFamily="34" charset="0"/>
                <a:cs typeface="ArialMT"/>
              </a:rPr>
              <a:t>eyes</a:t>
            </a:r>
            <a:r>
              <a:rPr lang="en-US" sz="2400" b="1" dirty="0">
                <a:ea typeface="Calibri" panose="020F0502020204030204" pitchFamily="34" charset="0"/>
                <a:cs typeface="ArialMT"/>
              </a:rPr>
              <a:t> </a:t>
            </a:r>
            <a:r>
              <a:rPr lang="en-US" sz="2400" dirty="0">
                <a:effectLst/>
                <a:ea typeface="Calibri" panose="020F0502020204030204" pitchFamily="34" charset="0"/>
                <a:cs typeface="ArialMT"/>
              </a:rPr>
              <a:t>are involved:</a:t>
            </a:r>
          </a:p>
          <a:p>
            <a:pPr marR="0">
              <a:lnSpc>
                <a:spcPct val="107000"/>
              </a:lnSpc>
              <a:spcBef>
                <a:spcPts val="0"/>
              </a:spcBef>
              <a:spcAft>
                <a:spcPts val="0"/>
              </a:spcAft>
            </a:pPr>
            <a:endParaRPr lang="en-US" sz="2400" dirty="0">
              <a:ea typeface="Calibri" panose="020F0502020204030204" pitchFamily="34" charset="0"/>
              <a:cs typeface="ArialMT"/>
            </a:endParaRPr>
          </a:p>
          <a:p>
            <a:pPr marL="342900" marR="0" indent="-342900">
              <a:lnSpc>
                <a:spcPct val="107000"/>
              </a:lnSpc>
              <a:spcBef>
                <a:spcPts val="0"/>
              </a:spcBef>
              <a:spcAft>
                <a:spcPts val="0"/>
              </a:spcAft>
              <a:buClr>
                <a:schemeClr val="accent1"/>
              </a:buClr>
              <a:buFont typeface="Wingdings" panose="05000000000000000000" pitchFamily="2" charset="2"/>
              <a:buChar char="§"/>
            </a:pPr>
            <a:r>
              <a:rPr lang="en-US" sz="2400" dirty="0">
                <a:ea typeface="Calibri" panose="020F0502020204030204" pitchFamily="34" charset="0"/>
                <a:cs typeface="ArialMT"/>
              </a:rPr>
              <a:t>5/200*</a:t>
            </a:r>
            <a:r>
              <a:rPr lang="en-US" sz="2400" dirty="0">
                <a:effectLst/>
                <a:ea typeface="Calibri" panose="020F0502020204030204" pitchFamily="34" charset="0"/>
                <a:cs typeface="ArialMT"/>
              </a:rPr>
              <a:t> = SMC-L</a:t>
            </a:r>
          </a:p>
          <a:p>
            <a:pPr marL="342900" marR="0" indent="-342900">
              <a:lnSpc>
                <a:spcPct val="107000"/>
              </a:lnSpc>
              <a:spcBef>
                <a:spcPts val="0"/>
              </a:spcBef>
              <a:spcAft>
                <a:spcPts val="0"/>
              </a:spcAft>
              <a:buClr>
                <a:schemeClr val="accent1"/>
              </a:buClr>
              <a:buFont typeface="Wingdings" panose="05000000000000000000" pitchFamily="2" charset="2"/>
              <a:buChar char="§"/>
            </a:pPr>
            <a:r>
              <a:rPr lang="en-US" sz="2400" dirty="0">
                <a:ea typeface="Calibri" panose="020F0502020204030204" pitchFamily="34" charset="0"/>
                <a:cs typeface="ArialMT"/>
              </a:rPr>
              <a:t>Light Perception Only = SMC-M</a:t>
            </a:r>
          </a:p>
          <a:p>
            <a:pPr marL="342900" marR="0" indent="-342900">
              <a:lnSpc>
                <a:spcPct val="107000"/>
              </a:lnSpc>
              <a:spcBef>
                <a:spcPts val="0"/>
              </a:spcBef>
              <a:spcAft>
                <a:spcPts val="0"/>
              </a:spcAft>
              <a:buClr>
                <a:schemeClr val="accent1"/>
              </a:buClr>
              <a:buFont typeface="Wingdings" panose="05000000000000000000" pitchFamily="2" charset="2"/>
              <a:buChar char="§"/>
            </a:pPr>
            <a:r>
              <a:rPr lang="en-US" sz="2400" dirty="0">
                <a:ea typeface="Calibri" panose="020F0502020204030204" pitchFamily="34" charset="0"/>
                <a:cs typeface="ArialMT"/>
              </a:rPr>
              <a:t>No Light Perception or Enucleation </a:t>
            </a:r>
            <a:r>
              <a:rPr lang="en-US" sz="2400" dirty="0">
                <a:effectLst/>
                <a:ea typeface="Calibri" panose="020F0502020204030204" pitchFamily="34" charset="0"/>
                <a:cs typeface="ArialMT"/>
              </a:rPr>
              <a:t>= SMC-N</a:t>
            </a:r>
          </a:p>
          <a:p>
            <a:pPr marR="0">
              <a:lnSpc>
                <a:spcPct val="107000"/>
              </a:lnSpc>
              <a:spcBef>
                <a:spcPts val="0"/>
              </a:spcBef>
              <a:spcAft>
                <a:spcPts val="0"/>
              </a:spcAft>
            </a:pPr>
            <a:endParaRPr lang="en-US" sz="2400" dirty="0">
              <a:ea typeface="Calibri" panose="020F0502020204030204" pitchFamily="34" charset="0"/>
              <a:cs typeface="ArialMT"/>
            </a:endParaRPr>
          </a:p>
          <a:p>
            <a:pPr marR="0">
              <a:lnSpc>
                <a:spcPct val="107000"/>
              </a:lnSpc>
              <a:spcBef>
                <a:spcPts val="0"/>
              </a:spcBef>
              <a:spcAft>
                <a:spcPts val="0"/>
              </a:spcAft>
            </a:pPr>
            <a:r>
              <a:rPr lang="en-US" sz="2400" dirty="0">
                <a:effectLst/>
                <a:ea typeface="Calibri" panose="020F0502020204030204" pitchFamily="34" charset="0"/>
                <a:cs typeface="ArialMT"/>
              </a:rPr>
              <a:t>* If vision is 5/200 bilateral and Aid &amp; Attendance is needed solely due to blindness</a:t>
            </a:r>
            <a:r>
              <a:rPr lang="en-US" sz="2400">
                <a:effectLst/>
                <a:ea typeface="Calibri" panose="020F0502020204030204" pitchFamily="34" charset="0"/>
                <a:cs typeface="ArialMT"/>
              </a:rPr>
              <a:t>, SMC-M </a:t>
            </a:r>
            <a:r>
              <a:rPr lang="en-US" sz="2400" dirty="0">
                <a:effectLst/>
                <a:ea typeface="Calibri" panose="020F0502020204030204" pitchFamily="34" charset="0"/>
                <a:cs typeface="ArialMT"/>
              </a:rPr>
              <a:t>is warranted</a:t>
            </a:r>
          </a:p>
          <a:p>
            <a:endParaRPr lang="en-US" sz="2400" dirty="0"/>
          </a:p>
        </p:txBody>
      </p:sp>
      <p:pic>
        <p:nvPicPr>
          <p:cNvPr id="7" name="Picture 6">
            <a:extLst>
              <a:ext uri="{FF2B5EF4-FFF2-40B4-BE49-F238E27FC236}">
                <a16:creationId xmlns:a16="http://schemas.microsoft.com/office/drawing/2014/main" id="{32B98F70-C2D8-73C4-97E7-79DE6DA2D030}"/>
              </a:ext>
            </a:extLst>
          </p:cNvPr>
          <p:cNvPicPr>
            <a:picLocks noChangeAspect="1"/>
          </p:cNvPicPr>
          <p:nvPr/>
        </p:nvPicPr>
        <p:blipFill>
          <a:blip r:embed="rId2"/>
          <a:stretch>
            <a:fillRect/>
          </a:stretch>
        </p:blipFill>
        <p:spPr>
          <a:xfrm>
            <a:off x="170374" y="1790220"/>
            <a:ext cx="3510616" cy="4762979"/>
          </a:xfrm>
          <a:prstGeom prst="rect">
            <a:avLst/>
          </a:prstGeom>
        </p:spPr>
      </p:pic>
    </p:spTree>
    <p:extLst>
      <p:ext uri="{BB962C8B-B14F-4D97-AF65-F5344CB8AC3E}">
        <p14:creationId xmlns:p14="http://schemas.microsoft.com/office/powerpoint/2010/main" val="4089459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3D4583-0E7B-EC48-B2CC-42E088E2AECF}"/>
              </a:ext>
            </a:extLst>
          </p:cNvPr>
          <p:cNvSpPr>
            <a:spLocks noGrp="1"/>
          </p:cNvSpPr>
          <p:nvPr>
            <p:ph type="sldNum" sz="quarter" idx="12"/>
          </p:nvPr>
        </p:nvSpPr>
        <p:spPr/>
        <p:txBody>
          <a:bodyPr/>
          <a:lstStyle/>
          <a:p>
            <a:fld id="{1B5C5464-0A0C-4F4F-8948-B8BFCC70FC15}" type="slidenum">
              <a:rPr lang="en-US" smtClean="0"/>
              <a:pPr/>
              <a:t>20</a:t>
            </a:fld>
            <a:endParaRPr lang="en-US" dirty="0"/>
          </a:p>
        </p:txBody>
      </p:sp>
      <p:sp>
        <p:nvSpPr>
          <p:cNvPr id="8" name="TextBox 7">
            <a:extLst>
              <a:ext uri="{FF2B5EF4-FFF2-40B4-BE49-F238E27FC236}">
                <a16:creationId xmlns:a16="http://schemas.microsoft.com/office/drawing/2014/main" id="{8928A356-A900-CA51-E8FB-0981087B4F8B}"/>
              </a:ext>
            </a:extLst>
          </p:cNvPr>
          <p:cNvSpPr txBox="1"/>
          <p:nvPr/>
        </p:nvSpPr>
        <p:spPr>
          <a:xfrm>
            <a:off x="381000" y="1447800"/>
            <a:ext cx="8382000" cy="2554545"/>
          </a:xfrm>
          <a:prstGeom prst="rect">
            <a:avLst/>
          </a:prstGeom>
          <a:noFill/>
        </p:spPr>
        <p:txBody>
          <a:bodyPr wrap="square" rtlCol="0">
            <a:spAutoFit/>
          </a:bodyPr>
          <a:lstStyle/>
          <a:p>
            <a:endParaRPr lang="en-US" sz="7500" dirty="0">
              <a:solidFill>
                <a:schemeClr val="accent1"/>
              </a:solidFill>
            </a:endParaRPr>
          </a:p>
          <a:p>
            <a:pPr algn="ctr"/>
            <a:r>
              <a:rPr lang="en-US" sz="8500" b="1" dirty="0">
                <a:solidFill>
                  <a:schemeClr val="accent1"/>
                </a:solidFill>
              </a:rPr>
              <a:t>SMC-O</a:t>
            </a:r>
          </a:p>
        </p:txBody>
      </p:sp>
      <p:pic>
        <p:nvPicPr>
          <p:cNvPr id="3" name="Picture 2">
            <a:extLst>
              <a:ext uri="{FF2B5EF4-FFF2-40B4-BE49-F238E27FC236}">
                <a16:creationId xmlns:a16="http://schemas.microsoft.com/office/drawing/2014/main" id="{F61D0357-8198-373F-9D1F-AD9B972002FF}"/>
              </a:ext>
            </a:extLst>
          </p:cNvPr>
          <p:cNvPicPr>
            <a:picLocks noChangeAspect="1"/>
          </p:cNvPicPr>
          <p:nvPr/>
        </p:nvPicPr>
        <p:blipFill>
          <a:blip r:embed="rId2"/>
          <a:stretch>
            <a:fillRect/>
          </a:stretch>
        </p:blipFill>
        <p:spPr>
          <a:xfrm>
            <a:off x="1192237" y="381000"/>
            <a:ext cx="6759526" cy="769687"/>
          </a:xfrm>
          <a:prstGeom prst="rect">
            <a:avLst/>
          </a:prstGeom>
        </p:spPr>
      </p:pic>
    </p:spTree>
    <p:extLst>
      <p:ext uri="{BB962C8B-B14F-4D97-AF65-F5344CB8AC3E}">
        <p14:creationId xmlns:p14="http://schemas.microsoft.com/office/powerpoint/2010/main" val="981067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SMC-O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lnSpc>
                <a:spcPct val="107000"/>
              </a:lnSpc>
              <a:spcAft>
                <a:spcPts val="800"/>
              </a:spcAft>
              <a:buNone/>
            </a:pPr>
            <a:r>
              <a:rPr lang="en-US" sz="1800" dirty="0">
                <a:effectLst/>
                <a:ea typeface="Calibri" panose="020F0502020204030204" pitchFamily="34" charset="0"/>
                <a:cs typeface="Calibri" panose="020F0502020204030204" pitchFamily="34" charset="0"/>
              </a:rPr>
              <a:t>The following combination of loss for the upper extremity will entitle a veteran to SMC</a:t>
            </a:r>
            <a:r>
              <a:rPr lang="en-US" sz="1800" dirty="0">
                <a:ea typeface="Calibri" panose="020F0502020204030204" pitchFamily="34" charset="0"/>
                <a:cs typeface="Calibri" panose="020F0502020204030204" pitchFamily="34" charset="0"/>
              </a:rPr>
              <a:t>-O</a:t>
            </a:r>
            <a:r>
              <a:rPr lang="en-US" sz="1800" dirty="0">
                <a:effectLst/>
                <a:ea typeface="Calibri" panose="020F0502020204030204" pitchFamily="34" charset="0"/>
                <a:cs typeface="Calibri" panose="020F0502020204030204" pitchFamily="34" charset="0"/>
              </a:rPr>
              <a:t>:</a:t>
            </a:r>
          </a:p>
          <a:p>
            <a:r>
              <a:rPr lang="en-US" sz="1800" dirty="0"/>
              <a:t>Anatomical loss of both arms so near the shoulder as to prevent use of a prosthetic appliance </a:t>
            </a:r>
            <a:r>
              <a:rPr lang="en-US" sz="1800" b="1" dirty="0"/>
              <a:t>(amputations at shoulders).</a:t>
            </a:r>
          </a:p>
          <a:p>
            <a:r>
              <a:rPr lang="en-US" sz="1800" dirty="0"/>
              <a:t> </a:t>
            </a:r>
            <a:r>
              <a:rPr lang="en-US" sz="1800" b="1" dirty="0"/>
              <a:t>Bilateral deafness </a:t>
            </a:r>
            <a:r>
              <a:rPr lang="en-US" sz="1800" dirty="0"/>
              <a:t>rated at 60 percent or more disabling (and the hearing impairment in either one or both ears is service connected) in combination with service-connected </a:t>
            </a:r>
            <a:r>
              <a:rPr lang="en-US" sz="1800" b="1" dirty="0"/>
              <a:t>blindness</a:t>
            </a:r>
            <a:r>
              <a:rPr lang="en-US" sz="1800" dirty="0"/>
              <a:t> with bilateral visual acuity </a:t>
            </a:r>
            <a:r>
              <a:rPr lang="en-US" sz="1800" b="1" dirty="0"/>
              <a:t>20/200 or less</a:t>
            </a:r>
            <a:r>
              <a:rPr lang="en-US" sz="1800" dirty="0"/>
              <a:t>.</a:t>
            </a:r>
          </a:p>
          <a:p>
            <a:r>
              <a:rPr lang="en-US" sz="1800" dirty="0"/>
              <a:t> Service-connected </a:t>
            </a:r>
            <a:r>
              <a:rPr lang="en-US" sz="1800" b="1" dirty="0"/>
              <a:t>total deafness in one ear </a:t>
            </a:r>
            <a:r>
              <a:rPr lang="en-US" sz="1800" dirty="0"/>
              <a:t>or </a:t>
            </a:r>
            <a:r>
              <a:rPr lang="en-US" sz="1800" b="1" dirty="0"/>
              <a:t>bilateral deafness rated at 40 percent </a:t>
            </a:r>
            <a:r>
              <a:rPr lang="en-US" sz="1800" dirty="0"/>
              <a:t>or more disabling (and the hearing impairment in either one of both ears is service-connected) in combination with service-connected </a:t>
            </a:r>
            <a:r>
              <a:rPr lang="en-US" sz="1800" b="1" dirty="0"/>
              <a:t>blindness</a:t>
            </a:r>
            <a:r>
              <a:rPr lang="en-US" sz="1800" dirty="0"/>
              <a:t> of both eyes having </a:t>
            </a:r>
            <a:r>
              <a:rPr lang="en-US" sz="1800" b="1" dirty="0"/>
              <a:t>only light perception </a:t>
            </a:r>
            <a:r>
              <a:rPr lang="en-US" sz="1800" dirty="0"/>
              <a:t>(LPO) or less. </a:t>
            </a:r>
          </a:p>
          <a:p>
            <a:pPr>
              <a:lnSpc>
                <a:spcPct val="107000"/>
              </a:lnSpc>
            </a:pPr>
            <a:r>
              <a:rPr lang="en-US" sz="1800" b="1" dirty="0">
                <a:effectLst/>
                <a:ea typeface="Calibri" panose="020F0502020204030204" pitchFamily="34" charset="0"/>
                <a:cs typeface="Calibri" panose="020F0502020204030204" pitchFamily="34" charset="0"/>
              </a:rPr>
              <a:t> Conditions entitling the veteran to two or more of the SMC rates </a:t>
            </a:r>
            <a:r>
              <a:rPr lang="en-US" sz="1800" b="1" dirty="0">
                <a:ea typeface="Calibri" panose="020F0502020204030204" pitchFamily="34" charset="0"/>
                <a:cs typeface="Calibri" panose="020F0502020204030204" pitchFamily="34" charset="0"/>
              </a:rPr>
              <a:t>L</a:t>
            </a:r>
            <a:r>
              <a:rPr lang="en-US" sz="1800" b="1" dirty="0">
                <a:effectLst/>
                <a:ea typeface="Calibri" panose="020F0502020204030204" pitchFamily="34" charset="0"/>
                <a:cs typeface="Calibri" panose="020F0502020204030204" pitchFamily="34" charset="0"/>
              </a:rPr>
              <a:t> through </a:t>
            </a:r>
            <a:r>
              <a:rPr lang="en-US" sz="1800" b="1" dirty="0">
                <a:ea typeface="Calibri" panose="020F0502020204030204" pitchFamily="34" charset="0"/>
                <a:cs typeface="Calibri" panose="020F0502020204030204" pitchFamily="34" charset="0"/>
              </a:rPr>
              <a:t>N, </a:t>
            </a:r>
            <a:r>
              <a:rPr lang="en-US" sz="1800" b="1" dirty="0">
                <a:effectLst/>
                <a:ea typeface="Calibri" panose="020F0502020204030204" pitchFamily="34" charset="0"/>
                <a:cs typeface="Calibri" panose="020F0502020204030204" pitchFamily="34" charset="0"/>
              </a:rPr>
              <a:t> </a:t>
            </a:r>
            <a:r>
              <a:rPr lang="en-US" sz="1800" b="1" dirty="0">
                <a:ea typeface="Calibri" panose="020F0502020204030204" pitchFamily="34" charset="0"/>
                <a:cs typeface="Calibri" panose="020F0502020204030204" pitchFamily="34" charset="0"/>
              </a:rPr>
              <a:t>with </a:t>
            </a:r>
            <a:r>
              <a:rPr lang="en-US" sz="1800" b="1" dirty="0">
                <a:effectLst/>
                <a:ea typeface="Calibri" panose="020F0502020204030204" pitchFamily="34" charset="0"/>
                <a:cs typeface="Calibri" panose="020F0502020204030204" pitchFamily="34" charset="0"/>
              </a:rPr>
              <a:t>no condition being considered twice </a:t>
            </a:r>
            <a:r>
              <a:rPr lang="en-US" sz="1800" dirty="0">
                <a:effectLst/>
                <a:ea typeface="Calibri" panose="020F0502020204030204" pitchFamily="34" charset="0"/>
                <a:cs typeface="Calibri" panose="020F0502020204030204" pitchFamily="34" charset="0"/>
              </a:rPr>
              <a:t>(NOTE: this is generally the easiest path to entitlement to SMC-O).</a:t>
            </a:r>
          </a:p>
          <a:p>
            <a:pPr marL="0" marR="0" indent="0">
              <a:lnSpc>
                <a:spcPct val="107000"/>
              </a:lnSpc>
              <a:spcBef>
                <a:spcPts val="0"/>
              </a:spcBef>
              <a:spcAft>
                <a:spcPts val="800"/>
              </a:spcAft>
              <a:buNone/>
            </a:pPr>
            <a:r>
              <a:rPr lang="en-US" sz="1800" dirty="0">
                <a:effectLst/>
                <a:ea typeface="Calibri" panose="020F0502020204030204" pitchFamily="34" charset="0"/>
                <a:cs typeface="Calibri" panose="020F0502020204030204" pitchFamily="34" charset="0"/>
              </a:rPr>
              <a:t>Example: </a:t>
            </a:r>
            <a:r>
              <a:rPr lang="en-US" sz="1800" dirty="0">
                <a:effectLst/>
                <a:ea typeface="Calibri" panose="020F0502020204030204" pitchFamily="34" charset="0"/>
              </a:rPr>
              <a:t>The veteran has </a:t>
            </a:r>
            <a:r>
              <a:rPr lang="en-US" sz="1800" b="1" dirty="0">
                <a:effectLst/>
                <a:ea typeface="Calibri" panose="020F0502020204030204" pitchFamily="34" charset="0"/>
              </a:rPr>
              <a:t>bilateral LOU above knees</a:t>
            </a:r>
            <a:r>
              <a:rPr lang="en-US" sz="1800" dirty="0">
                <a:effectLst/>
                <a:ea typeface="Calibri" panose="020F0502020204030204" pitchFamily="34" charset="0"/>
              </a:rPr>
              <a:t> and is entitled to </a:t>
            </a:r>
            <a:r>
              <a:rPr lang="en-US" sz="1800" b="1" dirty="0">
                <a:effectLst/>
                <a:ea typeface="Calibri" panose="020F0502020204030204" pitchFamily="34" charset="0"/>
              </a:rPr>
              <a:t>SMC</a:t>
            </a:r>
            <a:r>
              <a:rPr lang="en-US" sz="1800" b="1" dirty="0">
                <a:ea typeface="Calibri" panose="020F0502020204030204" pitchFamily="34" charset="0"/>
              </a:rPr>
              <a:t>-M</a:t>
            </a:r>
            <a:r>
              <a:rPr lang="en-US" sz="1800" dirty="0">
                <a:effectLst/>
                <a:ea typeface="Calibri" panose="020F0502020204030204" pitchFamily="34" charset="0"/>
              </a:rPr>
              <a:t>. The veteran is also entitled to </a:t>
            </a:r>
            <a:r>
              <a:rPr lang="en-US" sz="1800" b="1" dirty="0">
                <a:effectLst/>
                <a:ea typeface="Calibri" panose="020F0502020204030204" pitchFamily="34" charset="0"/>
              </a:rPr>
              <a:t>SMC</a:t>
            </a:r>
            <a:r>
              <a:rPr lang="en-US" sz="1800" b="1" dirty="0">
                <a:ea typeface="Calibri" panose="020F0502020204030204" pitchFamily="34" charset="0"/>
              </a:rPr>
              <a:t>-L</a:t>
            </a:r>
            <a:r>
              <a:rPr lang="en-US" sz="1800" dirty="0">
                <a:effectLst/>
                <a:ea typeface="Calibri" panose="020F0502020204030204" pitchFamily="34" charset="0"/>
              </a:rPr>
              <a:t> due to service-connected </a:t>
            </a:r>
            <a:r>
              <a:rPr lang="en-US" sz="1800" b="1" dirty="0">
                <a:ea typeface="Calibri" panose="020F0502020204030204" pitchFamily="34" charset="0"/>
              </a:rPr>
              <a:t>b</a:t>
            </a:r>
            <a:r>
              <a:rPr lang="en-US" sz="1800" b="1" dirty="0">
                <a:effectLst/>
                <a:ea typeface="Calibri" panose="020F0502020204030204" pitchFamily="34" charset="0"/>
                <a:cs typeface="ArialMT"/>
              </a:rPr>
              <a:t>lindness in both eyes </a:t>
            </a:r>
            <a:r>
              <a:rPr lang="en-US" sz="1800" dirty="0">
                <a:effectLst/>
                <a:ea typeface="Calibri" panose="020F0502020204030204" pitchFamily="34" charset="0"/>
                <a:cs typeface="ArialMT"/>
              </a:rPr>
              <a:t>with vision 5/200 </a:t>
            </a:r>
            <a:r>
              <a:rPr lang="en-US" sz="1800" dirty="0">
                <a:effectLst/>
                <a:ea typeface="Calibri" panose="020F0502020204030204" pitchFamily="34" charset="0"/>
              </a:rPr>
              <a:t>. Because the veteran meets the requirements for two SMC rates </a:t>
            </a:r>
            <a:r>
              <a:rPr lang="en-US" sz="1800" dirty="0">
                <a:ea typeface="Calibri" panose="020F0502020204030204" pitchFamily="34" charset="0"/>
              </a:rPr>
              <a:t>L</a:t>
            </a:r>
            <a:r>
              <a:rPr lang="en-US" sz="1800" dirty="0">
                <a:effectLst/>
                <a:ea typeface="Calibri" panose="020F0502020204030204" pitchFamily="34" charset="0"/>
              </a:rPr>
              <a:t> through </a:t>
            </a:r>
            <a:r>
              <a:rPr lang="en-US" sz="1800" dirty="0">
                <a:ea typeface="Calibri" panose="020F0502020204030204" pitchFamily="34" charset="0"/>
              </a:rPr>
              <a:t>N</a:t>
            </a:r>
            <a:r>
              <a:rPr lang="en-US" sz="1800" dirty="0">
                <a:effectLst/>
                <a:ea typeface="Calibri" panose="020F0502020204030204" pitchFamily="34" charset="0"/>
              </a:rPr>
              <a:t> and no condition was considered twice, he is entitled to </a:t>
            </a:r>
            <a:r>
              <a:rPr lang="en-US" sz="1800" dirty="0">
                <a:ea typeface="Calibri" panose="020F0502020204030204" pitchFamily="34" charset="0"/>
              </a:rPr>
              <a:t>SMC-O</a:t>
            </a:r>
            <a:r>
              <a:rPr lang="en-US" sz="1800" dirty="0">
                <a:effectLst/>
                <a:ea typeface="Calibri" panose="020F0502020204030204" pitchFamily="34" charset="0"/>
              </a:rPr>
              <a:t>. </a:t>
            </a: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dirty="0">
                <a:effectLst/>
                <a:ea typeface="Calibri" panose="020F0502020204030204" pitchFamily="34" charset="0"/>
              </a:rPr>
              <a:t>38 U.S.C. § 1114(o);  38 C.F.R. § 3.350(e)</a:t>
            </a:r>
            <a:endParaRPr lang="en-US" sz="1800" b="1"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21</a:t>
            </a:fld>
            <a:endParaRPr lang="en-US" dirty="0"/>
          </a:p>
        </p:txBody>
      </p:sp>
    </p:spTree>
    <p:extLst>
      <p:ext uri="{BB962C8B-B14F-4D97-AF65-F5344CB8AC3E}">
        <p14:creationId xmlns:p14="http://schemas.microsoft.com/office/powerpoint/2010/main" val="1738051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SMC-O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pPr>
            <a:r>
              <a:rPr lang="en-US" sz="2200" b="0" i="0" u="none" strike="noStrike" baseline="0" dirty="0">
                <a:solidFill>
                  <a:srgbClr val="333333"/>
                </a:solidFill>
              </a:rPr>
              <a:t>SMC</a:t>
            </a:r>
            <a:r>
              <a:rPr lang="en-US" sz="2200" dirty="0">
                <a:solidFill>
                  <a:srgbClr val="333333"/>
                </a:solidFill>
              </a:rPr>
              <a:t>-O</a:t>
            </a:r>
            <a:r>
              <a:rPr lang="en-US" sz="2200" b="0" i="0" u="none" strike="noStrike" baseline="0" dirty="0">
                <a:solidFill>
                  <a:srgbClr val="333333"/>
                </a:solidFill>
              </a:rPr>
              <a:t> from a combination of </a:t>
            </a:r>
            <a:r>
              <a:rPr lang="en-US" sz="2200" dirty="0">
                <a:effectLst/>
                <a:ea typeface="Calibri" panose="020F0502020204030204" pitchFamily="34" charset="0"/>
                <a:cs typeface="Calibri" panose="020F0502020204030204" pitchFamily="34" charset="0"/>
              </a:rPr>
              <a:t>two or more of the SMC rates </a:t>
            </a:r>
            <a:r>
              <a:rPr lang="en-US" sz="2200" dirty="0">
                <a:ea typeface="Calibri" panose="020F0502020204030204" pitchFamily="34" charset="0"/>
                <a:cs typeface="Calibri" panose="020F0502020204030204" pitchFamily="34" charset="0"/>
              </a:rPr>
              <a:t>L</a:t>
            </a:r>
            <a:r>
              <a:rPr lang="en-US" sz="2200" dirty="0">
                <a:effectLst/>
                <a:ea typeface="Calibri" panose="020F0502020204030204" pitchFamily="34" charset="0"/>
                <a:cs typeface="Calibri" panose="020F0502020204030204" pitchFamily="34" charset="0"/>
              </a:rPr>
              <a:t> through </a:t>
            </a:r>
            <a:r>
              <a:rPr lang="en-US" sz="2200" dirty="0">
                <a:ea typeface="Calibri" panose="020F0502020204030204" pitchFamily="34" charset="0"/>
                <a:cs typeface="Calibri" panose="020F0502020204030204" pitchFamily="34" charset="0"/>
              </a:rPr>
              <a:t>N</a:t>
            </a:r>
            <a:r>
              <a:rPr lang="en-US" sz="2200" dirty="0">
                <a:effectLst/>
                <a:ea typeface="Calibri" panose="020F0502020204030204" pitchFamily="34" charset="0"/>
                <a:cs typeface="Calibri" panose="020F0502020204030204" pitchFamily="34" charset="0"/>
              </a:rPr>
              <a:t> </a:t>
            </a:r>
            <a:r>
              <a:rPr lang="en-US" sz="2200" b="0" i="0" u="none" strike="noStrike" baseline="0" dirty="0">
                <a:solidFill>
                  <a:srgbClr val="333333"/>
                </a:solidFill>
              </a:rPr>
              <a:t>must be based upon </a:t>
            </a:r>
            <a:r>
              <a:rPr lang="en-US" sz="2200" b="1" i="0" u="none" strike="noStrike" baseline="0" dirty="0">
                <a:solidFill>
                  <a:srgbClr val="333333"/>
                </a:solidFill>
              </a:rPr>
              <a:t>separate and distinct disabilities</a:t>
            </a:r>
            <a:r>
              <a:rPr lang="en-US" sz="2200" b="0" i="0" u="none" strike="noStrike" baseline="0" dirty="0">
                <a:solidFill>
                  <a:srgbClr val="333333"/>
                </a:solidFill>
              </a:rPr>
              <a:t>. For example, where a veteran who had suffered the loss or loss of use of two extremities is being considered for SMC</a:t>
            </a:r>
            <a:r>
              <a:rPr lang="en-US" sz="2200" dirty="0">
                <a:solidFill>
                  <a:srgbClr val="333333"/>
                </a:solidFill>
              </a:rPr>
              <a:t>-O</a:t>
            </a:r>
            <a:r>
              <a:rPr lang="en-US" sz="2200" b="0" i="0" u="none" strike="noStrike" baseline="0" dirty="0">
                <a:solidFill>
                  <a:srgbClr val="333333"/>
                </a:solidFill>
              </a:rPr>
              <a:t> on account of helplessness requiring regular aid and attendance, the latter must be based on need resulting from pathology </a:t>
            </a:r>
            <a:r>
              <a:rPr lang="en-US" sz="2200" b="1" i="0" u="none" strike="noStrike" baseline="0" dirty="0">
                <a:solidFill>
                  <a:srgbClr val="333333"/>
                </a:solidFill>
              </a:rPr>
              <a:t>other than that of the extremities</a:t>
            </a:r>
            <a:r>
              <a:rPr lang="en-US" sz="2200" b="0" i="0" u="none" strike="noStrike" baseline="0" dirty="0">
                <a:solidFill>
                  <a:srgbClr val="333333"/>
                </a:solidFill>
              </a:rPr>
              <a:t>.</a:t>
            </a:r>
            <a:endParaRPr lang="en-US" sz="2200" dirty="0">
              <a:effectLst/>
              <a:ea typeface="Calibri" panose="020F0502020204030204" pitchFamily="34" charset="0"/>
              <a:cs typeface="ArialMT"/>
            </a:endParaRPr>
          </a:p>
          <a:p>
            <a:pPr>
              <a:lnSpc>
                <a:spcPct val="107000"/>
              </a:lnSpc>
            </a:pPr>
            <a:r>
              <a:rPr lang="en-US" sz="2200" dirty="0">
                <a:effectLst/>
                <a:ea typeface="Calibri" panose="020F0502020204030204" pitchFamily="34" charset="0"/>
                <a:cs typeface="ArialMT"/>
              </a:rPr>
              <a:t> However, the fact that two separate and distinct entitling</a:t>
            </a:r>
            <a:r>
              <a:rPr lang="en-US" sz="2200" dirty="0">
                <a:ea typeface="Calibri" panose="020F0502020204030204" pitchFamily="34" charset="0"/>
                <a:cs typeface="Times New Roman" panose="02020603050405020304" pitchFamily="18" charset="0"/>
              </a:rPr>
              <a:t> </a:t>
            </a:r>
            <a:r>
              <a:rPr lang="en-US" sz="2200" dirty="0">
                <a:effectLst/>
                <a:ea typeface="Calibri" panose="020F0502020204030204" pitchFamily="34" charset="0"/>
                <a:cs typeface="ArialMT"/>
              </a:rPr>
              <a:t>disabilities, such as anatomical loss, or loss of use of both hands</a:t>
            </a:r>
            <a:r>
              <a:rPr lang="en-US" sz="2200" dirty="0">
                <a:effectLst/>
                <a:ea typeface="Calibri" panose="020F0502020204030204" pitchFamily="34" charset="0"/>
                <a:cs typeface="Times New Roman" panose="02020603050405020304" pitchFamily="18" charset="0"/>
              </a:rPr>
              <a:t> </a:t>
            </a:r>
            <a:r>
              <a:rPr lang="en-US" sz="2200" dirty="0">
                <a:effectLst/>
                <a:ea typeface="Calibri" panose="020F0502020204030204" pitchFamily="34" charset="0"/>
                <a:cs typeface="ArialMT"/>
              </a:rPr>
              <a:t>and both feet, resulting from a </a:t>
            </a:r>
            <a:r>
              <a:rPr lang="en-US" sz="2200" b="1" dirty="0">
                <a:effectLst/>
                <a:ea typeface="Calibri" panose="020F0502020204030204" pitchFamily="34" charset="0"/>
                <a:cs typeface="ArialMT"/>
              </a:rPr>
              <a:t>common etiological agent</a:t>
            </a:r>
            <a:r>
              <a:rPr lang="en-US" sz="2200" dirty="0">
                <a:effectLst/>
                <a:ea typeface="Calibri" panose="020F0502020204030204" pitchFamily="34" charset="0"/>
                <a:cs typeface="ArialMT"/>
              </a:rPr>
              <a:t>, such</a:t>
            </a:r>
            <a:r>
              <a:rPr lang="en-US" sz="2200" dirty="0">
                <a:ea typeface="Calibri" panose="020F0502020204030204" pitchFamily="34" charset="0"/>
                <a:cs typeface="Times New Roman" panose="02020603050405020304" pitchFamily="18" charset="0"/>
              </a:rPr>
              <a:t> </a:t>
            </a:r>
            <a:r>
              <a:rPr lang="en-US" sz="2200" dirty="0">
                <a:effectLst/>
                <a:ea typeface="Calibri" panose="020F0502020204030204" pitchFamily="34" charset="0"/>
                <a:cs typeface="ArialMT"/>
              </a:rPr>
              <a:t>as one injury or Parkinson’s Disease, will not preclude maximum</a:t>
            </a:r>
            <a:r>
              <a:rPr lang="en-US" sz="2200" dirty="0">
                <a:ea typeface="Calibri" panose="020F0502020204030204" pitchFamily="34" charset="0"/>
                <a:cs typeface="Times New Roman" panose="02020603050405020304" pitchFamily="18" charset="0"/>
              </a:rPr>
              <a:t> </a:t>
            </a:r>
            <a:r>
              <a:rPr lang="en-US" sz="2200" dirty="0">
                <a:effectLst/>
                <a:ea typeface="Calibri" panose="020F0502020204030204" pitchFamily="34" charset="0"/>
                <a:cs typeface="ArialMT"/>
              </a:rPr>
              <a:t>entitlement under </a:t>
            </a:r>
            <a:r>
              <a:rPr lang="en-US" sz="2200" dirty="0">
                <a:ea typeface="Calibri" panose="020F0502020204030204" pitchFamily="34" charset="0"/>
                <a:cs typeface="ArialMT"/>
              </a:rPr>
              <a:t>O</a:t>
            </a:r>
            <a:r>
              <a:rPr lang="en-US" sz="2200" dirty="0">
                <a:effectLst/>
                <a:ea typeface="Calibri" panose="020F0502020204030204" pitchFamily="34" charset="0"/>
                <a:cs typeface="ArialMT"/>
              </a:rPr>
              <a:t>.</a:t>
            </a:r>
          </a:p>
          <a:p>
            <a:pPr>
              <a:lnSpc>
                <a:spcPct val="107000"/>
              </a:lnSpc>
            </a:pPr>
            <a:r>
              <a:rPr lang="en-US" sz="2200" dirty="0">
                <a:effectLst/>
                <a:ea typeface="Calibri" panose="020F0502020204030204" pitchFamily="34" charset="0"/>
                <a:cs typeface="ArialMT"/>
              </a:rPr>
              <a:t> For example, veteran has bilateral </a:t>
            </a:r>
            <a:r>
              <a:rPr lang="en-US" sz="2200" b="1" dirty="0">
                <a:effectLst/>
                <a:ea typeface="Calibri" panose="020F0502020204030204" pitchFamily="34" charset="0"/>
                <a:cs typeface="ArialMT"/>
              </a:rPr>
              <a:t>below</a:t>
            </a:r>
            <a:r>
              <a:rPr lang="en-US" sz="2200" b="1" dirty="0">
                <a:ea typeface="Calibri" panose="020F0502020204030204" pitchFamily="34" charset="0"/>
                <a:cs typeface="Times New Roman" panose="02020603050405020304" pitchFamily="18" charset="0"/>
              </a:rPr>
              <a:t> </a:t>
            </a:r>
            <a:r>
              <a:rPr lang="en-US" sz="2200" b="1" dirty="0">
                <a:effectLst/>
                <a:ea typeface="Calibri" panose="020F0502020204030204" pitchFamily="34" charset="0"/>
                <a:cs typeface="ArialMT"/>
              </a:rPr>
              <a:t>the knee amputations </a:t>
            </a:r>
            <a:r>
              <a:rPr lang="en-US" sz="2200" dirty="0">
                <a:effectLst/>
                <a:ea typeface="Calibri" panose="020F0502020204030204" pitchFamily="34" charset="0"/>
                <a:cs typeface="ArialMT"/>
              </a:rPr>
              <a:t>due to diabetes. This entitles veteran</a:t>
            </a:r>
            <a:r>
              <a:rPr lang="en-US" sz="2200" dirty="0">
                <a:ea typeface="Calibri" panose="020F0502020204030204" pitchFamily="34" charset="0"/>
                <a:cs typeface="Times New Roman" panose="02020603050405020304" pitchFamily="18" charset="0"/>
              </a:rPr>
              <a:t> </a:t>
            </a:r>
            <a:r>
              <a:rPr lang="en-US" sz="2200" dirty="0">
                <a:effectLst/>
                <a:ea typeface="Calibri" panose="020F0502020204030204" pitchFamily="34" charset="0"/>
                <a:cs typeface="ArialMT"/>
              </a:rPr>
              <a:t>to SMC-L.</a:t>
            </a:r>
            <a:r>
              <a:rPr lang="en-US" sz="2200" dirty="0">
                <a:ea typeface="Calibri" panose="020F0502020204030204" pitchFamily="34" charset="0"/>
                <a:cs typeface="Times New Roman" panose="02020603050405020304" pitchFamily="18" charset="0"/>
              </a:rPr>
              <a:t> </a:t>
            </a:r>
            <a:r>
              <a:rPr lang="en-US" sz="2200" dirty="0">
                <a:effectLst/>
                <a:ea typeface="Calibri" panose="020F0502020204030204" pitchFamily="34" charset="0"/>
                <a:cs typeface="ArialMT"/>
              </a:rPr>
              <a:t>The veteran also suffered a stroke due to diabetes and</a:t>
            </a:r>
            <a:r>
              <a:rPr lang="en-US" sz="2200" dirty="0">
                <a:ea typeface="Calibri" panose="020F0502020204030204" pitchFamily="34" charset="0"/>
                <a:cs typeface="ArialMT"/>
              </a:rPr>
              <a:t> </a:t>
            </a:r>
            <a:r>
              <a:rPr lang="en-US" sz="2200" dirty="0">
                <a:effectLst/>
                <a:ea typeface="Calibri" panose="020F0502020204030204" pitchFamily="34" charset="0"/>
                <a:cs typeface="ArialMT"/>
              </a:rPr>
              <a:t>because of the stroke, </a:t>
            </a:r>
            <a:r>
              <a:rPr lang="en-US" sz="2200" b="1" dirty="0">
                <a:effectLst/>
                <a:ea typeface="Calibri" panose="020F0502020204030204" pitchFamily="34" charset="0"/>
                <a:cs typeface="ArialMT"/>
              </a:rPr>
              <a:t>lost the use of both hands</a:t>
            </a:r>
            <a:r>
              <a:rPr lang="en-US" sz="2200" dirty="0">
                <a:effectLst/>
                <a:ea typeface="Calibri" panose="020F0502020204030204" pitchFamily="34" charset="0"/>
                <a:cs typeface="ArialMT"/>
              </a:rPr>
              <a:t>. This gives a second rate</a:t>
            </a:r>
            <a:r>
              <a:rPr lang="en-US" sz="2200" dirty="0">
                <a:ea typeface="Calibri" panose="020F0502020204030204" pitchFamily="34" charset="0"/>
                <a:cs typeface="Times New Roman" panose="02020603050405020304" pitchFamily="18" charset="0"/>
              </a:rPr>
              <a:t> </a:t>
            </a:r>
            <a:r>
              <a:rPr lang="en-US" sz="2200" dirty="0">
                <a:effectLst/>
                <a:ea typeface="Calibri" panose="020F0502020204030204" pitchFamily="34" charset="0"/>
                <a:cs typeface="ArialMT"/>
              </a:rPr>
              <a:t>under </a:t>
            </a:r>
            <a:r>
              <a:rPr lang="en-US" sz="2200" dirty="0">
                <a:ea typeface="Calibri" panose="020F0502020204030204" pitchFamily="34" charset="0"/>
                <a:cs typeface="ArialMT"/>
              </a:rPr>
              <a:t>M</a:t>
            </a:r>
            <a:r>
              <a:rPr lang="en-US" sz="2200" dirty="0">
                <a:effectLst/>
                <a:ea typeface="Calibri" panose="020F0502020204030204" pitchFamily="34" charset="0"/>
                <a:cs typeface="ArialMT"/>
              </a:rPr>
              <a:t>, thus establishing entitlement to </a:t>
            </a:r>
            <a:r>
              <a:rPr lang="en-US" sz="2200" dirty="0">
                <a:ea typeface="Calibri" panose="020F0502020204030204" pitchFamily="34" charset="0"/>
                <a:cs typeface="ArialMT"/>
              </a:rPr>
              <a:t>SMC-O</a:t>
            </a:r>
            <a:r>
              <a:rPr lang="en-US" sz="2200" dirty="0">
                <a:effectLst/>
                <a:ea typeface="Calibri" panose="020F0502020204030204" pitchFamily="34" charset="0"/>
                <a:cs typeface="ArialMT"/>
              </a:rPr>
              <a:t>.</a:t>
            </a:r>
            <a:endParaRPr lang="en-US" sz="2200" dirty="0">
              <a:effectLst/>
              <a:ea typeface="Calibri" panose="020F0502020204030204" pitchFamily="34" charset="0"/>
              <a:cs typeface="Times New Roman" panose="02020603050405020304" pitchFamily="18" charset="0"/>
            </a:endParaRP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22</a:t>
            </a:fld>
            <a:endParaRPr lang="en-US" dirty="0"/>
          </a:p>
        </p:txBody>
      </p:sp>
    </p:spTree>
    <p:extLst>
      <p:ext uri="{BB962C8B-B14F-4D97-AF65-F5344CB8AC3E}">
        <p14:creationId xmlns:p14="http://schemas.microsoft.com/office/powerpoint/2010/main" val="3377775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SMC-O</a:t>
            </a:r>
            <a:r>
              <a:rPr lang="en-US" sz="3800" b="1" dirty="0">
                <a:effectLst/>
                <a:ea typeface="Calibri" panose="020F0502020204030204" pitchFamily="34" charset="0"/>
                <a:cs typeface="Calibri" panose="020F0502020204030204" pitchFamily="34" charset="0"/>
              </a:rPr>
              <a:t>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lnSpc>
                <a:spcPct val="107000"/>
              </a:lnSpc>
              <a:spcAft>
                <a:spcPts val="800"/>
              </a:spcAft>
              <a:buNone/>
            </a:pPr>
            <a:r>
              <a:rPr lang="en-US" sz="2100" dirty="0">
                <a:effectLst/>
                <a:ea typeface="Calibri" panose="020F0502020204030204" pitchFamily="34" charset="0"/>
                <a:cs typeface="Calibri" panose="020F0502020204030204" pitchFamily="34" charset="0"/>
              </a:rPr>
              <a:t>Entitlement to SMC</a:t>
            </a:r>
            <a:r>
              <a:rPr lang="en-US" sz="2100" dirty="0">
                <a:ea typeface="Calibri" panose="020F0502020204030204" pitchFamily="34" charset="0"/>
                <a:cs typeface="Calibri" panose="020F0502020204030204" pitchFamily="34" charset="0"/>
              </a:rPr>
              <a:t>-O</a:t>
            </a:r>
            <a:r>
              <a:rPr lang="en-US" sz="2100" dirty="0">
                <a:effectLst/>
                <a:ea typeface="Calibri" panose="020F0502020204030204" pitchFamily="34" charset="0"/>
                <a:cs typeface="Calibri" panose="020F0502020204030204" pitchFamily="34" charset="0"/>
              </a:rPr>
              <a:t> </a:t>
            </a:r>
            <a:r>
              <a:rPr lang="en-US" sz="2100" dirty="0">
                <a:ea typeface="Calibri" panose="020F0502020204030204" pitchFamily="34" charset="0"/>
                <a:cs typeface="Calibri" panose="020F0502020204030204" pitchFamily="34" charset="0"/>
              </a:rPr>
              <a:t>can</a:t>
            </a:r>
            <a:r>
              <a:rPr lang="en-US" sz="2100" dirty="0">
                <a:effectLst/>
                <a:ea typeface="Calibri" panose="020F0502020204030204" pitchFamily="34" charset="0"/>
                <a:cs typeface="Calibri" panose="020F0502020204030204" pitchFamily="34" charset="0"/>
              </a:rPr>
              <a:t> also be based on:</a:t>
            </a:r>
          </a:p>
          <a:p>
            <a:pPr>
              <a:lnSpc>
                <a:spcPct val="107000"/>
              </a:lnSpc>
              <a:spcAft>
                <a:spcPts val="800"/>
              </a:spcAft>
            </a:pPr>
            <a:r>
              <a:rPr lang="en-US" sz="2100" b="1" dirty="0"/>
              <a:t>Paraplegia</a:t>
            </a:r>
            <a:r>
              <a:rPr lang="en-US" sz="2100" dirty="0"/>
              <a:t>. Paralysis of both lower extremities together </a:t>
            </a:r>
            <a:r>
              <a:rPr lang="en-US" sz="2100" b="1" dirty="0"/>
              <a:t>with loss of anal and bladder sphincter control </a:t>
            </a:r>
            <a:r>
              <a:rPr lang="en-US" sz="2100" dirty="0"/>
              <a:t>will entitle to the maximum rate under 38 U.S.C. 1114(o), through the combination of loss of use of both legs and helplessness. The requirement of loss of anal and bladder sphincter control is met </a:t>
            </a:r>
            <a:r>
              <a:rPr lang="en-US" sz="2100" b="1" dirty="0"/>
              <a:t>even though incontinence has been overcome</a:t>
            </a:r>
            <a:r>
              <a:rPr lang="en-US" sz="2100" dirty="0"/>
              <a:t> under a strict regimen of rehabilitation of bowel and bladder training and other auxiliary measures. </a:t>
            </a:r>
          </a:p>
          <a:p>
            <a:pPr>
              <a:lnSpc>
                <a:spcPct val="107000"/>
              </a:lnSpc>
              <a:spcAft>
                <a:spcPts val="800"/>
              </a:spcAft>
            </a:pPr>
            <a:r>
              <a:rPr lang="en-US" sz="2100" dirty="0">
                <a:effectLst/>
                <a:ea typeface="Calibri" panose="020F0502020204030204" pitchFamily="34" charset="0"/>
                <a:cs typeface="Times New Roman" panose="02020603050405020304" pitchFamily="18" charset="0"/>
              </a:rPr>
              <a:t> </a:t>
            </a:r>
            <a:r>
              <a:rPr lang="en-US" sz="2100" b="1" dirty="0"/>
              <a:t>Helplessness</a:t>
            </a:r>
            <a:r>
              <a:rPr lang="en-US" sz="2100" dirty="0"/>
              <a:t>. The maximum rate, as a result of including helplessness as one of the entitling multiple disabilities, is intended to cover, in addition to obvious losses and blindness, conditions </a:t>
            </a:r>
            <a:r>
              <a:rPr lang="en-US" sz="2100" b="1" dirty="0"/>
              <a:t>such as the loss of use of two extremities with absolute deafness and nearly total blindness</a:t>
            </a:r>
            <a:r>
              <a:rPr lang="en-US" sz="2100" dirty="0"/>
              <a:t> or with </a:t>
            </a:r>
            <a:r>
              <a:rPr lang="en-US" sz="2100" b="1" dirty="0"/>
              <a:t>severe multiple injuries producing total disability outside the useless extremities</a:t>
            </a:r>
            <a:r>
              <a:rPr lang="en-US" sz="2100" dirty="0"/>
              <a:t>, these conditions being construed as loss of use of two extremities and helplessness. </a:t>
            </a:r>
            <a:endParaRPr lang="en-US" sz="21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23</a:t>
            </a:fld>
            <a:endParaRPr lang="en-US" dirty="0"/>
          </a:p>
        </p:txBody>
      </p:sp>
    </p:spTree>
    <p:extLst>
      <p:ext uri="{BB962C8B-B14F-4D97-AF65-F5344CB8AC3E}">
        <p14:creationId xmlns:p14="http://schemas.microsoft.com/office/powerpoint/2010/main" val="221912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SMC-O</a:t>
            </a:r>
            <a:r>
              <a:rPr lang="en-US" sz="3800" b="1" dirty="0">
                <a:effectLst/>
                <a:ea typeface="Calibri" panose="020F0502020204030204" pitchFamily="34" charset="0"/>
                <a:cs typeface="Calibri" panose="020F0502020204030204" pitchFamily="34" charset="0"/>
              </a:rPr>
              <a:t>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342900" indent="-342900">
              <a:lnSpc>
                <a:spcPct val="107000"/>
              </a:lnSpc>
              <a:spcAft>
                <a:spcPts val="800"/>
              </a:spcAft>
            </a:pPr>
            <a:r>
              <a:rPr lang="en-US" sz="2250" b="1" dirty="0"/>
              <a:t>If the loss or loss of use of two extremities or being permanently bedridden leaves the person helpless, increase is not in order </a:t>
            </a:r>
            <a:r>
              <a:rPr lang="en-US" sz="2250" dirty="0"/>
              <a:t>on account of this helplessness. </a:t>
            </a:r>
            <a:r>
              <a:rPr lang="en-US" sz="2250" b="1" dirty="0"/>
              <a:t>Under no circumstances will the combination of “being permanently bedridden” and “being so helpless as to require regular aid and attendance” without separate and distinct anatomical loss, or loss of use, of two extremities, or blindness, be taken as entitling to the maximum benefit.</a:t>
            </a:r>
          </a:p>
          <a:p>
            <a:pPr marL="0" indent="0">
              <a:lnSpc>
                <a:spcPct val="107000"/>
              </a:lnSpc>
              <a:spcAft>
                <a:spcPts val="800"/>
              </a:spcAft>
              <a:buNone/>
            </a:pPr>
            <a:r>
              <a:rPr lang="en-US" sz="2250" b="1" dirty="0">
                <a:effectLst/>
                <a:ea typeface="Calibri" panose="020F0502020204030204" pitchFamily="34" charset="0"/>
              </a:rPr>
              <a:t>38 C.F.R. § 3.350(</a:t>
            </a:r>
            <a:r>
              <a:rPr lang="en-US" sz="2250" b="1" dirty="0">
                <a:ea typeface="Calibri" panose="020F0502020204030204" pitchFamily="34" charset="0"/>
              </a:rPr>
              <a:t>e</a:t>
            </a:r>
            <a:r>
              <a:rPr lang="en-US" sz="2250" b="1" dirty="0">
                <a:effectLst/>
                <a:ea typeface="Calibri" panose="020F0502020204030204" pitchFamily="34" charset="0"/>
              </a:rPr>
              <a:t>)(3)</a:t>
            </a:r>
            <a:endParaRPr lang="en-US" sz="2250" b="1" dirty="0"/>
          </a:p>
          <a:p>
            <a:pPr marL="342900" indent="-342900">
              <a:lnSpc>
                <a:spcPct val="107000"/>
              </a:lnSpc>
              <a:spcAft>
                <a:spcPts val="800"/>
              </a:spcAft>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24</a:t>
            </a:fld>
            <a:endParaRPr lang="en-US" dirty="0"/>
          </a:p>
        </p:txBody>
      </p:sp>
    </p:spTree>
    <p:extLst>
      <p:ext uri="{BB962C8B-B14F-4D97-AF65-F5344CB8AC3E}">
        <p14:creationId xmlns:p14="http://schemas.microsoft.com/office/powerpoint/2010/main" val="3577764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4F0A1-A00A-42C9-A2EC-49952D658211}"/>
              </a:ext>
            </a:extLst>
          </p:cNvPr>
          <p:cNvSpPr>
            <a:spLocks noGrp="1"/>
          </p:cNvSpPr>
          <p:nvPr>
            <p:ph type="title"/>
          </p:nvPr>
        </p:nvSpPr>
        <p:spPr/>
        <p:txBody>
          <a:bodyPr/>
          <a:lstStyle/>
          <a:p>
            <a:r>
              <a:rPr lang="en-US" dirty="0">
                <a:solidFill>
                  <a:schemeClr val="accent1"/>
                </a:solidFill>
              </a:rPr>
              <a:t>QUESTIONS?</a:t>
            </a:r>
          </a:p>
        </p:txBody>
      </p:sp>
      <p:pic>
        <p:nvPicPr>
          <p:cNvPr id="8" name="Picture 7" descr="A picture containing drawing&#10;&#10;Description automatically generated">
            <a:extLst>
              <a:ext uri="{FF2B5EF4-FFF2-40B4-BE49-F238E27FC236}">
                <a16:creationId xmlns:a16="http://schemas.microsoft.com/office/drawing/2014/main" id="{958FFFF2-5064-4D60-86C7-E39FD7DFFC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00200"/>
            <a:ext cx="9144000" cy="5143500"/>
          </a:xfrm>
          <a:prstGeom prst="rect">
            <a:avLst/>
          </a:prstGeom>
        </p:spPr>
      </p:pic>
      <p:sp>
        <p:nvSpPr>
          <p:cNvPr id="3" name="Slide Number Placeholder 2">
            <a:extLst>
              <a:ext uri="{FF2B5EF4-FFF2-40B4-BE49-F238E27FC236}">
                <a16:creationId xmlns:a16="http://schemas.microsoft.com/office/drawing/2014/main" id="{BC80CCA9-C587-418A-90A1-BD4299638024}"/>
              </a:ext>
            </a:extLst>
          </p:cNvPr>
          <p:cNvSpPr>
            <a:spLocks noGrp="1"/>
          </p:cNvSpPr>
          <p:nvPr>
            <p:ph type="sldNum" sz="quarter" idx="12"/>
          </p:nvPr>
        </p:nvSpPr>
        <p:spPr/>
        <p:txBody>
          <a:bodyPr/>
          <a:lstStyle/>
          <a:p>
            <a:fld id="{1B5C5464-0A0C-4F4F-8948-B8BFCC70FC15}" type="slidenum">
              <a:rPr lang="en-US" smtClean="0"/>
              <a:pPr/>
              <a:t>25</a:t>
            </a:fld>
            <a:endParaRPr lang="en-US" dirty="0"/>
          </a:p>
        </p:txBody>
      </p:sp>
    </p:spTree>
    <p:extLst>
      <p:ext uri="{BB962C8B-B14F-4D97-AF65-F5344CB8AC3E}">
        <p14:creationId xmlns:p14="http://schemas.microsoft.com/office/powerpoint/2010/main" val="29916222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3D4583-0E7B-EC48-B2CC-42E088E2AECF}"/>
              </a:ext>
            </a:extLst>
          </p:cNvPr>
          <p:cNvSpPr>
            <a:spLocks noGrp="1"/>
          </p:cNvSpPr>
          <p:nvPr>
            <p:ph type="sldNum" sz="quarter" idx="12"/>
          </p:nvPr>
        </p:nvSpPr>
        <p:spPr/>
        <p:txBody>
          <a:bodyPr/>
          <a:lstStyle/>
          <a:p>
            <a:fld id="{1B5C5464-0A0C-4F4F-8948-B8BFCC70FC15}" type="slidenum">
              <a:rPr lang="en-US" smtClean="0"/>
              <a:pPr/>
              <a:t>26</a:t>
            </a:fld>
            <a:endParaRPr lang="en-US" dirty="0"/>
          </a:p>
        </p:txBody>
      </p:sp>
      <p:sp>
        <p:nvSpPr>
          <p:cNvPr id="8" name="TextBox 7">
            <a:extLst>
              <a:ext uri="{FF2B5EF4-FFF2-40B4-BE49-F238E27FC236}">
                <a16:creationId xmlns:a16="http://schemas.microsoft.com/office/drawing/2014/main" id="{8928A356-A900-CA51-E8FB-0981087B4F8B}"/>
              </a:ext>
            </a:extLst>
          </p:cNvPr>
          <p:cNvSpPr txBox="1"/>
          <p:nvPr/>
        </p:nvSpPr>
        <p:spPr>
          <a:xfrm>
            <a:off x="381000" y="1447800"/>
            <a:ext cx="8382000" cy="2554545"/>
          </a:xfrm>
          <a:prstGeom prst="rect">
            <a:avLst/>
          </a:prstGeom>
          <a:noFill/>
        </p:spPr>
        <p:txBody>
          <a:bodyPr wrap="square" rtlCol="0">
            <a:spAutoFit/>
          </a:bodyPr>
          <a:lstStyle/>
          <a:p>
            <a:endParaRPr lang="en-US" sz="7500" dirty="0">
              <a:solidFill>
                <a:schemeClr val="accent1"/>
              </a:solidFill>
            </a:endParaRPr>
          </a:p>
          <a:p>
            <a:pPr algn="ctr"/>
            <a:r>
              <a:rPr lang="en-US" sz="8500" b="1" dirty="0">
                <a:solidFill>
                  <a:schemeClr val="accent1"/>
                </a:solidFill>
              </a:rPr>
              <a:t>SMC-P</a:t>
            </a:r>
          </a:p>
        </p:txBody>
      </p:sp>
      <p:pic>
        <p:nvPicPr>
          <p:cNvPr id="3" name="Picture 2">
            <a:extLst>
              <a:ext uri="{FF2B5EF4-FFF2-40B4-BE49-F238E27FC236}">
                <a16:creationId xmlns:a16="http://schemas.microsoft.com/office/drawing/2014/main" id="{41C57F0D-9E9B-11F6-C398-46089015584C}"/>
              </a:ext>
            </a:extLst>
          </p:cNvPr>
          <p:cNvPicPr>
            <a:picLocks noChangeAspect="1"/>
          </p:cNvPicPr>
          <p:nvPr/>
        </p:nvPicPr>
        <p:blipFill>
          <a:blip r:embed="rId2"/>
          <a:stretch>
            <a:fillRect/>
          </a:stretch>
        </p:blipFill>
        <p:spPr>
          <a:xfrm>
            <a:off x="1192237" y="297113"/>
            <a:ext cx="6759526" cy="769687"/>
          </a:xfrm>
          <a:prstGeom prst="rect">
            <a:avLst/>
          </a:prstGeom>
        </p:spPr>
      </p:pic>
    </p:spTree>
    <p:extLst>
      <p:ext uri="{BB962C8B-B14F-4D97-AF65-F5344CB8AC3E}">
        <p14:creationId xmlns:p14="http://schemas.microsoft.com/office/powerpoint/2010/main" val="26466014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SMC-P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700"/>
              </a:spcBef>
            </a:pPr>
            <a:r>
              <a:rPr lang="en-US" sz="2030" dirty="0"/>
              <a:t>The fundamental aim of SMC-P is to offer extra compensation to veterans whose service-connected disabilities </a:t>
            </a:r>
            <a:r>
              <a:rPr lang="en-US" sz="2030" b="1" dirty="0"/>
              <a:t>surpass the criteria </a:t>
            </a:r>
            <a:r>
              <a:rPr lang="en-US" sz="2030" dirty="0"/>
              <a:t>for any of the rates specified in SMC-L through SMC-N.</a:t>
            </a:r>
          </a:p>
          <a:p>
            <a:pPr>
              <a:lnSpc>
                <a:spcPct val="107000"/>
              </a:lnSpc>
              <a:spcBef>
                <a:spcPts val="700"/>
              </a:spcBef>
            </a:pPr>
            <a:r>
              <a:rPr lang="en-US" sz="2030" dirty="0">
                <a:ea typeface="Calibri" panose="020F0502020204030204" pitchFamily="34" charset="0"/>
                <a:cs typeface="ArialMT"/>
              </a:rPr>
              <a:t> SMC-L, M, N and O are considered </a:t>
            </a:r>
            <a:r>
              <a:rPr lang="en-US" sz="2030" b="1" dirty="0">
                <a:ea typeface="Calibri" panose="020F0502020204030204" pitchFamily="34" charset="0"/>
                <a:cs typeface="ArialMT"/>
              </a:rPr>
              <a:t>statutory rates</a:t>
            </a:r>
            <a:r>
              <a:rPr lang="en-US" sz="2030" dirty="0">
                <a:ea typeface="Calibri" panose="020F0502020204030204" pitchFamily="34" charset="0"/>
                <a:cs typeface="ArialMT"/>
              </a:rPr>
              <a:t>; SMC-L½, M½, and N½ are considered </a:t>
            </a:r>
            <a:r>
              <a:rPr lang="en-US" sz="2030" b="1" dirty="0">
                <a:ea typeface="Calibri" panose="020F0502020204030204" pitchFamily="34" charset="0"/>
                <a:cs typeface="ArialMT"/>
              </a:rPr>
              <a:t>intermediate rates</a:t>
            </a:r>
            <a:r>
              <a:rPr lang="en-US" sz="2030" dirty="0">
                <a:ea typeface="Calibri" panose="020F0502020204030204" pitchFamily="34" charset="0"/>
                <a:cs typeface="ArialMT"/>
              </a:rPr>
              <a:t>.</a:t>
            </a:r>
          </a:p>
          <a:p>
            <a:pPr>
              <a:lnSpc>
                <a:spcPct val="107000"/>
              </a:lnSpc>
              <a:spcBef>
                <a:spcPts val="700"/>
              </a:spcBef>
            </a:pPr>
            <a:r>
              <a:rPr lang="en-US" sz="2030" dirty="0">
                <a:effectLst/>
                <a:ea typeface="Calibri" panose="020F0502020204030204" pitchFamily="34" charset="0"/>
                <a:cs typeface="ArialMT"/>
              </a:rPr>
              <a:t> </a:t>
            </a:r>
            <a:r>
              <a:rPr lang="en-US" sz="2030" dirty="0">
                <a:ea typeface="Calibri" panose="020F0502020204030204" pitchFamily="34" charset="0"/>
                <a:cs typeface="ArialMT"/>
              </a:rPr>
              <a:t>SMC-P provides for</a:t>
            </a:r>
            <a:r>
              <a:rPr lang="en-US" sz="2030" dirty="0">
                <a:effectLst/>
                <a:ea typeface="Calibri" panose="020F0502020204030204" pitchFamily="34" charset="0"/>
                <a:cs typeface="ArialMT"/>
              </a:rPr>
              <a:t> </a:t>
            </a:r>
            <a:r>
              <a:rPr lang="en-US" sz="2030" dirty="0">
                <a:ea typeface="Calibri" panose="020F0502020204030204" pitchFamily="34" charset="0"/>
                <a:cs typeface="ArialMT"/>
              </a:rPr>
              <a:t>half-</a:t>
            </a:r>
            <a:r>
              <a:rPr lang="en-US" sz="2030" dirty="0">
                <a:effectLst/>
                <a:ea typeface="Calibri" panose="020F0502020204030204" pitchFamily="34" charset="0"/>
                <a:cs typeface="ArialMT"/>
              </a:rPr>
              <a:t>step and full-step increases (or “bumps”). Examples: SMC-L to SMC-L1/2 is a half-step bump and SMC-M to SMC-N is a full-step bump.</a:t>
            </a:r>
            <a:endParaRPr lang="en-US" sz="2030" dirty="0">
              <a:ea typeface="Calibri" panose="020F0502020204030204" pitchFamily="34" charset="0"/>
              <a:cs typeface="ArialMT"/>
            </a:endParaRPr>
          </a:p>
          <a:p>
            <a:pPr>
              <a:lnSpc>
                <a:spcPct val="107000"/>
              </a:lnSpc>
              <a:spcBef>
                <a:spcPts val="700"/>
              </a:spcBef>
            </a:pPr>
            <a:r>
              <a:rPr lang="en-US" sz="2030" b="0" i="0" u="none" strike="noStrike" baseline="0" dirty="0">
                <a:ea typeface="Calibri" panose="020F0502020204030204" pitchFamily="34" charset="0"/>
              </a:rPr>
              <a:t> Half-step bumps are </a:t>
            </a:r>
            <a:r>
              <a:rPr lang="en-US" sz="2030" b="0" i="0" u="none" strike="noStrike" baseline="0" dirty="0"/>
              <a:t>determined by arithmetic means, rounded to the nearest dollar, between the two “full step” rates concerned (e.g., SMC-L and SMC-M)</a:t>
            </a:r>
            <a:endParaRPr lang="en-US" sz="2030" dirty="0">
              <a:effectLst/>
              <a:ea typeface="Calibri" panose="020F0502020204030204" pitchFamily="34" charset="0"/>
              <a:cs typeface="ArialMT"/>
            </a:endParaRPr>
          </a:p>
          <a:p>
            <a:pPr>
              <a:lnSpc>
                <a:spcPct val="107000"/>
              </a:lnSpc>
              <a:spcBef>
                <a:spcPts val="700"/>
              </a:spcBef>
            </a:pPr>
            <a:r>
              <a:rPr lang="en-US" sz="2030" dirty="0">
                <a:ea typeface="Calibri" panose="020F0502020204030204" pitchFamily="34" charset="0"/>
                <a:cs typeface="ArialMT"/>
              </a:rPr>
              <a:t> In some instances, SMC-P</a:t>
            </a:r>
            <a:r>
              <a:rPr lang="en-US" sz="2030" dirty="0">
                <a:effectLst/>
                <a:ea typeface="Calibri" panose="020F0502020204030204" pitchFamily="34" charset="0"/>
                <a:cs typeface="ArialMT"/>
              </a:rPr>
              <a:t> may pay the same amount of compensation as SMC</a:t>
            </a:r>
            <a:r>
              <a:rPr lang="en-US" sz="2030" dirty="0">
                <a:ea typeface="Calibri" panose="020F0502020204030204" pitchFamily="34" charset="0"/>
                <a:cs typeface="ArialMT"/>
              </a:rPr>
              <a:t>-O</a:t>
            </a:r>
            <a:r>
              <a:rPr lang="en-US" sz="2030" dirty="0">
                <a:effectLst/>
                <a:ea typeface="Calibri" panose="020F0502020204030204" pitchFamily="34" charset="0"/>
                <a:cs typeface="ArialMT"/>
              </a:rPr>
              <a:t>. But </a:t>
            </a:r>
            <a:r>
              <a:rPr lang="en-US" sz="2030" dirty="0">
                <a:ea typeface="Calibri" panose="020F0502020204030204" pitchFamily="34" charset="0"/>
                <a:cs typeface="Times New Roman" panose="02020603050405020304" pitchFamily="18" charset="0"/>
              </a:rPr>
              <a:t>SMC-P compensation can never exceed that of SMC-O.</a:t>
            </a:r>
          </a:p>
          <a:p>
            <a:pPr>
              <a:lnSpc>
                <a:spcPct val="107000"/>
              </a:lnSpc>
              <a:spcBef>
                <a:spcPts val="700"/>
              </a:spcBef>
            </a:pPr>
            <a:r>
              <a:rPr lang="en-US" sz="2030" dirty="0">
                <a:effectLst/>
                <a:ea typeface="Calibri" panose="020F0502020204030204" pitchFamily="34" charset="0"/>
                <a:cs typeface="Times New Roman" panose="02020603050405020304" pitchFamily="18" charset="0"/>
              </a:rPr>
              <a:t> SMC-P has many moving parts, so we’ll break it down </a:t>
            </a:r>
            <a:r>
              <a:rPr lang="en-US" sz="2030" dirty="0">
                <a:ea typeface="Calibri" panose="020F0502020204030204" pitchFamily="34" charset="0"/>
                <a:cs typeface="Times New Roman" panose="02020603050405020304" pitchFamily="18" charset="0"/>
              </a:rPr>
              <a:t>systematically</a:t>
            </a:r>
            <a:r>
              <a:rPr lang="en-US" sz="2030" dirty="0">
                <a:effectLst/>
                <a:ea typeface="Calibri" panose="020F0502020204030204" pitchFamily="34" charset="0"/>
                <a:cs typeface="Times New Roman" panose="02020603050405020304" pitchFamily="18" charset="0"/>
              </a:rPr>
              <a:t>.</a:t>
            </a:r>
            <a:endParaRPr lang="en-US" sz="2030" dirty="0">
              <a:ea typeface="Calibri" panose="020F0502020204030204" pitchFamily="34" charset="0"/>
              <a:cs typeface="Times New Roman" panose="02020603050405020304" pitchFamily="18" charset="0"/>
            </a:endParaRPr>
          </a:p>
          <a:p>
            <a:pPr marL="118872" indent="0">
              <a:buNone/>
            </a:pPr>
            <a:endParaRPr lang="en-US" sz="2030" b="1" dirty="0">
              <a:effectLst/>
              <a:ea typeface="Calibri" panose="020F0502020204030204" pitchFamily="34" charset="0"/>
            </a:endParaRPr>
          </a:p>
          <a:p>
            <a:pPr marL="118872" indent="0">
              <a:buNone/>
            </a:pPr>
            <a:r>
              <a:rPr lang="en-US" sz="2030" b="1" dirty="0">
                <a:effectLst/>
                <a:ea typeface="Calibri" panose="020F0502020204030204" pitchFamily="34" charset="0"/>
              </a:rPr>
              <a:t>38 U.S.C. § 1114(p);  38 C.F.R. § 3.350(f)</a:t>
            </a:r>
            <a:endParaRPr lang="en-US" sz="2030" b="1"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27</a:t>
            </a:fld>
            <a:endParaRPr lang="en-US" dirty="0"/>
          </a:p>
        </p:txBody>
      </p:sp>
    </p:spTree>
    <p:extLst>
      <p:ext uri="{BB962C8B-B14F-4D97-AF65-F5344CB8AC3E}">
        <p14:creationId xmlns:p14="http://schemas.microsoft.com/office/powerpoint/2010/main" val="31617934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SMC-P – The Statute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r>
              <a:rPr lang="en-US" sz="1850" b="1" dirty="0">
                <a:solidFill>
                  <a:schemeClr val="tx1"/>
                </a:solidFill>
                <a:effectLst/>
                <a:ea typeface="Calibri" panose="020F0502020204030204" pitchFamily="34" charset="0"/>
              </a:rPr>
              <a:t>38 U.S.C. § 1114(</a:t>
            </a:r>
            <a:r>
              <a:rPr lang="en-US" sz="1850" b="1" dirty="0">
                <a:solidFill>
                  <a:schemeClr val="tx1"/>
                </a:solidFill>
                <a:ea typeface="Calibri" panose="020F0502020204030204" pitchFamily="34" charset="0"/>
              </a:rPr>
              <a:t>p</a:t>
            </a:r>
            <a:r>
              <a:rPr lang="en-US" sz="1850" b="1" dirty="0">
                <a:solidFill>
                  <a:schemeClr val="tx1"/>
                </a:solidFill>
                <a:effectLst/>
                <a:ea typeface="Calibri" panose="020F0502020204030204" pitchFamily="34" charset="0"/>
              </a:rPr>
              <a:t>): </a:t>
            </a:r>
            <a:r>
              <a:rPr lang="en-US" sz="1850" dirty="0">
                <a:effectLst/>
                <a:ea typeface="Calibri" panose="020F0502020204030204" pitchFamily="34" charset="0"/>
                <a:cs typeface="ArialMT"/>
              </a:rPr>
              <a:t>I</a:t>
            </a:r>
            <a:r>
              <a:rPr lang="en-US" sz="1850" dirty="0"/>
              <a:t>n the event the veteran’s service-connected disabilities </a:t>
            </a:r>
            <a:r>
              <a:rPr lang="en-US" sz="1850" b="1" dirty="0"/>
              <a:t>exceed the requirements for any of the rates prescribed in this section, the Secretary may allow the next higher rate or an intermediate rate</a:t>
            </a:r>
            <a:r>
              <a:rPr lang="en-US" sz="1850" dirty="0"/>
              <a:t>, but in no event in excess of $4,667. In the event the veteran has suffered service-connected blindness with 5/200 visual acuity or less and (1) has also suffered bilateral deafness (and the hearing impairment in either one or both ears is service connected) rated at no less than 30 percent disabling, the Secretary shall allow the next higher rate, or (2) has also suffered service-connected total deafness in one ear or service-connected anatomical loss or loss of use of one hand or one foot, the Secretary shall allow the next intermediate rate, but in no event in excess of $4,667. In the event the veteran has suffered service-connected blindness, having only light perception or less, and has also suffered bilateral deafness (and the hearing impairment in either one or both ears is service connected) rated at 10 or 20 percent disabling, the Secretary shall allow the next intermediate rate, but in no event in excess of $4,667. In the event the veteran has suffered the anatomical loss or loss of use, or a combination of anatomical loss and loss of use, of </a:t>
            </a:r>
            <a:r>
              <a:rPr lang="en-US" sz="1850" b="1" dirty="0"/>
              <a:t>three extremities</a:t>
            </a:r>
            <a:r>
              <a:rPr lang="en-US" sz="1850" dirty="0"/>
              <a:t>, the Secretary shall allow the next higher rate or intermediate rate, but in no event in excess of $4,667. Any intermediate rate under this subsection shall be established at the arithmetic mean, rounded down to the nearest dollar, between the two rates concerned.</a:t>
            </a:r>
          </a:p>
          <a:p>
            <a:pPr marL="118872" indent="0">
              <a:buNone/>
            </a:pPr>
            <a:endParaRPr lang="en-US" sz="1850" dirty="0"/>
          </a:p>
          <a:p>
            <a:pPr marL="118872" indent="0">
              <a:buNone/>
            </a:pPr>
            <a:endParaRPr lang="en-US" sz="1850" dirty="0"/>
          </a:p>
          <a:p>
            <a:pPr marL="118872" indent="0">
              <a:buNone/>
            </a:pPr>
            <a:endParaRPr lang="en-US" sz="1850" dirty="0"/>
          </a:p>
          <a:p>
            <a:pPr marL="118872" indent="0">
              <a:buNone/>
            </a:pPr>
            <a:endParaRPr lang="en-US" sz="1850" dirty="0"/>
          </a:p>
          <a:p>
            <a:pPr marL="118872" indent="0">
              <a:buNone/>
            </a:pPr>
            <a:endParaRPr lang="en-US" sz="1850" dirty="0"/>
          </a:p>
          <a:p>
            <a:pPr marL="118872" indent="0">
              <a:buNone/>
            </a:pPr>
            <a:endParaRPr lang="en-US" sz="1850" dirty="0"/>
          </a:p>
          <a:p>
            <a:pPr marL="118872" indent="0">
              <a:buNone/>
            </a:pPr>
            <a:endParaRPr lang="en-US" sz="1850" dirty="0"/>
          </a:p>
          <a:p>
            <a:pPr marL="118872" indent="0">
              <a:buNone/>
            </a:pPr>
            <a:endParaRPr lang="en-US" sz="1850" dirty="0"/>
          </a:p>
          <a:p>
            <a:pPr marL="118872" indent="0">
              <a:buNone/>
            </a:pPr>
            <a:endParaRPr lang="en-US" sz="1850" dirty="0"/>
          </a:p>
          <a:p>
            <a:pPr marL="118872" indent="0">
              <a:buNone/>
            </a:pPr>
            <a:endParaRPr lang="en-US" sz="1850" dirty="0"/>
          </a:p>
          <a:p>
            <a:pPr marL="118872" indent="0">
              <a:buNone/>
            </a:pPr>
            <a:endParaRPr lang="en-US" sz="1850" dirty="0"/>
          </a:p>
          <a:p>
            <a:pPr marL="118872" indent="0">
              <a:buNone/>
            </a:pPr>
            <a:endParaRPr lang="en-US" sz="1850" dirty="0"/>
          </a:p>
          <a:p>
            <a:pPr marL="118872" indent="0">
              <a:buNone/>
            </a:pPr>
            <a:endParaRPr lang="en-US" sz="1850" dirty="0"/>
          </a:p>
          <a:p>
            <a:pPr marL="118872" indent="0">
              <a:buNone/>
            </a:pPr>
            <a:endParaRPr lang="en-US" sz="185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28</a:t>
            </a:fld>
            <a:endParaRPr lang="en-US" dirty="0"/>
          </a:p>
        </p:txBody>
      </p:sp>
    </p:spTree>
    <p:extLst>
      <p:ext uri="{BB962C8B-B14F-4D97-AF65-F5344CB8AC3E}">
        <p14:creationId xmlns:p14="http://schemas.microsoft.com/office/powerpoint/2010/main" val="27805558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SMC-P – The Corresponding Regulations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r>
              <a:rPr lang="en-US" sz="2600" dirty="0">
                <a:effectLst/>
                <a:ea typeface="Calibri" panose="020F0502020204030204" pitchFamily="34" charset="0"/>
              </a:rPr>
              <a:t>38 C.F.R. § 3.350(f)(1) – covers </a:t>
            </a:r>
            <a:r>
              <a:rPr lang="en-US" sz="2600" b="1" dirty="0">
                <a:effectLst/>
                <a:ea typeface="Calibri" panose="020F0502020204030204" pitchFamily="34" charset="0"/>
              </a:rPr>
              <a:t>combinations of loss/LOU of extremities</a:t>
            </a:r>
            <a:r>
              <a:rPr lang="en-US" sz="2600" dirty="0">
                <a:effectLst/>
                <a:ea typeface="Calibri" panose="020F0502020204030204" pitchFamily="34" charset="0"/>
              </a:rPr>
              <a:t> (12 examples including intermediate and statutory rates).</a:t>
            </a:r>
          </a:p>
          <a:p>
            <a:r>
              <a:rPr lang="en-US" sz="2600" dirty="0">
                <a:effectLst/>
                <a:ea typeface="Calibri" panose="020F0502020204030204" pitchFamily="34" charset="0"/>
              </a:rPr>
              <a:t> 38 C.F.R. § 3.350(f)(2) – covers </a:t>
            </a:r>
            <a:r>
              <a:rPr lang="en-US" sz="2600" b="1" dirty="0">
                <a:effectLst/>
                <a:ea typeface="Calibri" panose="020F0502020204030204" pitchFamily="34" charset="0"/>
              </a:rPr>
              <a:t>combinations of </a:t>
            </a:r>
            <a:r>
              <a:rPr lang="en-US" sz="2600" b="1" dirty="0"/>
              <a:t>blindness in connection with deafness</a:t>
            </a:r>
            <a:r>
              <a:rPr lang="en-US" sz="2600" dirty="0"/>
              <a:t> and/or loss or loss of use of a </a:t>
            </a:r>
            <a:r>
              <a:rPr lang="en-US" sz="2600" b="1" dirty="0"/>
              <a:t>hand or foot</a:t>
            </a:r>
            <a:r>
              <a:rPr lang="en-US" sz="2600" dirty="0"/>
              <a:t>. </a:t>
            </a:r>
            <a:r>
              <a:rPr lang="en-US" sz="2600" dirty="0">
                <a:effectLst/>
                <a:ea typeface="Calibri" panose="020F0502020204030204" pitchFamily="34" charset="0"/>
              </a:rPr>
              <a:t>(9 examples including intermediate and statutory rates).</a:t>
            </a:r>
            <a:endParaRPr lang="en-US" sz="2600" dirty="0"/>
          </a:p>
          <a:p>
            <a:r>
              <a:rPr lang="en-US" sz="2600" dirty="0">
                <a:effectLst/>
                <a:ea typeface="Calibri" panose="020F0502020204030204" pitchFamily="34" charset="0"/>
              </a:rPr>
              <a:t> 38 C.F.R. § 3.350(f)(3) – covers half-step bumps for </a:t>
            </a:r>
            <a:r>
              <a:rPr lang="en-US" sz="2600" b="1" dirty="0">
                <a:effectLst/>
                <a:ea typeface="Calibri" panose="020F0502020204030204" pitchFamily="34" charset="0"/>
              </a:rPr>
              <a:t>a</a:t>
            </a:r>
            <a:r>
              <a:rPr lang="en-US" sz="2600" b="1" dirty="0"/>
              <a:t>dditional independent 50% disabilities</a:t>
            </a:r>
            <a:r>
              <a:rPr lang="en-US" sz="2600" dirty="0"/>
              <a:t>.</a:t>
            </a:r>
          </a:p>
          <a:p>
            <a:r>
              <a:rPr lang="en-US" sz="2600" dirty="0">
                <a:effectLst/>
                <a:ea typeface="Calibri" panose="020F0502020204030204" pitchFamily="34" charset="0"/>
              </a:rPr>
              <a:t> 38 C.F.R. § 3.350(f)(4) – covers full-step bump for </a:t>
            </a:r>
            <a:r>
              <a:rPr lang="en-US" sz="2600" b="1" dirty="0">
                <a:effectLst/>
                <a:ea typeface="Calibri" panose="020F0502020204030204" pitchFamily="34" charset="0"/>
              </a:rPr>
              <a:t>a</a:t>
            </a:r>
            <a:r>
              <a:rPr lang="en-US" sz="2600" b="1" dirty="0"/>
              <a:t>dditional independent 100% ratings</a:t>
            </a:r>
            <a:r>
              <a:rPr lang="en-US" sz="2600" dirty="0"/>
              <a:t>.</a:t>
            </a:r>
          </a:p>
          <a:p>
            <a:r>
              <a:rPr lang="en-US" sz="2600" dirty="0">
                <a:effectLst/>
                <a:ea typeface="Calibri" panose="020F0502020204030204" pitchFamily="34" charset="0"/>
              </a:rPr>
              <a:t> 38 C.F.R. § 3.350(f)(5) – covers half-step bumps for </a:t>
            </a:r>
            <a:r>
              <a:rPr lang="en-US" sz="2600" b="1" dirty="0">
                <a:effectLst/>
                <a:ea typeface="Calibri" panose="020F0502020204030204" pitchFamily="34" charset="0"/>
              </a:rPr>
              <a:t>loss/LOU of three extremities</a:t>
            </a:r>
            <a:r>
              <a:rPr lang="en-US" sz="2600" dirty="0">
                <a:effectLst/>
                <a:ea typeface="Calibri" panose="020F0502020204030204" pitchFamily="34" charset="0"/>
              </a:rPr>
              <a:t>.</a:t>
            </a:r>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29</a:t>
            </a:fld>
            <a:endParaRPr lang="en-US" dirty="0"/>
          </a:p>
        </p:txBody>
      </p:sp>
    </p:spTree>
    <p:extLst>
      <p:ext uri="{BB962C8B-B14F-4D97-AF65-F5344CB8AC3E}">
        <p14:creationId xmlns:p14="http://schemas.microsoft.com/office/powerpoint/2010/main" val="342612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000" b="1" dirty="0">
                <a:solidFill>
                  <a:schemeClr val="accent1"/>
                </a:solidFill>
                <a:effectLst/>
                <a:ea typeface="Calibri" panose="020F0502020204030204" pitchFamily="34" charset="0"/>
                <a:cs typeface="Calibri" panose="020F0502020204030204" pitchFamily="34" charset="0"/>
              </a:rPr>
              <a:t>SMC-L1/2 (As Listed in </a:t>
            </a:r>
            <a:r>
              <a:rPr lang="en-US" sz="3000" dirty="0">
                <a:solidFill>
                  <a:schemeClr val="accent1"/>
                </a:solidFill>
                <a:effectLst/>
                <a:ea typeface="Calibri" panose="020F0502020204030204" pitchFamily="34" charset="0"/>
              </a:rPr>
              <a:t>38 CFR § 3.350(f)(1) and f(2)) </a:t>
            </a:r>
            <a:endParaRPr lang="en-US" sz="30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Aft>
                <a:spcPts val="800"/>
              </a:spcAft>
            </a:pPr>
            <a:r>
              <a:rPr lang="en-US" sz="2280" dirty="0"/>
              <a:t>Anatomical loss or loss of use of one foot </a:t>
            </a:r>
            <a:r>
              <a:rPr lang="en-US" sz="2280" b="1" dirty="0"/>
              <a:t>(below knee) </a:t>
            </a:r>
            <a:r>
              <a:rPr lang="en-US" sz="2280" dirty="0"/>
              <a:t>with anatomical loss or loss of use of one leg at a level, or with complications preventing natural knee action with prosthesis in place </a:t>
            </a:r>
            <a:r>
              <a:rPr lang="en-US" sz="2280" b="1" dirty="0"/>
              <a:t>(above knee).</a:t>
            </a:r>
            <a:r>
              <a:rPr lang="en-US" sz="2280" b="1" dirty="0">
                <a:effectLst/>
                <a:ea typeface="Calibri" panose="020F0502020204030204" pitchFamily="34" charset="0"/>
                <a:cs typeface="Calibri" panose="020F0502020204030204" pitchFamily="34" charset="0"/>
              </a:rPr>
              <a:t> </a:t>
            </a:r>
          </a:p>
          <a:p>
            <a:pPr>
              <a:lnSpc>
                <a:spcPct val="107000"/>
              </a:lnSpc>
              <a:spcBef>
                <a:spcPts val="200"/>
              </a:spcBef>
            </a:pPr>
            <a:r>
              <a:rPr lang="en-US" sz="2280" dirty="0"/>
              <a:t> Anatomical loss or loss of use of one foot </a:t>
            </a:r>
            <a:r>
              <a:rPr lang="en-US" sz="2280" b="1" dirty="0"/>
              <a:t>(below knee) </a:t>
            </a:r>
            <a:r>
              <a:rPr lang="en-US" sz="2280" dirty="0"/>
              <a:t>with anatomical loss or loss of use of one arm at a level, or with complications, preventing natural elbow action with prosthesis in place </a:t>
            </a:r>
            <a:r>
              <a:rPr lang="en-US" sz="2280" b="1" dirty="0"/>
              <a:t>(above elbow).</a:t>
            </a:r>
            <a:r>
              <a:rPr lang="en-US" sz="2280" b="1" dirty="0">
                <a:effectLst/>
                <a:ea typeface="Calibri" panose="020F0502020204030204" pitchFamily="34" charset="0"/>
                <a:cs typeface="Calibri" panose="020F0502020204030204" pitchFamily="34" charset="0"/>
              </a:rPr>
              <a:t> </a:t>
            </a:r>
          </a:p>
          <a:p>
            <a:pPr>
              <a:lnSpc>
                <a:spcPct val="107000"/>
              </a:lnSpc>
              <a:spcBef>
                <a:spcPts val="200"/>
              </a:spcBef>
            </a:pPr>
            <a:r>
              <a:rPr lang="en-US" sz="2280" dirty="0"/>
              <a:t> Anatomical loss or loss of use of one leg at a level, or with complications, preventing natural knee action with prosthesis in place </a:t>
            </a:r>
            <a:r>
              <a:rPr lang="en-US" sz="2280" b="1" dirty="0"/>
              <a:t>(above knee) </a:t>
            </a:r>
            <a:r>
              <a:rPr lang="en-US" sz="2280" dirty="0"/>
              <a:t>with anatomical loss or loss of use of one hand </a:t>
            </a:r>
            <a:r>
              <a:rPr lang="en-US" sz="2280" b="1" dirty="0"/>
              <a:t>(below elbow).</a:t>
            </a:r>
          </a:p>
          <a:p>
            <a:pPr>
              <a:lnSpc>
                <a:spcPct val="107000"/>
              </a:lnSpc>
              <a:spcBef>
                <a:spcPts val="200"/>
              </a:spcBef>
            </a:pPr>
            <a:r>
              <a:rPr lang="en-US" sz="2280" b="1" dirty="0">
                <a:effectLst/>
                <a:ea typeface="Calibri" panose="020F0502020204030204" pitchFamily="34" charset="0"/>
                <a:cs typeface="Calibri" panose="020F0502020204030204" pitchFamily="34" charset="0"/>
              </a:rPr>
              <a:t> </a:t>
            </a:r>
            <a:r>
              <a:rPr lang="en-US" sz="2280" dirty="0"/>
              <a:t>Blindness of one eye with 5/200 visual acuity or less and blindness of the other eye having only light perception </a:t>
            </a:r>
            <a:r>
              <a:rPr lang="en-US" sz="2280" b="1" dirty="0"/>
              <a:t>(LPO).</a:t>
            </a:r>
          </a:p>
          <a:p>
            <a:pPr marL="0" indent="0">
              <a:lnSpc>
                <a:spcPct val="107000"/>
              </a:lnSpc>
              <a:buNone/>
            </a:pPr>
            <a:endParaRPr lang="en-US" sz="2000" b="1" dirty="0">
              <a:effectLst/>
              <a:ea typeface="Calibri" panose="020F0502020204030204" pitchFamily="34" charset="0"/>
            </a:endParaRPr>
          </a:p>
          <a:p>
            <a:pPr marL="118872" indent="0">
              <a:buNone/>
            </a:pPr>
            <a:endParaRPr lang="en-US" sz="2700" b="1" dirty="0">
              <a:ea typeface="Calibri" panose="020F0502020204030204" pitchFamily="34"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30</a:t>
            </a:fld>
            <a:endParaRPr lang="en-US" dirty="0"/>
          </a:p>
        </p:txBody>
      </p:sp>
    </p:spTree>
    <p:extLst>
      <p:ext uri="{BB962C8B-B14F-4D97-AF65-F5344CB8AC3E}">
        <p14:creationId xmlns:p14="http://schemas.microsoft.com/office/powerpoint/2010/main" val="36231154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000" b="1" dirty="0">
                <a:solidFill>
                  <a:schemeClr val="accent1"/>
                </a:solidFill>
                <a:effectLst/>
                <a:ea typeface="Calibri" panose="020F0502020204030204" pitchFamily="34" charset="0"/>
                <a:cs typeface="Calibri" panose="020F0502020204030204" pitchFamily="34" charset="0"/>
              </a:rPr>
              <a:t>SMC-M1/2 (As Listed in </a:t>
            </a:r>
            <a:r>
              <a:rPr lang="en-US" sz="3000" dirty="0">
                <a:solidFill>
                  <a:schemeClr val="accent1"/>
                </a:solidFill>
                <a:effectLst/>
                <a:ea typeface="Calibri" panose="020F0502020204030204" pitchFamily="34" charset="0"/>
              </a:rPr>
              <a:t>38 CFR § 3.350(f)(1) and f(2)) </a:t>
            </a:r>
            <a:endParaRPr lang="en-US" sz="30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Aft>
                <a:spcPts val="800"/>
              </a:spcAft>
            </a:pPr>
            <a:r>
              <a:rPr lang="en-US" sz="1900" dirty="0"/>
              <a:t>Anatomical loss or loss of use of one leg at a level, or with complications, preventing natural knee action with prosthesis in place </a:t>
            </a:r>
            <a:r>
              <a:rPr lang="en-US" sz="1900" b="1" dirty="0"/>
              <a:t>(above knee) </a:t>
            </a:r>
            <a:r>
              <a:rPr lang="en-US" sz="1900" dirty="0"/>
              <a:t>with anatomical loss of one leg so near the hip as to prevent use of a prosthetic appliance </a:t>
            </a:r>
            <a:r>
              <a:rPr lang="en-US" sz="1900" b="1" dirty="0"/>
              <a:t>(amputation at hip).</a:t>
            </a:r>
            <a:endParaRPr lang="en-US" sz="1900" b="1" dirty="0">
              <a:effectLst/>
              <a:ea typeface="Calibri" panose="020F0502020204030204" pitchFamily="34" charset="0"/>
              <a:cs typeface="Times New Roman" panose="02020603050405020304" pitchFamily="18" charset="0"/>
            </a:endParaRPr>
          </a:p>
          <a:p>
            <a:pPr>
              <a:lnSpc>
                <a:spcPct val="107000"/>
              </a:lnSpc>
              <a:spcBef>
                <a:spcPts val="200"/>
              </a:spcBef>
            </a:pPr>
            <a:r>
              <a:rPr lang="en-US" sz="1900" dirty="0">
                <a:effectLst/>
                <a:ea typeface="Calibri" panose="020F0502020204030204" pitchFamily="34" charset="0"/>
                <a:cs typeface="Calibri" panose="020F0502020204030204" pitchFamily="34" charset="0"/>
              </a:rPr>
              <a:t> </a:t>
            </a:r>
            <a:r>
              <a:rPr lang="en-US" sz="1900" dirty="0"/>
              <a:t>Anatomical loss or loss of use of one leg at a level, or with complications, preventing natural knee action with prosthesis in place </a:t>
            </a:r>
            <a:r>
              <a:rPr lang="en-US" sz="1900" b="1" dirty="0"/>
              <a:t>(above knee</a:t>
            </a:r>
            <a:r>
              <a:rPr lang="en-US" sz="1900" dirty="0"/>
              <a:t>) with anatomical loss of one arm so near the shoulder as to prevent use of a prosthetic appliance </a:t>
            </a:r>
            <a:r>
              <a:rPr lang="en-US" sz="1900" b="1" dirty="0"/>
              <a:t>(amputation at shoulder).</a:t>
            </a:r>
            <a:endParaRPr lang="en-US" sz="1900" b="1" dirty="0">
              <a:effectLst/>
              <a:ea typeface="Calibri" panose="020F0502020204030204" pitchFamily="34" charset="0"/>
              <a:cs typeface="Times New Roman" panose="02020603050405020304" pitchFamily="18" charset="0"/>
            </a:endParaRPr>
          </a:p>
          <a:p>
            <a:pPr>
              <a:lnSpc>
                <a:spcPct val="107000"/>
              </a:lnSpc>
              <a:spcBef>
                <a:spcPts val="200"/>
              </a:spcBef>
            </a:pPr>
            <a:r>
              <a:rPr lang="en-US" sz="1900" dirty="0">
                <a:effectLst/>
                <a:ea typeface="Calibri" panose="020F0502020204030204" pitchFamily="34" charset="0"/>
                <a:cs typeface="Calibri" panose="020F0502020204030204" pitchFamily="34" charset="0"/>
              </a:rPr>
              <a:t> </a:t>
            </a:r>
            <a:r>
              <a:rPr lang="en-US" sz="1900" dirty="0"/>
              <a:t>Anatomical loss of one leg so near the hip as to prevent use of a prosthetic appliance </a:t>
            </a:r>
            <a:r>
              <a:rPr lang="en-US" sz="1900" b="1" dirty="0"/>
              <a:t>(amputation at hip) </a:t>
            </a:r>
            <a:r>
              <a:rPr lang="en-US" sz="1900" dirty="0"/>
              <a:t>with anatomical loss or loss of use of one arm at a level, or with complications, preventing natural elbow action with prosthesis in place </a:t>
            </a:r>
            <a:r>
              <a:rPr lang="en-US" sz="1900" b="1" dirty="0"/>
              <a:t>(above elbow).</a:t>
            </a:r>
            <a:endParaRPr lang="en-US" sz="1900" b="1" dirty="0">
              <a:effectLst/>
              <a:ea typeface="Calibri" panose="020F0502020204030204" pitchFamily="34" charset="0"/>
              <a:cs typeface="Times New Roman" panose="02020603050405020304" pitchFamily="18" charset="0"/>
            </a:endParaRPr>
          </a:p>
          <a:p>
            <a:pPr>
              <a:lnSpc>
                <a:spcPct val="107000"/>
              </a:lnSpc>
              <a:spcBef>
                <a:spcPts val="200"/>
              </a:spcBef>
            </a:pPr>
            <a:r>
              <a:rPr lang="en-US" sz="1900" dirty="0">
                <a:effectLst/>
                <a:ea typeface="Calibri" panose="020F0502020204030204" pitchFamily="34" charset="0"/>
                <a:cs typeface="Calibri" panose="020F0502020204030204" pitchFamily="34" charset="0"/>
              </a:rPr>
              <a:t> </a:t>
            </a:r>
            <a:r>
              <a:rPr lang="en-US" sz="1900" dirty="0"/>
              <a:t>Anatomical loss or loss of use of one hand </a:t>
            </a:r>
            <a:r>
              <a:rPr lang="en-US" sz="1900" b="1" dirty="0"/>
              <a:t>(below elbow) </a:t>
            </a:r>
            <a:r>
              <a:rPr lang="en-US" sz="1900" dirty="0"/>
              <a:t>with anatomical loss or loss of use of one arm at a level, or with complications, preventing natural elbow action with prosthesis in place </a:t>
            </a:r>
            <a:r>
              <a:rPr lang="en-US" sz="1900" b="1" dirty="0"/>
              <a:t>(above elbow).</a:t>
            </a:r>
          </a:p>
          <a:p>
            <a:pPr>
              <a:lnSpc>
                <a:spcPct val="107000"/>
              </a:lnSpc>
              <a:spcBef>
                <a:spcPts val="200"/>
              </a:spcBef>
            </a:pPr>
            <a:r>
              <a:rPr lang="en-US" sz="1900" dirty="0"/>
              <a:t>Blindness of one eye having only light perception </a:t>
            </a:r>
            <a:r>
              <a:rPr lang="en-US" sz="1900" b="1" dirty="0"/>
              <a:t>(LPO) </a:t>
            </a:r>
            <a:r>
              <a:rPr lang="en-US" sz="1900" dirty="0"/>
              <a:t>and anatomical loss of, or blindness having no light perception </a:t>
            </a:r>
            <a:r>
              <a:rPr lang="en-US" sz="1900" b="1" dirty="0"/>
              <a:t>(NLP)</a:t>
            </a:r>
            <a:r>
              <a:rPr lang="en-US" sz="1900" dirty="0"/>
              <a:t> in the other eye</a:t>
            </a:r>
            <a:r>
              <a:rPr lang="en-US" sz="1900" b="1" dirty="0"/>
              <a:t>.</a:t>
            </a:r>
            <a:endParaRPr lang="en-US" sz="1900" b="1" dirty="0">
              <a:effectLst/>
              <a:ea typeface="Calibri" panose="020F0502020204030204" pitchFamily="34" charset="0"/>
              <a:cs typeface="Times New Roman" panose="02020603050405020304" pitchFamily="18" charset="0"/>
            </a:endParaRPr>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31</a:t>
            </a:fld>
            <a:endParaRPr lang="en-US" dirty="0"/>
          </a:p>
        </p:txBody>
      </p:sp>
    </p:spTree>
    <p:extLst>
      <p:ext uri="{BB962C8B-B14F-4D97-AF65-F5344CB8AC3E}">
        <p14:creationId xmlns:p14="http://schemas.microsoft.com/office/powerpoint/2010/main" val="38389794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000" b="1" dirty="0">
                <a:solidFill>
                  <a:schemeClr val="accent1"/>
                </a:solidFill>
                <a:effectLst/>
                <a:ea typeface="Calibri" panose="020F0502020204030204" pitchFamily="34" charset="0"/>
                <a:cs typeface="Calibri" panose="020F0502020204030204" pitchFamily="34" charset="0"/>
              </a:rPr>
              <a:t>SMC-N1/2 (As Listed in </a:t>
            </a:r>
            <a:r>
              <a:rPr lang="en-US" sz="3000" dirty="0">
                <a:solidFill>
                  <a:schemeClr val="accent1"/>
                </a:solidFill>
                <a:effectLst/>
                <a:ea typeface="Calibri" panose="020F0502020204030204" pitchFamily="34" charset="0"/>
              </a:rPr>
              <a:t>38 CFR § 3.350(f)(1) and f(2)) </a:t>
            </a:r>
            <a:endParaRPr lang="en-US" sz="30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marR="0" indent="0">
              <a:lnSpc>
                <a:spcPct val="107000"/>
              </a:lnSpc>
              <a:spcBef>
                <a:spcPts val="0"/>
              </a:spcBef>
              <a:spcAft>
                <a:spcPts val="800"/>
              </a:spcAft>
              <a:buNone/>
            </a:pPr>
            <a:r>
              <a:rPr lang="en-US" sz="2700" dirty="0">
                <a:effectLst/>
                <a:ea typeface="Calibri" panose="020F0502020204030204" pitchFamily="34" charset="0"/>
                <a:cs typeface="Calibri" panose="020F0502020204030204" pitchFamily="34" charset="0"/>
              </a:rPr>
              <a:t>The following combination of loss or loss of use of the upper extremity will entitle a veteran to SMC</a:t>
            </a:r>
            <a:r>
              <a:rPr lang="en-US" sz="2700" dirty="0">
                <a:ea typeface="Calibri" panose="020F0502020204030204" pitchFamily="34" charset="0"/>
                <a:cs typeface="Calibri" panose="020F0502020204030204" pitchFamily="34" charset="0"/>
              </a:rPr>
              <a:t>-N1/2</a:t>
            </a:r>
            <a:r>
              <a:rPr lang="en-US" sz="2700" dirty="0">
                <a:effectLst/>
                <a:ea typeface="Calibri" panose="020F0502020204030204" pitchFamily="34" charset="0"/>
                <a:cs typeface="Calibri" panose="020F0502020204030204" pitchFamily="34" charset="0"/>
              </a:rPr>
              <a:t>: </a:t>
            </a:r>
            <a:endParaRPr lang="en-US" sz="2700" dirty="0">
              <a:effectLst/>
              <a:ea typeface="Calibri" panose="020F0502020204030204" pitchFamily="34" charset="0"/>
              <a:cs typeface="Times New Roman" panose="02020603050405020304" pitchFamily="18" charset="0"/>
            </a:endParaRPr>
          </a:p>
          <a:p>
            <a:r>
              <a:rPr lang="en-US" sz="2700" dirty="0"/>
              <a:t>Anatomical loss or loss of use of one arm at a level, or with complications, preventing natural elbow action </a:t>
            </a:r>
            <a:r>
              <a:rPr lang="en-US" sz="2700" b="1" dirty="0"/>
              <a:t>(above elbow) </a:t>
            </a:r>
            <a:r>
              <a:rPr lang="en-US" sz="2700" dirty="0"/>
              <a:t>with prosthesis in place with anatomical loss of one arm so near the shoulder as to prevent use of a prosthetic appliance </a:t>
            </a:r>
            <a:r>
              <a:rPr lang="en-US" sz="2700" b="1" dirty="0"/>
              <a:t>(amputation at shoulder).</a:t>
            </a:r>
            <a:endParaRPr lang="en-US" sz="2700" b="1" dirty="0">
              <a:effectLst/>
              <a:ea typeface="Calibri" panose="020F0502020204030204" pitchFamily="34" charset="0"/>
            </a:endParaRPr>
          </a:p>
          <a:p>
            <a:pPr marL="118872" indent="0">
              <a:buNone/>
            </a:pPr>
            <a:endParaRPr lang="en-US" sz="2700" dirty="0">
              <a:ea typeface="Calibri" panose="020F0502020204030204" pitchFamily="34" charset="0"/>
              <a:cs typeface="Calibri" panose="020F0502020204030204" pitchFamily="34" charset="0"/>
            </a:endParaRPr>
          </a:p>
          <a:p>
            <a:pPr marL="118872" indent="0">
              <a:buNone/>
            </a:pPr>
            <a:endParaRPr lang="en-US" sz="2400" dirty="0">
              <a:ea typeface="Calibri" panose="020F0502020204030204" pitchFamily="34" charset="0"/>
              <a:cs typeface="Calibri" panose="020F0502020204030204" pitchFamily="34" charset="0"/>
            </a:endParaRPr>
          </a:p>
          <a:p>
            <a:endParaRPr lang="en-US" sz="24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32</a:t>
            </a:fld>
            <a:endParaRPr lang="en-US" dirty="0"/>
          </a:p>
        </p:txBody>
      </p:sp>
    </p:spTree>
    <p:extLst>
      <p:ext uri="{BB962C8B-B14F-4D97-AF65-F5344CB8AC3E}">
        <p14:creationId xmlns:p14="http://schemas.microsoft.com/office/powerpoint/2010/main" val="33238864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4000" dirty="0">
                <a:solidFill>
                  <a:schemeClr val="accent1"/>
                </a:solidFill>
                <a:effectLst/>
                <a:ea typeface="Calibri" panose="020F0502020204030204" pitchFamily="34" charset="0"/>
              </a:rPr>
              <a:t>SMC-P </a:t>
            </a:r>
            <a:r>
              <a:rPr lang="en-US" sz="4000" u="sng" dirty="0">
                <a:solidFill>
                  <a:schemeClr val="accent1"/>
                </a:solidFill>
                <a:effectLst/>
                <a:ea typeface="Calibri" panose="020F0502020204030204" pitchFamily="34" charset="0"/>
              </a:rPr>
              <a:t>Statutory</a:t>
            </a:r>
            <a:r>
              <a:rPr lang="en-US" sz="4000" dirty="0">
                <a:solidFill>
                  <a:schemeClr val="accent1"/>
                </a:solidFill>
                <a:effectLst/>
                <a:ea typeface="Calibri" panose="020F0502020204030204" pitchFamily="34" charset="0"/>
              </a:rPr>
              <a:t> Rates As Listed in 38 CFR § 3.350(f)(1)</a:t>
            </a:r>
            <a:endParaRPr lang="en-US" sz="38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lnSpc>
                <a:spcPct val="107000"/>
              </a:lnSpc>
              <a:buNone/>
            </a:pPr>
            <a:endParaRPr lang="en-US" sz="2200"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2200" dirty="0">
              <a:effectLst/>
              <a:ea typeface="Calibri" panose="020F0502020204030204" pitchFamily="34" charset="0"/>
              <a:cs typeface="Times New Roman" panose="02020603050405020304" pitchFamily="18" charset="0"/>
            </a:endParaRPr>
          </a:p>
          <a:p>
            <a:pPr marL="285750" indent="-285750">
              <a:lnSpc>
                <a:spcPct val="107000"/>
              </a:lnSpc>
            </a:pPr>
            <a:endParaRPr lang="en-US" sz="18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33</a:t>
            </a:fld>
            <a:endParaRPr lang="en-US" dirty="0"/>
          </a:p>
        </p:txBody>
      </p:sp>
      <p:sp>
        <p:nvSpPr>
          <p:cNvPr id="6" name="TextBox 5">
            <a:extLst>
              <a:ext uri="{FF2B5EF4-FFF2-40B4-BE49-F238E27FC236}">
                <a16:creationId xmlns:a16="http://schemas.microsoft.com/office/drawing/2014/main" id="{0FE31BA8-A6D1-F8FC-69EC-D2B7A92AD352}"/>
              </a:ext>
            </a:extLst>
          </p:cNvPr>
          <p:cNvSpPr txBox="1"/>
          <p:nvPr/>
        </p:nvSpPr>
        <p:spPr>
          <a:xfrm>
            <a:off x="76200" y="1524000"/>
            <a:ext cx="8991600" cy="5942396"/>
          </a:xfrm>
          <a:prstGeom prst="rect">
            <a:avLst/>
          </a:prstGeom>
          <a:noFill/>
        </p:spPr>
        <p:txBody>
          <a:bodyPr wrap="square">
            <a:spAutoFit/>
          </a:bodyPr>
          <a:lstStyle/>
          <a:p>
            <a:pPr marL="342900" marR="0" indent="-342900">
              <a:lnSpc>
                <a:spcPct val="107000"/>
              </a:lnSpc>
              <a:spcBef>
                <a:spcPts val="0"/>
              </a:spcBef>
              <a:spcAft>
                <a:spcPts val="0"/>
              </a:spcAft>
              <a:buClr>
                <a:schemeClr val="accent1"/>
              </a:buClr>
              <a:buFont typeface="Wingdings" panose="05000000000000000000" pitchFamily="2" charset="2"/>
              <a:buChar char="§"/>
            </a:pPr>
            <a:r>
              <a:rPr lang="en-US" sz="2400" dirty="0"/>
              <a:t>Anatomical loss or loss of use of one foot with anatomical loss of one leg so near the hip as to prevent use of prosthetic appliance</a:t>
            </a:r>
            <a:r>
              <a:rPr lang="en-US" sz="2400" dirty="0">
                <a:effectLst/>
                <a:ea typeface="Calibri" panose="020F0502020204030204" pitchFamily="34" charset="0"/>
                <a:cs typeface="ArialMT"/>
              </a:rPr>
              <a:t> = </a:t>
            </a:r>
            <a:r>
              <a:rPr lang="en-US" sz="2400" b="1" dirty="0">
                <a:effectLst/>
                <a:ea typeface="Calibri" panose="020F0502020204030204" pitchFamily="34" charset="0"/>
                <a:cs typeface="ArialMT"/>
              </a:rPr>
              <a:t>SMC-M</a:t>
            </a:r>
            <a:endParaRPr lang="en-US" sz="2400" b="1" dirty="0">
              <a:effectLst/>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0"/>
              </a:spcAft>
              <a:buClr>
                <a:schemeClr val="accent1"/>
              </a:buClr>
              <a:buFont typeface="Wingdings" panose="05000000000000000000" pitchFamily="2" charset="2"/>
              <a:buChar char="§"/>
            </a:pPr>
            <a:r>
              <a:rPr lang="en-US" sz="2400" dirty="0"/>
              <a:t>Anatomical loss or loss of use of one foot with anatomical loss or loss of use of one arm so near the shoulder as to prevent use of a prosthetic appliance </a:t>
            </a:r>
            <a:r>
              <a:rPr lang="en-US" sz="2400" dirty="0">
                <a:effectLst/>
                <a:ea typeface="Calibri" panose="020F0502020204030204" pitchFamily="34" charset="0"/>
                <a:cs typeface="ArialMT"/>
              </a:rPr>
              <a:t>= </a:t>
            </a:r>
            <a:r>
              <a:rPr lang="en-US" sz="2400" b="1" dirty="0">
                <a:effectLst/>
                <a:ea typeface="Calibri" panose="020F0502020204030204" pitchFamily="34" charset="0"/>
                <a:cs typeface="ArialMT"/>
              </a:rPr>
              <a:t>SMC-M</a:t>
            </a:r>
            <a:endParaRPr lang="en-US" sz="2400" b="1" dirty="0">
              <a:effectLst/>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0"/>
              </a:spcAft>
              <a:buClr>
                <a:schemeClr val="accent1"/>
              </a:buClr>
              <a:buFont typeface="Wingdings" panose="05000000000000000000" pitchFamily="2" charset="2"/>
              <a:buChar char="§"/>
            </a:pPr>
            <a:r>
              <a:rPr lang="en-US" sz="2400" dirty="0"/>
              <a:t>Anatomical loss of one leg so near the hip as to prevent use of a prosthetic appliance with anatomical loss or loss of use of one hand </a:t>
            </a:r>
            <a:r>
              <a:rPr lang="en-US" sz="2400" dirty="0">
                <a:effectLst/>
                <a:ea typeface="Calibri" panose="020F0502020204030204" pitchFamily="34" charset="0"/>
                <a:cs typeface="ArialMT"/>
              </a:rPr>
              <a:t>= </a:t>
            </a:r>
            <a:r>
              <a:rPr lang="en-US" sz="2400" b="1" dirty="0">
                <a:effectLst/>
                <a:ea typeface="Calibri" panose="020F0502020204030204" pitchFamily="34" charset="0"/>
                <a:cs typeface="ArialMT"/>
              </a:rPr>
              <a:t>SMC-M</a:t>
            </a:r>
            <a:endParaRPr lang="en-US" sz="2400" b="1" dirty="0">
              <a:effectLst/>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0"/>
              </a:spcAft>
              <a:buClr>
                <a:schemeClr val="accent1"/>
              </a:buClr>
              <a:buFont typeface="Wingdings" panose="05000000000000000000" pitchFamily="2" charset="2"/>
              <a:buChar char="§"/>
            </a:pPr>
            <a:r>
              <a:rPr lang="en-US" sz="2400" dirty="0"/>
              <a:t>Anatomical loss or loss of use of one hand with anatomical loss of one arm so near the shoulder as to prevent use of a prosthetic appliance </a:t>
            </a:r>
            <a:r>
              <a:rPr lang="en-US" sz="2400" dirty="0">
                <a:effectLst/>
                <a:ea typeface="Calibri" panose="020F0502020204030204" pitchFamily="34" charset="0"/>
                <a:cs typeface="ArialMT"/>
              </a:rPr>
              <a:t>= </a:t>
            </a:r>
            <a:r>
              <a:rPr lang="en-US" sz="2400" b="1" dirty="0">
                <a:effectLst/>
                <a:ea typeface="Calibri" panose="020F0502020204030204" pitchFamily="34" charset="0"/>
                <a:cs typeface="ArialMT"/>
              </a:rPr>
              <a:t>SMC-N</a:t>
            </a:r>
          </a:p>
          <a:p>
            <a:pPr marL="285750" indent="-285750">
              <a:buClr>
                <a:schemeClr val="accent1"/>
              </a:buClr>
              <a:buFont typeface="Wingdings" panose="05000000000000000000" pitchFamily="2" charset="2"/>
              <a:buChar char="§"/>
            </a:pPr>
            <a:endParaRPr lang="en-US" b="1" dirty="0"/>
          </a:p>
          <a:p>
            <a:pPr marL="285750" indent="-285750">
              <a:buClr>
                <a:schemeClr val="accent1"/>
              </a:buClr>
              <a:buFont typeface="Wingdings" panose="05000000000000000000" pitchFamily="2" charset="2"/>
              <a:buChar char="§"/>
            </a:pPr>
            <a:endParaRPr lang="en-US" b="1" dirty="0"/>
          </a:p>
          <a:p>
            <a:pPr marL="285750" indent="-285750">
              <a:buClr>
                <a:schemeClr val="accent1"/>
              </a:buClr>
              <a:buFont typeface="Wingdings" panose="05000000000000000000" pitchFamily="2" charset="2"/>
              <a:buChar char="§"/>
            </a:pPr>
            <a:endParaRPr lang="en-US" dirty="0"/>
          </a:p>
          <a:p>
            <a:pPr marL="285750" indent="-285750">
              <a:buClr>
                <a:schemeClr val="accent1"/>
              </a:buClr>
              <a:buFont typeface="Wingdings" panose="05000000000000000000" pitchFamily="2" charset="2"/>
              <a:buChar char="§"/>
            </a:pPr>
            <a:endParaRPr lang="en-US" sz="1800" dirty="0"/>
          </a:p>
        </p:txBody>
      </p:sp>
    </p:spTree>
    <p:extLst>
      <p:ext uri="{BB962C8B-B14F-4D97-AF65-F5344CB8AC3E}">
        <p14:creationId xmlns:p14="http://schemas.microsoft.com/office/powerpoint/2010/main" val="7613973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600" dirty="0">
                <a:solidFill>
                  <a:schemeClr val="accent1"/>
                </a:solidFill>
                <a:effectLst/>
                <a:ea typeface="Calibri" panose="020F0502020204030204" pitchFamily="34" charset="0"/>
              </a:rPr>
              <a:t>Other 38 CFR. § 3.350(f)(2) Combinations</a:t>
            </a:r>
            <a:endParaRPr lang="en-US" sz="36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lnSpc>
                <a:spcPct val="107000"/>
              </a:lnSpc>
              <a:buNone/>
            </a:pPr>
            <a:endParaRPr lang="en-US" sz="2200"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2200" dirty="0">
              <a:effectLst/>
              <a:ea typeface="Calibri" panose="020F0502020204030204" pitchFamily="34" charset="0"/>
              <a:cs typeface="Times New Roman" panose="02020603050405020304" pitchFamily="18" charset="0"/>
            </a:endParaRPr>
          </a:p>
          <a:p>
            <a:pPr marL="285750" indent="-285750">
              <a:lnSpc>
                <a:spcPct val="107000"/>
              </a:lnSpc>
            </a:pPr>
            <a:endParaRPr lang="en-US" sz="18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34</a:t>
            </a:fld>
            <a:endParaRPr lang="en-US" dirty="0"/>
          </a:p>
        </p:txBody>
      </p:sp>
      <p:sp>
        <p:nvSpPr>
          <p:cNvPr id="6" name="TextBox 5">
            <a:extLst>
              <a:ext uri="{FF2B5EF4-FFF2-40B4-BE49-F238E27FC236}">
                <a16:creationId xmlns:a16="http://schemas.microsoft.com/office/drawing/2014/main" id="{0FE31BA8-A6D1-F8FC-69EC-D2B7A92AD352}"/>
              </a:ext>
            </a:extLst>
          </p:cNvPr>
          <p:cNvSpPr txBox="1"/>
          <p:nvPr/>
        </p:nvSpPr>
        <p:spPr>
          <a:xfrm>
            <a:off x="76200" y="1524000"/>
            <a:ext cx="8991600" cy="6541534"/>
          </a:xfrm>
          <a:prstGeom prst="rect">
            <a:avLst/>
          </a:prstGeom>
          <a:noFill/>
        </p:spPr>
        <p:txBody>
          <a:bodyPr wrap="square">
            <a:spAutoFit/>
          </a:bodyPr>
          <a:lstStyle/>
          <a:p>
            <a:pPr marL="342900" marR="0" indent="-342900">
              <a:lnSpc>
                <a:spcPct val="107000"/>
              </a:lnSpc>
              <a:spcBef>
                <a:spcPts val="0"/>
              </a:spcBef>
              <a:spcAft>
                <a:spcPts val="0"/>
              </a:spcAft>
              <a:buClr>
                <a:schemeClr val="accent1"/>
              </a:buClr>
              <a:buFont typeface="Wingdings" panose="05000000000000000000" pitchFamily="2" charset="2"/>
              <a:buChar char="§"/>
            </a:pPr>
            <a:r>
              <a:rPr lang="en-US" sz="1620" b="1" dirty="0"/>
              <a:t>Blindness</a:t>
            </a:r>
            <a:r>
              <a:rPr lang="en-US" sz="1620" dirty="0"/>
              <a:t> of one eye with 5/200 visual acuity or less and anatomical loss or NLP in other eye = </a:t>
            </a:r>
            <a:r>
              <a:rPr lang="en-US" sz="1620" b="1" dirty="0"/>
              <a:t>SMC-M</a:t>
            </a:r>
            <a:r>
              <a:rPr lang="en-US" sz="1620" dirty="0"/>
              <a:t>.</a:t>
            </a:r>
          </a:p>
          <a:p>
            <a:pPr marL="342900" indent="-342900">
              <a:lnSpc>
                <a:spcPct val="107000"/>
              </a:lnSpc>
              <a:spcBef>
                <a:spcPts val="0"/>
              </a:spcBef>
              <a:spcAft>
                <a:spcPts val="0"/>
              </a:spcAft>
              <a:buClr>
                <a:schemeClr val="accent1"/>
              </a:buClr>
              <a:buFont typeface="Wingdings" panose="05000000000000000000" pitchFamily="2" charset="2"/>
              <a:buChar char="§"/>
            </a:pPr>
            <a:r>
              <a:rPr lang="en-US" sz="1620" b="1" dirty="0"/>
              <a:t>Blindness in both eyes </a:t>
            </a:r>
            <a:r>
              <a:rPr lang="en-US" sz="1620" dirty="0"/>
              <a:t>with visual acuity of 5/200 or less, or one eye 5/200 and other eye LPO or NLP, when accompanied by service-connected </a:t>
            </a:r>
            <a:r>
              <a:rPr lang="en-US" sz="1620" b="1" dirty="0"/>
              <a:t>total</a:t>
            </a:r>
            <a:r>
              <a:rPr lang="en-US" sz="1620" dirty="0"/>
              <a:t> </a:t>
            </a:r>
            <a:r>
              <a:rPr lang="en-US" sz="1620" b="1" dirty="0"/>
              <a:t>deafness in one ear </a:t>
            </a:r>
            <a:r>
              <a:rPr lang="en-US" sz="1620" dirty="0"/>
              <a:t>= </a:t>
            </a:r>
            <a:r>
              <a:rPr lang="en-US" sz="1620" b="1" dirty="0"/>
              <a:t>half-step bump</a:t>
            </a:r>
            <a:r>
              <a:rPr lang="en-US" sz="1620" dirty="0"/>
              <a:t>.</a:t>
            </a:r>
          </a:p>
          <a:p>
            <a:pPr marL="342900" indent="-342900">
              <a:lnSpc>
                <a:spcPct val="107000"/>
              </a:lnSpc>
              <a:spcBef>
                <a:spcPts val="0"/>
              </a:spcBef>
              <a:spcAft>
                <a:spcPts val="0"/>
              </a:spcAft>
              <a:buClr>
                <a:schemeClr val="accent1"/>
              </a:buClr>
              <a:buFont typeface="Wingdings" panose="05000000000000000000" pitchFamily="2" charset="2"/>
              <a:buChar char="§"/>
            </a:pPr>
            <a:r>
              <a:rPr lang="en-US" sz="1620" b="1" dirty="0"/>
              <a:t>Blindness in both eyes </a:t>
            </a:r>
            <a:r>
              <a:rPr lang="en-US" sz="1620" dirty="0"/>
              <a:t>having only light perception or less, or one eye LPO and other eye NLP,  when accompanied by </a:t>
            </a:r>
            <a:r>
              <a:rPr lang="en-US" sz="1620" b="1" dirty="0"/>
              <a:t>bilateral deafness</a:t>
            </a:r>
            <a:r>
              <a:rPr lang="en-US" sz="1620" dirty="0"/>
              <a:t> (and the hearing impairment in either one or both ears is service-connected) rated at </a:t>
            </a:r>
            <a:r>
              <a:rPr lang="en-US" sz="1620" b="1" dirty="0"/>
              <a:t>10 or 20 percent </a:t>
            </a:r>
            <a:r>
              <a:rPr lang="en-US" sz="1620" dirty="0"/>
              <a:t>disabling = </a:t>
            </a:r>
            <a:r>
              <a:rPr lang="en-US" sz="1620" b="1" dirty="0"/>
              <a:t>half-step bump</a:t>
            </a:r>
            <a:r>
              <a:rPr lang="en-US" sz="1620" dirty="0"/>
              <a:t>.</a:t>
            </a:r>
          </a:p>
          <a:p>
            <a:pPr marL="342900" indent="-342900">
              <a:lnSpc>
                <a:spcPct val="107000"/>
              </a:lnSpc>
              <a:spcBef>
                <a:spcPts val="0"/>
              </a:spcBef>
              <a:spcAft>
                <a:spcPts val="0"/>
              </a:spcAft>
              <a:buClr>
                <a:schemeClr val="accent1"/>
              </a:buClr>
              <a:buFont typeface="Wingdings" panose="05000000000000000000" pitchFamily="2" charset="2"/>
              <a:buChar char="§"/>
            </a:pPr>
            <a:r>
              <a:rPr lang="en-US" sz="1620" b="1" dirty="0"/>
              <a:t>Blindness in both eyes </a:t>
            </a:r>
            <a:r>
              <a:rPr lang="en-US" sz="1620" dirty="0"/>
              <a:t>rated under 38 U.S.C. 1114 (l), (m) or (n), or intermediate rates, or one eye 5/200 and other eye LPO or NLP OR one eye LPO and other eye NLP,  when accompanied by </a:t>
            </a:r>
            <a:r>
              <a:rPr lang="en-US" sz="1620" b="1" dirty="0"/>
              <a:t>bilaterial deafness </a:t>
            </a:r>
            <a:r>
              <a:rPr lang="en-US" sz="1620" dirty="0"/>
              <a:t>rated at no less than </a:t>
            </a:r>
            <a:r>
              <a:rPr lang="en-US" sz="1620" b="1" dirty="0"/>
              <a:t>30 percent</a:t>
            </a:r>
            <a:r>
              <a:rPr lang="en-US" sz="1620" dirty="0"/>
              <a:t>, and the hearing impairment in one or both ears is service-connected = </a:t>
            </a:r>
            <a:r>
              <a:rPr lang="en-US" sz="1620" b="1" dirty="0"/>
              <a:t>full-step bump</a:t>
            </a:r>
            <a:r>
              <a:rPr lang="en-US" sz="1620" dirty="0"/>
              <a:t>.</a:t>
            </a:r>
          </a:p>
          <a:p>
            <a:pPr marL="342900" indent="-342900">
              <a:lnSpc>
                <a:spcPct val="107000"/>
              </a:lnSpc>
              <a:spcBef>
                <a:spcPts val="0"/>
              </a:spcBef>
              <a:spcAft>
                <a:spcPts val="0"/>
              </a:spcAft>
              <a:buClr>
                <a:schemeClr val="accent1"/>
              </a:buClr>
              <a:buFont typeface="Wingdings" panose="05000000000000000000" pitchFamily="2" charset="2"/>
              <a:buChar char="§"/>
            </a:pPr>
            <a:r>
              <a:rPr lang="en-US" sz="1620" b="1" dirty="0"/>
              <a:t>Blindness in both eyes </a:t>
            </a:r>
            <a:r>
              <a:rPr lang="en-US" sz="1620" dirty="0"/>
              <a:t>rated under 38 U.S.C. 1114 (l), (m), or (n), or intermediate rates, when accompanied by service-connected loss or loss of use of </a:t>
            </a:r>
            <a:r>
              <a:rPr lang="en-US" sz="1620" b="1" dirty="0"/>
              <a:t>one hand </a:t>
            </a:r>
            <a:r>
              <a:rPr lang="en-US" sz="1620" dirty="0"/>
              <a:t>= </a:t>
            </a:r>
            <a:r>
              <a:rPr lang="en-US" sz="1620" b="1" dirty="0"/>
              <a:t>full step bump</a:t>
            </a:r>
            <a:r>
              <a:rPr lang="en-US" sz="1620" dirty="0"/>
              <a:t>.</a:t>
            </a:r>
          </a:p>
          <a:p>
            <a:pPr marL="342900" indent="-342900">
              <a:lnSpc>
                <a:spcPct val="107000"/>
              </a:lnSpc>
              <a:spcBef>
                <a:spcPts val="0"/>
              </a:spcBef>
              <a:spcAft>
                <a:spcPts val="0"/>
              </a:spcAft>
              <a:buClr>
                <a:schemeClr val="accent1"/>
              </a:buClr>
              <a:buFont typeface="Wingdings" panose="05000000000000000000" pitchFamily="2" charset="2"/>
              <a:buChar char="§"/>
            </a:pPr>
            <a:r>
              <a:rPr lang="en-US" sz="1620" b="1" dirty="0"/>
              <a:t>Blindness in both eyes </a:t>
            </a:r>
            <a:r>
              <a:rPr lang="en-US" sz="1620" dirty="0"/>
              <a:t>rated under 38 U.S.C. 1114 (l), (m), or (n), or intermediate rates, when accompanied by service-connected loss or loss of use of </a:t>
            </a:r>
            <a:r>
              <a:rPr lang="en-US" sz="1620" b="1" dirty="0"/>
              <a:t>one foot </a:t>
            </a:r>
            <a:r>
              <a:rPr lang="en-US" sz="1620" dirty="0"/>
              <a:t>which by itself or in combination with another compensable disability would be ratable at </a:t>
            </a:r>
            <a:r>
              <a:rPr lang="en-US" sz="1620" b="1" dirty="0"/>
              <a:t>50 percent or more </a:t>
            </a:r>
            <a:r>
              <a:rPr lang="en-US" sz="1620" dirty="0"/>
              <a:t>= </a:t>
            </a:r>
            <a:r>
              <a:rPr lang="en-US" sz="1620" b="1" dirty="0"/>
              <a:t>full step bump</a:t>
            </a:r>
            <a:r>
              <a:rPr lang="en-US" sz="1620" dirty="0"/>
              <a:t>.</a:t>
            </a:r>
          </a:p>
          <a:p>
            <a:pPr marL="342900" indent="-342900">
              <a:lnSpc>
                <a:spcPct val="107000"/>
              </a:lnSpc>
              <a:spcBef>
                <a:spcPts val="0"/>
              </a:spcBef>
              <a:spcAft>
                <a:spcPts val="0"/>
              </a:spcAft>
              <a:buClr>
                <a:schemeClr val="accent1"/>
              </a:buClr>
              <a:buFont typeface="Wingdings" panose="05000000000000000000" pitchFamily="2" charset="2"/>
              <a:buChar char="§"/>
            </a:pPr>
            <a:r>
              <a:rPr lang="en-US" sz="1620" b="1" dirty="0"/>
              <a:t>Blindness in both eyes </a:t>
            </a:r>
            <a:r>
              <a:rPr lang="en-US" sz="1620" dirty="0"/>
              <a:t>rated under 38 U.S.C. 1114 (l), (m), or (n), or intermediate rates, when accompanied by service-connected loss or loss of use of </a:t>
            </a:r>
            <a:r>
              <a:rPr lang="en-US" sz="1620" b="1" dirty="0"/>
              <a:t>one foot </a:t>
            </a:r>
            <a:r>
              <a:rPr lang="en-US" sz="1620" dirty="0"/>
              <a:t>which is ratable at </a:t>
            </a:r>
            <a:r>
              <a:rPr lang="en-US" sz="1620" b="1" dirty="0"/>
              <a:t>less than 50 percent</a:t>
            </a:r>
            <a:r>
              <a:rPr lang="en-US" sz="1620" dirty="0"/>
              <a:t> and which is the only compensable disability other than bilateral blindness = </a:t>
            </a:r>
            <a:r>
              <a:rPr lang="en-US" sz="1620" b="1" dirty="0"/>
              <a:t>half step bump</a:t>
            </a:r>
            <a:r>
              <a:rPr lang="en-US" sz="1620" dirty="0"/>
              <a:t>.</a:t>
            </a:r>
          </a:p>
          <a:p>
            <a:pPr marL="285750" indent="-285750">
              <a:buClr>
                <a:schemeClr val="accent1"/>
              </a:buClr>
              <a:buFont typeface="Wingdings" panose="05000000000000000000" pitchFamily="2" charset="2"/>
              <a:buChar char="§"/>
            </a:pPr>
            <a:endParaRPr lang="en-US" sz="1620" b="1" dirty="0"/>
          </a:p>
          <a:p>
            <a:pPr marL="285750" indent="-285750">
              <a:buClr>
                <a:schemeClr val="accent1"/>
              </a:buClr>
              <a:buFont typeface="Wingdings" panose="05000000000000000000" pitchFamily="2" charset="2"/>
              <a:buChar char="§"/>
            </a:pPr>
            <a:endParaRPr lang="en-US" sz="1620" b="1" dirty="0"/>
          </a:p>
          <a:p>
            <a:pPr marL="285750" indent="-285750">
              <a:buClr>
                <a:schemeClr val="accent1"/>
              </a:buClr>
              <a:buFont typeface="Wingdings" panose="05000000000000000000" pitchFamily="2" charset="2"/>
              <a:buChar char="§"/>
            </a:pPr>
            <a:endParaRPr lang="en-US" sz="1620" dirty="0"/>
          </a:p>
          <a:p>
            <a:pPr marL="285750" indent="-285750">
              <a:buClr>
                <a:schemeClr val="accent1"/>
              </a:buClr>
              <a:buFont typeface="Wingdings" panose="05000000000000000000" pitchFamily="2" charset="2"/>
              <a:buChar char="§"/>
            </a:pPr>
            <a:endParaRPr lang="en-US" sz="1620" dirty="0"/>
          </a:p>
        </p:txBody>
      </p:sp>
    </p:spTree>
    <p:extLst>
      <p:ext uri="{BB962C8B-B14F-4D97-AF65-F5344CB8AC3E}">
        <p14:creationId xmlns:p14="http://schemas.microsoft.com/office/powerpoint/2010/main" val="36195561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3D4583-0E7B-EC48-B2CC-42E088E2AECF}"/>
              </a:ext>
            </a:extLst>
          </p:cNvPr>
          <p:cNvSpPr>
            <a:spLocks noGrp="1"/>
          </p:cNvSpPr>
          <p:nvPr>
            <p:ph type="sldNum" sz="quarter" idx="12"/>
          </p:nvPr>
        </p:nvSpPr>
        <p:spPr/>
        <p:txBody>
          <a:bodyPr/>
          <a:lstStyle/>
          <a:p>
            <a:fld id="{1B5C5464-0A0C-4F4F-8948-B8BFCC70FC15}" type="slidenum">
              <a:rPr lang="en-US" smtClean="0"/>
              <a:pPr/>
              <a:t>35</a:t>
            </a:fld>
            <a:endParaRPr lang="en-US" dirty="0"/>
          </a:p>
        </p:txBody>
      </p:sp>
      <p:sp>
        <p:nvSpPr>
          <p:cNvPr id="8" name="TextBox 7">
            <a:extLst>
              <a:ext uri="{FF2B5EF4-FFF2-40B4-BE49-F238E27FC236}">
                <a16:creationId xmlns:a16="http://schemas.microsoft.com/office/drawing/2014/main" id="{8928A356-A900-CA51-E8FB-0981087B4F8B}"/>
              </a:ext>
            </a:extLst>
          </p:cNvPr>
          <p:cNvSpPr txBox="1"/>
          <p:nvPr/>
        </p:nvSpPr>
        <p:spPr>
          <a:xfrm>
            <a:off x="381000" y="1447800"/>
            <a:ext cx="8382000" cy="3554819"/>
          </a:xfrm>
          <a:prstGeom prst="rect">
            <a:avLst/>
          </a:prstGeom>
          <a:noFill/>
        </p:spPr>
        <p:txBody>
          <a:bodyPr wrap="square" rtlCol="0">
            <a:spAutoFit/>
          </a:bodyPr>
          <a:lstStyle/>
          <a:p>
            <a:endParaRPr lang="en-US" sz="7500" dirty="0">
              <a:solidFill>
                <a:schemeClr val="accent1"/>
              </a:solidFill>
            </a:endParaRPr>
          </a:p>
          <a:p>
            <a:pPr algn="ctr"/>
            <a:r>
              <a:rPr lang="en-US" sz="5000" b="1" dirty="0">
                <a:solidFill>
                  <a:schemeClr val="accent1"/>
                </a:solidFill>
              </a:rPr>
              <a:t>But There’s An Easier Way of Figuring Out Most SMC-P Ratings…</a:t>
            </a:r>
          </a:p>
        </p:txBody>
      </p:sp>
    </p:spTree>
    <p:extLst>
      <p:ext uri="{BB962C8B-B14F-4D97-AF65-F5344CB8AC3E}">
        <p14:creationId xmlns:p14="http://schemas.microsoft.com/office/powerpoint/2010/main" val="42115928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effectLst/>
                <a:ea typeface="Calibri" panose="020F0502020204030204" pitchFamily="34" charset="0"/>
              </a:rPr>
              <a:t>Calculating Extremity Half &amp; Full Steps On the Fly</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lnSpc>
                <a:spcPct val="107000"/>
              </a:lnSpc>
              <a:buNone/>
            </a:pPr>
            <a:endParaRPr lang="en-US" sz="2200"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2200" dirty="0">
              <a:effectLst/>
              <a:ea typeface="Calibri" panose="020F0502020204030204" pitchFamily="34" charset="0"/>
              <a:cs typeface="Times New Roman" panose="02020603050405020304" pitchFamily="18" charset="0"/>
            </a:endParaRPr>
          </a:p>
          <a:p>
            <a:pPr marL="285750" indent="-285750">
              <a:lnSpc>
                <a:spcPct val="107000"/>
              </a:lnSpc>
            </a:pPr>
            <a:endParaRPr lang="en-US" sz="18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36</a:t>
            </a:fld>
            <a:endParaRPr lang="en-US" dirty="0"/>
          </a:p>
        </p:txBody>
      </p:sp>
      <p:sp>
        <p:nvSpPr>
          <p:cNvPr id="6" name="TextBox 5">
            <a:extLst>
              <a:ext uri="{FF2B5EF4-FFF2-40B4-BE49-F238E27FC236}">
                <a16:creationId xmlns:a16="http://schemas.microsoft.com/office/drawing/2014/main" id="{0FE31BA8-A6D1-F8FC-69EC-D2B7A92AD352}"/>
              </a:ext>
            </a:extLst>
          </p:cNvPr>
          <p:cNvSpPr txBox="1"/>
          <p:nvPr/>
        </p:nvSpPr>
        <p:spPr>
          <a:xfrm>
            <a:off x="76200" y="1524000"/>
            <a:ext cx="8991600" cy="5257658"/>
          </a:xfrm>
          <a:prstGeom prst="rect">
            <a:avLst/>
          </a:prstGeom>
          <a:noFill/>
        </p:spPr>
        <p:txBody>
          <a:bodyPr wrap="square">
            <a:spAutoFit/>
          </a:bodyPr>
          <a:lstStyle/>
          <a:p>
            <a:pPr marL="0" indent="0">
              <a:lnSpc>
                <a:spcPct val="107000"/>
              </a:lnSpc>
              <a:spcBef>
                <a:spcPts val="0"/>
              </a:spcBef>
              <a:spcAft>
                <a:spcPts val="0"/>
              </a:spcAft>
              <a:buNone/>
            </a:pPr>
            <a:r>
              <a:rPr lang="en-US" sz="1820" dirty="0">
                <a:ea typeface="Calibri" panose="020F0502020204030204" pitchFamily="34" charset="0"/>
                <a:cs typeface="ArialMT"/>
              </a:rPr>
              <a:t>Starting with SMC-L for loss/LOU of both feet or hand and a foot; or SMC-M for loss/LOU of both hands, there is an additional half-step elevation for every </a:t>
            </a:r>
            <a:r>
              <a:rPr lang="en-US" sz="1820" b="1" dirty="0">
                <a:ea typeface="Calibri" panose="020F0502020204030204" pitchFamily="34" charset="0"/>
                <a:cs typeface="ArialMT"/>
              </a:rPr>
              <a:t>additional joint</a:t>
            </a:r>
            <a:r>
              <a:rPr lang="en-US" sz="1820" b="1" dirty="0">
                <a:ea typeface="Calibri" panose="020F0502020204030204" pitchFamily="34" charset="0"/>
                <a:cs typeface="Times New Roman" panose="02020603050405020304" pitchFamily="18" charset="0"/>
              </a:rPr>
              <a:t> </a:t>
            </a:r>
            <a:r>
              <a:rPr lang="en-US" sz="1820" b="1" dirty="0">
                <a:ea typeface="Calibri" panose="020F0502020204030204" pitchFamily="34" charset="0"/>
                <a:cs typeface="ArialMT"/>
              </a:rPr>
              <a:t>level</a:t>
            </a:r>
            <a:r>
              <a:rPr lang="en-US" sz="1820" dirty="0">
                <a:ea typeface="Calibri" panose="020F0502020204030204" pitchFamily="34" charset="0"/>
                <a:cs typeface="ArialMT"/>
              </a:rPr>
              <a:t>. For instance: </a:t>
            </a:r>
            <a:endParaRPr lang="en-US" sz="182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1820" dirty="0">
              <a:ea typeface="Calibri" panose="020F0502020204030204" pitchFamily="34" charset="0"/>
              <a:cs typeface="ArialMT"/>
            </a:endParaRPr>
          </a:p>
          <a:p>
            <a:pPr marL="0" marR="0" indent="0">
              <a:lnSpc>
                <a:spcPct val="107000"/>
              </a:lnSpc>
              <a:spcBef>
                <a:spcPts val="0"/>
              </a:spcBef>
              <a:spcAft>
                <a:spcPts val="0"/>
              </a:spcAft>
              <a:buNone/>
            </a:pPr>
            <a:r>
              <a:rPr lang="en-US" sz="1820" dirty="0">
                <a:ea typeface="Calibri" panose="020F0502020204030204" pitchFamily="34" charset="0"/>
                <a:cs typeface="ArialMT"/>
              </a:rPr>
              <a:t>V</a:t>
            </a:r>
            <a:r>
              <a:rPr lang="en-US" sz="1820" dirty="0">
                <a:effectLst/>
                <a:ea typeface="Calibri" panose="020F0502020204030204" pitchFamily="34" charset="0"/>
                <a:cs typeface="ArialMT"/>
              </a:rPr>
              <a:t>eteran had one leg amputated</a:t>
            </a:r>
            <a:r>
              <a:rPr lang="en-US" sz="1820" dirty="0">
                <a:ea typeface="Calibri" panose="020F0502020204030204" pitchFamily="34" charset="0"/>
                <a:cs typeface="Times New Roman" panose="02020603050405020304" pitchFamily="18" charset="0"/>
              </a:rPr>
              <a:t> </a:t>
            </a:r>
            <a:r>
              <a:rPr lang="en-US" sz="1820" dirty="0">
                <a:effectLst/>
                <a:ea typeface="Calibri" panose="020F0502020204030204" pitchFamily="34" charset="0"/>
                <a:cs typeface="ArialMT"/>
              </a:rPr>
              <a:t>below the knee and the other leg amputated above the knee.</a:t>
            </a:r>
            <a:endParaRPr lang="en-US" sz="1820"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1820" dirty="0">
                <a:effectLst/>
                <a:ea typeface="Calibri" panose="020F0502020204030204" pitchFamily="34" charset="0"/>
                <a:cs typeface="ArialMT"/>
              </a:rPr>
              <a:t>What is the SMC level?</a:t>
            </a:r>
            <a:endParaRPr lang="en-US" sz="1820"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1820" b="1" dirty="0">
                <a:effectLst/>
                <a:ea typeface="Calibri" panose="020F0502020204030204" pitchFamily="34" charset="0"/>
                <a:cs typeface="Times New Roman" panose="02020603050405020304" pitchFamily="18" charset="0"/>
              </a:rPr>
              <a:t>SMC-L1/2</a:t>
            </a:r>
            <a:r>
              <a:rPr lang="en-US" sz="1820" dirty="0">
                <a:effectLst/>
                <a:ea typeface="Calibri" panose="020F0502020204030204" pitchFamily="34" charset="0"/>
                <a:cs typeface="Times New Roman" panose="02020603050405020304" pitchFamily="18" charset="0"/>
              </a:rPr>
              <a:t> (start with SMC-L for loss of 2 feet, then add half-step for above the knee).</a:t>
            </a:r>
          </a:p>
          <a:p>
            <a:pPr marL="0" marR="0">
              <a:lnSpc>
                <a:spcPct val="107000"/>
              </a:lnSpc>
              <a:spcBef>
                <a:spcPts val="0"/>
              </a:spcBef>
              <a:spcAft>
                <a:spcPts val="0"/>
              </a:spcAft>
            </a:pPr>
            <a:endParaRPr lang="en-US" sz="1820"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1820" dirty="0">
                <a:ea typeface="Calibri" panose="020F0502020204030204" pitchFamily="34" charset="0"/>
                <a:cs typeface="ArialMT"/>
              </a:rPr>
              <a:t>V</a:t>
            </a:r>
            <a:r>
              <a:rPr lang="en-US" sz="1820" dirty="0">
                <a:effectLst/>
                <a:ea typeface="Calibri" panose="020F0502020204030204" pitchFamily="34" charset="0"/>
                <a:cs typeface="ArialMT"/>
              </a:rPr>
              <a:t>eteran loss of use of one foot and</a:t>
            </a:r>
            <a:r>
              <a:rPr lang="en-US" sz="1820" dirty="0">
                <a:ea typeface="Calibri" panose="020F0502020204030204" pitchFamily="34" charset="0"/>
                <a:cs typeface="Times New Roman" panose="02020603050405020304" pitchFamily="18" charset="0"/>
              </a:rPr>
              <a:t> </a:t>
            </a:r>
            <a:r>
              <a:rPr lang="en-US" sz="1820" dirty="0">
                <a:effectLst/>
                <a:ea typeface="Calibri" panose="020F0502020204030204" pitchFamily="34" charset="0"/>
                <a:cs typeface="ArialMT"/>
              </a:rPr>
              <a:t>amputation of an arm at the shoulder.</a:t>
            </a:r>
          </a:p>
          <a:p>
            <a:pPr marL="0" marR="0" indent="0">
              <a:lnSpc>
                <a:spcPct val="107000"/>
              </a:lnSpc>
              <a:spcBef>
                <a:spcPts val="0"/>
              </a:spcBef>
              <a:spcAft>
                <a:spcPts val="0"/>
              </a:spcAft>
              <a:buNone/>
            </a:pPr>
            <a:r>
              <a:rPr lang="en-US" sz="1820" dirty="0">
                <a:effectLst/>
                <a:ea typeface="Calibri" panose="020F0502020204030204" pitchFamily="34" charset="0"/>
                <a:cs typeface="ArialMT"/>
              </a:rPr>
              <a:t>What is the SMC level?</a:t>
            </a:r>
            <a:endParaRPr lang="en-US" sz="1820"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1820" b="1" dirty="0">
                <a:ea typeface="Calibri" panose="020F0502020204030204" pitchFamily="34" charset="0"/>
                <a:cs typeface="Times New Roman" panose="02020603050405020304" pitchFamily="18" charset="0"/>
              </a:rPr>
              <a:t>SMC-M</a:t>
            </a:r>
            <a:r>
              <a:rPr lang="en-US" sz="1820" dirty="0">
                <a:ea typeface="Calibri" panose="020F0502020204030204" pitchFamily="34" charset="0"/>
                <a:cs typeface="Times New Roman" panose="02020603050405020304" pitchFamily="18" charset="0"/>
              </a:rPr>
              <a:t> </a:t>
            </a:r>
            <a:r>
              <a:rPr lang="en-US" sz="1820" dirty="0">
                <a:effectLst/>
                <a:ea typeface="Calibri" panose="020F0502020204030204" pitchFamily="34" charset="0"/>
                <a:cs typeface="Times New Roman" panose="02020603050405020304" pitchFamily="18" charset="0"/>
              </a:rPr>
              <a:t>(start with SMC-L for loss of one hand and one foot, then add 2 half-steps for shoulder).</a:t>
            </a:r>
            <a:endParaRPr lang="en-US" sz="1820" dirty="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820"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1820" dirty="0">
                <a:ea typeface="Calibri" panose="020F0502020204030204" pitchFamily="34" charset="0"/>
                <a:cs typeface="ArialMT"/>
              </a:rPr>
              <a:t>V</a:t>
            </a:r>
            <a:r>
              <a:rPr lang="en-US" sz="1820" dirty="0">
                <a:effectLst/>
                <a:ea typeface="Calibri" panose="020F0502020204030204" pitchFamily="34" charset="0"/>
                <a:cs typeface="ArialMT"/>
              </a:rPr>
              <a:t>eteran loss of use of one hand and amputation of the other arm above the elbow. </a:t>
            </a:r>
          </a:p>
          <a:p>
            <a:pPr marL="0" marR="0" indent="0">
              <a:lnSpc>
                <a:spcPct val="107000"/>
              </a:lnSpc>
              <a:spcBef>
                <a:spcPts val="0"/>
              </a:spcBef>
              <a:spcAft>
                <a:spcPts val="0"/>
              </a:spcAft>
              <a:buNone/>
            </a:pPr>
            <a:r>
              <a:rPr lang="en-US" sz="1820" dirty="0">
                <a:effectLst/>
                <a:ea typeface="Calibri" panose="020F0502020204030204" pitchFamily="34" charset="0"/>
                <a:cs typeface="ArialMT"/>
              </a:rPr>
              <a:t>What is the SMC level?</a:t>
            </a:r>
          </a:p>
          <a:p>
            <a:pPr marL="0" marR="0" indent="0">
              <a:lnSpc>
                <a:spcPct val="107000"/>
              </a:lnSpc>
              <a:spcBef>
                <a:spcPts val="0"/>
              </a:spcBef>
              <a:spcAft>
                <a:spcPts val="0"/>
              </a:spcAft>
              <a:buNone/>
            </a:pPr>
            <a:r>
              <a:rPr lang="en-US" sz="1820" b="1" dirty="0">
                <a:ea typeface="Calibri" panose="020F0502020204030204" pitchFamily="34" charset="0"/>
                <a:cs typeface="Times New Roman" panose="02020603050405020304" pitchFamily="18" charset="0"/>
              </a:rPr>
              <a:t>SMC-M1/2</a:t>
            </a:r>
            <a:r>
              <a:rPr lang="en-US" sz="1820" dirty="0">
                <a:ea typeface="Calibri" panose="020F0502020204030204" pitchFamily="34" charset="0"/>
                <a:cs typeface="Times New Roman" panose="02020603050405020304" pitchFamily="18" charset="0"/>
              </a:rPr>
              <a:t> </a:t>
            </a:r>
            <a:r>
              <a:rPr lang="en-US" sz="1820" dirty="0">
                <a:effectLst/>
                <a:ea typeface="Calibri" panose="020F0502020204030204" pitchFamily="34" charset="0"/>
                <a:cs typeface="Times New Roman" panose="02020603050405020304" pitchFamily="18" charset="0"/>
              </a:rPr>
              <a:t>(start with SMC-M for loss of 2 hands, then add half-step for above the elbow).</a:t>
            </a:r>
            <a:endParaRPr lang="en-US" sz="1820" dirty="0"/>
          </a:p>
        </p:txBody>
      </p:sp>
    </p:spTree>
    <p:extLst>
      <p:ext uri="{BB962C8B-B14F-4D97-AF65-F5344CB8AC3E}">
        <p14:creationId xmlns:p14="http://schemas.microsoft.com/office/powerpoint/2010/main" val="684000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8" end="8"/>
                                            </p:txEl>
                                          </p:spTgt>
                                        </p:tgtEl>
                                        <p:attrNameLst>
                                          <p:attrName>style.visibility</p:attrName>
                                        </p:attrNameLst>
                                      </p:cBhvr>
                                      <p:to>
                                        <p:strVal val="visible"/>
                                      </p:to>
                                    </p:set>
                                    <p:animEffect transition="in" filter="fade">
                                      <p:cBhvr>
                                        <p:cTn id="14" dur="1000"/>
                                        <p:tgtEl>
                                          <p:spTgt spid="6">
                                            <p:txEl>
                                              <p:pRg st="8" end="8"/>
                                            </p:txEl>
                                          </p:spTgt>
                                        </p:tgtEl>
                                      </p:cBhvr>
                                    </p:animEffect>
                                    <p:anim calcmode="lin" valueType="num">
                                      <p:cBhvr>
                                        <p:cTn id="15"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12" end="12"/>
                                            </p:txEl>
                                          </p:spTgt>
                                        </p:tgtEl>
                                        <p:attrNameLst>
                                          <p:attrName>style.visibility</p:attrName>
                                        </p:attrNameLst>
                                      </p:cBhvr>
                                      <p:to>
                                        <p:strVal val="visible"/>
                                      </p:to>
                                    </p:set>
                                    <p:animEffect transition="in" filter="fade">
                                      <p:cBhvr>
                                        <p:cTn id="21" dur="1000"/>
                                        <p:tgtEl>
                                          <p:spTgt spid="6">
                                            <p:txEl>
                                              <p:pRg st="12" end="12"/>
                                            </p:txEl>
                                          </p:spTgt>
                                        </p:tgtEl>
                                      </p:cBhvr>
                                    </p:animEffect>
                                    <p:anim calcmode="lin" valueType="num">
                                      <p:cBhvr>
                                        <p:cTn id="22" dur="1000" fill="hold"/>
                                        <p:tgtEl>
                                          <p:spTgt spid="6">
                                            <p:txEl>
                                              <p:pRg st="12" end="1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effectLst/>
                <a:ea typeface="Calibri" panose="020F0502020204030204" pitchFamily="34" charset="0"/>
              </a:rPr>
              <a:t>Calculating Blindness Half &amp; Full Steps On the Fly</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lnSpc>
                <a:spcPct val="107000"/>
              </a:lnSpc>
              <a:buNone/>
            </a:pPr>
            <a:endParaRPr lang="en-US" sz="2200"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2200" dirty="0">
              <a:effectLst/>
              <a:ea typeface="Calibri" panose="020F0502020204030204" pitchFamily="34" charset="0"/>
              <a:cs typeface="Times New Roman" panose="02020603050405020304" pitchFamily="18" charset="0"/>
            </a:endParaRPr>
          </a:p>
          <a:p>
            <a:pPr marL="285750" indent="-285750">
              <a:lnSpc>
                <a:spcPct val="107000"/>
              </a:lnSpc>
            </a:pPr>
            <a:endParaRPr lang="en-US" sz="18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37</a:t>
            </a:fld>
            <a:endParaRPr lang="en-US" dirty="0"/>
          </a:p>
        </p:txBody>
      </p:sp>
      <p:sp>
        <p:nvSpPr>
          <p:cNvPr id="6" name="TextBox 5">
            <a:extLst>
              <a:ext uri="{FF2B5EF4-FFF2-40B4-BE49-F238E27FC236}">
                <a16:creationId xmlns:a16="http://schemas.microsoft.com/office/drawing/2014/main" id="{0FE31BA8-A6D1-F8FC-69EC-D2B7A92AD352}"/>
              </a:ext>
            </a:extLst>
          </p:cNvPr>
          <p:cNvSpPr txBox="1"/>
          <p:nvPr/>
        </p:nvSpPr>
        <p:spPr>
          <a:xfrm>
            <a:off x="76200" y="1524000"/>
            <a:ext cx="8991600" cy="5264005"/>
          </a:xfrm>
          <a:prstGeom prst="rect">
            <a:avLst/>
          </a:prstGeom>
          <a:noFill/>
        </p:spPr>
        <p:txBody>
          <a:bodyPr wrap="square">
            <a:spAutoFit/>
          </a:bodyPr>
          <a:lstStyle/>
          <a:p>
            <a:pPr>
              <a:lnSpc>
                <a:spcPct val="107000"/>
              </a:lnSpc>
            </a:pPr>
            <a:r>
              <a:rPr lang="en-US" sz="2100" dirty="0">
                <a:ea typeface="Calibri" panose="020F0502020204030204" pitchFamily="34" charset="0"/>
                <a:cs typeface="ArialMT"/>
              </a:rPr>
              <a:t>Starting with SMC-L for bilateral visual acuity of 5/200, there is an additional half-step elevation for every </a:t>
            </a:r>
            <a:r>
              <a:rPr lang="en-US" sz="2100" b="1" dirty="0">
                <a:ea typeface="Calibri" panose="020F0502020204030204" pitchFamily="34" charset="0"/>
                <a:cs typeface="ArialMT"/>
              </a:rPr>
              <a:t>additional blindness</a:t>
            </a:r>
            <a:r>
              <a:rPr lang="en-US" sz="2100" b="1" dirty="0">
                <a:ea typeface="Calibri" panose="020F0502020204030204" pitchFamily="34" charset="0"/>
                <a:cs typeface="Times New Roman" panose="02020603050405020304" pitchFamily="18" charset="0"/>
              </a:rPr>
              <a:t> </a:t>
            </a:r>
            <a:r>
              <a:rPr lang="en-US" sz="2100" b="1" dirty="0">
                <a:ea typeface="Calibri" panose="020F0502020204030204" pitchFamily="34" charset="0"/>
                <a:cs typeface="ArialMT"/>
              </a:rPr>
              <a:t>level</a:t>
            </a:r>
            <a:r>
              <a:rPr lang="en-US" sz="2100" dirty="0">
                <a:ea typeface="Calibri" panose="020F0502020204030204" pitchFamily="34" charset="0"/>
                <a:cs typeface="ArialMT"/>
              </a:rPr>
              <a:t>. For instance: </a:t>
            </a:r>
            <a:endParaRPr lang="en-US" sz="2100" dirty="0">
              <a:ea typeface="Calibri" panose="020F0502020204030204" pitchFamily="34" charset="0"/>
              <a:cs typeface="Times New Roman" panose="02020603050405020304" pitchFamily="18" charset="0"/>
            </a:endParaRPr>
          </a:p>
          <a:p>
            <a:pPr>
              <a:lnSpc>
                <a:spcPct val="107000"/>
              </a:lnSpc>
            </a:pPr>
            <a:endParaRPr lang="en-US" sz="2100" dirty="0">
              <a:ea typeface="Calibri" panose="020F0502020204030204" pitchFamily="34" charset="0"/>
              <a:cs typeface="ArialMT"/>
            </a:endParaRPr>
          </a:p>
          <a:p>
            <a:pPr>
              <a:lnSpc>
                <a:spcPct val="107000"/>
              </a:lnSpc>
            </a:pPr>
            <a:r>
              <a:rPr lang="en-US" sz="2100" dirty="0">
                <a:ea typeface="Calibri" panose="020F0502020204030204" pitchFamily="34" charset="0"/>
                <a:cs typeface="ArialMT"/>
              </a:rPr>
              <a:t>Veteran has visual acuity of 5/200 in one eye and LPO in the other.</a:t>
            </a:r>
            <a:endParaRPr lang="en-US" sz="2100" dirty="0">
              <a:ea typeface="Calibri" panose="020F0502020204030204" pitchFamily="34" charset="0"/>
              <a:cs typeface="Times New Roman" panose="02020603050405020304" pitchFamily="18" charset="0"/>
            </a:endParaRPr>
          </a:p>
          <a:p>
            <a:pPr>
              <a:lnSpc>
                <a:spcPct val="107000"/>
              </a:lnSpc>
            </a:pPr>
            <a:r>
              <a:rPr lang="en-US" sz="2100" dirty="0">
                <a:ea typeface="Calibri" panose="020F0502020204030204" pitchFamily="34" charset="0"/>
                <a:cs typeface="ArialMT"/>
              </a:rPr>
              <a:t>What is the SMC level?</a:t>
            </a:r>
            <a:endParaRPr lang="en-US" sz="2100" dirty="0">
              <a:ea typeface="Calibri" panose="020F0502020204030204" pitchFamily="34" charset="0"/>
              <a:cs typeface="Times New Roman" panose="02020603050405020304" pitchFamily="18" charset="0"/>
            </a:endParaRPr>
          </a:p>
          <a:p>
            <a:pPr>
              <a:lnSpc>
                <a:spcPct val="107000"/>
              </a:lnSpc>
            </a:pPr>
            <a:r>
              <a:rPr lang="en-US" sz="2100" b="1" dirty="0">
                <a:ea typeface="Calibri" panose="020F0502020204030204" pitchFamily="34" charset="0"/>
                <a:cs typeface="Times New Roman" panose="02020603050405020304" pitchFamily="18" charset="0"/>
              </a:rPr>
              <a:t>SMC-L1/2</a:t>
            </a:r>
            <a:r>
              <a:rPr lang="en-US" sz="2100" dirty="0">
                <a:ea typeface="Calibri" panose="020F0502020204030204" pitchFamily="34" charset="0"/>
                <a:cs typeface="Times New Roman" panose="02020603050405020304" pitchFamily="18" charset="0"/>
              </a:rPr>
              <a:t> (start with bilateral 5/200 = SMC=L, then add half-step for LPO).</a:t>
            </a:r>
          </a:p>
          <a:p>
            <a:pPr>
              <a:lnSpc>
                <a:spcPct val="107000"/>
              </a:lnSpc>
            </a:pPr>
            <a:endParaRPr lang="en-US" sz="2100" dirty="0">
              <a:ea typeface="Calibri" panose="020F0502020204030204" pitchFamily="34" charset="0"/>
              <a:cs typeface="Times New Roman" panose="02020603050405020304" pitchFamily="18" charset="0"/>
            </a:endParaRPr>
          </a:p>
          <a:p>
            <a:pPr>
              <a:lnSpc>
                <a:spcPct val="107000"/>
              </a:lnSpc>
            </a:pPr>
            <a:r>
              <a:rPr lang="en-US" sz="2100" dirty="0">
                <a:ea typeface="Calibri" panose="020F0502020204030204" pitchFamily="34" charset="0"/>
                <a:cs typeface="ArialMT"/>
              </a:rPr>
              <a:t>Veteran has visual acuity of 5/200 in one eye and NLP in the other.</a:t>
            </a:r>
            <a:endParaRPr lang="en-US" sz="2100" dirty="0">
              <a:ea typeface="Calibri" panose="020F0502020204030204" pitchFamily="34" charset="0"/>
              <a:cs typeface="Times New Roman" panose="02020603050405020304" pitchFamily="18" charset="0"/>
            </a:endParaRPr>
          </a:p>
          <a:p>
            <a:pPr>
              <a:lnSpc>
                <a:spcPct val="107000"/>
              </a:lnSpc>
            </a:pPr>
            <a:r>
              <a:rPr lang="en-US" sz="2100" dirty="0">
                <a:ea typeface="Calibri" panose="020F0502020204030204" pitchFamily="34" charset="0"/>
                <a:cs typeface="ArialMT"/>
              </a:rPr>
              <a:t>What is the SMC level?</a:t>
            </a:r>
            <a:endParaRPr lang="en-US" sz="2100" dirty="0">
              <a:ea typeface="Calibri" panose="020F0502020204030204" pitchFamily="34" charset="0"/>
              <a:cs typeface="Times New Roman" panose="02020603050405020304" pitchFamily="18" charset="0"/>
            </a:endParaRPr>
          </a:p>
          <a:p>
            <a:pPr>
              <a:lnSpc>
                <a:spcPct val="107000"/>
              </a:lnSpc>
            </a:pPr>
            <a:r>
              <a:rPr lang="en-US" sz="2100" b="1" dirty="0">
                <a:ea typeface="Calibri" panose="020F0502020204030204" pitchFamily="34" charset="0"/>
                <a:cs typeface="Times New Roman" panose="02020603050405020304" pitchFamily="18" charset="0"/>
              </a:rPr>
              <a:t>SMC-M</a:t>
            </a:r>
            <a:r>
              <a:rPr lang="en-US" sz="2100" dirty="0">
                <a:ea typeface="Calibri" panose="020F0502020204030204" pitchFamily="34" charset="0"/>
                <a:cs typeface="Times New Roman" panose="02020603050405020304" pitchFamily="18" charset="0"/>
              </a:rPr>
              <a:t> (start with bilateral 5/200 = SMC=L, then add 2 half-steps for LPO).</a:t>
            </a:r>
          </a:p>
          <a:p>
            <a:pPr>
              <a:lnSpc>
                <a:spcPct val="107000"/>
              </a:lnSpc>
            </a:pPr>
            <a:endParaRPr lang="en-US" sz="2100" dirty="0">
              <a:ea typeface="Calibri" panose="020F0502020204030204" pitchFamily="34" charset="0"/>
              <a:cs typeface="Times New Roman" panose="02020603050405020304" pitchFamily="18" charset="0"/>
            </a:endParaRPr>
          </a:p>
          <a:p>
            <a:pPr>
              <a:lnSpc>
                <a:spcPct val="107000"/>
              </a:lnSpc>
            </a:pPr>
            <a:r>
              <a:rPr lang="en-US" sz="2100" dirty="0">
                <a:ea typeface="Calibri" panose="020F0502020204030204" pitchFamily="34" charset="0"/>
                <a:cs typeface="ArialMT"/>
              </a:rPr>
              <a:t>Veteran has visual acuity of NLP in one eye and LPO in the other.</a:t>
            </a:r>
            <a:endParaRPr lang="en-US" sz="2100" dirty="0">
              <a:ea typeface="Calibri" panose="020F0502020204030204" pitchFamily="34" charset="0"/>
              <a:cs typeface="Times New Roman" panose="02020603050405020304" pitchFamily="18" charset="0"/>
            </a:endParaRPr>
          </a:p>
          <a:p>
            <a:pPr>
              <a:lnSpc>
                <a:spcPct val="107000"/>
              </a:lnSpc>
            </a:pPr>
            <a:r>
              <a:rPr lang="en-US" sz="2100" dirty="0">
                <a:ea typeface="Calibri" panose="020F0502020204030204" pitchFamily="34" charset="0"/>
                <a:cs typeface="ArialMT"/>
              </a:rPr>
              <a:t>What is the SMC level?</a:t>
            </a:r>
          </a:p>
          <a:p>
            <a:pPr>
              <a:lnSpc>
                <a:spcPct val="107000"/>
              </a:lnSpc>
            </a:pPr>
            <a:r>
              <a:rPr lang="en-US" sz="2100" b="1" dirty="0">
                <a:ea typeface="Calibri" panose="020F0502020204030204" pitchFamily="34" charset="0"/>
                <a:cs typeface="Times New Roman" panose="02020603050405020304" pitchFamily="18" charset="0"/>
              </a:rPr>
              <a:t>SMC-M1/2</a:t>
            </a:r>
            <a:r>
              <a:rPr lang="en-US" sz="2100" dirty="0">
                <a:ea typeface="Calibri" panose="020F0502020204030204" pitchFamily="34" charset="0"/>
                <a:cs typeface="Times New Roman" panose="02020603050405020304" pitchFamily="18" charset="0"/>
              </a:rPr>
              <a:t> (start with bilateral 5/200 = SMC-L, then add 2 half-steps for NLP and another half-step for LPO).</a:t>
            </a:r>
            <a:endParaRPr lang="en-US" sz="2100" dirty="0"/>
          </a:p>
        </p:txBody>
      </p:sp>
    </p:spTree>
    <p:extLst>
      <p:ext uri="{BB962C8B-B14F-4D97-AF65-F5344CB8AC3E}">
        <p14:creationId xmlns:p14="http://schemas.microsoft.com/office/powerpoint/2010/main" val="218393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8" end="8"/>
                                            </p:txEl>
                                          </p:spTgt>
                                        </p:tgtEl>
                                        <p:attrNameLst>
                                          <p:attrName>style.visibility</p:attrName>
                                        </p:attrNameLst>
                                      </p:cBhvr>
                                      <p:to>
                                        <p:strVal val="visible"/>
                                      </p:to>
                                    </p:set>
                                    <p:animEffect transition="in" filter="fade">
                                      <p:cBhvr>
                                        <p:cTn id="14" dur="1000"/>
                                        <p:tgtEl>
                                          <p:spTgt spid="6">
                                            <p:txEl>
                                              <p:pRg st="8" end="8"/>
                                            </p:txEl>
                                          </p:spTgt>
                                        </p:tgtEl>
                                      </p:cBhvr>
                                    </p:animEffect>
                                    <p:anim calcmode="lin" valueType="num">
                                      <p:cBhvr>
                                        <p:cTn id="15"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12" end="12"/>
                                            </p:txEl>
                                          </p:spTgt>
                                        </p:tgtEl>
                                        <p:attrNameLst>
                                          <p:attrName>style.visibility</p:attrName>
                                        </p:attrNameLst>
                                      </p:cBhvr>
                                      <p:to>
                                        <p:strVal val="visible"/>
                                      </p:to>
                                    </p:set>
                                    <p:animEffect transition="in" filter="fade">
                                      <p:cBhvr>
                                        <p:cTn id="21" dur="1000"/>
                                        <p:tgtEl>
                                          <p:spTgt spid="6">
                                            <p:txEl>
                                              <p:pRg st="12" end="12"/>
                                            </p:txEl>
                                          </p:spTgt>
                                        </p:tgtEl>
                                      </p:cBhvr>
                                    </p:animEffect>
                                    <p:anim calcmode="lin" valueType="num">
                                      <p:cBhvr>
                                        <p:cTn id="22" dur="1000" fill="hold"/>
                                        <p:tgtEl>
                                          <p:spTgt spid="6">
                                            <p:txEl>
                                              <p:pRg st="12" end="1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600" dirty="0">
                <a:solidFill>
                  <a:schemeClr val="accent1"/>
                </a:solidFill>
                <a:effectLst/>
                <a:ea typeface="Calibri" panose="020F0502020204030204" pitchFamily="34" charset="0"/>
              </a:rPr>
              <a:t>38 C.F.R. § 3.350(f)(</a:t>
            </a:r>
            <a:r>
              <a:rPr lang="en-US" sz="3600" dirty="0">
                <a:solidFill>
                  <a:schemeClr val="accent1"/>
                </a:solidFill>
                <a:ea typeface="Calibri" panose="020F0502020204030204" pitchFamily="34" charset="0"/>
              </a:rPr>
              <a:t>3</a:t>
            </a:r>
            <a:r>
              <a:rPr lang="en-US" sz="3600" dirty="0">
                <a:solidFill>
                  <a:schemeClr val="accent1"/>
                </a:solidFill>
                <a:effectLst/>
                <a:ea typeface="Calibri" panose="020F0502020204030204" pitchFamily="34" charset="0"/>
              </a:rPr>
              <a:t>)</a:t>
            </a:r>
            <a:endParaRPr lang="en-US" sz="38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342900" indent="-342900">
              <a:lnSpc>
                <a:spcPct val="107000"/>
              </a:lnSpc>
            </a:pPr>
            <a:r>
              <a:rPr lang="en-US" sz="2700" b="1" dirty="0">
                <a:effectLst/>
                <a:ea typeface="Calibri" panose="020F0502020204030204" pitchFamily="34" charset="0"/>
                <a:cs typeface="ArialMT"/>
              </a:rPr>
              <a:t>38 CFR 3.350(f)(3) </a:t>
            </a:r>
            <a:r>
              <a:rPr lang="en-US" sz="2700" dirty="0">
                <a:effectLst/>
                <a:ea typeface="Calibri" panose="020F0502020204030204" pitchFamily="34" charset="0"/>
                <a:cs typeface="ArialMT"/>
              </a:rPr>
              <a:t>states that if a veteran has </a:t>
            </a:r>
            <a:r>
              <a:rPr lang="en-US" sz="2700" b="1" dirty="0">
                <a:effectLst/>
                <a:ea typeface="Calibri" panose="020F0502020204030204" pitchFamily="34" charset="0"/>
                <a:cs typeface="ArialMT"/>
              </a:rPr>
              <a:t>additional </a:t>
            </a:r>
            <a:r>
              <a:rPr lang="en-US" sz="2700" b="1" u="sng" dirty="0">
                <a:effectLst/>
                <a:ea typeface="Calibri" panose="020F0502020204030204" pitchFamily="34" charset="0"/>
                <a:cs typeface="ArialMT"/>
              </a:rPr>
              <a:t>permanent</a:t>
            </a:r>
            <a:r>
              <a:rPr lang="en-US" sz="2700" b="1" dirty="0">
                <a:effectLst/>
                <a:ea typeface="Calibri" panose="020F0502020204030204" pitchFamily="34" charset="0"/>
                <a:cs typeface="ArialMT"/>
              </a:rPr>
              <a:t> disabilities, rated at combined 50% or more</a:t>
            </a:r>
            <a:r>
              <a:rPr lang="en-US" sz="2700" dirty="0">
                <a:effectLst/>
                <a:ea typeface="Calibri" panose="020F0502020204030204" pitchFamily="34" charset="0"/>
                <a:cs typeface="ArialMT"/>
              </a:rPr>
              <a:t>, then he or she is entitled to</a:t>
            </a:r>
            <a:r>
              <a:rPr lang="en-US" sz="2700" dirty="0">
                <a:ea typeface="Calibri" panose="020F0502020204030204" pitchFamily="34" charset="0"/>
                <a:cs typeface="Times New Roman" panose="02020603050405020304" pitchFamily="18" charset="0"/>
              </a:rPr>
              <a:t> </a:t>
            </a:r>
            <a:r>
              <a:rPr lang="en-US" sz="2700" dirty="0">
                <a:effectLst/>
                <a:ea typeface="Calibri" panose="020F0502020204030204" pitchFamily="34" charset="0"/>
                <a:cs typeface="ArialMT"/>
              </a:rPr>
              <a:t>the next higher </a:t>
            </a:r>
            <a:r>
              <a:rPr lang="en-US" sz="2700" b="1" dirty="0">
                <a:effectLst/>
                <a:ea typeface="Calibri" panose="020F0502020204030204" pitchFamily="34" charset="0"/>
                <a:cs typeface="ArialMT"/>
              </a:rPr>
              <a:t>intermediate rate </a:t>
            </a:r>
            <a:r>
              <a:rPr lang="en-US" sz="2700" dirty="0">
                <a:effectLst/>
                <a:ea typeface="Calibri" panose="020F0502020204030204" pitchFamily="34" charset="0"/>
                <a:cs typeface="ArialMT"/>
              </a:rPr>
              <a:t>(half-step). T</a:t>
            </a:r>
            <a:r>
              <a:rPr lang="en-US" sz="2700" dirty="0"/>
              <a:t>he disability or disabilities independently ratable at 50 percent or more must be </a:t>
            </a:r>
            <a:r>
              <a:rPr lang="en-US" sz="2700" b="1" dirty="0"/>
              <a:t>separate and distinct </a:t>
            </a:r>
            <a:r>
              <a:rPr lang="en-US" sz="2700" dirty="0"/>
              <a:t>and involve </a:t>
            </a:r>
            <a:r>
              <a:rPr lang="en-US" sz="2700" b="1" dirty="0"/>
              <a:t>different anatomical segments </a:t>
            </a:r>
            <a:r>
              <a:rPr lang="en-US" sz="2700" dirty="0"/>
              <a:t>or </a:t>
            </a:r>
            <a:r>
              <a:rPr lang="en-US" sz="2700" b="1" dirty="0"/>
              <a:t>bodily systems </a:t>
            </a:r>
            <a:r>
              <a:rPr lang="en-US" sz="2700" dirty="0"/>
              <a:t>from the conditions establishing entitlement under SMC-L through N.</a:t>
            </a:r>
            <a:r>
              <a:rPr lang="en-US" sz="2700" dirty="0">
                <a:effectLst/>
                <a:ea typeface="Calibri" panose="020F0502020204030204" pitchFamily="34" charset="0"/>
                <a:cs typeface="ArialMT"/>
              </a:rPr>
              <a:t> </a:t>
            </a:r>
            <a:endParaRPr lang="en-US" sz="2700"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2700" dirty="0">
              <a:effectLst/>
              <a:ea typeface="Calibri" panose="020F0502020204030204" pitchFamily="34" charset="0"/>
              <a:cs typeface="Times New Roman" panose="02020603050405020304" pitchFamily="18" charset="0"/>
            </a:endParaRPr>
          </a:p>
          <a:p>
            <a:pPr marL="285750" indent="-285750">
              <a:lnSpc>
                <a:spcPct val="107000"/>
              </a:lnSpc>
            </a:pPr>
            <a:endParaRPr lang="en-US" sz="18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38</a:t>
            </a:fld>
            <a:endParaRPr lang="en-US" dirty="0"/>
          </a:p>
        </p:txBody>
      </p:sp>
    </p:spTree>
    <p:extLst>
      <p:ext uri="{BB962C8B-B14F-4D97-AF65-F5344CB8AC3E}">
        <p14:creationId xmlns:p14="http://schemas.microsoft.com/office/powerpoint/2010/main" val="27359589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600" dirty="0">
                <a:solidFill>
                  <a:schemeClr val="accent1"/>
                </a:solidFill>
                <a:effectLst/>
                <a:ea typeface="Calibri" panose="020F0502020204030204" pitchFamily="34" charset="0"/>
              </a:rPr>
              <a:t>38 CFR § 3.350(f)(4) </a:t>
            </a:r>
            <a:endParaRPr lang="en-US" sz="38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200"/>
              </a:spcBef>
            </a:pPr>
            <a:r>
              <a:rPr lang="en-US" sz="2000" b="1" dirty="0">
                <a:effectLst/>
                <a:ea typeface="Calibri" panose="020F0502020204030204" pitchFamily="34" charset="0"/>
                <a:cs typeface="ArialMT"/>
              </a:rPr>
              <a:t>38 CFR 3.350(f)(4) </a:t>
            </a:r>
            <a:r>
              <a:rPr lang="en-US" sz="2000" dirty="0">
                <a:effectLst/>
                <a:ea typeface="Calibri" panose="020F0502020204030204" pitchFamily="34" charset="0"/>
                <a:cs typeface="ArialMT"/>
              </a:rPr>
              <a:t>states that if a veteran has an additional </a:t>
            </a:r>
            <a:r>
              <a:rPr lang="en-US" sz="2000" b="1" dirty="0">
                <a:effectLst/>
                <a:ea typeface="Calibri" panose="020F0502020204030204" pitchFamily="34" charset="0"/>
                <a:cs typeface="ArialMT"/>
              </a:rPr>
              <a:t>single</a:t>
            </a:r>
            <a:r>
              <a:rPr lang="en-US" sz="2000" dirty="0">
                <a:effectLst/>
                <a:ea typeface="Calibri" panose="020F0502020204030204" pitchFamily="34" charset="0"/>
                <a:cs typeface="ArialMT"/>
              </a:rPr>
              <a:t> </a:t>
            </a:r>
            <a:r>
              <a:rPr lang="en-US" sz="2000" b="1" u="sng" dirty="0">
                <a:effectLst/>
                <a:ea typeface="Calibri" panose="020F0502020204030204" pitchFamily="34" charset="0"/>
                <a:cs typeface="ArialMT"/>
              </a:rPr>
              <a:t>permanent</a:t>
            </a:r>
            <a:r>
              <a:rPr lang="en-US" sz="2000" dirty="0">
                <a:effectLst/>
                <a:ea typeface="Calibri" panose="020F0502020204030204" pitchFamily="34" charset="0"/>
                <a:cs typeface="ArialMT"/>
              </a:rPr>
              <a:t> disability</a:t>
            </a:r>
            <a:r>
              <a:rPr lang="en-US" sz="2000" b="1" dirty="0">
                <a:effectLst/>
                <a:ea typeface="Calibri" panose="020F0502020204030204" pitchFamily="34" charset="0"/>
                <a:cs typeface="ArialMT"/>
              </a:rPr>
              <a:t> individually rated at 100% </a:t>
            </a:r>
            <a:r>
              <a:rPr lang="en-US" sz="2000" dirty="0">
                <a:effectLst/>
                <a:ea typeface="Calibri" panose="020F0502020204030204" pitchFamily="34" charset="0"/>
                <a:cs typeface="ArialMT"/>
              </a:rPr>
              <a:t>(</a:t>
            </a:r>
            <a:r>
              <a:rPr lang="en-US" sz="2000" b="1" dirty="0">
                <a:effectLst/>
                <a:ea typeface="Calibri" panose="020F0502020204030204" pitchFamily="34" charset="0"/>
                <a:cs typeface="ArialMT"/>
              </a:rPr>
              <a:t>NOT IU</a:t>
            </a:r>
            <a:r>
              <a:rPr lang="en-US" sz="2000" dirty="0">
                <a:effectLst/>
                <a:ea typeface="Calibri" panose="020F0502020204030204" pitchFamily="34" charset="0"/>
                <a:cs typeface="ArialMT"/>
              </a:rPr>
              <a:t>),</a:t>
            </a:r>
            <a:r>
              <a:rPr lang="en-US" sz="2000" b="1" dirty="0">
                <a:effectLst/>
                <a:ea typeface="Calibri" panose="020F0502020204030204" pitchFamily="34" charset="0"/>
                <a:cs typeface="ArialMT"/>
              </a:rPr>
              <a:t> </a:t>
            </a:r>
            <a:r>
              <a:rPr lang="en-US" sz="2000" dirty="0">
                <a:effectLst/>
                <a:ea typeface="Calibri" panose="020F0502020204030204" pitchFamily="34" charset="0"/>
                <a:cs typeface="ArialMT"/>
              </a:rPr>
              <a:t>he or she is entitled to the</a:t>
            </a:r>
            <a:r>
              <a:rPr lang="en-US" sz="2000" dirty="0">
                <a:ea typeface="Calibri" panose="020F0502020204030204" pitchFamily="34" charset="0"/>
                <a:cs typeface="Times New Roman" panose="02020603050405020304" pitchFamily="18" charset="0"/>
              </a:rPr>
              <a:t> </a:t>
            </a:r>
            <a:r>
              <a:rPr lang="en-US" sz="2000" dirty="0">
                <a:effectLst/>
                <a:ea typeface="Calibri" panose="020F0502020204030204" pitchFamily="34" charset="0"/>
                <a:cs typeface="ArialMT"/>
              </a:rPr>
              <a:t>next higher </a:t>
            </a:r>
            <a:r>
              <a:rPr lang="en-US" sz="2000" b="1" dirty="0">
                <a:effectLst/>
                <a:ea typeface="Calibri" panose="020F0502020204030204" pitchFamily="34" charset="0"/>
                <a:cs typeface="ArialMT"/>
              </a:rPr>
              <a:t>statutory rate </a:t>
            </a:r>
            <a:r>
              <a:rPr lang="en-US" sz="2000" dirty="0">
                <a:effectLst/>
                <a:ea typeface="Calibri" panose="020F0502020204030204" pitchFamily="34" charset="0"/>
                <a:cs typeface="ArialMT"/>
              </a:rPr>
              <a:t>(full-step). T</a:t>
            </a:r>
            <a:r>
              <a:rPr lang="en-US" sz="2000" dirty="0"/>
              <a:t>he single </a:t>
            </a:r>
            <a:r>
              <a:rPr lang="en-US" sz="2000" b="1" dirty="0"/>
              <a:t>permanent</a:t>
            </a:r>
            <a:r>
              <a:rPr lang="en-US" sz="2000" dirty="0"/>
              <a:t> disability independently ratable at 100 percent must be </a:t>
            </a:r>
            <a:r>
              <a:rPr lang="en-US" sz="2000" b="1" dirty="0"/>
              <a:t>separate and distinct </a:t>
            </a:r>
            <a:r>
              <a:rPr lang="en-US" sz="2000" dirty="0"/>
              <a:t>and involve </a:t>
            </a:r>
            <a:r>
              <a:rPr lang="en-US" sz="2000" b="1" dirty="0"/>
              <a:t>different anatomical segments </a:t>
            </a:r>
            <a:r>
              <a:rPr lang="en-US" sz="2000" dirty="0"/>
              <a:t>or </a:t>
            </a:r>
            <a:r>
              <a:rPr lang="en-US" sz="2000" b="1" dirty="0"/>
              <a:t>bodily systems </a:t>
            </a:r>
            <a:r>
              <a:rPr lang="en-US" sz="2000" dirty="0"/>
              <a:t>from the conditions establishing entitlement under SMC-L through N.</a:t>
            </a:r>
            <a:r>
              <a:rPr lang="en-US" sz="2000" dirty="0">
                <a:effectLst/>
                <a:ea typeface="Calibri" panose="020F0502020204030204" pitchFamily="34" charset="0"/>
                <a:cs typeface="ArialMT"/>
              </a:rPr>
              <a:t> </a:t>
            </a:r>
          </a:p>
          <a:p>
            <a:pPr>
              <a:lnSpc>
                <a:spcPct val="107000"/>
              </a:lnSpc>
              <a:spcBef>
                <a:spcPts val="200"/>
              </a:spcBef>
            </a:pPr>
            <a:r>
              <a:rPr lang="en-US" sz="2000" dirty="0">
                <a:effectLst/>
                <a:ea typeface="Calibri" panose="020F0502020204030204" pitchFamily="34" charset="0"/>
                <a:cs typeface="ArialMT"/>
              </a:rPr>
              <a:t> The 50% under 3.350(f)(3) may be a </a:t>
            </a:r>
            <a:r>
              <a:rPr lang="en-US" sz="2000" b="1" dirty="0">
                <a:effectLst/>
                <a:ea typeface="Calibri" panose="020F0502020204030204" pitchFamily="34" charset="0"/>
                <a:cs typeface="ArialMT"/>
              </a:rPr>
              <a:t>combination</a:t>
            </a:r>
            <a:r>
              <a:rPr lang="en-US" sz="2000" dirty="0">
                <a:effectLst/>
                <a:ea typeface="Calibri" panose="020F0502020204030204" pitchFamily="34" charset="0"/>
                <a:cs typeface="ArialMT"/>
              </a:rPr>
              <a:t> of</a:t>
            </a:r>
            <a:r>
              <a:rPr lang="en-US" sz="2000" dirty="0">
                <a:ea typeface="Calibri" panose="020F0502020204030204" pitchFamily="34" charset="0"/>
                <a:cs typeface="Times New Roman" panose="02020603050405020304" pitchFamily="18" charset="0"/>
              </a:rPr>
              <a:t> </a:t>
            </a:r>
            <a:r>
              <a:rPr lang="en-US" sz="2000" dirty="0">
                <a:effectLst/>
                <a:ea typeface="Calibri" panose="020F0502020204030204" pitchFamily="34" charset="0"/>
                <a:cs typeface="ArialMT"/>
              </a:rPr>
              <a:t>unrelated disabilities but the 100% under 3.350(f)(4) must be a</a:t>
            </a:r>
            <a:r>
              <a:rPr lang="en-US" sz="2000" dirty="0">
                <a:ea typeface="Calibri" panose="020F0502020204030204" pitchFamily="34" charset="0"/>
                <a:cs typeface="Times New Roman" panose="02020603050405020304" pitchFamily="18" charset="0"/>
              </a:rPr>
              <a:t> </a:t>
            </a:r>
            <a:r>
              <a:rPr lang="en-US" sz="2000" b="1" dirty="0">
                <a:effectLst/>
                <a:ea typeface="Calibri" panose="020F0502020204030204" pitchFamily="34" charset="0"/>
                <a:cs typeface="ArialMT"/>
              </a:rPr>
              <a:t>single disability.</a:t>
            </a:r>
            <a:r>
              <a:rPr lang="en-US" sz="2000" b="1" dirty="0">
                <a:ea typeface="Calibri" panose="020F0502020204030204" pitchFamily="34" charset="0"/>
                <a:cs typeface="ArialMT"/>
              </a:rPr>
              <a:t> </a:t>
            </a:r>
          </a:p>
          <a:p>
            <a:pPr>
              <a:lnSpc>
                <a:spcPct val="107000"/>
              </a:lnSpc>
              <a:spcBef>
                <a:spcPts val="200"/>
              </a:spcBef>
            </a:pPr>
            <a:r>
              <a:rPr lang="en-US" sz="2000" b="1" dirty="0">
                <a:ea typeface="Calibri" panose="020F0502020204030204" pitchFamily="34" charset="0"/>
                <a:cs typeface="ArialMT"/>
              </a:rPr>
              <a:t> </a:t>
            </a:r>
            <a:r>
              <a:rPr lang="en-US" sz="2000" dirty="0">
                <a:ea typeface="Calibri" panose="020F0502020204030204" pitchFamily="34" charset="0"/>
                <a:cs typeface="ArialMT"/>
              </a:rPr>
              <a:t>F</a:t>
            </a:r>
            <a:r>
              <a:rPr lang="en-US" sz="2000" dirty="0">
                <a:effectLst/>
                <a:ea typeface="Calibri" panose="020F0502020204030204" pitchFamily="34" charset="0"/>
                <a:cs typeface="ArialMT"/>
              </a:rPr>
              <a:t>or purposes of 3.350(f)(4), the definition of “</a:t>
            </a:r>
            <a:r>
              <a:rPr lang="en-US" sz="2000" b="1" dirty="0">
                <a:ea typeface="Calibri" panose="020F0502020204030204" pitchFamily="34" charset="0"/>
                <a:cs typeface="ArialMT"/>
              </a:rPr>
              <a:t>one</a:t>
            </a:r>
            <a:r>
              <a:rPr lang="en-US" sz="2000" b="1" dirty="0">
                <a:effectLst/>
                <a:ea typeface="Calibri" panose="020F0502020204030204" pitchFamily="34" charset="0"/>
                <a:cs typeface="ArialMT"/>
              </a:rPr>
              <a:t> disability</a:t>
            </a:r>
            <a:r>
              <a:rPr lang="en-US" sz="2000" dirty="0">
                <a:effectLst/>
                <a:ea typeface="Calibri" panose="020F0502020204030204" pitchFamily="34" charset="0"/>
                <a:cs typeface="ArialMT"/>
              </a:rPr>
              <a:t>” in</a:t>
            </a:r>
            <a:r>
              <a:rPr lang="en-US" sz="2000" dirty="0">
                <a:ea typeface="Calibri" panose="020F0502020204030204" pitchFamily="34" charset="0"/>
                <a:cs typeface="Times New Roman" panose="02020603050405020304" pitchFamily="18" charset="0"/>
              </a:rPr>
              <a:t> </a:t>
            </a:r>
            <a:r>
              <a:rPr lang="en-US" sz="2000" dirty="0">
                <a:effectLst/>
                <a:ea typeface="Calibri" panose="020F0502020204030204" pitchFamily="34" charset="0"/>
                <a:cs typeface="ArialMT"/>
              </a:rPr>
              <a:t>38 CFR § 4.16 (i.e., TDIU</a:t>
            </a:r>
            <a:r>
              <a:rPr lang="en-US" sz="2000" dirty="0">
                <a:ea typeface="Calibri" panose="020F0502020204030204" pitchFamily="34" charset="0"/>
                <a:cs typeface="ArialMT"/>
              </a:rPr>
              <a:t>) </a:t>
            </a:r>
            <a:r>
              <a:rPr lang="en-US" sz="2000" b="1" dirty="0">
                <a:ea typeface="Calibri" panose="020F0502020204030204" pitchFamily="34" charset="0"/>
                <a:cs typeface="ArialMT"/>
              </a:rPr>
              <a:t>doesn’t apply</a:t>
            </a:r>
            <a:r>
              <a:rPr lang="en-US" sz="2000" dirty="0">
                <a:ea typeface="Calibri" panose="020F0502020204030204" pitchFamily="34" charset="0"/>
                <a:cs typeface="ArialMT"/>
              </a:rPr>
              <a:t>. </a:t>
            </a:r>
            <a:r>
              <a:rPr lang="en-US" sz="2000" dirty="0">
                <a:effectLst/>
              </a:rPr>
              <a:t>Per </a:t>
            </a:r>
            <a:r>
              <a:rPr lang="en-US" sz="2000" i="1" dirty="0">
                <a:effectLst/>
              </a:rPr>
              <a:t>Bradley v. Peake</a:t>
            </a:r>
            <a:r>
              <a:rPr lang="en-US" sz="2000" dirty="0">
                <a:effectLst/>
              </a:rPr>
              <a:t>, § 4.16 only applies to total disability based on TDIU.</a:t>
            </a:r>
            <a:endParaRPr lang="en-US" sz="2000" dirty="0">
              <a:ea typeface="Calibri" panose="020F0502020204030204" pitchFamily="34" charset="0"/>
              <a:cs typeface="ArialMT"/>
            </a:endParaRPr>
          </a:p>
          <a:p>
            <a:pPr>
              <a:lnSpc>
                <a:spcPct val="107000"/>
              </a:lnSpc>
              <a:spcBef>
                <a:spcPts val="200"/>
              </a:spcBef>
            </a:pPr>
            <a:r>
              <a:rPr lang="en-US" sz="2000" dirty="0">
                <a:effectLst/>
                <a:ea typeface="Calibri" panose="020F0502020204030204" pitchFamily="34" charset="0"/>
              </a:rPr>
              <a:t> According to VA guidance, concurrent entitlement to SMC under both </a:t>
            </a:r>
            <a:r>
              <a:rPr lang="en-US" sz="2000" dirty="0">
                <a:effectLst/>
                <a:ea typeface="Calibri" panose="020F0502020204030204" pitchFamily="34" charset="0"/>
                <a:cs typeface="Times New Roman" panose="02020603050405020304" pitchFamily="18" charset="0"/>
              </a:rPr>
              <a:t>38 CFR 3.350(f)(3)</a:t>
            </a:r>
            <a:r>
              <a:rPr lang="en-US" sz="2000" dirty="0">
                <a:effectLst/>
                <a:ea typeface="Calibri" panose="020F0502020204030204" pitchFamily="34" charset="0"/>
              </a:rPr>
              <a:t> and </a:t>
            </a:r>
            <a:r>
              <a:rPr lang="en-US" sz="2000" dirty="0">
                <a:effectLst/>
                <a:ea typeface="Calibri" panose="020F0502020204030204" pitchFamily="34" charset="0"/>
                <a:cs typeface="Times New Roman" panose="02020603050405020304" pitchFamily="18" charset="0"/>
              </a:rPr>
              <a:t>38 CFR 3.350(f)(4)</a:t>
            </a:r>
            <a:r>
              <a:rPr lang="en-US" sz="2000" dirty="0">
                <a:effectLst/>
                <a:ea typeface="Calibri" panose="020F0502020204030204" pitchFamily="34" charset="0"/>
              </a:rPr>
              <a:t> is prohibited. In other words, the veteran can’t get both half step bumps for 50% and a full step bump for 100%.</a:t>
            </a:r>
          </a:p>
          <a:p>
            <a:pPr>
              <a:lnSpc>
                <a:spcPct val="107000"/>
              </a:lnSpc>
              <a:spcBef>
                <a:spcPts val="200"/>
              </a:spcBef>
            </a:pPr>
            <a:r>
              <a:rPr lang="en-US" sz="2000" dirty="0">
                <a:effectLst/>
                <a:ea typeface="Calibri" panose="020F0502020204030204" pitchFamily="34" charset="0"/>
              </a:rPr>
              <a:t> Disability evaluations used to support entitlement to (f)(3) and (f)(4) must be permanent</a:t>
            </a:r>
            <a:r>
              <a:rPr lang="en-US" sz="2000" b="1" dirty="0">
                <a:effectLst/>
                <a:ea typeface="Calibri" panose="020F0502020204030204" pitchFamily="34" charset="0"/>
              </a:rPr>
              <a:t> with </a:t>
            </a:r>
            <a:r>
              <a:rPr lang="en-US" sz="2000" b="1" dirty="0">
                <a:ea typeface="Calibri" panose="020F0502020204030204" pitchFamily="34" charset="0"/>
              </a:rPr>
              <a:t>no future examinations scheduled.</a:t>
            </a:r>
            <a:endParaRPr lang="en-US" sz="2000" dirty="0">
              <a:ea typeface="Calibri" panose="020F0502020204030204" pitchFamily="34" charset="0"/>
              <a:cs typeface="ArialMT"/>
            </a:endParaRPr>
          </a:p>
          <a:p>
            <a:pPr marL="342900" indent="-342900">
              <a:lnSpc>
                <a:spcPct val="107000"/>
              </a:lnSpc>
            </a:pPr>
            <a:endParaRPr lang="en-US" sz="2000" dirty="0">
              <a:effectLst/>
              <a:ea typeface="Calibri" panose="020F0502020204030204" pitchFamily="34" charset="0"/>
              <a:cs typeface="Times New Roman" panose="02020603050405020304" pitchFamily="18" charset="0"/>
            </a:endParaRPr>
          </a:p>
          <a:p>
            <a:pPr marL="342900" indent="-342900">
              <a:lnSpc>
                <a:spcPct val="107000"/>
              </a:lnSpc>
            </a:pPr>
            <a:endParaRPr lang="en-US" sz="2000" dirty="0">
              <a:effectLst/>
              <a:ea typeface="Calibri" panose="020F0502020204030204" pitchFamily="34" charset="0"/>
              <a:cs typeface="ArialMT"/>
            </a:endParaRPr>
          </a:p>
          <a:p>
            <a:pPr marL="342900" indent="-342900">
              <a:lnSpc>
                <a:spcPct val="107000"/>
              </a:lnSpc>
            </a:pPr>
            <a:endParaRPr lang="en-US" sz="2000" dirty="0">
              <a:effectLst/>
              <a:ea typeface="Calibri" panose="020F0502020204030204" pitchFamily="34" charset="0"/>
              <a:cs typeface="Times New Roman" panose="02020603050405020304" pitchFamily="18" charset="0"/>
            </a:endParaRPr>
          </a:p>
          <a:p>
            <a:pPr marL="285750" indent="-285750">
              <a:lnSpc>
                <a:spcPct val="107000"/>
              </a:lnSpc>
            </a:pPr>
            <a:endParaRPr lang="en-US" sz="2000" dirty="0">
              <a:effectLst/>
              <a:ea typeface="Calibri" panose="020F0502020204030204" pitchFamily="34" charset="0"/>
              <a:cs typeface="Times New Roman" panose="02020603050405020304" pitchFamily="18" charset="0"/>
            </a:endParaRP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39</a:t>
            </a:fld>
            <a:endParaRPr lang="en-US" dirty="0"/>
          </a:p>
        </p:txBody>
      </p:sp>
    </p:spTree>
    <p:extLst>
      <p:ext uri="{BB962C8B-B14F-4D97-AF65-F5344CB8AC3E}">
        <p14:creationId xmlns:p14="http://schemas.microsoft.com/office/powerpoint/2010/main" val="33290717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400" dirty="0">
                <a:solidFill>
                  <a:schemeClr val="accent1"/>
                </a:solidFill>
                <a:effectLst/>
                <a:ea typeface="Calibri" panose="020F0502020204030204" pitchFamily="34" charset="0"/>
              </a:rPr>
              <a:t>38 CFR § 3.350(f)(5) - </a:t>
            </a:r>
            <a:r>
              <a:rPr lang="en-US" sz="3400" b="1" dirty="0">
                <a:solidFill>
                  <a:schemeClr val="accent1"/>
                </a:solidFill>
                <a:effectLst/>
                <a:ea typeface="Calibri" panose="020F0502020204030204" pitchFamily="34" charset="0"/>
                <a:cs typeface="Calibri" panose="020F0502020204030204" pitchFamily="34" charset="0"/>
              </a:rPr>
              <a:t>More Half Step Bumps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pPr>
            <a:r>
              <a:rPr lang="en-US" sz="2500" dirty="0">
                <a:effectLst/>
                <a:ea typeface="Calibri" panose="020F0502020204030204" pitchFamily="34" charset="0"/>
                <a:cs typeface="ArialMT"/>
              </a:rPr>
              <a:t>38 CFR 3.350(f)(5) states that elevated rates may also be authorized for the loss or </a:t>
            </a:r>
            <a:r>
              <a:rPr lang="en-US" sz="2500" b="1" dirty="0">
                <a:effectLst/>
                <a:ea typeface="Calibri" panose="020F0502020204030204" pitchFamily="34" charset="0"/>
                <a:cs typeface="ArialMT"/>
              </a:rPr>
              <a:t>loss of</a:t>
            </a:r>
            <a:r>
              <a:rPr lang="en-US" sz="2500" b="1" dirty="0">
                <a:ea typeface="Calibri" panose="020F0502020204030204" pitchFamily="34" charset="0"/>
                <a:cs typeface="Times New Roman" panose="02020603050405020304" pitchFamily="18" charset="0"/>
              </a:rPr>
              <a:t> </a:t>
            </a:r>
            <a:r>
              <a:rPr lang="en-US" sz="2500" b="1" dirty="0">
                <a:effectLst/>
                <a:ea typeface="Calibri" panose="020F0502020204030204" pitchFamily="34" charset="0"/>
                <a:cs typeface="ArialMT"/>
              </a:rPr>
              <a:t>use of three extremities</a:t>
            </a:r>
            <a:r>
              <a:rPr lang="en-US" sz="2500" dirty="0">
                <a:effectLst/>
                <a:ea typeface="Calibri" panose="020F0502020204030204" pitchFamily="34" charset="0"/>
                <a:cs typeface="ArialMT"/>
              </a:rPr>
              <a:t>.</a:t>
            </a:r>
            <a:endParaRPr lang="en-US" sz="2500" dirty="0">
              <a:effectLst/>
              <a:ea typeface="Calibri" panose="020F0502020204030204" pitchFamily="34" charset="0"/>
              <a:cs typeface="Times New Roman" panose="02020603050405020304" pitchFamily="18" charset="0"/>
            </a:endParaRPr>
          </a:p>
          <a:p>
            <a:pPr>
              <a:lnSpc>
                <a:spcPct val="107000"/>
              </a:lnSpc>
            </a:pPr>
            <a:r>
              <a:rPr lang="en-US" sz="2500" dirty="0">
                <a:effectLst/>
                <a:ea typeface="Calibri" panose="020F0502020204030204" pitchFamily="34" charset="0"/>
                <a:cs typeface="ArialMT"/>
              </a:rPr>
              <a:t> If a veteran has suffered the service-connected loss or loss of</a:t>
            </a:r>
            <a:r>
              <a:rPr lang="en-US" sz="2500" dirty="0">
                <a:ea typeface="Calibri" panose="020F0502020204030204" pitchFamily="34" charset="0"/>
                <a:cs typeface="Times New Roman" panose="02020603050405020304" pitchFamily="18" charset="0"/>
              </a:rPr>
              <a:t> </a:t>
            </a:r>
            <a:r>
              <a:rPr lang="en-US" sz="2500" dirty="0">
                <a:effectLst/>
                <a:ea typeface="Calibri" panose="020F0502020204030204" pitchFamily="34" charset="0"/>
                <a:cs typeface="ArialMT"/>
              </a:rPr>
              <a:t>use, or a combination of anatomical loss or loss of use, of three</a:t>
            </a:r>
            <a:r>
              <a:rPr lang="en-US" sz="2500" dirty="0">
                <a:ea typeface="Calibri" panose="020F0502020204030204" pitchFamily="34" charset="0"/>
                <a:cs typeface="Times New Roman" panose="02020603050405020304" pitchFamily="18" charset="0"/>
              </a:rPr>
              <a:t> </a:t>
            </a:r>
            <a:r>
              <a:rPr lang="en-US" sz="2500" dirty="0">
                <a:effectLst/>
                <a:ea typeface="Calibri" panose="020F0502020204030204" pitchFamily="34" charset="0"/>
                <a:cs typeface="ArialMT"/>
              </a:rPr>
              <a:t>extremities, he/she is entitled to the next higher rate regardless</a:t>
            </a:r>
            <a:r>
              <a:rPr lang="en-US" sz="2500" dirty="0">
                <a:ea typeface="Calibri" panose="020F0502020204030204" pitchFamily="34" charset="0"/>
                <a:cs typeface="Times New Roman" panose="02020603050405020304" pitchFamily="18" charset="0"/>
              </a:rPr>
              <a:t> </a:t>
            </a:r>
            <a:r>
              <a:rPr lang="en-US" sz="2500" dirty="0">
                <a:effectLst/>
                <a:ea typeface="Calibri" panose="020F0502020204030204" pitchFamily="34" charset="0"/>
                <a:cs typeface="ArialMT"/>
              </a:rPr>
              <a:t>of whether that rate is a statutory rate or an intermediate rate.</a:t>
            </a:r>
            <a:endParaRPr lang="en-US" sz="2500" dirty="0">
              <a:ea typeface="Calibri" panose="020F0502020204030204" pitchFamily="34" charset="0"/>
              <a:cs typeface="ArialMT"/>
            </a:endParaRPr>
          </a:p>
          <a:p>
            <a:pPr>
              <a:lnSpc>
                <a:spcPct val="107000"/>
              </a:lnSpc>
            </a:pPr>
            <a:r>
              <a:rPr lang="en-US" sz="2500" dirty="0">
                <a:solidFill>
                  <a:srgbClr val="2A2627"/>
                </a:solidFill>
                <a:effectLst/>
                <a:ea typeface="Calibri" panose="020F0502020204030204" pitchFamily="34" charset="0"/>
                <a:cs typeface="Times New Roman" panose="02020603050405020304" pitchFamily="18" charset="0"/>
              </a:rPr>
              <a:t> The rate of SMC payable to a veteran who has the</a:t>
            </a:r>
            <a:r>
              <a:rPr lang="en-US" sz="2500" dirty="0">
                <a:ea typeface="Calibri" panose="020F0502020204030204" pitchFamily="34" charset="0"/>
                <a:cs typeface="Times New Roman" panose="02020603050405020304" pitchFamily="18" charset="0"/>
              </a:rPr>
              <a:t> </a:t>
            </a:r>
            <a:r>
              <a:rPr lang="en-US" sz="2500" dirty="0">
                <a:solidFill>
                  <a:srgbClr val="2A2627"/>
                </a:solidFill>
                <a:effectLst/>
                <a:ea typeface="Calibri" panose="020F0502020204030204" pitchFamily="34" charset="0"/>
                <a:cs typeface="Times New Roman" panose="02020603050405020304" pitchFamily="18" charset="0"/>
              </a:rPr>
              <a:t>service-connected </a:t>
            </a:r>
            <a:r>
              <a:rPr lang="en-US" sz="2500" dirty="0">
                <a:solidFill>
                  <a:srgbClr val="2A2627"/>
                </a:solidFill>
                <a:ea typeface="Calibri" panose="020F0502020204030204" pitchFamily="34" charset="0"/>
                <a:cs typeface="Times New Roman" panose="02020603050405020304" pitchFamily="18" charset="0"/>
              </a:rPr>
              <a:t>l</a:t>
            </a:r>
            <a:r>
              <a:rPr lang="en-US" sz="2500" dirty="0">
                <a:solidFill>
                  <a:srgbClr val="2A2627"/>
                </a:solidFill>
                <a:effectLst/>
                <a:ea typeface="Calibri" panose="020F0502020204030204" pitchFamily="34" charset="0"/>
                <a:cs typeface="Times New Roman" panose="02020603050405020304" pitchFamily="18" charset="0"/>
              </a:rPr>
              <a:t>oss or loss of use of three extremities will be determined by</a:t>
            </a:r>
            <a:r>
              <a:rPr lang="en-US" sz="2500" dirty="0">
                <a:ea typeface="Calibri" panose="020F0502020204030204" pitchFamily="34" charset="0"/>
                <a:cs typeface="Times New Roman" panose="02020603050405020304" pitchFamily="18" charset="0"/>
              </a:rPr>
              <a:t> </a:t>
            </a:r>
            <a:r>
              <a:rPr lang="en-US" sz="2500" b="1" dirty="0">
                <a:solidFill>
                  <a:srgbClr val="2A2627"/>
                </a:solidFill>
                <a:effectLst/>
                <a:ea typeface="Calibri" panose="020F0502020204030204" pitchFamily="34" charset="0"/>
                <a:cs typeface="Times New Roman" panose="02020603050405020304" pitchFamily="18" charset="0"/>
              </a:rPr>
              <a:t>ascertaining the rate payable without regard to the three extremities rule</a:t>
            </a:r>
            <a:r>
              <a:rPr lang="en-US" sz="2500" dirty="0">
                <a:solidFill>
                  <a:srgbClr val="2A2627"/>
                </a:solidFill>
                <a:effectLst/>
                <a:ea typeface="Calibri" panose="020F0502020204030204" pitchFamily="34" charset="0"/>
                <a:cs typeface="Times New Roman" panose="02020603050405020304" pitchFamily="18" charset="0"/>
              </a:rPr>
              <a:t> and then</a:t>
            </a:r>
            <a:r>
              <a:rPr lang="en-US" sz="2500" dirty="0">
                <a:ea typeface="Calibri" panose="020F0502020204030204" pitchFamily="34" charset="0"/>
                <a:cs typeface="Times New Roman" panose="02020603050405020304" pitchFamily="18" charset="0"/>
              </a:rPr>
              <a:t> </a:t>
            </a:r>
            <a:r>
              <a:rPr lang="en-US" sz="2500" dirty="0">
                <a:solidFill>
                  <a:srgbClr val="2A2627"/>
                </a:solidFill>
                <a:effectLst/>
                <a:ea typeface="Calibri" panose="020F0502020204030204" pitchFamily="34" charset="0"/>
              </a:rPr>
              <a:t>increasing that rate by a half step (this can lead to some interesting pyramiding which we’ll discuss later).</a:t>
            </a:r>
            <a:endParaRPr lang="en-US" sz="2500"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pPr>
            <a:endParaRPr lang="en-US" sz="18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40</a:t>
            </a:fld>
            <a:endParaRPr lang="en-US" dirty="0"/>
          </a:p>
        </p:txBody>
      </p:sp>
    </p:spTree>
    <p:extLst>
      <p:ext uri="{BB962C8B-B14F-4D97-AF65-F5344CB8AC3E}">
        <p14:creationId xmlns:p14="http://schemas.microsoft.com/office/powerpoint/2010/main" val="42778185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Half and Full-Step Bump Examples</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lnSpc>
                <a:spcPct val="107000"/>
              </a:lnSpc>
              <a:buNone/>
            </a:pPr>
            <a:r>
              <a:rPr lang="en-US" sz="1980" u="sng" dirty="0">
                <a:effectLst/>
                <a:ea typeface="Calibri" panose="020F0502020204030204" pitchFamily="34" charset="0"/>
              </a:rPr>
              <a:t>Example involving </a:t>
            </a:r>
            <a:r>
              <a:rPr lang="en-US" sz="1980" u="sng" dirty="0">
                <a:effectLst/>
                <a:ea typeface="Calibri" panose="020F0502020204030204" pitchFamily="34" charset="0"/>
                <a:cs typeface="Times New Roman" panose="02020603050405020304" pitchFamily="18" charset="0"/>
              </a:rPr>
              <a:t>38 CFR 3.350(f)(3)</a:t>
            </a:r>
            <a:r>
              <a:rPr lang="en-US" sz="1980" u="sng" dirty="0">
                <a:ea typeface="Calibri" panose="020F0502020204030204" pitchFamily="34" charset="0"/>
                <a:cs typeface="Times New Roman" panose="02020603050405020304" pitchFamily="18" charset="0"/>
              </a:rPr>
              <a:t>:</a:t>
            </a:r>
          </a:p>
          <a:p>
            <a:pPr marL="342900" indent="-342900">
              <a:lnSpc>
                <a:spcPct val="107000"/>
              </a:lnSpc>
              <a:spcAft>
                <a:spcPts val="800"/>
              </a:spcAft>
            </a:pPr>
            <a:r>
              <a:rPr lang="en-US" sz="1980" dirty="0">
                <a:effectLst/>
                <a:ea typeface="Calibri" panose="020F0502020204030204" pitchFamily="34" charset="0"/>
                <a:cs typeface="Times New Roman" panose="02020603050405020304" pitchFamily="18" charset="0"/>
              </a:rPr>
              <a:t>Veteran has anatomical loss of both lower extremities that meets the requirements for SMC</a:t>
            </a:r>
            <a:r>
              <a:rPr lang="en-US" sz="1980" dirty="0">
                <a:ea typeface="Calibri" panose="020F0502020204030204" pitchFamily="34" charset="0"/>
                <a:cs typeface="Times New Roman" panose="02020603050405020304" pitchFamily="18" charset="0"/>
              </a:rPr>
              <a:t>-M (above knee)</a:t>
            </a:r>
            <a:r>
              <a:rPr lang="en-US" sz="1980" dirty="0">
                <a:effectLst/>
                <a:ea typeface="Calibri" panose="020F0502020204030204" pitchFamily="34" charset="0"/>
                <a:cs typeface="Times New Roman" panose="02020603050405020304" pitchFamily="18" charset="0"/>
              </a:rPr>
              <a:t> and a 70% permanent SC evaluation for PTSD that is completely independent of the anatomical loss of both lower extremities.</a:t>
            </a:r>
          </a:p>
          <a:p>
            <a:pPr marL="342900" indent="-342900">
              <a:lnSpc>
                <a:spcPct val="107000"/>
              </a:lnSpc>
              <a:spcAft>
                <a:spcPts val="800"/>
              </a:spcAft>
            </a:pPr>
            <a:r>
              <a:rPr lang="en-US" sz="1980" dirty="0">
                <a:effectLst/>
                <a:ea typeface="Calibri" panose="020F0502020204030204" pitchFamily="34" charset="0"/>
                <a:cs typeface="Times New Roman" panose="02020603050405020304" pitchFamily="18" charset="0"/>
              </a:rPr>
              <a:t>Result: the Veteran is entitled to the intermediate rate of SMC-</a:t>
            </a:r>
            <a:r>
              <a:rPr lang="en-US" sz="1980" dirty="0">
                <a:ea typeface="Calibri" panose="020F0502020204030204" pitchFamily="34" charset="0"/>
                <a:cs typeface="Times New Roman" panose="02020603050405020304" pitchFamily="18" charset="0"/>
              </a:rPr>
              <a:t>M</a:t>
            </a:r>
            <a:r>
              <a:rPr lang="en-US" sz="1980" b="1" dirty="0">
                <a:effectLst/>
                <a:ea typeface="Calibri" panose="020F0502020204030204" pitchFamily="34" charset="0"/>
                <a:cs typeface="Times New Roman" panose="02020603050405020304" pitchFamily="18" charset="0"/>
              </a:rPr>
              <a:t>1/2</a:t>
            </a:r>
            <a:r>
              <a:rPr lang="en-US" sz="1980" dirty="0">
                <a:effectLst/>
                <a:ea typeface="Calibri" panose="020F0502020204030204" pitchFamily="34" charset="0"/>
                <a:cs typeface="Times New Roman" panose="02020603050405020304" pitchFamily="18" charset="0"/>
              </a:rPr>
              <a:t>, because of </a:t>
            </a:r>
            <a:r>
              <a:rPr lang="en-US" sz="1980" b="1" dirty="0">
                <a:effectLst/>
                <a:ea typeface="Calibri" panose="020F0502020204030204" pitchFamily="34" charset="0"/>
                <a:cs typeface="ArialMT"/>
              </a:rPr>
              <a:t>additional and different</a:t>
            </a:r>
            <a:r>
              <a:rPr lang="en-US" sz="1980" b="1" dirty="0">
                <a:ea typeface="Calibri" panose="020F0502020204030204" pitchFamily="34" charset="0"/>
                <a:cs typeface="Times New Roman" panose="02020603050405020304" pitchFamily="18" charset="0"/>
              </a:rPr>
              <a:t> </a:t>
            </a:r>
            <a:r>
              <a:rPr lang="en-US" sz="1980" b="1" dirty="0">
                <a:effectLst/>
                <a:ea typeface="Calibri" panose="020F0502020204030204" pitchFamily="34" charset="0"/>
                <a:cs typeface="ArialMT"/>
              </a:rPr>
              <a:t>independent disabilities rated 50% or more</a:t>
            </a:r>
            <a:r>
              <a:rPr lang="en-US" sz="1980" dirty="0">
                <a:effectLst/>
                <a:ea typeface="Calibri" panose="020F0502020204030204" pitchFamily="34" charset="0"/>
                <a:cs typeface="Times New Roman" panose="02020603050405020304" pitchFamily="18" charset="0"/>
              </a:rPr>
              <a:t>.</a:t>
            </a:r>
          </a:p>
          <a:p>
            <a:pPr marL="0" marR="0" indent="0">
              <a:lnSpc>
                <a:spcPct val="107000"/>
              </a:lnSpc>
              <a:spcBef>
                <a:spcPts val="0"/>
              </a:spcBef>
              <a:spcAft>
                <a:spcPts val="800"/>
              </a:spcAft>
              <a:buNone/>
            </a:pPr>
            <a:endParaRPr lang="en-US" sz="1980" dirty="0">
              <a:effectLst/>
              <a:ea typeface="Calibri" panose="020F0502020204030204" pitchFamily="34" charset="0"/>
              <a:cs typeface="Times New Roman" panose="02020603050405020304" pitchFamily="18" charset="0"/>
            </a:endParaRPr>
          </a:p>
          <a:p>
            <a:pPr marL="0" indent="0">
              <a:lnSpc>
                <a:spcPct val="107000"/>
              </a:lnSpc>
              <a:buNone/>
            </a:pPr>
            <a:r>
              <a:rPr lang="en-US" sz="1980" u="sng" dirty="0">
                <a:effectLst/>
                <a:ea typeface="Calibri" panose="020F0502020204030204" pitchFamily="34" charset="0"/>
              </a:rPr>
              <a:t>Example involving </a:t>
            </a:r>
            <a:r>
              <a:rPr lang="en-US" sz="1980" u="sng" dirty="0">
                <a:effectLst/>
                <a:ea typeface="Calibri" panose="020F0502020204030204" pitchFamily="34" charset="0"/>
                <a:cs typeface="Times New Roman" panose="02020603050405020304" pitchFamily="18" charset="0"/>
              </a:rPr>
              <a:t>38 CFR 3.350(f)(4)</a:t>
            </a:r>
            <a:r>
              <a:rPr lang="en-US" sz="1980" u="sng" dirty="0">
                <a:ea typeface="Calibri" panose="020F0502020204030204" pitchFamily="34" charset="0"/>
                <a:cs typeface="Times New Roman" panose="02020603050405020304" pitchFamily="18" charset="0"/>
              </a:rPr>
              <a:t>:</a:t>
            </a:r>
          </a:p>
          <a:p>
            <a:pPr marL="342900" indent="-342900">
              <a:lnSpc>
                <a:spcPct val="107000"/>
              </a:lnSpc>
              <a:spcAft>
                <a:spcPts val="800"/>
              </a:spcAft>
            </a:pPr>
            <a:r>
              <a:rPr lang="en-US" sz="1980" dirty="0">
                <a:effectLst/>
                <a:ea typeface="Calibri" panose="020F0502020204030204" pitchFamily="34" charset="0"/>
                <a:cs typeface="Times New Roman" panose="02020603050405020304" pitchFamily="18" charset="0"/>
              </a:rPr>
              <a:t>Veteran has anatomical loss of both lower extremities that meets the requirements for SMC</a:t>
            </a:r>
            <a:r>
              <a:rPr lang="en-US" sz="1980" dirty="0">
                <a:ea typeface="Calibri" panose="020F0502020204030204" pitchFamily="34" charset="0"/>
                <a:cs typeface="Times New Roman" panose="02020603050405020304" pitchFamily="18" charset="0"/>
              </a:rPr>
              <a:t>-M (above knee)</a:t>
            </a:r>
            <a:r>
              <a:rPr lang="en-US" sz="1980" dirty="0">
                <a:effectLst/>
                <a:ea typeface="Calibri" panose="020F0502020204030204" pitchFamily="34" charset="0"/>
                <a:cs typeface="Times New Roman" panose="02020603050405020304" pitchFamily="18" charset="0"/>
              </a:rPr>
              <a:t> and a 100% permanent SC evaluation for PTSD that is completely independent of the anatomical loss of both lower extremities.</a:t>
            </a:r>
          </a:p>
          <a:p>
            <a:pPr marL="342900" indent="-342900">
              <a:lnSpc>
                <a:spcPct val="107000"/>
              </a:lnSpc>
              <a:spcAft>
                <a:spcPts val="800"/>
              </a:spcAft>
            </a:pPr>
            <a:r>
              <a:rPr lang="en-US" sz="1980" dirty="0">
                <a:effectLst/>
                <a:ea typeface="Calibri" panose="020F0502020204030204" pitchFamily="34" charset="0"/>
                <a:cs typeface="Times New Roman" panose="02020603050405020304" pitchFamily="18" charset="0"/>
              </a:rPr>
              <a:t>Result: the Veteran is entitled to the next higher rate of </a:t>
            </a:r>
            <a:r>
              <a:rPr lang="en-US" sz="1980" b="1" dirty="0">
                <a:effectLst/>
                <a:ea typeface="Calibri" panose="020F0502020204030204" pitchFamily="34" charset="0"/>
                <a:cs typeface="Times New Roman" panose="02020603050405020304" pitchFamily="18" charset="0"/>
              </a:rPr>
              <a:t>SMC</a:t>
            </a:r>
            <a:r>
              <a:rPr lang="en-US" sz="1980" b="1" dirty="0">
                <a:ea typeface="Calibri" panose="020F0502020204030204" pitchFamily="34" charset="0"/>
                <a:cs typeface="Times New Roman" panose="02020603050405020304" pitchFamily="18" charset="0"/>
              </a:rPr>
              <a:t>-N</a:t>
            </a:r>
            <a:r>
              <a:rPr lang="en-US" sz="1980" dirty="0">
                <a:effectLst/>
                <a:ea typeface="Calibri" panose="020F0502020204030204" pitchFamily="34" charset="0"/>
                <a:cs typeface="Times New Roman" panose="02020603050405020304" pitchFamily="18" charset="0"/>
              </a:rPr>
              <a:t>, because of the </a:t>
            </a:r>
            <a:r>
              <a:rPr lang="en-US" sz="1980" b="1" dirty="0">
                <a:effectLst/>
                <a:ea typeface="Calibri" panose="020F0502020204030204" pitchFamily="34" charset="0"/>
                <a:cs typeface="Times New Roman" panose="02020603050405020304" pitchFamily="18" charset="0"/>
              </a:rPr>
              <a:t>additional, single, permanent disability that is independently ratable as 100-percent disabling.</a:t>
            </a:r>
          </a:p>
          <a:p>
            <a:pPr marL="0" indent="0">
              <a:lnSpc>
                <a:spcPct val="107000"/>
              </a:lnSpc>
              <a:buNone/>
            </a:pPr>
            <a:endParaRPr lang="en-US" sz="1980" dirty="0">
              <a:ea typeface="Calibri" panose="020F0502020204030204" pitchFamily="34" charset="0"/>
              <a:cs typeface="Times New Roman" panose="02020603050405020304" pitchFamily="18" charset="0"/>
            </a:endParaRPr>
          </a:p>
          <a:p>
            <a:pPr marL="285750" indent="-285750">
              <a:lnSpc>
                <a:spcPct val="107000"/>
              </a:lnSpc>
            </a:pPr>
            <a:endParaRPr lang="en-US" sz="1980" dirty="0">
              <a:effectLst/>
              <a:ea typeface="Calibri" panose="020F0502020204030204" pitchFamily="34" charset="0"/>
              <a:cs typeface="Times New Roman" panose="02020603050405020304" pitchFamily="18" charset="0"/>
            </a:endParaRPr>
          </a:p>
          <a:p>
            <a:pPr marL="285750" indent="-285750">
              <a:lnSpc>
                <a:spcPct val="107000"/>
              </a:lnSpc>
            </a:pPr>
            <a:endParaRPr lang="en-US" sz="1980" dirty="0">
              <a:effectLst/>
              <a:ea typeface="Calibri" panose="020F0502020204030204" pitchFamily="34" charset="0"/>
              <a:cs typeface="Times New Roman" panose="02020603050405020304" pitchFamily="18" charset="0"/>
            </a:endParaRPr>
          </a:p>
          <a:p>
            <a:pPr marL="118872" indent="0">
              <a:buNone/>
            </a:pPr>
            <a:endParaRPr lang="en-US" sz="1980" dirty="0"/>
          </a:p>
          <a:p>
            <a:pPr marL="118872" indent="0">
              <a:buNone/>
            </a:pPr>
            <a:endParaRPr lang="en-US" sz="1980" dirty="0"/>
          </a:p>
          <a:p>
            <a:pPr marL="118872" indent="0">
              <a:buNone/>
            </a:pPr>
            <a:endParaRPr lang="en-US" sz="1980" dirty="0"/>
          </a:p>
          <a:p>
            <a:pPr marL="118872" indent="0">
              <a:buNone/>
            </a:pPr>
            <a:endParaRPr lang="en-US" sz="1980" dirty="0"/>
          </a:p>
          <a:p>
            <a:pPr marL="118872" indent="0">
              <a:buNone/>
            </a:pPr>
            <a:endParaRPr lang="en-US" sz="1980" dirty="0"/>
          </a:p>
          <a:p>
            <a:pPr marL="118872" indent="0">
              <a:buNone/>
            </a:pPr>
            <a:endParaRPr lang="en-US" sz="1980" dirty="0"/>
          </a:p>
          <a:p>
            <a:pPr marL="118872" indent="0">
              <a:buNone/>
            </a:pPr>
            <a:endParaRPr lang="en-US" sz="1980" dirty="0"/>
          </a:p>
          <a:p>
            <a:pPr marL="118872" indent="0">
              <a:buNone/>
            </a:pPr>
            <a:endParaRPr lang="en-US" sz="1980" dirty="0"/>
          </a:p>
          <a:p>
            <a:pPr marL="118872" indent="0">
              <a:buNone/>
            </a:pPr>
            <a:endParaRPr lang="en-US" sz="1980" dirty="0"/>
          </a:p>
          <a:p>
            <a:pPr marL="118872" indent="0">
              <a:buNone/>
            </a:pPr>
            <a:endParaRPr lang="en-US" sz="1980" dirty="0"/>
          </a:p>
          <a:p>
            <a:pPr marL="118872" indent="0">
              <a:buNone/>
            </a:pPr>
            <a:endParaRPr lang="en-US" sz="1980" dirty="0"/>
          </a:p>
          <a:p>
            <a:pPr marL="118872" indent="0">
              <a:buNone/>
            </a:pPr>
            <a:endParaRPr lang="en-US" sz="1980" dirty="0"/>
          </a:p>
          <a:p>
            <a:pPr marL="118872" indent="0">
              <a:buNone/>
            </a:pPr>
            <a:endParaRPr lang="en-US" sz="1980" dirty="0"/>
          </a:p>
          <a:p>
            <a:pPr marL="118872" indent="0">
              <a:buNone/>
            </a:pPr>
            <a:endParaRPr lang="en-US" sz="198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41</a:t>
            </a:fld>
            <a:endParaRPr lang="en-US" dirty="0"/>
          </a:p>
        </p:txBody>
      </p:sp>
    </p:spTree>
    <p:extLst>
      <p:ext uri="{BB962C8B-B14F-4D97-AF65-F5344CB8AC3E}">
        <p14:creationId xmlns:p14="http://schemas.microsoft.com/office/powerpoint/2010/main" val="5897445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Half and Full-Step Bump Examples</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lnSpc>
                <a:spcPct val="107000"/>
              </a:lnSpc>
              <a:buNone/>
            </a:pPr>
            <a:r>
              <a:rPr lang="en-US" sz="2170" u="sng" dirty="0">
                <a:effectLst/>
                <a:ea typeface="Calibri" panose="020F0502020204030204" pitchFamily="34" charset="0"/>
              </a:rPr>
              <a:t>Example involving </a:t>
            </a:r>
            <a:r>
              <a:rPr lang="en-US" sz="2170" u="sng" dirty="0">
                <a:effectLst/>
                <a:ea typeface="Calibri" panose="020F0502020204030204" pitchFamily="34" charset="0"/>
                <a:cs typeface="Times New Roman" panose="02020603050405020304" pitchFamily="18" charset="0"/>
              </a:rPr>
              <a:t>38 CFR 3.350(f)(3) plus SMC-K</a:t>
            </a:r>
            <a:r>
              <a:rPr lang="en-US" sz="2170" u="sng" dirty="0">
                <a:ea typeface="Calibri" panose="020F0502020204030204" pitchFamily="34" charset="0"/>
                <a:cs typeface="Times New Roman" panose="02020603050405020304" pitchFamily="18" charset="0"/>
              </a:rPr>
              <a:t>:</a:t>
            </a:r>
          </a:p>
          <a:p>
            <a:pPr marL="342900" indent="-342900">
              <a:lnSpc>
                <a:spcPct val="107000"/>
              </a:lnSpc>
              <a:spcAft>
                <a:spcPts val="800"/>
              </a:spcAft>
            </a:pPr>
            <a:r>
              <a:rPr lang="en-US" sz="2170" dirty="0">
                <a:effectLst/>
                <a:ea typeface="Calibri" panose="020F0502020204030204" pitchFamily="34" charset="0"/>
                <a:cs typeface="Times New Roman" panose="02020603050405020304" pitchFamily="18" charset="0"/>
              </a:rPr>
              <a:t>Veteran has anatomical loss of both hands, a 30% SC evaluation for loss of one eye</a:t>
            </a:r>
            <a:r>
              <a:rPr lang="en-US" sz="2170" dirty="0">
                <a:ea typeface="Calibri" panose="020F0502020204030204" pitchFamily="34" charset="0"/>
                <a:cs typeface="Times New Roman" panose="02020603050405020304" pitchFamily="18" charset="0"/>
              </a:rPr>
              <a:t>, and 30% for removal of both testes.</a:t>
            </a:r>
          </a:p>
          <a:p>
            <a:pPr marL="342900" indent="-342900">
              <a:lnSpc>
                <a:spcPct val="107000"/>
              </a:lnSpc>
              <a:spcAft>
                <a:spcPts val="800"/>
              </a:spcAft>
            </a:pPr>
            <a:r>
              <a:rPr lang="en-US" sz="2170" dirty="0">
                <a:effectLst/>
                <a:ea typeface="Calibri" panose="020F0502020204030204" pitchFamily="34" charset="0"/>
                <a:cs typeface="Times New Roman" panose="02020603050405020304" pitchFamily="18" charset="0"/>
              </a:rPr>
              <a:t>Result: the Veteran is entitled to the intermediate rate of SMC-</a:t>
            </a:r>
            <a:r>
              <a:rPr lang="en-US" sz="2170" dirty="0">
                <a:ea typeface="Calibri" panose="020F0502020204030204" pitchFamily="34" charset="0"/>
                <a:cs typeface="Times New Roman" panose="02020603050405020304" pitchFamily="18" charset="0"/>
              </a:rPr>
              <a:t>M</a:t>
            </a:r>
            <a:r>
              <a:rPr lang="en-US" sz="2170" dirty="0">
                <a:effectLst/>
                <a:ea typeface="Calibri" panose="020F0502020204030204" pitchFamily="34" charset="0"/>
                <a:cs typeface="Times New Roman" panose="02020603050405020304" pitchFamily="18" charset="0"/>
              </a:rPr>
              <a:t>1/2, because of </a:t>
            </a:r>
            <a:r>
              <a:rPr lang="en-US" sz="2170" dirty="0">
                <a:effectLst/>
                <a:ea typeface="Calibri" panose="020F0502020204030204" pitchFamily="34" charset="0"/>
                <a:cs typeface="ArialMT"/>
              </a:rPr>
              <a:t>additional and different</a:t>
            </a:r>
            <a:r>
              <a:rPr lang="en-US" sz="2170" dirty="0">
                <a:ea typeface="Calibri" panose="020F0502020204030204" pitchFamily="34" charset="0"/>
                <a:cs typeface="Times New Roman" panose="02020603050405020304" pitchFamily="18" charset="0"/>
              </a:rPr>
              <a:t> </a:t>
            </a:r>
            <a:r>
              <a:rPr lang="en-US" sz="2170" dirty="0">
                <a:effectLst/>
                <a:ea typeface="Calibri" panose="020F0502020204030204" pitchFamily="34" charset="0"/>
                <a:cs typeface="ArialMT"/>
              </a:rPr>
              <a:t>independent disabilities rated 50% or more</a:t>
            </a:r>
            <a:r>
              <a:rPr lang="en-US" sz="2170" dirty="0">
                <a:effectLst/>
                <a:ea typeface="Calibri" panose="020F0502020204030204" pitchFamily="34" charset="0"/>
                <a:cs typeface="Times New Roman" panose="02020603050405020304" pitchFamily="18" charset="0"/>
              </a:rPr>
              <a:t>.</a:t>
            </a:r>
          </a:p>
          <a:p>
            <a:pPr marL="342900" indent="-342900">
              <a:lnSpc>
                <a:spcPct val="107000"/>
              </a:lnSpc>
              <a:spcAft>
                <a:spcPts val="800"/>
              </a:spcAft>
            </a:pPr>
            <a:r>
              <a:rPr lang="en-US" sz="2170" dirty="0">
                <a:ea typeface="Calibri" panose="020F0502020204030204" pitchFamily="34" charset="0"/>
                <a:cs typeface="Times New Roman" panose="02020603050405020304" pitchFamily="18" charset="0"/>
              </a:rPr>
              <a:t>Also entitled to SMC-K for blindness of one eye AND an additional SMC-K for anatomical loss of a creative organ.</a:t>
            </a:r>
            <a:endParaRPr lang="en-US" sz="2170"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2170" dirty="0">
              <a:ea typeface="Calibri" panose="020F0502020204030204" pitchFamily="34" charset="0"/>
              <a:cs typeface="Times New Roman" panose="02020603050405020304" pitchFamily="18" charset="0"/>
            </a:endParaRPr>
          </a:p>
          <a:p>
            <a:pPr marL="0" indent="0">
              <a:lnSpc>
                <a:spcPct val="107000"/>
              </a:lnSpc>
              <a:spcAft>
                <a:spcPts val="800"/>
              </a:spcAft>
              <a:buNone/>
            </a:pPr>
            <a:r>
              <a:rPr lang="en-US" sz="2170" i="1" dirty="0"/>
              <a:t>Advocacy Tip</a:t>
            </a:r>
            <a:r>
              <a:rPr lang="en-US" sz="2170" dirty="0"/>
              <a:t>: We’ve encountered several scenarios where a veteran receives SMC-S, then is granted (A&amp;A). However, the rater assigns SMC-L without including a half-step bump under (f)(3) or a full-step bump under (f)(4). Based on our experience, a veteran transitioning from SMC-S to SMC-L is quite likely entitled to SMC-L1/2 or a higher level. </a:t>
            </a:r>
          </a:p>
          <a:p>
            <a:pPr marL="0" marR="0" indent="0">
              <a:lnSpc>
                <a:spcPct val="107000"/>
              </a:lnSpc>
              <a:spcBef>
                <a:spcPts val="0"/>
              </a:spcBef>
              <a:spcAft>
                <a:spcPts val="800"/>
              </a:spcAft>
              <a:buNone/>
            </a:pPr>
            <a:endParaRPr lang="en-US" sz="2000" dirty="0">
              <a:effectLst/>
              <a:ea typeface="Calibri" panose="020F0502020204030204" pitchFamily="34" charset="0"/>
              <a:cs typeface="Times New Roman" panose="02020603050405020304" pitchFamily="18" charset="0"/>
            </a:endParaRPr>
          </a:p>
          <a:p>
            <a:pPr marL="0" indent="0">
              <a:lnSpc>
                <a:spcPct val="107000"/>
              </a:lnSpc>
              <a:buNone/>
            </a:pPr>
            <a:endParaRPr lang="en-US" sz="2200" dirty="0">
              <a:ea typeface="Calibri" panose="020F0502020204030204" pitchFamily="34" charset="0"/>
              <a:cs typeface="Times New Roman" panose="02020603050405020304" pitchFamily="18" charset="0"/>
            </a:endParaRPr>
          </a:p>
          <a:p>
            <a:pPr marL="285750" indent="-285750">
              <a:lnSpc>
                <a:spcPct val="107000"/>
              </a:lnSpc>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pPr>
            <a:endParaRPr lang="en-US" sz="18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42</a:t>
            </a:fld>
            <a:endParaRPr lang="en-US" dirty="0"/>
          </a:p>
        </p:txBody>
      </p:sp>
    </p:spTree>
    <p:extLst>
      <p:ext uri="{BB962C8B-B14F-4D97-AF65-F5344CB8AC3E}">
        <p14:creationId xmlns:p14="http://schemas.microsoft.com/office/powerpoint/2010/main" val="27719145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38 CFR § 3.350(f)(3) and (f)(4) Exception</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342900" indent="-342900">
              <a:lnSpc>
                <a:spcPct val="107000"/>
              </a:lnSpc>
            </a:pPr>
            <a:r>
              <a:rPr lang="en-US" sz="1900" dirty="0">
                <a:ea typeface="Calibri" panose="020F0502020204030204" pitchFamily="34" charset="0"/>
                <a:cs typeface="ArialMT"/>
              </a:rPr>
              <a:t>T</a:t>
            </a:r>
            <a:r>
              <a:rPr lang="en-US" sz="1900" dirty="0">
                <a:effectLst/>
                <a:ea typeface="Calibri" panose="020F0502020204030204" pitchFamily="34" charset="0"/>
                <a:cs typeface="ArialMT"/>
              </a:rPr>
              <a:t>he </a:t>
            </a:r>
            <a:r>
              <a:rPr lang="en-US" sz="1900" b="1" dirty="0">
                <a:effectLst/>
                <a:ea typeface="Calibri" panose="020F0502020204030204" pitchFamily="34" charset="0"/>
                <a:cs typeface="ArialMT"/>
              </a:rPr>
              <a:t>same etiological disease or injury </a:t>
            </a:r>
            <a:r>
              <a:rPr lang="en-US" sz="1900" dirty="0">
                <a:effectLst/>
                <a:ea typeface="Calibri" panose="020F0502020204030204" pitchFamily="34" charset="0"/>
                <a:cs typeface="ArialMT"/>
              </a:rPr>
              <a:t>supporting the</a:t>
            </a:r>
            <a:r>
              <a:rPr lang="en-US" sz="1900" dirty="0">
                <a:ea typeface="Calibri" panose="020F0502020204030204" pitchFamily="34" charset="0"/>
                <a:cs typeface="Times New Roman" panose="02020603050405020304" pitchFamily="18" charset="0"/>
              </a:rPr>
              <a:t> </a:t>
            </a:r>
            <a:r>
              <a:rPr lang="en-US" sz="1900" dirty="0">
                <a:effectLst/>
                <a:ea typeface="Calibri" panose="020F0502020204030204" pitchFamily="34" charset="0"/>
                <a:cs typeface="ArialMT"/>
              </a:rPr>
              <a:t>statutory or intermediate rates between (l) and (o) </a:t>
            </a:r>
            <a:r>
              <a:rPr lang="en-US" sz="1900" b="1" dirty="0">
                <a:effectLst/>
                <a:ea typeface="Calibri" panose="020F0502020204030204" pitchFamily="34" charset="0"/>
                <a:cs typeface="ArialMT"/>
              </a:rPr>
              <a:t>may not be</a:t>
            </a:r>
            <a:r>
              <a:rPr lang="en-US" sz="1900" b="1" dirty="0">
                <a:ea typeface="Calibri" panose="020F0502020204030204" pitchFamily="34" charset="0"/>
                <a:cs typeface="Times New Roman" panose="02020603050405020304" pitchFamily="18" charset="0"/>
              </a:rPr>
              <a:t> </a:t>
            </a:r>
            <a:r>
              <a:rPr lang="en-US" sz="1900" b="1" dirty="0">
                <a:effectLst/>
                <a:ea typeface="Calibri" panose="020F0502020204030204" pitchFamily="34" charset="0"/>
                <a:cs typeface="ArialMT"/>
              </a:rPr>
              <a:t>used</a:t>
            </a:r>
            <a:r>
              <a:rPr lang="en-US" sz="1900" dirty="0">
                <a:effectLst/>
                <a:ea typeface="Calibri" panose="020F0502020204030204" pitchFamily="34" charset="0"/>
                <a:cs typeface="ArialMT"/>
              </a:rPr>
              <a:t> to support the independent 50% or 100% rating unless</a:t>
            </a:r>
            <a:r>
              <a:rPr lang="en-US" sz="1900" dirty="0">
                <a:ea typeface="Calibri" panose="020F0502020204030204" pitchFamily="34" charset="0"/>
                <a:cs typeface="Times New Roman" panose="02020603050405020304" pitchFamily="18" charset="0"/>
              </a:rPr>
              <a:t> </a:t>
            </a:r>
            <a:r>
              <a:rPr lang="en-US" sz="1900" dirty="0">
                <a:effectLst/>
                <a:ea typeface="Calibri" panose="020F0502020204030204" pitchFamily="34" charset="0"/>
                <a:cs typeface="ArialMT"/>
              </a:rPr>
              <a:t>rated </a:t>
            </a:r>
            <a:r>
              <a:rPr lang="en-US" sz="1900" b="1" dirty="0">
                <a:effectLst/>
                <a:ea typeface="Calibri" panose="020F0502020204030204" pitchFamily="34" charset="0"/>
                <a:cs typeface="ArialMT"/>
              </a:rPr>
              <a:t>without regard to loss or loss of use</a:t>
            </a:r>
            <a:r>
              <a:rPr lang="en-US" sz="1900" dirty="0">
                <a:effectLst/>
                <a:ea typeface="Calibri" panose="020F0502020204030204" pitchFamily="34" charset="0"/>
                <a:cs typeface="ArialMT"/>
              </a:rPr>
              <a:t>.</a:t>
            </a:r>
          </a:p>
          <a:p>
            <a:pPr marL="0" indent="0">
              <a:lnSpc>
                <a:spcPct val="107000"/>
              </a:lnSpc>
              <a:buNone/>
            </a:pPr>
            <a:r>
              <a:rPr lang="en-US" sz="1900" b="1" u="sng" dirty="0">
                <a:effectLst/>
                <a:ea typeface="Calibri" panose="020F0502020204030204" pitchFamily="34" charset="0"/>
              </a:rPr>
              <a:t>Example involving </a:t>
            </a:r>
            <a:r>
              <a:rPr lang="en-US" sz="1900" b="1" u="sng" dirty="0">
                <a:ea typeface="Calibri" panose="020F0502020204030204" pitchFamily="34" charset="0"/>
                <a:cs typeface="Times New Roman" panose="02020603050405020304" pitchFamily="18" charset="0"/>
              </a:rPr>
              <a:t>a multisystem disorder:</a:t>
            </a:r>
          </a:p>
          <a:p>
            <a:pPr>
              <a:lnSpc>
                <a:spcPct val="107000"/>
              </a:lnSpc>
            </a:pPr>
            <a:r>
              <a:rPr lang="en-US" sz="1900" dirty="0">
                <a:solidFill>
                  <a:srgbClr val="000000"/>
                </a:solidFill>
                <a:effectLst/>
                <a:ea typeface="Times New Roman" panose="02020603050405020304" pitchFamily="18" charset="0"/>
              </a:rPr>
              <a:t>A Veteran has lost the use of both feet due to SC multiple sclerosis (entitlement to SMC-L)  </a:t>
            </a:r>
          </a:p>
          <a:p>
            <a:pPr>
              <a:lnSpc>
                <a:spcPct val="107000"/>
              </a:lnSpc>
              <a:spcBef>
                <a:spcPts val="400"/>
              </a:spcBef>
            </a:pPr>
            <a:r>
              <a:rPr lang="en-US" sz="1900" dirty="0">
                <a:solidFill>
                  <a:srgbClr val="000000"/>
                </a:solidFill>
                <a:ea typeface="Times New Roman" panose="02020603050405020304" pitchFamily="18" charset="0"/>
              </a:rPr>
              <a:t> She also has the following other disabilities </a:t>
            </a:r>
            <a:r>
              <a:rPr lang="en-US" sz="1900" b="1" dirty="0">
                <a:solidFill>
                  <a:srgbClr val="000000"/>
                </a:solidFill>
                <a:ea typeface="Times New Roman" panose="02020603050405020304" pitchFamily="18" charset="0"/>
              </a:rPr>
              <a:t>due to multiple sclerosis</a:t>
            </a:r>
            <a:r>
              <a:rPr lang="en-US" sz="1900" dirty="0">
                <a:solidFill>
                  <a:srgbClr val="000000"/>
                </a:solidFill>
                <a:ea typeface="Times New Roman" panose="02020603050405020304" pitchFamily="18" charset="0"/>
              </a:rPr>
              <a:t>:</a:t>
            </a:r>
          </a:p>
          <a:p>
            <a:pPr marL="292608" lvl="1">
              <a:spcBef>
                <a:spcPts val="0"/>
              </a:spcBef>
            </a:pPr>
            <a:r>
              <a:rPr lang="en-US" sz="1900" dirty="0">
                <a:solidFill>
                  <a:srgbClr val="000000"/>
                </a:solidFill>
                <a:effectLst/>
                <a:ea typeface="Times New Roman" panose="02020603050405020304" pitchFamily="18" charset="0"/>
              </a:rPr>
              <a:t>Dysarthria @ 30% </a:t>
            </a:r>
          </a:p>
          <a:p>
            <a:pPr marL="292608" lvl="1">
              <a:spcBef>
                <a:spcPts val="0"/>
              </a:spcBef>
            </a:pPr>
            <a:r>
              <a:rPr lang="en-US" sz="1900" dirty="0">
                <a:solidFill>
                  <a:srgbClr val="000000"/>
                </a:solidFill>
                <a:effectLst/>
                <a:ea typeface="Times New Roman" panose="02020603050405020304" pitchFamily="18" charset="0"/>
              </a:rPr>
              <a:t>Impairment of anal sphincter control @ 10%</a:t>
            </a:r>
          </a:p>
          <a:p>
            <a:pPr marL="292608" lvl="1">
              <a:spcBef>
                <a:spcPts val="0"/>
              </a:spcBef>
            </a:pPr>
            <a:r>
              <a:rPr lang="en-US" sz="1900" dirty="0">
                <a:solidFill>
                  <a:srgbClr val="000000"/>
                </a:solidFill>
                <a:effectLst/>
                <a:ea typeface="Times New Roman" panose="02020603050405020304" pitchFamily="18" charset="0"/>
              </a:rPr>
              <a:t>Loss of bladder control at 10%</a:t>
            </a:r>
          </a:p>
          <a:p>
            <a:pPr marL="292608" lvl="1">
              <a:spcBef>
                <a:spcPts val="0"/>
              </a:spcBef>
            </a:pPr>
            <a:r>
              <a:rPr lang="en-US" sz="1900" dirty="0">
                <a:solidFill>
                  <a:srgbClr val="000000"/>
                </a:solidFill>
                <a:effectLst/>
                <a:ea typeface="Times New Roman" panose="02020603050405020304" pitchFamily="18" charset="0"/>
              </a:rPr>
              <a:t>Nystagmus @ 10% </a:t>
            </a:r>
          </a:p>
          <a:p>
            <a:pPr>
              <a:lnSpc>
                <a:spcPct val="107000"/>
              </a:lnSpc>
              <a:spcAft>
                <a:spcPts val="800"/>
              </a:spcAft>
            </a:pPr>
            <a:r>
              <a:rPr lang="en-US" sz="1900" dirty="0">
                <a:effectLst/>
                <a:ea typeface="Calibri" panose="020F0502020204030204" pitchFamily="34" charset="0"/>
                <a:cs typeface="Times New Roman" panose="02020603050405020304" pitchFamily="18" charset="0"/>
              </a:rPr>
              <a:t>Result: the Veteran is entitled to the intermediate rate of SMC-L1/2</a:t>
            </a:r>
            <a:r>
              <a:rPr lang="en-US" sz="1900" dirty="0">
                <a:ea typeface="Calibri" panose="020F0502020204030204" pitchFamily="34" charset="0"/>
                <a:cs typeface="Times New Roman" panose="02020603050405020304" pitchFamily="18" charset="0"/>
              </a:rPr>
              <a:t>, even though the additional 50% disabilities are all from multiple sclerosis. </a:t>
            </a:r>
            <a:r>
              <a:rPr lang="en-US" sz="1900" b="1" dirty="0">
                <a:ea typeface="Calibri" panose="020F0502020204030204" pitchFamily="34" charset="0"/>
                <a:cs typeface="Times New Roman" panose="02020603050405020304" pitchFamily="18" charset="0"/>
              </a:rPr>
              <a:t>This is because the additional disabilities are rated without regard to the loss of use of both feet.</a:t>
            </a:r>
            <a:endParaRPr lang="en-US" sz="1900" b="1"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900" dirty="0">
                <a:ea typeface="Calibri" panose="020F0502020204030204" pitchFamily="34" charset="0"/>
                <a:cs typeface="Times New Roman" panose="02020603050405020304" pitchFamily="18" charset="0"/>
              </a:rPr>
              <a:t>NOTE: If this veteran had loss of use of </a:t>
            </a:r>
            <a:r>
              <a:rPr lang="en-US" sz="1900" b="1" dirty="0">
                <a:ea typeface="Calibri" panose="020F0502020204030204" pitchFamily="34" charset="0"/>
                <a:cs typeface="Times New Roman" panose="02020603050405020304" pitchFamily="18" charset="0"/>
              </a:rPr>
              <a:t>both</a:t>
            </a:r>
            <a:r>
              <a:rPr lang="en-US" sz="1900" dirty="0">
                <a:ea typeface="Calibri" panose="020F0502020204030204" pitchFamily="34" charset="0"/>
                <a:cs typeface="Times New Roman" panose="02020603050405020304" pitchFamily="18" charset="0"/>
              </a:rPr>
              <a:t> anal and bladder sphincter control, she would be entitled to SMC-O.</a:t>
            </a:r>
            <a:endParaRPr lang="en-US" sz="1900" dirty="0">
              <a:effectLst/>
              <a:ea typeface="Calibri" panose="020F0502020204030204" pitchFamily="34" charset="0"/>
              <a:cs typeface="Times New Roman" panose="02020603050405020304" pitchFamily="18" charset="0"/>
            </a:endParaRPr>
          </a:p>
          <a:p>
            <a:pPr marL="0" indent="0">
              <a:lnSpc>
                <a:spcPct val="107000"/>
              </a:lnSpc>
              <a:buNone/>
            </a:pPr>
            <a:endParaRPr lang="en-US" sz="1900" dirty="0">
              <a:ea typeface="Calibri" panose="020F0502020204030204" pitchFamily="34" charset="0"/>
              <a:cs typeface="Times New Roman" panose="02020603050405020304" pitchFamily="18" charset="0"/>
            </a:endParaRPr>
          </a:p>
          <a:p>
            <a:pPr marL="285750" indent="-285750">
              <a:lnSpc>
                <a:spcPct val="107000"/>
              </a:lnSpc>
            </a:pPr>
            <a:endParaRPr lang="en-US" sz="1900" dirty="0">
              <a:effectLst/>
              <a:ea typeface="Calibri" panose="020F0502020204030204" pitchFamily="34" charset="0"/>
              <a:cs typeface="Times New Roman" panose="02020603050405020304" pitchFamily="18" charset="0"/>
            </a:endParaRPr>
          </a:p>
          <a:p>
            <a:pPr marL="285750" indent="-285750">
              <a:lnSpc>
                <a:spcPct val="107000"/>
              </a:lnSpc>
            </a:pPr>
            <a:endParaRPr lang="en-US" sz="1900" dirty="0">
              <a:effectLst/>
              <a:ea typeface="Calibri" panose="020F0502020204030204" pitchFamily="34" charset="0"/>
              <a:cs typeface="Times New Roman" panose="02020603050405020304" pitchFamily="18" charset="0"/>
            </a:endParaRPr>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43</a:t>
            </a:fld>
            <a:endParaRPr lang="en-US" dirty="0"/>
          </a:p>
        </p:txBody>
      </p:sp>
    </p:spTree>
    <p:extLst>
      <p:ext uri="{BB962C8B-B14F-4D97-AF65-F5344CB8AC3E}">
        <p14:creationId xmlns:p14="http://schemas.microsoft.com/office/powerpoint/2010/main" val="16784787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Anatomical Segments</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118872" indent="0">
              <a:buNone/>
            </a:pPr>
            <a:r>
              <a:rPr lang="en-US" sz="1800" dirty="0">
                <a:effectLst/>
              </a:rPr>
              <a:t>The musculoskeletal system within the VA Schedule for Rating Disabilities is divided into </a:t>
            </a:r>
            <a:r>
              <a:rPr lang="en-US" sz="1800" b="1" dirty="0">
                <a:effectLst/>
              </a:rPr>
              <a:t>anatomical segments </a:t>
            </a:r>
            <a:r>
              <a:rPr lang="en-US" sz="1800" dirty="0">
                <a:effectLst/>
              </a:rPr>
              <a:t>which include:</a:t>
            </a:r>
            <a:endParaRPr lang="en-US" sz="1800" dirty="0"/>
          </a:p>
          <a:p>
            <a:pPr lvl="1">
              <a:spcBef>
                <a:spcPts val="200"/>
              </a:spcBef>
              <a:buFont typeface="Arial" panose="020B0604020202020204" pitchFamily="34" charset="0"/>
              <a:buChar char="•"/>
            </a:pPr>
            <a:r>
              <a:rPr lang="en-US" sz="1800" dirty="0">
                <a:effectLst/>
              </a:rPr>
              <a:t>shoulder and arm</a:t>
            </a:r>
            <a:endParaRPr lang="en-US" sz="1800" dirty="0"/>
          </a:p>
          <a:p>
            <a:pPr lvl="1">
              <a:spcBef>
                <a:spcPts val="200"/>
              </a:spcBef>
              <a:buFont typeface="Arial" panose="020B0604020202020204" pitchFamily="34" charset="0"/>
              <a:buChar char="•"/>
            </a:pPr>
            <a:r>
              <a:rPr lang="en-US" sz="1800" dirty="0">
                <a:effectLst/>
              </a:rPr>
              <a:t>wrist</a:t>
            </a:r>
            <a:endParaRPr lang="en-US" sz="1800" dirty="0"/>
          </a:p>
          <a:p>
            <a:pPr lvl="1">
              <a:spcBef>
                <a:spcPts val="200"/>
              </a:spcBef>
              <a:buFont typeface="Arial" panose="020B0604020202020204" pitchFamily="34" charset="0"/>
              <a:buChar char="•"/>
            </a:pPr>
            <a:r>
              <a:rPr lang="en-US" sz="1800" dirty="0">
                <a:effectLst/>
              </a:rPr>
              <a:t>hand</a:t>
            </a:r>
            <a:endParaRPr lang="en-US" sz="1800" dirty="0"/>
          </a:p>
          <a:p>
            <a:pPr lvl="1">
              <a:spcBef>
                <a:spcPts val="200"/>
              </a:spcBef>
              <a:buFont typeface="Arial" panose="020B0604020202020204" pitchFamily="34" charset="0"/>
              <a:buChar char="•"/>
            </a:pPr>
            <a:r>
              <a:rPr lang="en-US" sz="1800" dirty="0">
                <a:effectLst/>
              </a:rPr>
              <a:t>lumbosacral and sacroiliac joints</a:t>
            </a:r>
            <a:endParaRPr lang="en-US" sz="1800" dirty="0"/>
          </a:p>
          <a:p>
            <a:pPr lvl="1">
              <a:spcBef>
                <a:spcPts val="200"/>
              </a:spcBef>
              <a:buFont typeface="Arial" panose="020B0604020202020204" pitchFamily="34" charset="0"/>
              <a:buChar char="•"/>
            </a:pPr>
            <a:r>
              <a:rPr lang="en-US" sz="1800" dirty="0">
                <a:effectLst/>
              </a:rPr>
              <a:t>thoracolumbar spine</a:t>
            </a:r>
            <a:endParaRPr lang="en-US" sz="1800" dirty="0"/>
          </a:p>
          <a:p>
            <a:pPr lvl="1">
              <a:spcBef>
                <a:spcPts val="200"/>
              </a:spcBef>
              <a:buFont typeface="Arial" panose="020B0604020202020204" pitchFamily="34" charset="0"/>
              <a:buChar char="•"/>
            </a:pPr>
            <a:r>
              <a:rPr lang="en-US" sz="1800" dirty="0">
                <a:effectLst/>
              </a:rPr>
              <a:t>cervical spine</a:t>
            </a:r>
            <a:endParaRPr lang="en-US" sz="1800" dirty="0"/>
          </a:p>
          <a:p>
            <a:pPr lvl="1">
              <a:spcBef>
                <a:spcPts val="200"/>
              </a:spcBef>
              <a:buFont typeface="Arial" panose="020B0604020202020204" pitchFamily="34" charset="0"/>
              <a:buChar char="•"/>
            </a:pPr>
            <a:r>
              <a:rPr lang="en-US" sz="1800" dirty="0">
                <a:effectLst/>
              </a:rPr>
              <a:t>hip and thigh</a:t>
            </a:r>
            <a:endParaRPr lang="en-US" sz="1800" dirty="0"/>
          </a:p>
          <a:p>
            <a:pPr lvl="1">
              <a:spcBef>
                <a:spcPts val="200"/>
              </a:spcBef>
              <a:buFont typeface="Arial" panose="020B0604020202020204" pitchFamily="34" charset="0"/>
              <a:buChar char="•"/>
            </a:pPr>
            <a:r>
              <a:rPr lang="en-US" sz="1800" dirty="0">
                <a:effectLst/>
              </a:rPr>
              <a:t>knee and leg</a:t>
            </a:r>
            <a:endParaRPr lang="en-US" sz="1800" dirty="0"/>
          </a:p>
          <a:p>
            <a:pPr lvl="1">
              <a:spcBef>
                <a:spcPts val="200"/>
              </a:spcBef>
              <a:buFont typeface="Arial" panose="020B0604020202020204" pitchFamily="34" charset="0"/>
              <a:buChar char="•"/>
            </a:pPr>
            <a:r>
              <a:rPr lang="en-US" sz="1800" dirty="0">
                <a:effectLst/>
              </a:rPr>
              <a:t>ankle</a:t>
            </a:r>
            <a:endParaRPr lang="en-US" sz="1800" dirty="0"/>
          </a:p>
          <a:p>
            <a:pPr lvl="1">
              <a:spcBef>
                <a:spcPts val="200"/>
              </a:spcBef>
              <a:buFont typeface="Arial" panose="020B0604020202020204" pitchFamily="34" charset="0"/>
              <a:buChar char="•"/>
            </a:pPr>
            <a:r>
              <a:rPr lang="en-US" sz="1800" dirty="0">
                <a:effectLst/>
              </a:rPr>
              <a:t>foot</a:t>
            </a:r>
            <a:endParaRPr lang="en-US" sz="1800" dirty="0"/>
          </a:p>
          <a:p>
            <a:pPr lvl="1">
              <a:spcBef>
                <a:spcPts val="200"/>
              </a:spcBef>
              <a:buFont typeface="Arial" panose="020B0604020202020204" pitchFamily="34" charset="0"/>
              <a:buChar char="•"/>
            </a:pPr>
            <a:r>
              <a:rPr lang="en-US" sz="1800" dirty="0">
                <a:effectLst/>
              </a:rPr>
              <a:t>skull</a:t>
            </a:r>
            <a:endParaRPr lang="en-US" sz="1800" dirty="0"/>
          </a:p>
          <a:p>
            <a:pPr lvl="1">
              <a:spcBef>
                <a:spcPts val="200"/>
              </a:spcBef>
              <a:buFont typeface="Arial" panose="020B0604020202020204" pitchFamily="34" charset="0"/>
              <a:buChar char="•"/>
            </a:pPr>
            <a:r>
              <a:rPr lang="en-US" sz="1800" dirty="0">
                <a:effectLst/>
              </a:rPr>
              <a:t>ribs</a:t>
            </a:r>
            <a:endParaRPr lang="en-US" sz="1800" dirty="0"/>
          </a:p>
          <a:p>
            <a:pPr lvl="1">
              <a:spcBef>
                <a:spcPts val="200"/>
              </a:spcBef>
              <a:buFont typeface="Arial" panose="020B0604020202020204" pitchFamily="34" charset="0"/>
              <a:buChar char="•"/>
            </a:pPr>
            <a:r>
              <a:rPr lang="en-US" sz="1800" dirty="0">
                <a:effectLst/>
              </a:rPr>
              <a:t>Coccyx</a:t>
            </a:r>
          </a:p>
          <a:p>
            <a:pPr marL="457200" lvl="1" indent="0">
              <a:spcBef>
                <a:spcPts val="200"/>
              </a:spcBef>
              <a:buNone/>
            </a:pPr>
            <a:endParaRPr lang="en-US" sz="1800" dirty="0">
              <a:effectLst/>
            </a:endParaRPr>
          </a:p>
          <a:p>
            <a:pPr marL="450342" indent="-285750">
              <a:spcBef>
                <a:spcPts val="200"/>
              </a:spcBef>
            </a:pPr>
            <a:r>
              <a:rPr lang="en-US" sz="1800" dirty="0">
                <a:effectLst/>
              </a:rPr>
              <a:t>Each extremity includes separate anatomical segments.  For example, the right hand and the left hand are separate anatomical segments. </a:t>
            </a:r>
            <a:endParaRPr lang="en-US" sz="1800" dirty="0"/>
          </a:p>
          <a:p>
            <a:pPr marL="285750" indent="-285750">
              <a:lnSpc>
                <a:spcPct val="107000"/>
              </a:lnSpc>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pPr>
            <a:endParaRPr lang="en-US" sz="18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44</a:t>
            </a:fld>
            <a:endParaRPr lang="en-US" dirty="0"/>
          </a:p>
        </p:txBody>
      </p:sp>
    </p:spTree>
    <p:extLst>
      <p:ext uri="{BB962C8B-B14F-4D97-AF65-F5344CB8AC3E}">
        <p14:creationId xmlns:p14="http://schemas.microsoft.com/office/powerpoint/2010/main" val="8043559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Anatomical Segment Example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endParaRPr lang="en-US" sz="1400" dirty="0"/>
          </a:p>
          <a:p>
            <a:r>
              <a:rPr lang="en-US" sz="2400" b="1" i="1" dirty="0">
                <a:effectLst/>
              </a:rPr>
              <a:t>Example</a:t>
            </a:r>
            <a:r>
              <a:rPr lang="en-US" sz="2400" dirty="0">
                <a:effectLst/>
              </a:rPr>
              <a:t>:  A Veteran is SC for amputation of bilateral feet, evaluated as 100-percent disabling.  </a:t>
            </a:r>
          </a:p>
          <a:p>
            <a:r>
              <a:rPr lang="en-US" sz="2400" dirty="0">
                <a:effectLst/>
              </a:rPr>
              <a:t>The Veteran underwent a total knee replacement.  </a:t>
            </a:r>
          </a:p>
          <a:p>
            <a:r>
              <a:rPr lang="en-US" sz="2400" dirty="0">
                <a:effectLst/>
              </a:rPr>
              <a:t>Following the temporary evaluation assigned after knee replacement, the knee is evaluated as 60-percent disabling.  </a:t>
            </a:r>
          </a:p>
          <a:p>
            <a:r>
              <a:rPr lang="en-US" sz="2400" dirty="0">
                <a:effectLst/>
              </a:rPr>
              <a:t>SMC-L is warranted for the bilateral foot amputation, and SMC-P is warranted under 38 CFR 3.350(f)(3) for the knee disability since it is an additional permanent disability independently evaluated as 50 percent or more.  </a:t>
            </a:r>
          </a:p>
          <a:p>
            <a:r>
              <a:rPr lang="en-US" sz="2400" dirty="0">
                <a:effectLst/>
              </a:rPr>
              <a:t>The </a:t>
            </a:r>
            <a:r>
              <a:rPr lang="en-US" sz="2400" b="1" dirty="0">
                <a:effectLst/>
              </a:rPr>
              <a:t>knee and the foot are separate anatomical segments </a:t>
            </a:r>
            <a:r>
              <a:rPr lang="en-US" sz="2400" dirty="0">
                <a:effectLst/>
              </a:rPr>
              <a:t>as is required in 38 CFR 3.350(f)(3) and (4).  Since the knee disability involves a separate anatomical segment, the SMC-P may be assigned in spite of the fact that the disabilities are of a common bodily system. </a:t>
            </a:r>
            <a:endParaRPr lang="en-US" sz="2400" dirty="0"/>
          </a:p>
          <a:p>
            <a:pPr marL="0" indent="0">
              <a:lnSpc>
                <a:spcPct val="107000"/>
              </a:lnSpc>
              <a:buNone/>
            </a:pPr>
            <a:endParaRPr lang="en-US" sz="2200" dirty="0">
              <a:ea typeface="Calibri" panose="020F0502020204030204" pitchFamily="34" charset="0"/>
              <a:cs typeface="Times New Roman" panose="02020603050405020304" pitchFamily="18" charset="0"/>
            </a:endParaRPr>
          </a:p>
          <a:p>
            <a:pPr marL="285750" indent="-285750">
              <a:lnSpc>
                <a:spcPct val="107000"/>
              </a:lnSpc>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pPr>
            <a:endParaRPr lang="en-US" sz="18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45</a:t>
            </a:fld>
            <a:endParaRPr lang="en-US" dirty="0"/>
          </a:p>
        </p:txBody>
      </p:sp>
    </p:spTree>
    <p:extLst>
      <p:ext uri="{BB962C8B-B14F-4D97-AF65-F5344CB8AC3E}">
        <p14:creationId xmlns:p14="http://schemas.microsoft.com/office/powerpoint/2010/main" val="29628159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Maximizing Benefits With SMC-P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endParaRPr lang="en-US" sz="1400" dirty="0"/>
          </a:p>
          <a:p>
            <a:pPr marL="118872" indent="0">
              <a:buNone/>
            </a:pPr>
            <a:r>
              <a:rPr lang="en-US" sz="2500" dirty="0">
                <a:effectLst/>
              </a:rPr>
              <a:t>The M21-1 manual directs adjudicators to </a:t>
            </a:r>
            <a:r>
              <a:rPr lang="en-US" sz="2500" b="1" dirty="0">
                <a:effectLst/>
              </a:rPr>
              <a:t>maximiz</a:t>
            </a:r>
            <a:r>
              <a:rPr lang="en-US" sz="2500" dirty="0">
                <a:effectLst/>
              </a:rPr>
              <a:t>e SMC benefits:</a:t>
            </a:r>
          </a:p>
          <a:p>
            <a:pPr marL="118872" indent="0">
              <a:buNone/>
            </a:pPr>
            <a:endParaRPr lang="en-US" sz="2500" dirty="0">
              <a:effectLst/>
            </a:endParaRPr>
          </a:p>
          <a:p>
            <a:r>
              <a:rPr lang="en-US" sz="2500" dirty="0">
                <a:effectLst/>
              </a:rPr>
              <a:t>“Do </a:t>
            </a:r>
            <a:r>
              <a:rPr lang="en-US" sz="2500" b="1" i="1" dirty="0">
                <a:effectLst/>
              </a:rPr>
              <a:t>not</a:t>
            </a:r>
            <a:r>
              <a:rPr lang="en-US" sz="2500" dirty="0">
                <a:effectLst/>
              </a:rPr>
              <a:t> rate multiple disabilities as a single disability if there is a possibility of entitlement to</a:t>
            </a:r>
            <a:r>
              <a:rPr lang="en-US" sz="2500" dirty="0"/>
              <a:t> </a:t>
            </a:r>
            <a:r>
              <a:rPr lang="en-US" sz="2500" dirty="0">
                <a:effectLst/>
              </a:rPr>
              <a:t>SMC under 38 U.S.C. 1114(s), or</a:t>
            </a:r>
            <a:r>
              <a:rPr lang="en-US" sz="2500" dirty="0"/>
              <a:t> </a:t>
            </a:r>
            <a:r>
              <a:rPr lang="en-US" sz="2500" dirty="0">
                <a:effectLst/>
              </a:rPr>
              <a:t>an intermediate or next higher rate of SMC under 38 CFR 3.350(f)(3), or</a:t>
            </a:r>
            <a:r>
              <a:rPr lang="en-US" sz="2500" dirty="0"/>
              <a:t> </a:t>
            </a:r>
            <a:r>
              <a:rPr lang="en-US" sz="2500" dirty="0">
                <a:effectLst/>
              </a:rPr>
              <a:t>38 CFR 3.350(f)(4).” </a:t>
            </a:r>
            <a:r>
              <a:rPr lang="pt-BR" sz="2500" b="1" dirty="0">
                <a:effectLst/>
              </a:rPr>
              <a:t>M21-1 VIII.iv.4.A.2.a.  </a:t>
            </a:r>
            <a:endParaRPr lang="en-US" sz="2500" dirty="0"/>
          </a:p>
          <a:p>
            <a:r>
              <a:rPr lang="en-US" sz="2500" dirty="0">
                <a:effectLst/>
              </a:rPr>
              <a:t>“The assignment of a single evaluation of 100 percent for a multisystem disorder, based on LOU of two extremities, may overlook the disorder’s involvement in other body systems.  This involvement might meet requirements for</a:t>
            </a:r>
            <a:r>
              <a:rPr lang="en-US" sz="2500" dirty="0"/>
              <a:t> </a:t>
            </a:r>
            <a:r>
              <a:rPr lang="en-US" sz="2500" dirty="0">
                <a:effectLst/>
              </a:rPr>
              <a:t>an intermediate rate under 38 CFR 3.350(f)(3), or</a:t>
            </a:r>
            <a:r>
              <a:rPr lang="en-US" sz="2500" dirty="0"/>
              <a:t> </a:t>
            </a:r>
            <a:r>
              <a:rPr lang="en-US" sz="2500" dirty="0">
                <a:effectLst/>
              </a:rPr>
              <a:t>the next higher rate under 38 CFR 3.350(f)(4).” </a:t>
            </a:r>
            <a:r>
              <a:rPr lang="en-US" sz="2500" b="1" dirty="0">
                <a:effectLst/>
              </a:rPr>
              <a:t>M21-1 </a:t>
            </a:r>
            <a:r>
              <a:rPr lang="pt-BR" sz="2500" b="1" dirty="0">
                <a:effectLst/>
              </a:rPr>
              <a:t>VIII.iv.4.A.2.b.  </a:t>
            </a:r>
          </a:p>
          <a:p>
            <a:r>
              <a:rPr lang="pt-BR" sz="2500" dirty="0"/>
              <a:t>Adjudicators often fail to follow this guidance!</a:t>
            </a:r>
            <a:endParaRPr lang="en-US" sz="2500" dirty="0"/>
          </a:p>
          <a:p>
            <a:pPr marL="0" indent="0">
              <a:lnSpc>
                <a:spcPct val="107000"/>
              </a:lnSpc>
              <a:buNone/>
            </a:pPr>
            <a:endParaRPr lang="pt-BR" sz="2200" b="1" dirty="0">
              <a:effectLst/>
            </a:endParaRPr>
          </a:p>
          <a:p>
            <a:pPr marL="0" indent="0">
              <a:lnSpc>
                <a:spcPct val="107000"/>
              </a:lnSpc>
              <a:buNone/>
            </a:pPr>
            <a:endParaRPr lang="pt-BR" sz="2200" b="1" dirty="0"/>
          </a:p>
          <a:p>
            <a:pPr marL="0" indent="0">
              <a:lnSpc>
                <a:spcPct val="107000"/>
              </a:lnSpc>
              <a:buNone/>
            </a:pPr>
            <a:endParaRPr lang="pt-BR" sz="1400" b="1" dirty="0"/>
          </a:p>
          <a:p>
            <a:pPr marL="0" indent="0">
              <a:lnSpc>
                <a:spcPct val="107000"/>
              </a:lnSpc>
              <a:buNone/>
            </a:pPr>
            <a:endParaRPr lang="en-US" sz="2200" dirty="0">
              <a:ea typeface="Calibri" panose="020F0502020204030204" pitchFamily="34" charset="0"/>
              <a:cs typeface="Times New Roman" panose="02020603050405020304" pitchFamily="18" charset="0"/>
            </a:endParaRPr>
          </a:p>
          <a:p>
            <a:pPr marL="285750" indent="-285750">
              <a:lnSpc>
                <a:spcPct val="107000"/>
              </a:lnSpc>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pPr>
            <a:endParaRPr lang="en-US" sz="18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46</a:t>
            </a:fld>
            <a:endParaRPr lang="en-US" dirty="0"/>
          </a:p>
        </p:txBody>
      </p:sp>
    </p:spTree>
    <p:extLst>
      <p:ext uri="{BB962C8B-B14F-4D97-AF65-F5344CB8AC3E}">
        <p14:creationId xmlns:p14="http://schemas.microsoft.com/office/powerpoint/2010/main" val="30963501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SMC-P Caveats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r>
              <a:rPr lang="en-US" sz="2100" dirty="0">
                <a:effectLst/>
              </a:rPr>
              <a:t>3.350(f)(3) and (f)(4) bumps can be added to SMC-L, L1/2, M, M1/2, N, or N1/2.</a:t>
            </a:r>
          </a:p>
          <a:p>
            <a:r>
              <a:rPr lang="en-US" sz="2100" dirty="0"/>
              <a:t>SMC-K(s) can be added </a:t>
            </a:r>
            <a:r>
              <a:rPr lang="en-US" sz="2100" dirty="0">
                <a:effectLst/>
              </a:rPr>
              <a:t>to SMC-L, L1/2, M, M1/2, N, or N1/2.</a:t>
            </a:r>
          </a:p>
          <a:p>
            <a:r>
              <a:rPr lang="en-US" sz="2100" dirty="0">
                <a:effectLst/>
              </a:rPr>
              <a:t>Concurrent entitlement to SMC under both 38 CFR 3.350(f)(3) and 38 CFR 3.350(f)(4) is prohibited. </a:t>
            </a:r>
          </a:p>
          <a:p>
            <a:r>
              <a:rPr lang="en-US" sz="2100" dirty="0"/>
              <a:t>E</a:t>
            </a:r>
            <a:r>
              <a:rPr lang="en-US" sz="2100" dirty="0">
                <a:effectLst/>
              </a:rPr>
              <a:t>ntitlement to more than one half-step bump under 38 CFR 3.350(f)(3) is </a:t>
            </a:r>
            <a:r>
              <a:rPr lang="en-US" sz="2100" b="1" dirty="0">
                <a:effectLst/>
              </a:rPr>
              <a:t>allowed</a:t>
            </a:r>
            <a:r>
              <a:rPr lang="en-US" sz="2100" dirty="0">
                <a:effectLst/>
              </a:rPr>
              <a:t> as of May 16, 2024, pursuant to the </a:t>
            </a:r>
            <a:r>
              <a:rPr lang="en-US" sz="2100" b="1" i="1" dirty="0">
                <a:effectLst/>
              </a:rPr>
              <a:t>Barry v. McDonough </a:t>
            </a:r>
            <a:r>
              <a:rPr lang="en-US" sz="2100" dirty="0">
                <a:effectLst/>
              </a:rPr>
              <a:t>Fed Circuit decision</a:t>
            </a:r>
            <a:r>
              <a:rPr lang="en-US" sz="2100" i="1" dirty="0">
                <a:effectLst/>
              </a:rPr>
              <a:t> (example: half-step for PTSD @ 50% plus half-step for CAD @ 60%, etc. – total bumps can’t exceed SMC-O).</a:t>
            </a:r>
            <a:endParaRPr lang="en-US" sz="2100" i="1" dirty="0"/>
          </a:p>
          <a:p>
            <a:r>
              <a:rPr lang="en-US" sz="2100" dirty="0">
                <a:effectLst/>
              </a:rPr>
              <a:t>Concurrent entitlement to SMC under either (f)(3) or (f)(4) AND (f)(5) is NOT prohibited. In other words, a veteran can be paid half-step(s) or full-step bump under (f)(3) or (f)(4) AND another half step bump for loss of use of 3 extremities.</a:t>
            </a:r>
          </a:p>
          <a:p>
            <a:r>
              <a:rPr lang="en-US" sz="2100" dirty="0"/>
              <a:t>The graduated ratings for arrested tuberculosis will not be utilized in (f)(3) or (f)(4), but the permanent residuals of tuberculosis may be utilized.</a:t>
            </a:r>
            <a:endParaRPr lang="en-US" sz="2100" dirty="0">
              <a:effectLst/>
            </a:endParaRPr>
          </a:p>
          <a:p>
            <a:r>
              <a:rPr lang="en-US" sz="2100" dirty="0"/>
              <a:t>Remember, the total compensation under SMC-P can’t exceed that of SMC-O (and the Ks go away).</a:t>
            </a:r>
            <a:endParaRPr lang="en-US" sz="2100" dirty="0">
              <a:effectLst/>
            </a:endParaRPr>
          </a:p>
          <a:p>
            <a:endParaRPr lang="en-US" sz="2000" dirty="0">
              <a:effectLst/>
            </a:endParaRPr>
          </a:p>
          <a:p>
            <a:endParaRPr lang="en-US" sz="2000" dirty="0">
              <a:effectLst/>
            </a:endParaRPr>
          </a:p>
          <a:p>
            <a:endParaRPr lang="pt-BR" sz="2000" b="1" dirty="0">
              <a:effectLst/>
            </a:endParaRPr>
          </a:p>
          <a:p>
            <a:pPr marL="342900" indent="-342900">
              <a:lnSpc>
                <a:spcPct val="107000"/>
              </a:lnSpc>
            </a:pPr>
            <a:endParaRPr lang="pt-BR" sz="2000" b="1" dirty="0"/>
          </a:p>
          <a:p>
            <a:pPr marL="285750" indent="-285750">
              <a:lnSpc>
                <a:spcPct val="107000"/>
              </a:lnSpc>
            </a:pPr>
            <a:endParaRPr lang="pt-BR" sz="2000" b="1" dirty="0"/>
          </a:p>
          <a:p>
            <a:pPr marL="342900" indent="-342900">
              <a:lnSpc>
                <a:spcPct val="107000"/>
              </a:lnSpc>
            </a:pPr>
            <a:endParaRPr lang="en-US" sz="2000" dirty="0">
              <a:ea typeface="Calibri" panose="020F0502020204030204" pitchFamily="34" charset="0"/>
              <a:cs typeface="Times New Roman" panose="02020603050405020304" pitchFamily="18" charset="0"/>
            </a:endParaRPr>
          </a:p>
          <a:p>
            <a:pPr marL="285750" indent="-285750">
              <a:lnSpc>
                <a:spcPct val="107000"/>
              </a:lnSpc>
            </a:pPr>
            <a:endParaRPr lang="en-US" sz="2000" dirty="0">
              <a:effectLst/>
              <a:ea typeface="Calibri" panose="020F0502020204030204" pitchFamily="34" charset="0"/>
              <a:cs typeface="Times New Roman" panose="02020603050405020304" pitchFamily="18" charset="0"/>
            </a:endParaRPr>
          </a:p>
          <a:p>
            <a:pPr marL="285750" indent="-285750">
              <a:lnSpc>
                <a:spcPct val="107000"/>
              </a:lnSpc>
            </a:pPr>
            <a:endParaRPr lang="en-US" sz="2000" dirty="0">
              <a:effectLst/>
              <a:ea typeface="Calibri" panose="020F0502020204030204" pitchFamily="34" charset="0"/>
              <a:cs typeface="Times New Roman" panose="02020603050405020304" pitchFamily="18" charset="0"/>
            </a:endParaRP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47</a:t>
            </a:fld>
            <a:endParaRPr lang="en-US" dirty="0"/>
          </a:p>
        </p:txBody>
      </p:sp>
    </p:spTree>
    <p:extLst>
      <p:ext uri="{BB962C8B-B14F-4D97-AF65-F5344CB8AC3E}">
        <p14:creationId xmlns:p14="http://schemas.microsoft.com/office/powerpoint/2010/main" val="21564418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F8A61-04B0-07F4-C61C-6E001EDB8A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323F29-2152-089E-C5C3-A6140C3A6F16}"/>
              </a:ext>
            </a:extLst>
          </p:cNvPr>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"Barry Bump" Example</a:t>
            </a:r>
          </a:p>
        </p:txBody>
      </p:sp>
      <p:sp>
        <p:nvSpPr>
          <p:cNvPr id="4" name="Content Placeholder 3">
            <a:extLst>
              <a:ext uri="{FF2B5EF4-FFF2-40B4-BE49-F238E27FC236}">
                <a16:creationId xmlns:a16="http://schemas.microsoft.com/office/drawing/2014/main" id="{3219FA4F-7291-72BC-6DB3-88A95A114F56}"/>
              </a:ext>
            </a:extLst>
          </p:cNvPr>
          <p:cNvSpPr>
            <a:spLocks noGrp="1"/>
          </p:cNvSpPr>
          <p:nvPr>
            <p:ph idx="1"/>
          </p:nvPr>
        </p:nvSpPr>
        <p:spPr>
          <a:xfrm>
            <a:off x="22194" y="1408176"/>
            <a:ext cx="9121806" cy="5449824"/>
          </a:xfrm>
        </p:spPr>
        <p:txBody>
          <a:bodyPr>
            <a:noAutofit/>
          </a:bodyPr>
          <a:lstStyle/>
          <a:p>
            <a:pPr marL="118872" indent="0">
              <a:buNone/>
            </a:pPr>
            <a:r>
              <a:rPr lang="en-US" sz="2400" dirty="0">
                <a:effectLst/>
              </a:rPr>
              <a:t>Veteran receiving SMC-L for Aid and Attendance due to COPD. </a:t>
            </a:r>
            <a:r>
              <a:rPr lang="en-US" sz="2400" dirty="0"/>
              <a:t>Also has the following ratings</a:t>
            </a:r>
          </a:p>
          <a:p>
            <a:r>
              <a:rPr lang="en-US" sz="2400" dirty="0"/>
              <a:t>100% coronary artery disease</a:t>
            </a:r>
          </a:p>
          <a:p>
            <a:r>
              <a:rPr lang="en-US" sz="2400" dirty="0"/>
              <a:t>50% migraines</a:t>
            </a:r>
          </a:p>
          <a:p>
            <a:r>
              <a:rPr lang="en-US" sz="2400" dirty="0"/>
              <a:t>60% peripheral arterial disease</a:t>
            </a:r>
          </a:p>
          <a:p>
            <a:r>
              <a:rPr lang="en-US" sz="2400" dirty="0"/>
              <a:t>50% depression</a:t>
            </a:r>
          </a:p>
          <a:p>
            <a:r>
              <a:rPr lang="en-US" sz="2400" dirty="0"/>
              <a:t>20% right knee</a:t>
            </a:r>
          </a:p>
          <a:p>
            <a:r>
              <a:rPr lang="en-US" sz="2400" dirty="0"/>
              <a:t>20% left knee</a:t>
            </a:r>
          </a:p>
          <a:p>
            <a:r>
              <a:rPr lang="en-US" sz="2400" dirty="0"/>
              <a:t>10% tinnitus</a:t>
            </a:r>
          </a:p>
          <a:p>
            <a:pPr marL="118872" indent="0">
              <a:buNone/>
            </a:pPr>
            <a:endParaRPr lang="en-US" sz="2400" dirty="0"/>
          </a:p>
          <a:p>
            <a:pPr marL="118872" indent="0">
              <a:buNone/>
            </a:pPr>
            <a:endParaRPr lang="en-US" sz="2100" dirty="0"/>
          </a:p>
          <a:p>
            <a:pPr marL="118872" indent="0">
              <a:buNone/>
            </a:pPr>
            <a:endParaRPr lang="en-US" sz="2100" dirty="0"/>
          </a:p>
          <a:p>
            <a:pPr marL="118872" indent="0">
              <a:buNone/>
            </a:pPr>
            <a:br>
              <a:rPr lang="en-US" sz="2100" dirty="0"/>
            </a:br>
            <a:endParaRPr lang="en-US" sz="2100" dirty="0">
              <a:effectLst/>
            </a:endParaRPr>
          </a:p>
          <a:p>
            <a:endParaRPr lang="en-US" sz="2100" dirty="0"/>
          </a:p>
          <a:p>
            <a:endParaRPr lang="en-US" sz="2100" dirty="0">
              <a:effectLst/>
            </a:endParaRPr>
          </a:p>
          <a:p>
            <a:endParaRPr lang="en-US" sz="2100" dirty="0"/>
          </a:p>
          <a:p>
            <a:pPr marL="118872" indent="0">
              <a:buNone/>
            </a:pPr>
            <a:endParaRPr lang="en-US" sz="2000" dirty="0">
              <a:effectLst/>
            </a:endParaRPr>
          </a:p>
          <a:p>
            <a:endParaRPr lang="pt-BR" sz="2000" b="1" dirty="0">
              <a:effectLst/>
            </a:endParaRPr>
          </a:p>
          <a:p>
            <a:pPr marL="342900" indent="-342900">
              <a:lnSpc>
                <a:spcPct val="107000"/>
              </a:lnSpc>
            </a:pPr>
            <a:endParaRPr lang="pt-BR" sz="2000" b="1" dirty="0"/>
          </a:p>
          <a:p>
            <a:pPr marL="285750" indent="-285750">
              <a:lnSpc>
                <a:spcPct val="107000"/>
              </a:lnSpc>
            </a:pPr>
            <a:endParaRPr lang="pt-BR" sz="2000" b="1" dirty="0"/>
          </a:p>
          <a:p>
            <a:pPr marL="342900" indent="-342900">
              <a:lnSpc>
                <a:spcPct val="107000"/>
              </a:lnSpc>
            </a:pPr>
            <a:endParaRPr lang="en-US" sz="2000" dirty="0">
              <a:ea typeface="Calibri" panose="020F0502020204030204" pitchFamily="34" charset="0"/>
              <a:cs typeface="Times New Roman" panose="02020603050405020304" pitchFamily="18" charset="0"/>
            </a:endParaRPr>
          </a:p>
          <a:p>
            <a:pPr marL="285750" indent="-285750">
              <a:lnSpc>
                <a:spcPct val="107000"/>
              </a:lnSpc>
            </a:pPr>
            <a:endParaRPr lang="en-US" sz="2000" dirty="0">
              <a:effectLst/>
              <a:ea typeface="Calibri" panose="020F0502020204030204" pitchFamily="34" charset="0"/>
              <a:cs typeface="Times New Roman" panose="02020603050405020304" pitchFamily="18" charset="0"/>
            </a:endParaRPr>
          </a:p>
          <a:p>
            <a:pPr marL="285750" indent="-285750">
              <a:lnSpc>
                <a:spcPct val="107000"/>
              </a:lnSpc>
            </a:pPr>
            <a:endParaRPr lang="en-US" sz="2000" dirty="0">
              <a:effectLst/>
              <a:ea typeface="Calibri" panose="020F0502020204030204" pitchFamily="34" charset="0"/>
              <a:cs typeface="Times New Roman" panose="02020603050405020304" pitchFamily="18" charset="0"/>
            </a:endParaRP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p:txBody>
      </p:sp>
      <p:sp>
        <p:nvSpPr>
          <p:cNvPr id="3" name="Slide Number Placeholder 2">
            <a:extLst>
              <a:ext uri="{FF2B5EF4-FFF2-40B4-BE49-F238E27FC236}">
                <a16:creationId xmlns:a16="http://schemas.microsoft.com/office/drawing/2014/main" id="{B4A6E049-FACC-EC99-AFE8-86119D5478B4}"/>
              </a:ext>
            </a:extLst>
          </p:cNvPr>
          <p:cNvSpPr>
            <a:spLocks noGrp="1"/>
          </p:cNvSpPr>
          <p:nvPr>
            <p:ph type="sldNum" sz="quarter" idx="12"/>
          </p:nvPr>
        </p:nvSpPr>
        <p:spPr/>
        <p:txBody>
          <a:bodyPr/>
          <a:lstStyle/>
          <a:p>
            <a:fld id="{1B5C5464-0A0C-4F4F-8948-B8BFCC70FC15}" type="slidenum">
              <a:rPr lang="en-US" smtClean="0"/>
              <a:pPr/>
              <a:t>48</a:t>
            </a:fld>
            <a:endParaRPr lang="en-US" dirty="0"/>
          </a:p>
        </p:txBody>
      </p:sp>
    </p:spTree>
    <p:extLst>
      <p:ext uri="{BB962C8B-B14F-4D97-AF65-F5344CB8AC3E}">
        <p14:creationId xmlns:p14="http://schemas.microsoft.com/office/powerpoint/2010/main" val="8431444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EACB4-CB31-A00F-3A85-FE95C40D1D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FBB309-C936-BC29-28CB-821A2CF10CCC}"/>
              </a:ext>
            </a:extLst>
          </p:cNvPr>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"Barry Bump" Example</a:t>
            </a:r>
          </a:p>
        </p:txBody>
      </p:sp>
      <p:sp>
        <p:nvSpPr>
          <p:cNvPr id="4" name="Content Placeholder 3">
            <a:extLst>
              <a:ext uri="{FF2B5EF4-FFF2-40B4-BE49-F238E27FC236}">
                <a16:creationId xmlns:a16="http://schemas.microsoft.com/office/drawing/2014/main" id="{D310AE5E-ABE0-C387-4BE3-32A29B0C9711}"/>
              </a:ext>
            </a:extLst>
          </p:cNvPr>
          <p:cNvSpPr>
            <a:spLocks noGrp="1"/>
          </p:cNvSpPr>
          <p:nvPr>
            <p:ph idx="1"/>
          </p:nvPr>
        </p:nvSpPr>
        <p:spPr>
          <a:xfrm>
            <a:off x="22194" y="1408176"/>
            <a:ext cx="9121806" cy="5449824"/>
          </a:xfrm>
        </p:spPr>
        <p:txBody>
          <a:bodyPr>
            <a:noAutofit/>
          </a:bodyPr>
          <a:lstStyle/>
          <a:p>
            <a:pPr marL="118872" indent="0">
              <a:buNone/>
            </a:pPr>
            <a:r>
              <a:rPr lang="en-US" sz="2200" dirty="0"/>
              <a:t>What is the proper level of SMC?</a:t>
            </a:r>
          </a:p>
          <a:p>
            <a:pPr marL="118872" indent="0">
              <a:buNone/>
            </a:pPr>
            <a:r>
              <a:rPr lang="en-US" sz="2200" dirty="0"/>
              <a:t>SMC-L for COPD plus…</a:t>
            </a:r>
          </a:p>
          <a:p>
            <a:r>
              <a:rPr lang="en-US" sz="2200" dirty="0"/>
              <a:t>100% coronary artery disease (full-step bump per 3.350(f)(4))</a:t>
            </a:r>
          </a:p>
          <a:p>
            <a:r>
              <a:rPr lang="en-US" sz="2200" dirty="0"/>
              <a:t>50% migraines (half-step bump per 3.350(f)(3))</a:t>
            </a:r>
          </a:p>
          <a:p>
            <a:r>
              <a:rPr lang="en-US" sz="2200" dirty="0"/>
              <a:t>50% depression (half-step bump per 3.350(f)(3))</a:t>
            </a:r>
          </a:p>
          <a:p>
            <a:r>
              <a:rPr lang="en-US" sz="2200" dirty="0"/>
              <a:t>60% peripheral arterial disease (NO bump because same  body system as Coronary Artery Disease )</a:t>
            </a:r>
          </a:p>
          <a:p>
            <a:r>
              <a:rPr lang="en-US" sz="2200" dirty="0"/>
              <a:t>20% right knee + 20% left knee + 10% tinnitus = 50% (half-step bump per 3.350(f)(3))</a:t>
            </a:r>
          </a:p>
          <a:p>
            <a:pPr marL="118872" indent="0">
              <a:buNone/>
            </a:pPr>
            <a:endParaRPr lang="en-US" sz="2200" dirty="0"/>
          </a:p>
          <a:p>
            <a:r>
              <a:rPr lang="en-US" sz="2200" dirty="0"/>
              <a:t>So, either SMC-L for COPD + 100% coronary artery disease = SMC-M (remember, no concurrent (f)(3) and (f)(4) per M21)</a:t>
            </a:r>
          </a:p>
          <a:p>
            <a:pPr marL="118872" indent="0">
              <a:buNone/>
            </a:pPr>
            <a:r>
              <a:rPr lang="en-US" sz="2200" dirty="0"/>
              <a:t>Or, SMC-L for COPD + 50% migraines + 50% depression + 20% right knee /20% left knee/10% tinnitus = SMC M1/2</a:t>
            </a:r>
          </a:p>
          <a:p>
            <a:pPr marL="118872" indent="0">
              <a:buNone/>
            </a:pPr>
            <a:r>
              <a:rPr lang="en-US" sz="2200" dirty="0"/>
              <a:t>Thus, the answer is </a:t>
            </a:r>
            <a:r>
              <a:rPr lang="en-US" sz="2200" b="1" dirty="0">
                <a:solidFill>
                  <a:srgbClr val="FF0000"/>
                </a:solidFill>
              </a:rPr>
              <a:t>SMC-M1/2</a:t>
            </a:r>
            <a:r>
              <a:rPr lang="en-US" sz="2200" dirty="0"/>
              <a:t> (the higher benefit)</a:t>
            </a:r>
          </a:p>
          <a:p>
            <a:pPr marL="118872" indent="0">
              <a:buNone/>
            </a:pPr>
            <a:endParaRPr lang="en-US" sz="2050" dirty="0"/>
          </a:p>
          <a:p>
            <a:pPr marL="118872" indent="0">
              <a:buNone/>
            </a:pPr>
            <a:endParaRPr lang="en-US" sz="2050" dirty="0"/>
          </a:p>
          <a:p>
            <a:pPr marL="118872" indent="0">
              <a:buNone/>
            </a:pPr>
            <a:endParaRPr lang="en-US" sz="2100" dirty="0"/>
          </a:p>
          <a:p>
            <a:pPr marL="118872" indent="0">
              <a:buNone/>
            </a:pPr>
            <a:endParaRPr lang="en-US" sz="2100" dirty="0"/>
          </a:p>
          <a:p>
            <a:pPr marL="118872" indent="0">
              <a:buNone/>
            </a:pPr>
            <a:br>
              <a:rPr lang="en-US" sz="2100" dirty="0"/>
            </a:br>
            <a:endParaRPr lang="en-US" sz="2100" dirty="0">
              <a:effectLst/>
            </a:endParaRPr>
          </a:p>
          <a:p>
            <a:endParaRPr lang="en-US" sz="2100" dirty="0"/>
          </a:p>
          <a:p>
            <a:endParaRPr lang="en-US" sz="2100" dirty="0">
              <a:effectLst/>
            </a:endParaRPr>
          </a:p>
          <a:p>
            <a:endParaRPr lang="en-US" sz="2100" dirty="0"/>
          </a:p>
          <a:p>
            <a:pPr marL="118872" indent="0">
              <a:buNone/>
            </a:pPr>
            <a:endParaRPr lang="en-US" sz="2000" dirty="0">
              <a:effectLst/>
            </a:endParaRPr>
          </a:p>
          <a:p>
            <a:endParaRPr lang="pt-BR" sz="2000" b="1" dirty="0">
              <a:effectLst/>
            </a:endParaRPr>
          </a:p>
          <a:p>
            <a:pPr marL="342900" indent="-342900">
              <a:lnSpc>
                <a:spcPct val="107000"/>
              </a:lnSpc>
            </a:pPr>
            <a:endParaRPr lang="pt-BR" sz="2000" b="1" dirty="0"/>
          </a:p>
          <a:p>
            <a:pPr marL="285750" indent="-285750">
              <a:lnSpc>
                <a:spcPct val="107000"/>
              </a:lnSpc>
            </a:pPr>
            <a:endParaRPr lang="pt-BR" sz="2000" b="1" dirty="0"/>
          </a:p>
          <a:p>
            <a:pPr marL="342900" indent="-342900">
              <a:lnSpc>
                <a:spcPct val="107000"/>
              </a:lnSpc>
            </a:pPr>
            <a:endParaRPr lang="en-US" sz="2000" dirty="0">
              <a:ea typeface="Calibri" panose="020F0502020204030204" pitchFamily="34" charset="0"/>
              <a:cs typeface="Times New Roman" panose="02020603050405020304" pitchFamily="18" charset="0"/>
            </a:endParaRPr>
          </a:p>
          <a:p>
            <a:pPr marL="285750" indent="-285750">
              <a:lnSpc>
                <a:spcPct val="107000"/>
              </a:lnSpc>
            </a:pPr>
            <a:endParaRPr lang="en-US" sz="2000" dirty="0">
              <a:effectLst/>
              <a:ea typeface="Calibri" panose="020F0502020204030204" pitchFamily="34" charset="0"/>
              <a:cs typeface="Times New Roman" panose="02020603050405020304" pitchFamily="18" charset="0"/>
            </a:endParaRPr>
          </a:p>
          <a:p>
            <a:pPr marL="285750" indent="-285750">
              <a:lnSpc>
                <a:spcPct val="107000"/>
              </a:lnSpc>
            </a:pPr>
            <a:endParaRPr lang="en-US" sz="2000" dirty="0">
              <a:effectLst/>
              <a:ea typeface="Calibri" panose="020F0502020204030204" pitchFamily="34" charset="0"/>
              <a:cs typeface="Times New Roman" panose="02020603050405020304" pitchFamily="18" charset="0"/>
            </a:endParaRP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p:txBody>
      </p:sp>
      <p:sp>
        <p:nvSpPr>
          <p:cNvPr id="3" name="Slide Number Placeholder 2">
            <a:extLst>
              <a:ext uri="{FF2B5EF4-FFF2-40B4-BE49-F238E27FC236}">
                <a16:creationId xmlns:a16="http://schemas.microsoft.com/office/drawing/2014/main" id="{43706C47-10E7-D085-C16D-E2F7A7C1D361}"/>
              </a:ext>
            </a:extLst>
          </p:cNvPr>
          <p:cNvSpPr>
            <a:spLocks noGrp="1"/>
          </p:cNvSpPr>
          <p:nvPr>
            <p:ph type="sldNum" sz="quarter" idx="12"/>
          </p:nvPr>
        </p:nvSpPr>
        <p:spPr/>
        <p:txBody>
          <a:bodyPr/>
          <a:lstStyle/>
          <a:p>
            <a:fld id="{1B5C5464-0A0C-4F4F-8948-B8BFCC70FC15}" type="slidenum">
              <a:rPr lang="en-US" smtClean="0"/>
              <a:pPr/>
              <a:t>49</a:t>
            </a:fld>
            <a:endParaRPr lang="en-US" dirty="0"/>
          </a:p>
        </p:txBody>
      </p:sp>
    </p:spTree>
    <p:extLst>
      <p:ext uri="{BB962C8B-B14F-4D97-AF65-F5344CB8AC3E}">
        <p14:creationId xmlns:p14="http://schemas.microsoft.com/office/powerpoint/2010/main" val="414684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 calcmode="lin" valueType="num">
                                      <p:cBhvr additive="base">
                                        <p:cTn id="1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 calcmode="lin" valueType="num">
                                      <p:cBhvr additive="base">
                                        <p:cTn id="2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 calcmode="lin" valueType="num">
                                      <p:cBhvr additive="base">
                                        <p:cTn id="31"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 calcmode="lin" valueType="num">
                                      <p:cBhvr additive="base">
                                        <p:cTn id="37"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anim calcmode="lin" valueType="num">
                                      <p:cBhvr additive="base">
                                        <p:cTn id="43"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10" end="10"/>
                                            </p:txEl>
                                          </p:spTgt>
                                        </p:tgtEl>
                                        <p:attrNameLst>
                                          <p:attrName>style.visibility</p:attrName>
                                        </p:attrNameLst>
                                      </p:cBhvr>
                                      <p:to>
                                        <p:strVal val="visible"/>
                                      </p:to>
                                    </p:set>
                                    <p:anim calcmode="lin" valueType="num">
                                      <p:cBhvr additive="base">
                                        <p:cTn id="49"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3C205-33D2-EC44-FB4D-4015778614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4B926F-0FFF-AB88-F12E-1AC40635F0FD}"/>
              </a:ext>
            </a:extLst>
          </p:cNvPr>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"Barry Bump" Caveat</a:t>
            </a:r>
          </a:p>
        </p:txBody>
      </p:sp>
      <p:sp>
        <p:nvSpPr>
          <p:cNvPr id="4" name="Content Placeholder 3">
            <a:extLst>
              <a:ext uri="{FF2B5EF4-FFF2-40B4-BE49-F238E27FC236}">
                <a16:creationId xmlns:a16="http://schemas.microsoft.com/office/drawing/2014/main" id="{628AACF8-7C9A-548C-E6BA-080304A1DAC9}"/>
              </a:ext>
            </a:extLst>
          </p:cNvPr>
          <p:cNvSpPr>
            <a:spLocks noGrp="1"/>
          </p:cNvSpPr>
          <p:nvPr>
            <p:ph idx="1"/>
          </p:nvPr>
        </p:nvSpPr>
        <p:spPr>
          <a:xfrm>
            <a:off x="22194" y="1408176"/>
            <a:ext cx="9121806" cy="5449824"/>
          </a:xfrm>
        </p:spPr>
        <p:txBody>
          <a:bodyPr>
            <a:noAutofit/>
          </a:bodyPr>
          <a:lstStyle/>
          <a:p>
            <a:pPr marL="118872" indent="0">
              <a:buNone/>
            </a:pPr>
            <a:r>
              <a:rPr lang="en-US" sz="2030" dirty="0">
                <a:effectLst/>
              </a:rPr>
              <a:t>Veteran receiving SMC-L for Aid and Attendance</a:t>
            </a:r>
            <a:r>
              <a:rPr lang="en-US" sz="2030" dirty="0"/>
              <a:t> based on the following conditions:</a:t>
            </a:r>
          </a:p>
          <a:p>
            <a:r>
              <a:rPr lang="en-US" sz="2030" dirty="0"/>
              <a:t>100% COPD</a:t>
            </a:r>
          </a:p>
          <a:p>
            <a:r>
              <a:rPr lang="en-US" sz="2030" dirty="0"/>
              <a:t>100% coronary artery disease</a:t>
            </a:r>
          </a:p>
          <a:p>
            <a:r>
              <a:rPr lang="en-US" sz="2030" dirty="0"/>
              <a:t>50% migraines</a:t>
            </a:r>
          </a:p>
          <a:p>
            <a:r>
              <a:rPr lang="en-US" sz="2030" dirty="0"/>
              <a:t>60% peripheral arterial disease</a:t>
            </a:r>
          </a:p>
          <a:p>
            <a:r>
              <a:rPr lang="en-US" sz="2030" dirty="0"/>
              <a:t>50% depression</a:t>
            </a:r>
          </a:p>
          <a:p>
            <a:pPr marL="118872" indent="0">
              <a:buNone/>
            </a:pPr>
            <a:r>
              <a:rPr lang="en-US" sz="2030" dirty="0"/>
              <a:t>Also has the following conditions that are not part of the A&amp;A grant:</a:t>
            </a:r>
          </a:p>
          <a:p>
            <a:r>
              <a:rPr lang="en-US" sz="2030" dirty="0"/>
              <a:t>20% right knee</a:t>
            </a:r>
          </a:p>
          <a:p>
            <a:r>
              <a:rPr lang="en-US" sz="2030" dirty="0"/>
              <a:t>20% left knee</a:t>
            </a:r>
          </a:p>
          <a:p>
            <a:pPr>
              <a:spcBef>
                <a:spcPts val="1000"/>
              </a:spcBef>
            </a:pPr>
            <a:r>
              <a:rPr lang="en-US" sz="2030" dirty="0"/>
              <a:t>10% tinnitus</a:t>
            </a:r>
          </a:p>
          <a:p>
            <a:pPr marL="118872" indent="0">
              <a:spcBef>
                <a:spcPts val="1000"/>
              </a:spcBef>
              <a:buNone/>
            </a:pPr>
            <a:r>
              <a:rPr lang="en-US" sz="2030" dirty="0"/>
              <a:t>Based on this scenario, veteran is only entitled to SMC-L1/2</a:t>
            </a:r>
          </a:p>
          <a:p>
            <a:pPr marL="118872" indent="0">
              <a:buNone/>
            </a:pPr>
            <a:r>
              <a:rPr lang="en-US" sz="2030" dirty="0"/>
              <a:t>(20% right knee + 20% left knee + 10% tinnitus = 50% (half-step bump per 3.350(f)(3))</a:t>
            </a:r>
          </a:p>
          <a:p>
            <a:pPr marL="118872" indent="0">
              <a:buNone/>
            </a:pPr>
            <a:endParaRPr lang="en-US" sz="2030" dirty="0"/>
          </a:p>
          <a:p>
            <a:pPr marL="118872" indent="0">
              <a:buNone/>
            </a:pPr>
            <a:r>
              <a:rPr lang="en-US" sz="2030" b="1" dirty="0"/>
              <a:t>Lesson:</a:t>
            </a:r>
            <a:r>
              <a:rPr lang="en-US" sz="2030" dirty="0"/>
              <a:t> VA often grants A&amp;A based on all or most SC conditions unless you claim otherwise. This can limit the level of SMC granted.</a:t>
            </a:r>
          </a:p>
          <a:p>
            <a:pPr marL="118872" indent="0">
              <a:buNone/>
            </a:pPr>
            <a:endParaRPr lang="en-US" sz="2030" dirty="0"/>
          </a:p>
          <a:p>
            <a:pPr marL="118872" indent="0">
              <a:buNone/>
            </a:pPr>
            <a:endParaRPr lang="en-US" sz="2100" dirty="0"/>
          </a:p>
          <a:p>
            <a:pPr marL="118872" indent="0">
              <a:buNone/>
            </a:pPr>
            <a:endParaRPr lang="en-US" sz="2100" dirty="0"/>
          </a:p>
          <a:p>
            <a:pPr marL="118872" indent="0">
              <a:buNone/>
            </a:pPr>
            <a:br>
              <a:rPr lang="en-US" sz="2100" dirty="0"/>
            </a:br>
            <a:endParaRPr lang="en-US" sz="2100" dirty="0">
              <a:effectLst/>
            </a:endParaRPr>
          </a:p>
          <a:p>
            <a:endParaRPr lang="en-US" sz="2100" dirty="0"/>
          </a:p>
          <a:p>
            <a:endParaRPr lang="en-US" sz="2100" dirty="0">
              <a:effectLst/>
            </a:endParaRPr>
          </a:p>
          <a:p>
            <a:endParaRPr lang="en-US" sz="2100" dirty="0"/>
          </a:p>
          <a:p>
            <a:pPr marL="118872" indent="0">
              <a:buNone/>
            </a:pPr>
            <a:endParaRPr lang="en-US" sz="2000" dirty="0">
              <a:effectLst/>
            </a:endParaRPr>
          </a:p>
          <a:p>
            <a:endParaRPr lang="pt-BR" sz="2000" b="1" dirty="0">
              <a:effectLst/>
            </a:endParaRPr>
          </a:p>
          <a:p>
            <a:pPr marL="342900" indent="-342900">
              <a:lnSpc>
                <a:spcPct val="107000"/>
              </a:lnSpc>
            </a:pPr>
            <a:endParaRPr lang="pt-BR" sz="2000" b="1" dirty="0"/>
          </a:p>
          <a:p>
            <a:pPr marL="285750" indent="-285750">
              <a:lnSpc>
                <a:spcPct val="107000"/>
              </a:lnSpc>
            </a:pPr>
            <a:endParaRPr lang="pt-BR" sz="2000" b="1" dirty="0"/>
          </a:p>
          <a:p>
            <a:pPr marL="342900" indent="-342900">
              <a:lnSpc>
                <a:spcPct val="107000"/>
              </a:lnSpc>
            </a:pPr>
            <a:endParaRPr lang="en-US" sz="2000" dirty="0">
              <a:ea typeface="Calibri" panose="020F0502020204030204" pitchFamily="34" charset="0"/>
              <a:cs typeface="Times New Roman" panose="02020603050405020304" pitchFamily="18" charset="0"/>
            </a:endParaRPr>
          </a:p>
          <a:p>
            <a:pPr marL="285750" indent="-285750">
              <a:lnSpc>
                <a:spcPct val="107000"/>
              </a:lnSpc>
            </a:pPr>
            <a:endParaRPr lang="en-US" sz="2000" dirty="0">
              <a:effectLst/>
              <a:ea typeface="Calibri" panose="020F0502020204030204" pitchFamily="34" charset="0"/>
              <a:cs typeface="Times New Roman" panose="02020603050405020304" pitchFamily="18" charset="0"/>
            </a:endParaRPr>
          </a:p>
          <a:p>
            <a:pPr marL="285750" indent="-285750">
              <a:lnSpc>
                <a:spcPct val="107000"/>
              </a:lnSpc>
            </a:pPr>
            <a:endParaRPr lang="en-US" sz="2000" dirty="0">
              <a:effectLst/>
              <a:ea typeface="Calibri" panose="020F0502020204030204" pitchFamily="34" charset="0"/>
              <a:cs typeface="Times New Roman" panose="02020603050405020304" pitchFamily="18" charset="0"/>
            </a:endParaRP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p:txBody>
      </p:sp>
      <p:sp>
        <p:nvSpPr>
          <p:cNvPr id="3" name="Slide Number Placeholder 2">
            <a:extLst>
              <a:ext uri="{FF2B5EF4-FFF2-40B4-BE49-F238E27FC236}">
                <a16:creationId xmlns:a16="http://schemas.microsoft.com/office/drawing/2014/main" id="{96C2E4DC-16BE-D76C-7E14-771FAFBE7342}"/>
              </a:ext>
            </a:extLst>
          </p:cNvPr>
          <p:cNvSpPr>
            <a:spLocks noGrp="1"/>
          </p:cNvSpPr>
          <p:nvPr>
            <p:ph type="sldNum" sz="quarter" idx="12"/>
          </p:nvPr>
        </p:nvSpPr>
        <p:spPr/>
        <p:txBody>
          <a:bodyPr/>
          <a:lstStyle/>
          <a:p>
            <a:fld id="{1B5C5464-0A0C-4F4F-8948-B8BFCC70FC15}" type="slidenum">
              <a:rPr lang="en-US" smtClean="0"/>
              <a:pPr/>
              <a:t>50</a:t>
            </a:fld>
            <a:endParaRPr lang="en-US" dirty="0"/>
          </a:p>
        </p:txBody>
      </p:sp>
    </p:spTree>
    <p:extLst>
      <p:ext uri="{BB962C8B-B14F-4D97-AF65-F5344CB8AC3E}">
        <p14:creationId xmlns:p14="http://schemas.microsoft.com/office/powerpoint/2010/main" val="28075803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99DD4-E13A-8FD4-B3C3-586A27D4B1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B417FC-8D5F-17AE-3FC5-3910DF72F447}"/>
              </a:ext>
            </a:extLst>
          </p:cNvPr>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600" dirty="0">
                <a:solidFill>
                  <a:schemeClr val="accent1"/>
                </a:solidFill>
                <a:effectLst/>
                <a:ea typeface="Calibri" panose="020F0502020204030204" pitchFamily="34" charset="0"/>
              </a:rPr>
              <a:t>Advocacy Tip</a:t>
            </a:r>
            <a:endParaRPr lang="en-US" sz="38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FF932DC5-A0AA-BF6D-0155-69143C456439}"/>
              </a:ext>
            </a:extLst>
          </p:cNvPr>
          <p:cNvSpPr>
            <a:spLocks noGrp="1"/>
          </p:cNvSpPr>
          <p:nvPr>
            <p:ph idx="1"/>
          </p:nvPr>
        </p:nvSpPr>
        <p:spPr>
          <a:xfrm>
            <a:off x="22194" y="1408176"/>
            <a:ext cx="9121806" cy="5449824"/>
          </a:xfrm>
        </p:spPr>
        <p:txBody>
          <a:bodyPr>
            <a:noAutofit/>
          </a:bodyPr>
          <a:lstStyle/>
          <a:p>
            <a:pPr>
              <a:lnSpc>
                <a:spcPct val="107000"/>
              </a:lnSpc>
              <a:spcBef>
                <a:spcPts val="200"/>
              </a:spcBef>
            </a:pPr>
            <a:r>
              <a:rPr lang="en-US" sz="2100" dirty="0"/>
              <a:t>While the M21-1 Adjudication Manual states that concurrent entitlement to SMC under both 38 C.F.R. § 3.350(f)(3) and § 3.350(f)(4) is prohibited, the Board of Veterans’ Appeals (BVA) may rule differently. In one Board decision, it was noted:</a:t>
            </a:r>
            <a:endParaRPr lang="en-US" sz="2100" b="1" dirty="0">
              <a:effectLst/>
              <a:ea typeface="Calibri" panose="020F0502020204030204" pitchFamily="34" charset="0"/>
              <a:cs typeface="ArialMT"/>
            </a:endParaRPr>
          </a:p>
          <a:p>
            <a:pPr marL="118872" indent="0">
              <a:buNone/>
            </a:pPr>
            <a:r>
              <a:rPr lang="en-US" sz="2100" b="1" i="1" dirty="0">
                <a:ea typeface="Calibri" panose="020F0502020204030204" pitchFamily="34" charset="0"/>
                <a:cs typeface="ArialMT"/>
              </a:rPr>
              <a:t>" </a:t>
            </a:r>
            <a:r>
              <a:rPr lang="en-US" sz="2100" i="1" dirty="0"/>
              <a:t>The Board observes that VA’s Adjudication Manual bars concurrent entitlement to SMC under both 38 C.F.R. § 3.350(f)(3) and § 3.350(f)(4). However, the Board is not bound by the Manual. There is no provision in the applicable laws or regulations, including 38 C.F.R. § 3.350, that explicitly prohibits concurrent entitlement under these subsections. Furthermore, in Barry, the Federal Circuit determined that § 3.350(f)(3) allows for multiple intermediate-rate SMC </a:t>
            </a:r>
            <a:r>
              <a:rPr lang="en-US" sz="2100" i="1"/>
              <a:t>increases."</a:t>
            </a:r>
            <a:endParaRPr lang="en-US" sz="2100" i="1" dirty="0">
              <a:ea typeface="Calibri" panose="020F0502020204030204" pitchFamily="34" charset="0"/>
              <a:cs typeface="ArialMT"/>
            </a:endParaRPr>
          </a:p>
          <a:p>
            <a:r>
              <a:rPr lang="en-US" sz="2100" dirty="0"/>
              <a:t>This means that if a veteran has a 100% rating for one disability and additional separate disabilities rated at 50% or more, it may be worth appealing to the BVA to have all of them factored into SMC calculations.</a:t>
            </a:r>
          </a:p>
          <a:p>
            <a:r>
              <a:rPr lang="en-US" sz="2100" dirty="0"/>
              <a:t>BUT THE QUESTION OF WHETHER 3.350(f)(3) AND § 3.350(f)(4) MAY BE APPLIED CONCURRENTLY WILL LIKELY BE RESOLVED BY A FUTURE COURT DECISION.</a:t>
            </a:r>
            <a:endParaRPr lang="en-US" sz="2100" dirty="0">
              <a:effectLst/>
              <a:ea typeface="Calibri" panose="020F0502020204030204" pitchFamily="34" charset="0"/>
              <a:cs typeface="ArialMT"/>
            </a:endParaRPr>
          </a:p>
          <a:p>
            <a:pPr marL="342900" indent="-342900">
              <a:lnSpc>
                <a:spcPct val="107000"/>
              </a:lnSpc>
            </a:pPr>
            <a:endParaRPr lang="en-US" sz="2000" dirty="0">
              <a:effectLst/>
              <a:ea typeface="Calibri" panose="020F0502020204030204" pitchFamily="34" charset="0"/>
              <a:cs typeface="Times New Roman" panose="02020603050405020304" pitchFamily="18" charset="0"/>
            </a:endParaRPr>
          </a:p>
          <a:p>
            <a:pPr marL="285750" indent="-285750">
              <a:lnSpc>
                <a:spcPct val="107000"/>
              </a:lnSpc>
            </a:pPr>
            <a:endParaRPr lang="en-US" sz="2000" dirty="0">
              <a:effectLst/>
              <a:ea typeface="Calibri" panose="020F0502020204030204" pitchFamily="34" charset="0"/>
              <a:cs typeface="Times New Roman" panose="02020603050405020304" pitchFamily="18" charset="0"/>
            </a:endParaRP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p:txBody>
      </p:sp>
      <p:sp>
        <p:nvSpPr>
          <p:cNvPr id="3" name="Slide Number Placeholder 2">
            <a:extLst>
              <a:ext uri="{FF2B5EF4-FFF2-40B4-BE49-F238E27FC236}">
                <a16:creationId xmlns:a16="http://schemas.microsoft.com/office/drawing/2014/main" id="{E84646E1-CB57-FD9B-3031-8495CEEE903D}"/>
              </a:ext>
            </a:extLst>
          </p:cNvPr>
          <p:cNvSpPr>
            <a:spLocks noGrp="1"/>
          </p:cNvSpPr>
          <p:nvPr>
            <p:ph type="sldNum" sz="quarter" idx="12"/>
          </p:nvPr>
        </p:nvSpPr>
        <p:spPr/>
        <p:txBody>
          <a:bodyPr/>
          <a:lstStyle/>
          <a:p>
            <a:fld id="{1B5C5464-0A0C-4F4F-8948-B8BFCC70FC15}" type="slidenum">
              <a:rPr lang="en-US" smtClean="0"/>
              <a:pPr/>
              <a:t>51</a:t>
            </a:fld>
            <a:endParaRPr lang="en-US" dirty="0"/>
          </a:p>
        </p:txBody>
      </p:sp>
    </p:spTree>
    <p:extLst>
      <p:ext uri="{BB962C8B-B14F-4D97-AF65-F5344CB8AC3E}">
        <p14:creationId xmlns:p14="http://schemas.microsoft.com/office/powerpoint/2010/main" val="8559333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“Pyramiding P” Example</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r>
              <a:rPr lang="en-US" sz="2400" dirty="0">
                <a:effectLst/>
              </a:rPr>
              <a:t>Veteran has anatomical loss of both hands.  </a:t>
            </a:r>
          </a:p>
          <a:p>
            <a:r>
              <a:rPr lang="en-US" sz="2400" dirty="0"/>
              <a:t>Also has</a:t>
            </a:r>
            <a:r>
              <a:rPr lang="en-US" sz="2400" dirty="0">
                <a:effectLst/>
              </a:rPr>
              <a:t> amputation of the left foot (rated at 40%).</a:t>
            </a:r>
          </a:p>
          <a:p>
            <a:r>
              <a:rPr lang="en-US" sz="2400" dirty="0"/>
              <a:t>Also has hypertension rated at 20%.</a:t>
            </a:r>
          </a:p>
          <a:p>
            <a:pPr marL="118872" indent="0">
              <a:buNone/>
            </a:pPr>
            <a:endParaRPr lang="en-US" sz="2400" b="1" dirty="0">
              <a:effectLst/>
            </a:endParaRPr>
          </a:p>
          <a:p>
            <a:pPr marL="118872" indent="0">
              <a:buNone/>
            </a:pPr>
            <a:r>
              <a:rPr lang="en-US" sz="2400" b="1" dirty="0">
                <a:effectLst/>
              </a:rPr>
              <a:t>Result:</a:t>
            </a:r>
          </a:p>
          <a:p>
            <a:r>
              <a:rPr lang="en-US" sz="2400" dirty="0">
                <a:effectLst/>
              </a:rPr>
              <a:t>SMC-M on account of anatomical loss of both hands.</a:t>
            </a:r>
            <a:endParaRPr lang="en-US" sz="2400" dirty="0"/>
          </a:p>
          <a:p>
            <a:r>
              <a:rPr lang="en-US" sz="2400" dirty="0">
                <a:effectLst/>
              </a:rPr>
              <a:t>SMC-P  under 38 CFR § 3.350(f)(3) on account of additional disabilities of </a:t>
            </a:r>
            <a:r>
              <a:rPr lang="en-US" sz="2400" b="1" dirty="0">
                <a:effectLst/>
              </a:rPr>
              <a:t>loss of left foot and hypertension </a:t>
            </a:r>
            <a:r>
              <a:rPr lang="en-US" sz="2400" dirty="0">
                <a:effectLst/>
              </a:rPr>
              <a:t>independently ratable as 50 % or more = SMC-M1/2.</a:t>
            </a:r>
          </a:p>
          <a:p>
            <a:r>
              <a:rPr lang="en-US" sz="2400" dirty="0"/>
              <a:t>SMC-P under </a:t>
            </a:r>
            <a:r>
              <a:rPr lang="en-US" sz="2400" dirty="0">
                <a:effectLst/>
              </a:rPr>
              <a:t>38 CFR § 3.350(f)(5) due to loss of three extremities = SMC-N.</a:t>
            </a:r>
          </a:p>
          <a:p>
            <a:r>
              <a:rPr lang="en-US" sz="2400" dirty="0"/>
              <a:t>SMC-K</a:t>
            </a:r>
            <a:r>
              <a:rPr lang="en-US" sz="2400" dirty="0">
                <a:effectLst/>
              </a:rPr>
              <a:t> on account of anatomical loss of one foot = </a:t>
            </a:r>
            <a:r>
              <a:rPr lang="en-US" sz="2400" b="1" dirty="0">
                <a:effectLst/>
              </a:rPr>
              <a:t>SMC-N +K.</a:t>
            </a:r>
          </a:p>
          <a:p>
            <a:endParaRPr lang="en-US" sz="2400" dirty="0"/>
          </a:p>
          <a:p>
            <a:pPr marL="118872" indent="0">
              <a:buNone/>
            </a:pPr>
            <a:r>
              <a:rPr lang="en-US" sz="2400" dirty="0"/>
              <a:t>So, veteran gets two half-step bumps AND gets to keep SMC-K.</a:t>
            </a:r>
          </a:p>
          <a:p>
            <a:pPr marL="118872" indent="0">
              <a:buNone/>
            </a:pPr>
            <a:endParaRPr lang="en-US" sz="2400" dirty="0"/>
          </a:p>
          <a:p>
            <a:endParaRPr lang="en-US" sz="2000" dirty="0">
              <a:effectLst/>
            </a:endParaRPr>
          </a:p>
          <a:p>
            <a:endParaRPr lang="en-US" sz="1600" dirty="0">
              <a:effectLst/>
              <a:latin typeface="arial" panose="020B0604020202020204" pitchFamily="34" charset="0"/>
            </a:endParaRPr>
          </a:p>
          <a:p>
            <a:endParaRPr lang="pt-BR" sz="2200" b="1" dirty="0">
              <a:effectLst/>
            </a:endParaRPr>
          </a:p>
          <a:p>
            <a:pPr marL="0" indent="0">
              <a:lnSpc>
                <a:spcPct val="107000"/>
              </a:lnSpc>
              <a:buNone/>
            </a:pPr>
            <a:endParaRPr lang="pt-BR" sz="2200" b="1" dirty="0"/>
          </a:p>
          <a:p>
            <a:pPr marL="0" indent="0">
              <a:lnSpc>
                <a:spcPct val="107000"/>
              </a:lnSpc>
              <a:buNone/>
            </a:pPr>
            <a:endParaRPr lang="pt-BR" sz="1400" b="1" dirty="0"/>
          </a:p>
          <a:p>
            <a:pPr marL="0" indent="0">
              <a:lnSpc>
                <a:spcPct val="107000"/>
              </a:lnSpc>
              <a:buNone/>
            </a:pPr>
            <a:endParaRPr lang="en-US" sz="2200" dirty="0">
              <a:ea typeface="Calibri" panose="020F0502020204030204" pitchFamily="34" charset="0"/>
              <a:cs typeface="Times New Roman" panose="02020603050405020304" pitchFamily="18" charset="0"/>
            </a:endParaRPr>
          </a:p>
          <a:p>
            <a:pPr marL="285750" indent="-285750">
              <a:lnSpc>
                <a:spcPct val="107000"/>
              </a:lnSpc>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pPr>
            <a:endParaRPr lang="en-US" sz="18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52</a:t>
            </a:fld>
            <a:endParaRPr lang="en-US" dirty="0"/>
          </a:p>
        </p:txBody>
      </p:sp>
    </p:spTree>
    <p:extLst>
      <p:ext uri="{BB962C8B-B14F-4D97-AF65-F5344CB8AC3E}">
        <p14:creationId xmlns:p14="http://schemas.microsoft.com/office/powerpoint/2010/main" val="39812891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“Pyramiding P” Example</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spcBef>
                <a:spcPts val="200"/>
              </a:spcBef>
            </a:pPr>
            <a:r>
              <a:rPr lang="en-US" sz="2400" dirty="0">
                <a:effectLst/>
              </a:rPr>
              <a:t>Veteran has below knee amputation and above knee amputation.</a:t>
            </a:r>
          </a:p>
          <a:p>
            <a:pPr>
              <a:spcBef>
                <a:spcPts val="200"/>
              </a:spcBef>
            </a:pPr>
            <a:r>
              <a:rPr lang="en-US" sz="2400" dirty="0"/>
              <a:t> Also has</a:t>
            </a:r>
            <a:r>
              <a:rPr lang="en-US" sz="2400" dirty="0">
                <a:effectLst/>
              </a:rPr>
              <a:t> loss of use of one hand rated at 60%</a:t>
            </a:r>
            <a:endParaRPr lang="en-US" sz="2400" dirty="0"/>
          </a:p>
          <a:p>
            <a:endParaRPr lang="en-US" sz="2400" b="1" dirty="0">
              <a:effectLst/>
            </a:endParaRPr>
          </a:p>
          <a:p>
            <a:pPr marL="118872" indent="0">
              <a:buNone/>
            </a:pPr>
            <a:r>
              <a:rPr lang="en-US" sz="2400" b="1" dirty="0">
                <a:effectLst/>
              </a:rPr>
              <a:t>Result:</a:t>
            </a:r>
          </a:p>
          <a:p>
            <a:pPr>
              <a:spcBef>
                <a:spcPts val="200"/>
              </a:spcBef>
            </a:pPr>
            <a:r>
              <a:rPr lang="en-US" sz="2400" dirty="0">
                <a:effectLst/>
              </a:rPr>
              <a:t> SMC-L1/2 on account of above knee and below knee amputations</a:t>
            </a:r>
            <a:endParaRPr lang="en-US" sz="2400" dirty="0"/>
          </a:p>
          <a:p>
            <a:pPr>
              <a:spcBef>
                <a:spcPts val="200"/>
              </a:spcBef>
            </a:pPr>
            <a:r>
              <a:rPr lang="en-US" sz="2400" dirty="0">
                <a:effectLst/>
              </a:rPr>
              <a:t> SMC-P  under 38 CFR 3.350(f)(3) on account of loss of use of one hand independently ratable as 50 % or more = SMC-M.</a:t>
            </a:r>
          </a:p>
          <a:p>
            <a:pPr>
              <a:spcBef>
                <a:spcPts val="200"/>
              </a:spcBef>
            </a:pPr>
            <a:r>
              <a:rPr lang="en-US" sz="2400" dirty="0"/>
              <a:t> SMC-P under </a:t>
            </a:r>
            <a:r>
              <a:rPr lang="en-US" sz="2400" dirty="0">
                <a:effectLst/>
              </a:rPr>
              <a:t>38 CFR 3.350(f)(5) due to loss of three extremities = SMC-M1/2.</a:t>
            </a:r>
          </a:p>
          <a:p>
            <a:pPr>
              <a:spcBef>
                <a:spcPts val="200"/>
              </a:spcBef>
            </a:pPr>
            <a:r>
              <a:rPr lang="en-US" sz="2400" dirty="0"/>
              <a:t> SMC-K</a:t>
            </a:r>
            <a:r>
              <a:rPr lang="en-US" sz="2400" dirty="0">
                <a:effectLst/>
              </a:rPr>
              <a:t> on account of loss of use of one hand = </a:t>
            </a:r>
            <a:r>
              <a:rPr lang="en-US" sz="2400" b="1" dirty="0">
                <a:effectLst/>
              </a:rPr>
              <a:t>SMC-M1/2 +K.</a:t>
            </a:r>
            <a:endParaRPr lang="en-US" sz="2400" dirty="0"/>
          </a:p>
          <a:p>
            <a:r>
              <a:rPr lang="en-US" sz="2400" dirty="0"/>
              <a:t>So, veteran gets two half-step bumps AND gets to keep SMC-K. The loss of use of hand counts for entitlement to BOTH (f)(3) and (f)(5) because it’s rated at 50% or more.</a:t>
            </a:r>
          </a:p>
          <a:p>
            <a:pPr marL="118872" indent="0">
              <a:buNone/>
            </a:pPr>
            <a:endParaRPr lang="en-US" sz="2400" dirty="0"/>
          </a:p>
          <a:p>
            <a:endParaRPr lang="en-US" sz="2000" dirty="0">
              <a:effectLst/>
            </a:endParaRPr>
          </a:p>
          <a:p>
            <a:endParaRPr lang="en-US" sz="1600" dirty="0">
              <a:effectLst/>
              <a:latin typeface="arial" panose="020B0604020202020204" pitchFamily="34" charset="0"/>
            </a:endParaRPr>
          </a:p>
          <a:p>
            <a:endParaRPr lang="pt-BR" sz="2200" b="1" dirty="0">
              <a:effectLst/>
            </a:endParaRPr>
          </a:p>
          <a:p>
            <a:pPr marL="0" indent="0">
              <a:lnSpc>
                <a:spcPct val="107000"/>
              </a:lnSpc>
              <a:buNone/>
            </a:pPr>
            <a:endParaRPr lang="pt-BR" sz="2200" b="1" dirty="0"/>
          </a:p>
          <a:p>
            <a:pPr marL="0" indent="0">
              <a:lnSpc>
                <a:spcPct val="107000"/>
              </a:lnSpc>
              <a:buNone/>
            </a:pPr>
            <a:endParaRPr lang="pt-BR" sz="1400" b="1" dirty="0"/>
          </a:p>
          <a:p>
            <a:pPr marL="0" indent="0">
              <a:lnSpc>
                <a:spcPct val="107000"/>
              </a:lnSpc>
              <a:buNone/>
            </a:pPr>
            <a:endParaRPr lang="en-US" sz="2200" dirty="0">
              <a:ea typeface="Calibri" panose="020F0502020204030204" pitchFamily="34" charset="0"/>
              <a:cs typeface="Times New Roman" panose="02020603050405020304" pitchFamily="18" charset="0"/>
            </a:endParaRPr>
          </a:p>
          <a:p>
            <a:pPr marL="285750" indent="-285750">
              <a:lnSpc>
                <a:spcPct val="107000"/>
              </a:lnSpc>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pPr>
            <a:endParaRPr lang="en-US" sz="18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53</a:t>
            </a:fld>
            <a:endParaRPr lang="en-US" dirty="0"/>
          </a:p>
        </p:txBody>
      </p:sp>
    </p:spTree>
    <p:extLst>
      <p:ext uri="{BB962C8B-B14F-4D97-AF65-F5344CB8AC3E}">
        <p14:creationId xmlns:p14="http://schemas.microsoft.com/office/powerpoint/2010/main" val="39443913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3D4583-0E7B-EC48-B2CC-42E088E2AECF}"/>
              </a:ext>
            </a:extLst>
          </p:cNvPr>
          <p:cNvSpPr>
            <a:spLocks noGrp="1"/>
          </p:cNvSpPr>
          <p:nvPr>
            <p:ph type="sldNum" sz="quarter" idx="12"/>
          </p:nvPr>
        </p:nvSpPr>
        <p:spPr/>
        <p:txBody>
          <a:bodyPr/>
          <a:lstStyle/>
          <a:p>
            <a:fld id="{1B5C5464-0A0C-4F4F-8948-B8BFCC70FC15}" type="slidenum">
              <a:rPr lang="en-US" smtClean="0"/>
              <a:pPr/>
              <a:t>54</a:t>
            </a:fld>
            <a:endParaRPr lang="en-US" dirty="0"/>
          </a:p>
        </p:txBody>
      </p:sp>
      <p:sp>
        <p:nvSpPr>
          <p:cNvPr id="8" name="TextBox 7">
            <a:extLst>
              <a:ext uri="{FF2B5EF4-FFF2-40B4-BE49-F238E27FC236}">
                <a16:creationId xmlns:a16="http://schemas.microsoft.com/office/drawing/2014/main" id="{8928A356-A900-CA51-E8FB-0981087B4F8B}"/>
              </a:ext>
            </a:extLst>
          </p:cNvPr>
          <p:cNvSpPr txBox="1"/>
          <p:nvPr/>
        </p:nvSpPr>
        <p:spPr>
          <a:xfrm>
            <a:off x="381000" y="1447800"/>
            <a:ext cx="8382000" cy="2554545"/>
          </a:xfrm>
          <a:prstGeom prst="rect">
            <a:avLst/>
          </a:prstGeom>
          <a:noFill/>
        </p:spPr>
        <p:txBody>
          <a:bodyPr wrap="square" rtlCol="0">
            <a:spAutoFit/>
          </a:bodyPr>
          <a:lstStyle/>
          <a:p>
            <a:endParaRPr lang="en-US" sz="7500" dirty="0">
              <a:solidFill>
                <a:schemeClr val="accent1"/>
              </a:solidFill>
            </a:endParaRPr>
          </a:p>
          <a:p>
            <a:pPr algn="ctr"/>
            <a:r>
              <a:rPr lang="en-US" sz="8500" b="1" dirty="0">
                <a:solidFill>
                  <a:schemeClr val="accent1"/>
                </a:solidFill>
              </a:rPr>
              <a:t>SMC-Q</a:t>
            </a:r>
          </a:p>
        </p:txBody>
      </p:sp>
      <p:pic>
        <p:nvPicPr>
          <p:cNvPr id="3" name="Picture 2">
            <a:extLst>
              <a:ext uri="{FF2B5EF4-FFF2-40B4-BE49-F238E27FC236}">
                <a16:creationId xmlns:a16="http://schemas.microsoft.com/office/drawing/2014/main" id="{6D115FE5-B313-E850-E25A-9DE3B8148BF0}"/>
              </a:ext>
            </a:extLst>
          </p:cNvPr>
          <p:cNvPicPr>
            <a:picLocks noChangeAspect="1"/>
          </p:cNvPicPr>
          <p:nvPr/>
        </p:nvPicPr>
        <p:blipFill>
          <a:blip r:embed="rId2"/>
          <a:stretch>
            <a:fillRect/>
          </a:stretch>
        </p:blipFill>
        <p:spPr>
          <a:xfrm>
            <a:off x="1192237" y="381000"/>
            <a:ext cx="6759526" cy="769687"/>
          </a:xfrm>
          <a:prstGeom prst="rect">
            <a:avLst/>
          </a:prstGeom>
        </p:spPr>
      </p:pic>
    </p:spTree>
    <p:extLst>
      <p:ext uri="{BB962C8B-B14F-4D97-AF65-F5344CB8AC3E}">
        <p14:creationId xmlns:p14="http://schemas.microsoft.com/office/powerpoint/2010/main" val="4160249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SMC-Q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342900" indent="-342900">
              <a:lnSpc>
                <a:spcPct val="107000"/>
              </a:lnSpc>
            </a:pPr>
            <a:r>
              <a:rPr lang="en-US" sz="2800" dirty="0"/>
              <a:t>SMC-Q is a protected rate that hasn’t been awarded since August 19, 1968.</a:t>
            </a:r>
          </a:p>
          <a:p>
            <a:pPr marL="342900" indent="-342900">
              <a:lnSpc>
                <a:spcPct val="107000"/>
              </a:lnSpc>
            </a:pPr>
            <a:r>
              <a:rPr lang="en-US" sz="2800" b="0" i="0" u="none" strike="noStrike" baseline="0" dirty="0"/>
              <a:t>SMC-Q is payable for those veterans who had a non-compensable</a:t>
            </a:r>
            <a:r>
              <a:rPr lang="en-US" sz="2800" dirty="0"/>
              <a:t> </a:t>
            </a:r>
            <a:r>
              <a:rPr lang="en-US" sz="2800" b="0" i="0" u="none" strike="noStrike" baseline="0" dirty="0"/>
              <a:t>evaluation for inactive tuberculosis prior to August 19, 1968, when there is no other compensation payable. It is currently $67.00.</a:t>
            </a:r>
          </a:p>
          <a:p>
            <a:pPr marL="342900" indent="-342900">
              <a:lnSpc>
                <a:spcPct val="107000"/>
              </a:lnSpc>
            </a:pPr>
            <a:endParaRPr lang="en-US" sz="2800" dirty="0">
              <a:effectLst/>
              <a:ea typeface="Calibri" panose="020F0502020204030204" pitchFamily="34" charset="0"/>
              <a:cs typeface="Times New Roman" panose="02020603050405020304" pitchFamily="18" charset="0"/>
            </a:endParaRPr>
          </a:p>
          <a:p>
            <a:pPr marL="0" indent="0">
              <a:lnSpc>
                <a:spcPct val="107000"/>
              </a:lnSpc>
              <a:buNone/>
            </a:pPr>
            <a:endParaRPr lang="en-US" sz="2400" dirty="0">
              <a:effectLst/>
              <a:ea typeface="Calibri" panose="020F0502020204030204" pitchFamily="34" charset="0"/>
              <a:cs typeface="Times New Roman" panose="02020603050405020304" pitchFamily="18" charset="0"/>
            </a:endParaRPr>
          </a:p>
          <a:p>
            <a:pPr marL="285750" indent="-285750">
              <a:lnSpc>
                <a:spcPct val="107000"/>
              </a:lnSpc>
            </a:pPr>
            <a:endParaRPr lang="en-US" sz="24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55</a:t>
            </a:fld>
            <a:endParaRPr lang="en-US" dirty="0"/>
          </a:p>
        </p:txBody>
      </p:sp>
    </p:spTree>
    <p:extLst>
      <p:ext uri="{BB962C8B-B14F-4D97-AF65-F5344CB8AC3E}">
        <p14:creationId xmlns:p14="http://schemas.microsoft.com/office/powerpoint/2010/main" val="9938105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3D4583-0E7B-EC48-B2CC-42E088E2AECF}"/>
              </a:ext>
            </a:extLst>
          </p:cNvPr>
          <p:cNvSpPr>
            <a:spLocks noGrp="1"/>
          </p:cNvSpPr>
          <p:nvPr>
            <p:ph type="sldNum" sz="quarter" idx="12"/>
          </p:nvPr>
        </p:nvSpPr>
        <p:spPr/>
        <p:txBody>
          <a:bodyPr/>
          <a:lstStyle/>
          <a:p>
            <a:fld id="{1B5C5464-0A0C-4F4F-8948-B8BFCC70FC15}" type="slidenum">
              <a:rPr lang="en-US" smtClean="0"/>
              <a:pPr/>
              <a:t>56</a:t>
            </a:fld>
            <a:endParaRPr lang="en-US" dirty="0"/>
          </a:p>
        </p:txBody>
      </p:sp>
      <p:sp>
        <p:nvSpPr>
          <p:cNvPr id="8" name="TextBox 7">
            <a:extLst>
              <a:ext uri="{FF2B5EF4-FFF2-40B4-BE49-F238E27FC236}">
                <a16:creationId xmlns:a16="http://schemas.microsoft.com/office/drawing/2014/main" id="{8928A356-A900-CA51-E8FB-0981087B4F8B}"/>
              </a:ext>
            </a:extLst>
          </p:cNvPr>
          <p:cNvSpPr txBox="1"/>
          <p:nvPr/>
        </p:nvSpPr>
        <p:spPr>
          <a:xfrm>
            <a:off x="381000" y="1447800"/>
            <a:ext cx="8382000" cy="2554545"/>
          </a:xfrm>
          <a:prstGeom prst="rect">
            <a:avLst/>
          </a:prstGeom>
          <a:noFill/>
        </p:spPr>
        <p:txBody>
          <a:bodyPr wrap="square" rtlCol="0">
            <a:spAutoFit/>
          </a:bodyPr>
          <a:lstStyle/>
          <a:p>
            <a:endParaRPr lang="en-US" sz="7500" dirty="0">
              <a:solidFill>
                <a:schemeClr val="accent1"/>
              </a:solidFill>
            </a:endParaRPr>
          </a:p>
          <a:p>
            <a:pPr algn="ctr"/>
            <a:r>
              <a:rPr lang="en-US" sz="8500" b="1" dirty="0">
                <a:solidFill>
                  <a:schemeClr val="accent1"/>
                </a:solidFill>
              </a:rPr>
              <a:t>SMC-R1</a:t>
            </a:r>
          </a:p>
        </p:txBody>
      </p:sp>
      <p:pic>
        <p:nvPicPr>
          <p:cNvPr id="3" name="Picture 2">
            <a:extLst>
              <a:ext uri="{FF2B5EF4-FFF2-40B4-BE49-F238E27FC236}">
                <a16:creationId xmlns:a16="http://schemas.microsoft.com/office/drawing/2014/main" id="{915158B4-900E-0C69-0099-F328460E4BA5}"/>
              </a:ext>
            </a:extLst>
          </p:cNvPr>
          <p:cNvPicPr>
            <a:picLocks noChangeAspect="1"/>
          </p:cNvPicPr>
          <p:nvPr/>
        </p:nvPicPr>
        <p:blipFill>
          <a:blip r:embed="rId2"/>
          <a:stretch>
            <a:fillRect/>
          </a:stretch>
        </p:blipFill>
        <p:spPr>
          <a:xfrm>
            <a:off x="1192237" y="449513"/>
            <a:ext cx="6759526" cy="769687"/>
          </a:xfrm>
          <a:prstGeom prst="rect">
            <a:avLst/>
          </a:prstGeom>
        </p:spPr>
      </p:pic>
    </p:spTree>
    <p:extLst>
      <p:ext uri="{BB962C8B-B14F-4D97-AF65-F5344CB8AC3E}">
        <p14:creationId xmlns:p14="http://schemas.microsoft.com/office/powerpoint/2010/main" val="25972845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SMC-R1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600"/>
              </a:spcBef>
            </a:pPr>
            <a:r>
              <a:rPr lang="en-US" sz="2000" dirty="0">
                <a:effectLst/>
                <a:ea typeface="Calibri" panose="020F0502020204030204" pitchFamily="34" charset="0"/>
                <a:cs typeface="Times New Roman" panose="02020603050405020304" pitchFamily="18" charset="0"/>
              </a:rPr>
              <a:t>SMC</a:t>
            </a:r>
            <a:r>
              <a:rPr lang="en-US" sz="2000" dirty="0">
                <a:ea typeface="Calibri" panose="020F0502020204030204" pitchFamily="34" charset="0"/>
                <a:cs typeface="Times New Roman" panose="02020603050405020304" pitchFamily="18" charset="0"/>
              </a:rPr>
              <a:t>-R1</a:t>
            </a:r>
            <a:r>
              <a:rPr lang="en-US" sz="2000" dirty="0">
                <a:effectLst/>
                <a:ea typeface="Calibri" panose="020F0502020204030204" pitchFamily="34" charset="0"/>
                <a:cs typeface="Times New Roman" panose="02020603050405020304" pitchFamily="18" charset="0"/>
              </a:rPr>
              <a:t> and </a:t>
            </a:r>
            <a:r>
              <a:rPr lang="en-US" sz="2000" dirty="0">
                <a:ea typeface="Calibri" panose="020F0502020204030204" pitchFamily="34" charset="0"/>
                <a:cs typeface="Times New Roman" panose="02020603050405020304" pitchFamily="18" charset="0"/>
              </a:rPr>
              <a:t>R2</a:t>
            </a:r>
            <a:r>
              <a:rPr lang="en-US" sz="2000" dirty="0">
                <a:effectLst/>
                <a:ea typeface="Calibri" panose="020F0502020204030204" pitchFamily="34" charset="0"/>
                <a:cs typeface="Times New Roman" panose="02020603050405020304" pitchFamily="18" charset="0"/>
              </a:rPr>
              <a:t> are considered </a:t>
            </a:r>
            <a:r>
              <a:rPr lang="en-US" sz="2000" b="1" dirty="0">
                <a:effectLst/>
                <a:ea typeface="Calibri" panose="020F0502020204030204" pitchFamily="34" charset="0"/>
                <a:cs typeface="Times New Roman" panose="02020603050405020304" pitchFamily="18" charset="0"/>
              </a:rPr>
              <a:t>special aid and attendance benefits </a:t>
            </a:r>
            <a:r>
              <a:rPr lang="en-US" sz="2000" dirty="0">
                <a:effectLst/>
                <a:ea typeface="Calibri" panose="020F0502020204030204" pitchFamily="34" charset="0"/>
                <a:cs typeface="Times New Roman" panose="02020603050405020304" pitchFamily="18" charset="0"/>
              </a:rPr>
              <a:t>and an extension of SMC</a:t>
            </a:r>
            <a:r>
              <a:rPr lang="en-US" sz="2000" dirty="0">
                <a:ea typeface="Calibri" panose="020F0502020204030204" pitchFamily="34" charset="0"/>
                <a:cs typeface="Times New Roman" panose="02020603050405020304" pitchFamily="18" charset="0"/>
              </a:rPr>
              <a:t>-O</a:t>
            </a:r>
            <a:r>
              <a:rPr lang="en-US" sz="2000" dirty="0">
                <a:effectLst/>
                <a:ea typeface="Calibri" panose="020F0502020204030204" pitchFamily="34" charset="0"/>
                <a:cs typeface="Times New Roman" panose="02020603050405020304" pitchFamily="18" charset="0"/>
              </a:rPr>
              <a:t>.</a:t>
            </a:r>
          </a:p>
          <a:p>
            <a:pPr>
              <a:lnSpc>
                <a:spcPct val="107000"/>
              </a:lnSpc>
              <a:spcBef>
                <a:spcPts val="600"/>
              </a:spcBef>
            </a:pPr>
            <a:r>
              <a:rPr lang="en-US" sz="2000" dirty="0">
                <a:effectLst/>
                <a:ea typeface="Calibri" panose="020F0502020204030204" pitchFamily="34" charset="0"/>
                <a:cs typeface="Calibri" panose="020F0502020204030204" pitchFamily="34" charset="0"/>
              </a:rPr>
              <a:t> A Veteran is entitled to SMC-R1 when he or she</a:t>
            </a:r>
            <a:r>
              <a:rPr lang="en-US" sz="2000" dirty="0">
                <a:ea typeface="Calibri" panose="020F0502020204030204" pitchFamily="34" charset="0"/>
                <a:cs typeface="Times New Roman" panose="02020603050405020304" pitchFamily="18" charset="0"/>
              </a:rPr>
              <a:t> </a:t>
            </a:r>
            <a:r>
              <a:rPr lang="en-US" sz="2000" dirty="0">
                <a:effectLst/>
                <a:ea typeface="Calibri" panose="020F0502020204030204" pitchFamily="34" charset="0"/>
                <a:cs typeface="Calibri" panose="020F0502020204030204" pitchFamily="34" charset="0"/>
              </a:rPr>
              <a:t>is receiving </a:t>
            </a:r>
            <a:r>
              <a:rPr lang="en-US" sz="2000" b="1" dirty="0">
                <a:effectLst/>
                <a:ea typeface="Calibri" panose="020F0502020204030204" pitchFamily="34" charset="0"/>
                <a:cs typeface="Calibri" panose="020F0502020204030204" pitchFamily="34" charset="0"/>
              </a:rPr>
              <a:t>SMC</a:t>
            </a:r>
            <a:r>
              <a:rPr lang="en-US" sz="2000" b="1" dirty="0">
                <a:ea typeface="Calibri" panose="020F0502020204030204" pitchFamily="34" charset="0"/>
                <a:cs typeface="Calibri" panose="020F0502020204030204" pitchFamily="34" charset="0"/>
              </a:rPr>
              <a:t>-O</a:t>
            </a:r>
            <a:r>
              <a:rPr lang="en-US" sz="2000" dirty="0">
                <a:effectLst/>
                <a:ea typeface="Calibri" panose="020F0502020204030204" pitchFamily="34" charset="0"/>
                <a:cs typeface="Calibri" panose="020F0502020204030204" pitchFamily="34" charset="0"/>
              </a:rPr>
              <a:t>, </a:t>
            </a:r>
            <a:r>
              <a:rPr lang="en-US" sz="2000" b="1" dirty="0">
                <a:effectLst/>
                <a:ea typeface="Calibri" panose="020F0502020204030204" pitchFamily="34" charset="0"/>
                <a:cs typeface="Calibri" panose="020F0502020204030204" pitchFamily="34" charset="0"/>
              </a:rPr>
              <a:t>SMC</a:t>
            </a:r>
            <a:r>
              <a:rPr lang="en-US" sz="2000" b="1" dirty="0">
                <a:ea typeface="Calibri" panose="020F0502020204030204" pitchFamily="34" charset="0"/>
                <a:cs typeface="Calibri" panose="020F0502020204030204" pitchFamily="34" charset="0"/>
              </a:rPr>
              <a:t>-P</a:t>
            </a:r>
            <a:r>
              <a:rPr lang="en-US" sz="2000" b="1" dirty="0">
                <a:effectLst/>
                <a:ea typeface="Calibri" panose="020F0502020204030204" pitchFamily="34" charset="0"/>
                <a:cs typeface="Calibri" panose="020F0502020204030204" pitchFamily="34" charset="0"/>
              </a:rPr>
              <a:t> at a rate equal to SMC</a:t>
            </a:r>
            <a:r>
              <a:rPr lang="en-US" sz="2000" b="1" dirty="0">
                <a:ea typeface="Calibri" panose="020F0502020204030204" pitchFamily="34" charset="0"/>
                <a:cs typeface="Calibri" panose="020F0502020204030204" pitchFamily="34" charset="0"/>
              </a:rPr>
              <a:t>-O</a:t>
            </a:r>
            <a:r>
              <a:rPr lang="en-US" sz="2000" dirty="0">
                <a:effectLst/>
                <a:ea typeface="Calibri" panose="020F0502020204030204" pitchFamily="34" charset="0"/>
                <a:cs typeface="Calibri" panose="020F0502020204030204" pitchFamily="34" charset="0"/>
              </a:rPr>
              <a:t>, or </a:t>
            </a:r>
            <a:r>
              <a:rPr lang="en-US" sz="2000" b="1" dirty="0">
                <a:effectLst/>
                <a:ea typeface="Calibri" panose="020F0502020204030204" pitchFamily="34" charset="0"/>
                <a:cs typeface="Calibri" panose="020F0502020204030204" pitchFamily="34" charset="0"/>
              </a:rPr>
              <a:t>SMC</a:t>
            </a:r>
            <a:r>
              <a:rPr lang="en-US" sz="2000" b="1" dirty="0">
                <a:ea typeface="Calibri" panose="020F0502020204030204" pitchFamily="34" charset="0"/>
                <a:cs typeface="Calibri" panose="020F0502020204030204" pitchFamily="34" charset="0"/>
              </a:rPr>
              <a:t>-N1/2</a:t>
            </a:r>
            <a:r>
              <a:rPr lang="en-US" sz="2000" b="1" dirty="0">
                <a:effectLst/>
                <a:ea typeface="Calibri" panose="020F0502020204030204" pitchFamily="34" charset="0"/>
                <a:cs typeface="Calibri" panose="020F0502020204030204" pitchFamily="34" charset="0"/>
              </a:rPr>
              <a:t> plus SMC</a:t>
            </a:r>
            <a:r>
              <a:rPr lang="en-US" sz="2000" b="1" dirty="0">
                <a:ea typeface="Calibri" panose="020F0502020204030204" pitchFamily="34" charset="0"/>
                <a:cs typeface="Calibri" panose="020F0502020204030204" pitchFamily="34" charset="0"/>
              </a:rPr>
              <a:t>-K</a:t>
            </a:r>
            <a:r>
              <a:rPr lang="en-US" sz="2000" b="1" dirty="0">
                <a:effectLst/>
                <a:ea typeface="Calibri" panose="020F0502020204030204" pitchFamily="34" charset="0"/>
                <a:cs typeface="Calibri" panose="020F0502020204030204" pitchFamily="34" charset="0"/>
              </a:rPr>
              <a:t> </a:t>
            </a:r>
            <a:r>
              <a:rPr lang="en-US" sz="2000" dirty="0">
                <a:effectLst/>
                <a:ea typeface="Calibri" panose="020F0502020204030204" pitchFamily="34" charset="0"/>
                <a:cs typeface="Calibri" panose="020F0502020204030204" pitchFamily="34" charset="0"/>
              </a:rPr>
              <a:t>AND is in need of regular aid and attendance. (NOTE: </a:t>
            </a:r>
            <a:r>
              <a:rPr lang="en-US" sz="2000" dirty="0">
                <a:ea typeface="Calibri" panose="020F0502020204030204" pitchFamily="34" charset="0"/>
                <a:cs typeface="Calibri" panose="020F0502020204030204" pitchFamily="34" charset="0"/>
              </a:rPr>
              <a:t>Entitlement to SMC-R is an </a:t>
            </a:r>
            <a:r>
              <a:rPr lang="en-US" sz="2000" b="1" dirty="0">
                <a:ea typeface="Calibri" panose="020F0502020204030204" pitchFamily="34" charset="0"/>
                <a:cs typeface="Calibri" panose="020F0502020204030204" pitchFamily="34" charset="0"/>
              </a:rPr>
              <a:t>inferred issue </a:t>
            </a:r>
            <a:r>
              <a:rPr lang="en-US" sz="2000" dirty="0">
                <a:ea typeface="Calibri" panose="020F0502020204030204" pitchFamily="34" charset="0"/>
                <a:cs typeface="Calibri" panose="020F0502020204030204" pitchFamily="34" charset="0"/>
              </a:rPr>
              <a:t>once these levels of entitlement are reached).</a:t>
            </a:r>
            <a:endParaRPr lang="en-US" sz="2000"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2000" i="1" dirty="0">
              <a:effectLst/>
              <a:ea typeface="Calibri" panose="020F0502020204030204" pitchFamily="34" charset="0"/>
              <a:cs typeface="Calibri" panose="020F0502020204030204" pitchFamily="34" charset="0"/>
            </a:endParaRPr>
          </a:p>
          <a:p>
            <a:pPr marL="0" indent="0">
              <a:lnSpc>
                <a:spcPct val="107000"/>
              </a:lnSpc>
              <a:spcAft>
                <a:spcPts val="800"/>
              </a:spcAft>
              <a:buNone/>
            </a:pPr>
            <a:r>
              <a:rPr lang="en-US" sz="2000" i="1" dirty="0">
                <a:effectLst/>
                <a:ea typeface="Calibri" panose="020F0502020204030204" pitchFamily="34" charset="0"/>
                <a:cs typeface="Calibri" panose="020F0502020204030204" pitchFamily="34" charset="0"/>
              </a:rPr>
              <a:t>Example: </a:t>
            </a:r>
            <a:r>
              <a:rPr lang="en-US" sz="2000" i="1" dirty="0"/>
              <a:t>The veteran experiences </a:t>
            </a:r>
            <a:r>
              <a:rPr lang="en-US" sz="2000" b="1" i="1" dirty="0"/>
              <a:t>loss of use in both feet</a:t>
            </a:r>
            <a:r>
              <a:rPr lang="en-US" sz="2000" i="1" dirty="0"/>
              <a:t>. Additionally, due to </a:t>
            </a:r>
            <a:r>
              <a:rPr lang="en-US" sz="2000" b="1" i="1" dirty="0"/>
              <a:t>PTSD, he poses a danger to himself and requires regular Aid &amp; Attendance (A&amp;A)</a:t>
            </a:r>
            <a:r>
              <a:rPr lang="en-US" sz="2000" i="1" dirty="0"/>
              <a:t>. As a result, the veteran qualifies for SMC-L based on the loss of use of both feet. Furthermore, considering the need for regular A&amp;A, he is eligible for an additional SMC-L. Since he meets the requirements for two SMC rates (L through N) without any condition being counted twice, he is entitled to SMC-O. Moreover, because he already qualifies for regular A&amp;A under SMC-L, he is also entitled to SMC-R1.</a:t>
            </a:r>
            <a:endParaRPr lang="en-US" sz="1900" b="1" dirty="0">
              <a:effectLst/>
              <a:ea typeface="Calibri" panose="020F0502020204030204" pitchFamily="34" charset="0"/>
            </a:endParaRPr>
          </a:p>
          <a:p>
            <a:pPr marL="0" indent="0">
              <a:lnSpc>
                <a:spcPct val="107000"/>
              </a:lnSpc>
              <a:spcAft>
                <a:spcPts val="800"/>
              </a:spcAft>
              <a:buNone/>
            </a:pPr>
            <a:r>
              <a:rPr lang="en-US" sz="1900" b="1" dirty="0">
                <a:effectLst/>
                <a:ea typeface="Calibri" panose="020F0502020204030204" pitchFamily="34" charset="0"/>
              </a:rPr>
              <a:t>38 U.S.C. § 1114(r)(1);  38 C.F.R. § 3.350(h)</a:t>
            </a:r>
            <a:endParaRPr lang="en-US" sz="1900" b="1"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57</a:t>
            </a:fld>
            <a:endParaRPr lang="en-US" dirty="0"/>
          </a:p>
        </p:txBody>
      </p:sp>
    </p:spTree>
    <p:extLst>
      <p:ext uri="{BB962C8B-B14F-4D97-AF65-F5344CB8AC3E}">
        <p14:creationId xmlns:p14="http://schemas.microsoft.com/office/powerpoint/2010/main" val="29146244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SMC-R1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600"/>
              </a:spcBef>
            </a:pPr>
            <a:r>
              <a:rPr lang="en-US" sz="2050" dirty="0">
                <a:effectLst/>
                <a:ea typeface="Calibri" panose="020F0502020204030204" pitchFamily="34" charset="0"/>
                <a:cs typeface="Calibri" panose="020F0502020204030204" pitchFamily="34" charset="0"/>
              </a:rPr>
              <a:t>SMC</a:t>
            </a:r>
            <a:r>
              <a:rPr lang="en-US" sz="2050" dirty="0">
                <a:ea typeface="Calibri" panose="020F0502020204030204" pitchFamily="34" charset="0"/>
                <a:cs typeface="Calibri" panose="020F0502020204030204" pitchFamily="34" charset="0"/>
              </a:rPr>
              <a:t>-R1</a:t>
            </a:r>
            <a:r>
              <a:rPr lang="en-US" sz="2050" dirty="0">
                <a:effectLst/>
                <a:ea typeface="Calibri" panose="020F0502020204030204" pitchFamily="34" charset="0"/>
                <a:cs typeface="Calibri" panose="020F0502020204030204" pitchFamily="34" charset="0"/>
              </a:rPr>
              <a:t> is payable whether or not the need for aid and attendance was a partial basis for entitlement to the maximum rate </a:t>
            </a:r>
            <a:r>
              <a:rPr lang="en-US" sz="2050" b="0" i="0" u="none" strike="noStrike" baseline="0" dirty="0"/>
              <a:t>or was on an independent factual determination</a:t>
            </a:r>
            <a:r>
              <a:rPr lang="en-US" sz="2050" dirty="0">
                <a:effectLst/>
                <a:ea typeface="Calibri" panose="020F0502020204030204" pitchFamily="34" charset="0"/>
                <a:cs typeface="Calibri" panose="020F0502020204030204" pitchFamily="34" charset="0"/>
              </a:rPr>
              <a:t>. In other words, </a:t>
            </a:r>
            <a:r>
              <a:rPr lang="en-US" sz="2050" b="1" dirty="0">
                <a:effectLst/>
                <a:ea typeface="Calibri" panose="020F0502020204030204" pitchFamily="34" charset="0"/>
                <a:cs typeface="Calibri" panose="020F0502020204030204" pitchFamily="34" charset="0"/>
              </a:rPr>
              <a:t>the veteran isn’t required to have been granted SMC-L for A&amp;A to qualify for SMC-R1. Once SMC-O, maximum P, or N1/2 + K is established, VA must determine if there is a need for A&amp;A, and if so, entitlement to SMC-R1 will be established.</a:t>
            </a:r>
            <a:endParaRPr lang="en-US" sz="2050" b="1" dirty="0">
              <a:effectLst/>
              <a:ea typeface="Calibri" panose="020F0502020204030204" pitchFamily="34" charset="0"/>
              <a:cs typeface="Times New Roman" panose="02020603050405020304" pitchFamily="18" charset="0"/>
            </a:endParaRPr>
          </a:p>
          <a:p>
            <a:pPr marL="0" indent="0" algn="l">
              <a:buNone/>
            </a:pPr>
            <a:endParaRPr lang="en-US" sz="2050" i="1" dirty="0">
              <a:effectLst/>
              <a:ea typeface="Calibri" panose="020F0502020204030204" pitchFamily="34" charset="0"/>
              <a:cs typeface="Calibri" panose="020F0502020204030204" pitchFamily="34" charset="0"/>
            </a:endParaRPr>
          </a:p>
          <a:p>
            <a:pPr marL="0" indent="0" algn="l">
              <a:buNone/>
            </a:pPr>
            <a:r>
              <a:rPr lang="en-US" sz="2050" i="1" dirty="0">
                <a:effectLst/>
                <a:ea typeface="Calibri" panose="020F0502020204030204" pitchFamily="34" charset="0"/>
                <a:cs typeface="Calibri" panose="020F0502020204030204" pitchFamily="34" charset="0"/>
              </a:rPr>
              <a:t>Example: V</a:t>
            </a:r>
            <a:r>
              <a:rPr lang="en-US" sz="2050" b="0" i="1" u="none" strike="noStrike" baseline="0" dirty="0"/>
              <a:t>eteran has loss of an arm at the </a:t>
            </a:r>
            <a:r>
              <a:rPr lang="en-US" sz="2050" b="1" i="1" u="none" strike="noStrike" baseline="0" dirty="0"/>
              <a:t>elbow</a:t>
            </a:r>
            <a:r>
              <a:rPr lang="en-US" sz="2050" b="0" i="1" u="none" strike="noStrike" baseline="0" dirty="0"/>
              <a:t> level, the other arm at the </a:t>
            </a:r>
            <a:r>
              <a:rPr lang="en-US" sz="2050" b="1" i="1" u="none" strike="noStrike" baseline="0" dirty="0"/>
              <a:t>shoulder</a:t>
            </a:r>
            <a:r>
              <a:rPr lang="en-US" sz="2050" b="0" i="1" u="none" strike="noStrike" baseline="0" dirty="0"/>
              <a:t> level and has loss of use of a </a:t>
            </a:r>
            <a:r>
              <a:rPr lang="en-US" sz="2050" b="1" i="1" u="none" strike="noStrike" baseline="0" dirty="0"/>
              <a:t>creative organ</a:t>
            </a:r>
            <a:r>
              <a:rPr lang="en-US" sz="2050" b="0" i="1" u="none" strike="noStrike" baseline="0" dirty="0"/>
              <a:t>. She is entitled to SMC-N1/2 + SMC-K.</a:t>
            </a:r>
          </a:p>
          <a:p>
            <a:pPr marL="0" indent="0" algn="l">
              <a:buNone/>
            </a:pPr>
            <a:r>
              <a:rPr lang="en-US" sz="2050" i="1" dirty="0"/>
              <a:t>I</a:t>
            </a:r>
            <a:r>
              <a:rPr lang="en-US" sz="2050" b="0" i="1" u="none" strike="noStrike" baseline="0" dirty="0"/>
              <a:t>n this case there is not a separate SMC-L for the A&amp;A since that would require another 100% disability in addition to the arms.</a:t>
            </a:r>
          </a:p>
          <a:p>
            <a:pPr marL="0" indent="0" algn="l">
              <a:buNone/>
            </a:pPr>
            <a:r>
              <a:rPr lang="en-US" sz="2050" b="0" i="1" u="none" strike="noStrike" baseline="0" dirty="0"/>
              <a:t>But if there is a factual need for A&amp;A due to her service-connected disabilities, then she is entitled to </a:t>
            </a:r>
            <a:r>
              <a:rPr lang="en-US" sz="2050" i="1" dirty="0"/>
              <a:t>SMC-R1</a:t>
            </a:r>
            <a:r>
              <a:rPr lang="en-US" sz="2050" b="0" i="1" u="none" strike="noStrike" baseline="0" dirty="0"/>
              <a:t>.</a:t>
            </a:r>
            <a:r>
              <a:rPr lang="en-US" sz="2050" i="1" dirty="0"/>
              <a:t>*</a:t>
            </a:r>
          </a:p>
          <a:p>
            <a:pPr marL="0" indent="0" algn="l">
              <a:buNone/>
            </a:pPr>
            <a:endParaRPr lang="en-US" sz="2000" b="1" i="1" dirty="0">
              <a:effectLst/>
              <a:ea typeface="Calibri" panose="020F0502020204030204" pitchFamily="34" charset="0"/>
            </a:endParaRPr>
          </a:p>
          <a:p>
            <a:pPr marL="0" indent="0">
              <a:buNone/>
            </a:pPr>
            <a:r>
              <a:rPr lang="en-US" sz="1800" dirty="0">
                <a:effectLst/>
              </a:rPr>
              <a:t>*Per M21-1 </a:t>
            </a:r>
            <a:r>
              <a:rPr lang="pt-BR" sz="1800" dirty="0">
                <a:effectLst/>
              </a:rPr>
              <a:t>VIII.iv.4.B.12.e., adjudicators are directed to apply a liberal interpretation of the law in determining the need for A&amp;A for veterans receiving SMC-O, maximum P, or N1/2).</a:t>
            </a:r>
            <a:endParaRPr lang="pt-BR" sz="1800" dirty="0"/>
          </a:p>
          <a:p>
            <a:pPr marL="0" indent="0" algn="l">
              <a:buNone/>
            </a:pPr>
            <a:endParaRPr lang="en-US" sz="2000" b="1" i="1" dirty="0">
              <a:effectLst/>
              <a:ea typeface="Calibri" panose="020F0502020204030204" pitchFamily="34" charset="0"/>
            </a:endParaRPr>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58</a:t>
            </a:fld>
            <a:endParaRPr lang="en-US" dirty="0"/>
          </a:p>
        </p:txBody>
      </p:sp>
    </p:spTree>
    <p:extLst>
      <p:ext uri="{BB962C8B-B14F-4D97-AF65-F5344CB8AC3E}">
        <p14:creationId xmlns:p14="http://schemas.microsoft.com/office/powerpoint/2010/main" val="25006808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SMC-R1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lnSpc>
                <a:spcPct val="107000"/>
              </a:lnSpc>
              <a:spcBef>
                <a:spcPts val="1000"/>
              </a:spcBef>
              <a:buNone/>
            </a:pPr>
            <a:r>
              <a:rPr lang="en-US" sz="2250" dirty="0"/>
              <a:t>SMC-R1 can also be achieved by establishing entitlement to Aid &amp; Attendance for two separate and distinct disabilities.</a:t>
            </a:r>
          </a:p>
          <a:p>
            <a:pPr marL="0" indent="0">
              <a:lnSpc>
                <a:spcPct val="107000"/>
              </a:lnSpc>
              <a:spcBef>
                <a:spcPts val="1000"/>
              </a:spcBef>
              <a:spcAft>
                <a:spcPts val="800"/>
              </a:spcAft>
              <a:buNone/>
            </a:pPr>
            <a:r>
              <a:rPr lang="en-US" sz="2250" i="1" dirty="0"/>
              <a:t>Example: The veteran requires regular Aid &amp; Attendance </a:t>
            </a:r>
            <a:r>
              <a:rPr lang="en-US" sz="2250" b="1" i="1" dirty="0"/>
              <a:t>(A&amp;A) due to his service-connected Parkinson’s Disease</a:t>
            </a:r>
            <a:r>
              <a:rPr lang="en-US" sz="2250" i="1" dirty="0"/>
              <a:t>, which hinders his ability to perform essential daily tasks like dressing and feeding himself. Additionally, his service-connected </a:t>
            </a:r>
            <a:r>
              <a:rPr lang="en-US" sz="2250" b="1" i="1" dirty="0"/>
              <a:t>PTSD poses a risk to his own safety</a:t>
            </a:r>
            <a:r>
              <a:rPr lang="en-US" sz="2250" i="1" dirty="0"/>
              <a:t>, necessitating regular A&amp;A. Given that he qualifies for two SMC rates (L through N) without any condition being counted twice, he is entitled to SMC-O. Furthermore, since he already meets the requirements for regular A&amp;A under SMC-L, he is also entitled to SMC-R1.</a:t>
            </a:r>
          </a:p>
          <a:p>
            <a:pPr marL="0" indent="0">
              <a:lnSpc>
                <a:spcPct val="100000"/>
              </a:lnSpc>
              <a:spcAft>
                <a:spcPts val="800"/>
              </a:spcAft>
              <a:buNone/>
            </a:pPr>
            <a:r>
              <a:rPr lang="en-US" sz="2250" b="1" dirty="0"/>
              <a:t>NOTE:</a:t>
            </a:r>
            <a:r>
              <a:rPr lang="en-US" sz="2250" dirty="0"/>
              <a:t> There’s some pushback on this entitlement at the BVA. Whether two separate A&amp;A awards can establish entitlement to SMC‑R1 will likely end up being decided by the courts</a:t>
            </a:r>
            <a:r>
              <a:rPr lang="en-US" sz="2400" dirty="0"/>
              <a:t>.</a:t>
            </a: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59</a:t>
            </a:fld>
            <a:endParaRPr lang="en-US" dirty="0"/>
          </a:p>
        </p:txBody>
      </p:sp>
    </p:spTree>
    <p:extLst>
      <p:ext uri="{BB962C8B-B14F-4D97-AF65-F5344CB8AC3E}">
        <p14:creationId xmlns:p14="http://schemas.microsoft.com/office/powerpoint/2010/main" val="526600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SMC-R1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30661" y="1408176"/>
            <a:ext cx="9121806" cy="5449824"/>
          </a:xfrm>
        </p:spPr>
        <p:txBody>
          <a:bodyPr>
            <a:noAutofit/>
          </a:bodyPr>
          <a:lstStyle/>
          <a:p>
            <a:pPr marL="0" indent="0">
              <a:lnSpc>
                <a:spcPct val="107000"/>
              </a:lnSpc>
              <a:buNone/>
            </a:pPr>
            <a:r>
              <a:rPr lang="en-US" sz="2700" dirty="0"/>
              <a:t>Question? If the veteran is granted SMC-L for being “bedridden” rather than in need of aid and attendance, does he or she qualify for R1?</a:t>
            </a:r>
          </a:p>
          <a:p>
            <a:pPr marL="0" indent="0">
              <a:lnSpc>
                <a:spcPct val="107000"/>
              </a:lnSpc>
              <a:buNone/>
            </a:pPr>
            <a:endParaRPr lang="en-US" sz="2700" dirty="0"/>
          </a:p>
          <a:p>
            <a:pPr marL="0" indent="0">
              <a:lnSpc>
                <a:spcPct val="107000"/>
              </a:lnSpc>
              <a:buNone/>
            </a:pPr>
            <a:r>
              <a:rPr lang="en-US" sz="2700" dirty="0"/>
              <a:t>Probably. But 38 CFR § 3.352(a) states: “Bedridden” will be a proper basis for the determination… Determinations that the veteran is so helpless, as to be in need of regular aid and attendance </a:t>
            </a:r>
            <a:r>
              <a:rPr lang="en-US" sz="2700" b="1" dirty="0"/>
              <a:t>will not be based solely upon an opinion that the claimant's condition is such as would require him or her to be in bed</a:t>
            </a:r>
            <a:r>
              <a:rPr lang="en-US" sz="2700" dirty="0"/>
              <a:t>. They must be based on the actual requirement of personal assistance from others. </a:t>
            </a: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60</a:t>
            </a:fld>
            <a:endParaRPr lang="en-US" dirty="0"/>
          </a:p>
        </p:txBody>
      </p:sp>
    </p:spTree>
    <p:extLst>
      <p:ext uri="{BB962C8B-B14F-4D97-AF65-F5344CB8AC3E}">
        <p14:creationId xmlns:p14="http://schemas.microsoft.com/office/powerpoint/2010/main" val="1858637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SMC-R1 Case Study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pPr>
            <a:r>
              <a:rPr lang="en-US" sz="2100" dirty="0"/>
              <a:t>Veteran granted service-connection for Parkinson’s Disease.</a:t>
            </a:r>
          </a:p>
          <a:p>
            <a:pPr>
              <a:lnSpc>
                <a:spcPct val="107000"/>
              </a:lnSpc>
            </a:pPr>
            <a:r>
              <a:rPr lang="en-US" sz="2100" dirty="0"/>
              <a:t> Excellent 2680 filled out by his treating physician:</a:t>
            </a:r>
          </a:p>
          <a:p>
            <a:pPr marL="292608" lvl="1" indent="0">
              <a:lnSpc>
                <a:spcPct val="107000"/>
              </a:lnSpc>
              <a:buNone/>
            </a:pPr>
            <a:r>
              <a:rPr lang="en-US" sz="2100" dirty="0">
                <a:effectLst/>
                <a:ea typeface="Times New Roman" panose="02020603050405020304" pitchFamily="18" charset="0"/>
              </a:rPr>
              <a:t>“Poor grip, </a:t>
            </a:r>
            <a:r>
              <a:rPr lang="en-US" sz="2100" b="1" dirty="0">
                <a:effectLst/>
                <a:ea typeface="Times New Roman" panose="02020603050405020304" pitchFamily="18" charset="0"/>
              </a:rPr>
              <a:t>inability to twist with hand</a:t>
            </a:r>
            <a:r>
              <a:rPr lang="en-US" sz="2100" dirty="0">
                <a:effectLst/>
                <a:ea typeface="Times New Roman" panose="02020603050405020304" pitchFamily="18" charset="0"/>
              </a:rPr>
              <a:t>, weakness, stiffness, and tremors – cannot open or close containers, maintain control of razor to shave. </a:t>
            </a:r>
            <a:r>
              <a:rPr lang="en-US" sz="2100" b="1" dirty="0">
                <a:effectLst/>
                <a:ea typeface="Times New Roman" panose="02020603050405020304" pitchFamily="18" charset="0"/>
              </a:rPr>
              <a:t>Cannot button, grasp or manipulate small objects</a:t>
            </a:r>
            <a:r>
              <a:rPr lang="en-US" sz="2100" dirty="0">
                <a:effectLst/>
                <a:ea typeface="Times New Roman" panose="02020603050405020304" pitchFamily="18" charset="0"/>
              </a:rPr>
              <a:t>. Shoulder and arm stiffness such that unable to dress without assist. Requires full assistance to use bathroom and shower. Unable to carry items of any size or weight when walking (contributes to falls). Limited range of motion of upper extremities, and loss of strength.”</a:t>
            </a:r>
          </a:p>
          <a:p>
            <a:pPr marL="292608" lvl="1" indent="0">
              <a:lnSpc>
                <a:spcPct val="107000"/>
              </a:lnSpc>
              <a:buNone/>
            </a:pPr>
            <a:r>
              <a:rPr lang="en-US" sz="2100" dirty="0">
                <a:effectLst/>
                <a:ea typeface="Times New Roman" panose="02020603050405020304" pitchFamily="18" charset="0"/>
              </a:rPr>
              <a:t>“Festinating gait (rapid, mall steps and one foot moves faster than other, with extremely stooped trunk resulting in inability to maintain center of gravity). Ankle rigidity and edema makes putting on socks and shoes very difficult. Stiffness in hips and cannot lift legs. </a:t>
            </a:r>
            <a:r>
              <a:rPr lang="en-US" sz="2100" b="1" dirty="0">
                <a:effectLst/>
                <a:ea typeface="Times New Roman" panose="02020603050405020304" pitchFamily="18" charset="0"/>
              </a:rPr>
              <a:t>Overall loss of balance </a:t>
            </a:r>
            <a:r>
              <a:rPr lang="en-US" sz="2100" dirty="0">
                <a:effectLst/>
                <a:ea typeface="Times New Roman" panose="02020603050405020304" pitchFamily="18" charset="0"/>
              </a:rPr>
              <a:t>and range of motion. Very difficult to get into car. Chronic backpain due to stooped posture, loss of muscle tone, and </a:t>
            </a:r>
            <a:r>
              <a:rPr lang="en-US" sz="2100" b="1" dirty="0">
                <a:effectLst/>
                <a:ea typeface="Times New Roman" panose="02020603050405020304" pitchFamily="18" charset="0"/>
              </a:rPr>
              <a:t>previous spinal fractures from falls.”</a:t>
            </a:r>
          </a:p>
          <a:p>
            <a:pPr marL="0" indent="0">
              <a:lnSpc>
                <a:spcPct val="107000"/>
              </a:lnSpc>
              <a:buNone/>
            </a:pPr>
            <a:endParaRPr lang="en-US" sz="1800" dirty="0">
              <a:effectLst/>
              <a:latin typeface="Times New Roman" panose="02020603050405020304" pitchFamily="18" charset="0"/>
              <a:ea typeface="Times New Roman" panose="02020603050405020304" pitchFamily="18" charset="0"/>
            </a:endParaRPr>
          </a:p>
          <a:p>
            <a:pPr marL="0" indent="0">
              <a:lnSpc>
                <a:spcPct val="107000"/>
              </a:lnSpc>
              <a:buNone/>
            </a:pPr>
            <a:endParaRPr lang="en-US" sz="25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61</a:t>
            </a:fld>
            <a:endParaRPr lang="en-US" dirty="0"/>
          </a:p>
        </p:txBody>
      </p:sp>
    </p:spTree>
    <p:extLst>
      <p:ext uri="{BB962C8B-B14F-4D97-AF65-F5344CB8AC3E}">
        <p14:creationId xmlns:p14="http://schemas.microsoft.com/office/powerpoint/2010/main" val="27523377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SMC-R1 Case Study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342900" indent="-342900">
              <a:lnSpc>
                <a:spcPct val="107000"/>
              </a:lnSpc>
            </a:pPr>
            <a:r>
              <a:rPr lang="en-US" sz="2700" dirty="0"/>
              <a:t>Veteran files for A&amp;A with 2680.</a:t>
            </a:r>
          </a:p>
          <a:p>
            <a:pPr marL="342900" indent="-342900">
              <a:lnSpc>
                <a:spcPct val="107000"/>
              </a:lnSpc>
            </a:pPr>
            <a:r>
              <a:rPr lang="en-US" sz="2700" dirty="0"/>
              <a:t>VA grants A&amp;A from date of 2680.</a:t>
            </a:r>
          </a:p>
          <a:p>
            <a:pPr marL="342900" indent="-342900">
              <a:lnSpc>
                <a:spcPct val="107000"/>
              </a:lnSpc>
            </a:pPr>
            <a:r>
              <a:rPr lang="en-US" sz="2700" dirty="0"/>
              <a:t>We argued that he is also entitled to SMC-M for loss of use of hands (can’t dress himself due to Parkinson’s).</a:t>
            </a:r>
          </a:p>
          <a:p>
            <a:pPr marL="342900" indent="-342900">
              <a:lnSpc>
                <a:spcPct val="107000"/>
              </a:lnSpc>
            </a:pPr>
            <a:r>
              <a:rPr lang="en-US" sz="2700" dirty="0"/>
              <a:t>Further argued that he is entitled to SMC-L for loss of use of feet (frequent falls due to inability to balance from Parkinson’s).</a:t>
            </a:r>
          </a:p>
          <a:p>
            <a:pPr marL="342900" indent="-342900">
              <a:lnSpc>
                <a:spcPct val="107000"/>
              </a:lnSpc>
            </a:pPr>
            <a:r>
              <a:rPr lang="en-US" sz="2700" dirty="0"/>
              <a:t>Result = SMC-R1 with earlier effective date.</a:t>
            </a: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62</a:t>
            </a:fld>
            <a:endParaRPr lang="en-US" dirty="0"/>
          </a:p>
        </p:txBody>
      </p:sp>
    </p:spTree>
    <p:extLst>
      <p:ext uri="{BB962C8B-B14F-4D97-AF65-F5344CB8AC3E}">
        <p14:creationId xmlns:p14="http://schemas.microsoft.com/office/powerpoint/2010/main" val="19307757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Advocacy Tip</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spcBef>
                <a:spcPts val="200"/>
              </a:spcBef>
              <a:buNone/>
            </a:pPr>
            <a:r>
              <a:rPr lang="en-US" sz="2300" dirty="0"/>
              <a:t>While some VA adjudicators do an adequate job assigning straightforward SMC ratings—such as SMC-L for the loss of both feet, SMC-M for the loss of both hands, or SMC-L for bilateral blindness - they often overlook the broader criteria. The ultimate goal for veterans is to reach SMC-N1/2 or SMC-O, which are gateways to the highest compensation levels. Fortunately, SMC-P offers numerous pathways to achieve these goals.</a:t>
            </a:r>
          </a:p>
          <a:p>
            <a:pPr marL="0" indent="0">
              <a:spcBef>
                <a:spcPts val="200"/>
              </a:spcBef>
              <a:buNone/>
            </a:pPr>
            <a:endParaRPr lang="en-US" sz="2300" dirty="0"/>
          </a:p>
          <a:p>
            <a:pPr marL="0" indent="0">
              <a:spcBef>
                <a:spcPts val="200"/>
              </a:spcBef>
              <a:buNone/>
            </a:pPr>
            <a:r>
              <a:rPr lang="en-US" sz="2300" dirty="0"/>
              <a:t>Remember that SMC-P allows for a number ways to increase SMC levels:</a:t>
            </a:r>
          </a:p>
          <a:p>
            <a:pPr>
              <a:spcBef>
                <a:spcPts val="200"/>
              </a:spcBef>
            </a:pPr>
            <a:r>
              <a:rPr lang="en-US" sz="2300" dirty="0"/>
              <a:t>Higher levels of loss in extremities and vision.</a:t>
            </a:r>
          </a:p>
          <a:p>
            <a:pPr>
              <a:spcBef>
                <a:spcPts val="200"/>
              </a:spcBef>
            </a:pPr>
            <a:r>
              <a:rPr lang="en-US" sz="2300" dirty="0"/>
              <a:t> MULTIPLE half-step bumps through 3.350(f)(3).</a:t>
            </a:r>
          </a:p>
          <a:p>
            <a:pPr>
              <a:spcBef>
                <a:spcPts val="200"/>
              </a:spcBef>
            </a:pPr>
            <a:r>
              <a:rPr lang="en-US" sz="2300" dirty="0"/>
              <a:t> Full step bump through 3.350(f)(4).</a:t>
            </a:r>
          </a:p>
          <a:p>
            <a:pPr>
              <a:spcBef>
                <a:spcPts val="200"/>
              </a:spcBef>
            </a:pPr>
            <a:r>
              <a:rPr lang="en-US" sz="2300" dirty="0"/>
              <a:t> Half-step bump for loss/LOU of 3 extremities.</a:t>
            </a:r>
          </a:p>
          <a:p>
            <a:pPr>
              <a:spcBef>
                <a:spcPts val="200"/>
              </a:spcBef>
            </a:pPr>
            <a:r>
              <a:rPr lang="en-US" sz="2300" dirty="0"/>
              <a:t> Combinations of blindness with deafness or blindness with extremity loss.</a:t>
            </a:r>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63</a:t>
            </a:fld>
            <a:endParaRPr lang="en-US" dirty="0"/>
          </a:p>
        </p:txBody>
      </p:sp>
    </p:spTree>
    <p:extLst>
      <p:ext uri="{BB962C8B-B14F-4D97-AF65-F5344CB8AC3E}">
        <p14:creationId xmlns:p14="http://schemas.microsoft.com/office/powerpoint/2010/main" val="35677010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b="1" dirty="0">
                <a:solidFill>
                  <a:schemeClr val="accent1"/>
                </a:solidFill>
                <a:effectLst/>
                <a:ea typeface="Calibri" panose="020F0502020204030204" pitchFamily="34" charset="0"/>
                <a:cs typeface="Calibri" panose="020F0502020204030204" pitchFamily="34" charset="0"/>
              </a:rPr>
              <a:t>The Proper Level of Loss Can Make a Big Difference (Make Sure VA Gets it Right!)</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spcBef>
                <a:spcPts val="200"/>
              </a:spcBef>
            </a:pPr>
            <a:r>
              <a:rPr lang="en-US" sz="2700" dirty="0">
                <a:effectLst/>
              </a:rPr>
              <a:t>It’s not unusual for VA adjudicators to assign an incorrect level of loss when calculating SMC. </a:t>
            </a:r>
          </a:p>
          <a:p>
            <a:pPr>
              <a:spcBef>
                <a:spcPts val="200"/>
              </a:spcBef>
            </a:pPr>
            <a:r>
              <a:rPr lang="en-US" sz="2700" dirty="0"/>
              <a:t> For instance, loss of use of foot is granted when it should be loss of use at the knee level, loss of use of hand when it should be elbow level, or 5/200 visual acuity when it should be LPO or NLP.</a:t>
            </a:r>
          </a:p>
          <a:p>
            <a:pPr>
              <a:spcBef>
                <a:spcPts val="200"/>
              </a:spcBef>
            </a:pPr>
            <a:r>
              <a:rPr lang="en-US" sz="2700" dirty="0"/>
              <a:t> Check out this example…</a:t>
            </a:r>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a:p>
            <a:pPr marL="118872" indent="0">
              <a:buNone/>
            </a:pPr>
            <a:endParaRPr lang="en-US" sz="23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64</a:t>
            </a:fld>
            <a:endParaRPr lang="en-US" dirty="0"/>
          </a:p>
        </p:txBody>
      </p:sp>
    </p:spTree>
    <p:extLst>
      <p:ext uri="{BB962C8B-B14F-4D97-AF65-F5344CB8AC3E}">
        <p14:creationId xmlns:p14="http://schemas.microsoft.com/office/powerpoint/2010/main" val="28206760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b="1" dirty="0">
                <a:solidFill>
                  <a:schemeClr val="accent1"/>
                </a:solidFill>
                <a:effectLst/>
                <a:ea typeface="Calibri" panose="020F0502020204030204" pitchFamily="34" charset="0"/>
                <a:cs typeface="Calibri" panose="020F0502020204030204" pitchFamily="34" charset="0"/>
              </a:rPr>
              <a:t>The Proper Level of Loss Can Make a Big Difference (Make Sure VA Gets it Right!)</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spcBef>
                <a:spcPts val="200"/>
              </a:spcBef>
            </a:pPr>
            <a:r>
              <a:rPr lang="en-US" sz="2100" dirty="0">
                <a:effectLst/>
              </a:rPr>
              <a:t>Veteran </a:t>
            </a:r>
            <a:r>
              <a:rPr lang="en-US" sz="2100" dirty="0"/>
              <a:t>granted</a:t>
            </a:r>
            <a:r>
              <a:rPr lang="en-US" sz="2100" dirty="0">
                <a:effectLst/>
              </a:rPr>
              <a:t> Aid &amp; Attendance based on anatomical loss of both hands.  </a:t>
            </a:r>
          </a:p>
          <a:p>
            <a:pPr>
              <a:spcBef>
                <a:spcPts val="200"/>
              </a:spcBef>
            </a:pPr>
            <a:r>
              <a:rPr lang="en-US" sz="2100" dirty="0"/>
              <a:t> Also has</a:t>
            </a:r>
            <a:r>
              <a:rPr lang="en-US" sz="2100" dirty="0">
                <a:effectLst/>
              </a:rPr>
              <a:t> amputation of the left foot (rated at 40%).</a:t>
            </a:r>
          </a:p>
          <a:p>
            <a:pPr>
              <a:spcBef>
                <a:spcPts val="200"/>
              </a:spcBef>
            </a:pPr>
            <a:r>
              <a:rPr lang="en-US" sz="2100" dirty="0"/>
              <a:t> Also has hypertension rated at 20%.</a:t>
            </a:r>
          </a:p>
          <a:p>
            <a:pPr marL="118872" indent="0">
              <a:buNone/>
            </a:pPr>
            <a:r>
              <a:rPr lang="en-US" sz="2100" b="1" dirty="0">
                <a:effectLst/>
              </a:rPr>
              <a:t>Result:</a:t>
            </a:r>
          </a:p>
          <a:p>
            <a:pPr>
              <a:spcBef>
                <a:spcPts val="200"/>
              </a:spcBef>
            </a:pPr>
            <a:r>
              <a:rPr lang="en-US" sz="2100" dirty="0">
                <a:effectLst/>
              </a:rPr>
              <a:t>SMC-M on account of anatomical loss of both hands.</a:t>
            </a:r>
            <a:endParaRPr lang="en-US" sz="2100" dirty="0"/>
          </a:p>
          <a:p>
            <a:pPr>
              <a:spcBef>
                <a:spcPts val="200"/>
              </a:spcBef>
            </a:pPr>
            <a:r>
              <a:rPr lang="en-US" sz="2100" dirty="0">
                <a:effectLst/>
              </a:rPr>
              <a:t>SMC-P  under 38 CFR 3.350(f)(3) on account of additional disabilities of loss of left foot and hypertension independently ratable as 50 % or more = SMC-M1/2.</a:t>
            </a:r>
          </a:p>
          <a:p>
            <a:pPr>
              <a:spcBef>
                <a:spcPts val="200"/>
              </a:spcBef>
            </a:pPr>
            <a:r>
              <a:rPr lang="en-US" sz="2100" dirty="0"/>
              <a:t>SMC-P under </a:t>
            </a:r>
            <a:r>
              <a:rPr lang="en-US" sz="2100" dirty="0">
                <a:effectLst/>
              </a:rPr>
              <a:t>38 CFR 3.350(f)(5) due to loss of three extremities = SMC-N.</a:t>
            </a:r>
          </a:p>
          <a:p>
            <a:pPr>
              <a:spcBef>
                <a:spcPts val="200"/>
              </a:spcBef>
            </a:pPr>
            <a:r>
              <a:rPr lang="en-US" sz="2100" dirty="0"/>
              <a:t>SMC-K</a:t>
            </a:r>
            <a:r>
              <a:rPr lang="en-US" sz="2100" dirty="0">
                <a:effectLst/>
              </a:rPr>
              <a:t> on account of anatomical loss of one foot = </a:t>
            </a:r>
            <a:r>
              <a:rPr lang="en-US" sz="2100" b="1" dirty="0">
                <a:effectLst/>
              </a:rPr>
              <a:t>SMC-N + K.</a:t>
            </a:r>
          </a:p>
          <a:p>
            <a:pPr marL="118872" indent="0">
              <a:spcBef>
                <a:spcPts val="200"/>
              </a:spcBef>
              <a:buNone/>
            </a:pPr>
            <a:r>
              <a:rPr lang="en-US" sz="2100" b="1" dirty="0"/>
              <a:t>Question:</a:t>
            </a:r>
          </a:p>
          <a:p>
            <a:pPr>
              <a:spcBef>
                <a:spcPts val="200"/>
              </a:spcBef>
            </a:pPr>
            <a:r>
              <a:rPr lang="en-US" sz="2100" b="1" dirty="0"/>
              <a:t>What if the veteran has loss of use of one arm at the elbow level? </a:t>
            </a:r>
            <a:r>
              <a:rPr lang="en-US" sz="2100" dirty="0"/>
              <a:t>Then </a:t>
            </a:r>
            <a:r>
              <a:rPr lang="en-US" sz="2100" b="1" dirty="0"/>
              <a:t>N1/2 + K</a:t>
            </a:r>
            <a:r>
              <a:rPr lang="en-US" sz="2100" dirty="0"/>
              <a:t>.</a:t>
            </a:r>
          </a:p>
          <a:p>
            <a:pPr>
              <a:spcBef>
                <a:spcPts val="200"/>
              </a:spcBef>
            </a:pPr>
            <a:r>
              <a:rPr lang="en-US" sz="2100" dirty="0"/>
              <a:t>Since A&amp;A is already granted the result moves up to </a:t>
            </a:r>
            <a:r>
              <a:rPr lang="en-US" sz="2100" b="1" dirty="0"/>
              <a:t>SMC-R1</a:t>
            </a:r>
            <a:r>
              <a:rPr lang="en-US" sz="2100" dirty="0"/>
              <a:t> (an additional $3,534.37 per month!).</a:t>
            </a:r>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65</a:t>
            </a:fld>
            <a:endParaRPr lang="en-US" dirty="0"/>
          </a:p>
        </p:txBody>
      </p:sp>
    </p:spTree>
    <p:extLst>
      <p:ext uri="{BB962C8B-B14F-4D97-AF65-F5344CB8AC3E}">
        <p14:creationId xmlns:p14="http://schemas.microsoft.com/office/powerpoint/2010/main" val="34339895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More R1 Strategy</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spcBef>
                <a:spcPts val="200"/>
              </a:spcBef>
              <a:buNone/>
            </a:pPr>
            <a:r>
              <a:rPr lang="en-US" sz="2300" dirty="0"/>
              <a:t>Scenario:</a:t>
            </a:r>
          </a:p>
          <a:p>
            <a:pPr>
              <a:spcBef>
                <a:spcPts val="200"/>
              </a:spcBef>
            </a:pPr>
            <a:r>
              <a:rPr lang="en-US" sz="2300" dirty="0"/>
              <a:t>Veteran is granted SMC-L for loss of use of 2 feet due to bilateral footdrop.</a:t>
            </a:r>
          </a:p>
          <a:p>
            <a:pPr>
              <a:spcBef>
                <a:spcPts val="200"/>
              </a:spcBef>
            </a:pPr>
            <a:r>
              <a:rPr lang="en-US" sz="2300" dirty="0"/>
              <a:t> He’s also 100% service-connected for PTSD.</a:t>
            </a:r>
          </a:p>
          <a:p>
            <a:pPr>
              <a:spcBef>
                <a:spcPts val="200"/>
              </a:spcBef>
            </a:pPr>
            <a:r>
              <a:rPr lang="en-US" sz="2300" dirty="0"/>
              <a:t> Rater assigns SMC-M based upon 38 CFR § 3.350(f)(4).</a:t>
            </a:r>
          </a:p>
          <a:p>
            <a:pPr>
              <a:spcBef>
                <a:spcPts val="200"/>
              </a:spcBef>
            </a:pPr>
            <a:r>
              <a:rPr lang="en-US" sz="2300" dirty="0"/>
              <a:t> Sounds right, doesn’t it?</a:t>
            </a:r>
          </a:p>
          <a:p>
            <a:pPr marL="0" indent="0">
              <a:spcBef>
                <a:spcPts val="200"/>
              </a:spcBef>
              <a:buNone/>
            </a:pPr>
            <a:endParaRPr lang="en-US" sz="2300" dirty="0"/>
          </a:p>
          <a:p>
            <a:pPr marL="0" indent="0">
              <a:spcBef>
                <a:spcPts val="200"/>
              </a:spcBef>
              <a:buNone/>
            </a:pPr>
            <a:r>
              <a:rPr lang="en-US" sz="2300" dirty="0"/>
              <a:t>Maybe. But perhaps the veteran is entitled to A&amp;A for his PTSD in order to protect himself from hazards or dangers incident to his daily environment? </a:t>
            </a:r>
          </a:p>
          <a:p>
            <a:pPr marL="0" indent="0">
              <a:spcBef>
                <a:spcPts val="200"/>
              </a:spcBef>
              <a:buNone/>
            </a:pPr>
            <a:r>
              <a:rPr lang="en-US" sz="2300" dirty="0"/>
              <a:t>For instance, does the veteran’s PTSD affect his judgement and/or memory?</a:t>
            </a:r>
          </a:p>
          <a:p>
            <a:pPr marL="0" indent="0">
              <a:spcBef>
                <a:spcPts val="200"/>
              </a:spcBef>
              <a:buNone/>
            </a:pPr>
            <a:r>
              <a:rPr lang="en-US" sz="2300" dirty="0"/>
              <a:t>If so, the 100% PTSD rating would be better utilized for a grant of A&amp;A than as a full-step bump under 3.350(f)(4). </a:t>
            </a:r>
          </a:p>
          <a:p>
            <a:pPr marL="0" indent="0">
              <a:spcBef>
                <a:spcPts val="200"/>
              </a:spcBef>
              <a:buNone/>
            </a:pPr>
            <a:r>
              <a:rPr lang="en-US" sz="2300" dirty="0"/>
              <a:t>Instead of SMC-M, the veteran would be entitled to SMC-R1.</a:t>
            </a:r>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66</a:t>
            </a:fld>
            <a:endParaRPr lang="en-US" dirty="0"/>
          </a:p>
        </p:txBody>
      </p:sp>
    </p:spTree>
    <p:extLst>
      <p:ext uri="{BB962C8B-B14F-4D97-AF65-F5344CB8AC3E}">
        <p14:creationId xmlns:p14="http://schemas.microsoft.com/office/powerpoint/2010/main" val="566752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1000"/>
                                        <p:tgtEl>
                                          <p:spTgt spid="4">
                                            <p:txEl>
                                              <p:pRg st="6" end="6"/>
                                            </p:txEl>
                                          </p:spTgt>
                                        </p:tgtEl>
                                      </p:cBhvr>
                                    </p:animEffect>
                                    <p:anim calcmode="lin" valueType="num">
                                      <p:cBhvr>
                                        <p:cTn id="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7" end="7"/>
                                            </p:txEl>
                                          </p:spTgt>
                                        </p:tgtEl>
                                        <p:attrNameLst>
                                          <p:attrName>style.visibility</p:attrName>
                                        </p:attrNameLst>
                                      </p:cBhvr>
                                      <p:to>
                                        <p:strVal val="visible"/>
                                      </p:to>
                                    </p:set>
                                    <p:animEffect transition="in" filter="fade">
                                      <p:cBhvr>
                                        <p:cTn id="14" dur="1000"/>
                                        <p:tgtEl>
                                          <p:spTgt spid="4">
                                            <p:txEl>
                                              <p:pRg st="7" end="7"/>
                                            </p:txEl>
                                          </p:spTgt>
                                        </p:tgtEl>
                                      </p:cBhvr>
                                    </p:animEffect>
                                    <p:anim calcmode="lin" valueType="num">
                                      <p:cBhvr>
                                        <p:cTn id="15"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animEffect transition="in" filter="fade">
                                      <p:cBhvr>
                                        <p:cTn id="21" dur="1000"/>
                                        <p:tgtEl>
                                          <p:spTgt spid="4">
                                            <p:txEl>
                                              <p:pRg st="8" end="8"/>
                                            </p:txEl>
                                          </p:spTgt>
                                        </p:tgtEl>
                                      </p:cBhvr>
                                    </p:animEffect>
                                    <p:anim calcmode="lin" valueType="num">
                                      <p:cBhvr>
                                        <p:cTn id="22"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9" end="9"/>
                                            </p:txEl>
                                          </p:spTgt>
                                        </p:tgtEl>
                                        <p:attrNameLst>
                                          <p:attrName>style.visibility</p:attrName>
                                        </p:attrNameLst>
                                      </p:cBhvr>
                                      <p:to>
                                        <p:strVal val="visible"/>
                                      </p:to>
                                    </p:set>
                                    <p:animEffect transition="in" filter="fade">
                                      <p:cBhvr>
                                        <p:cTn id="28" dur="1000"/>
                                        <p:tgtEl>
                                          <p:spTgt spid="4">
                                            <p:txEl>
                                              <p:pRg st="9" end="9"/>
                                            </p:txEl>
                                          </p:spTgt>
                                        </p:tgtEl>
                                      </p:cBhvr>
                                    </p:animEffect>
                                    <p:anim calcmode="lin" valueType="num">
                                      <p:cBhvr>
                                        <p:cTn id="29"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3D4583-0E7B-EC48-B2CC-42E088E2AECF}"/>
              </a:ext>
            </a:extLst>
          </p:cNvPr>
          <p:cNvSpPr>
            <a:spLocks noGrp="1"/>
          </p:cNvSpPr>
          <p:nvPr>
            <p:ph type="sldNum" sz="quarter" idx="12"/>
          </p:nvPr>
        </p:nvSpPr>
        <p:spPr/>
        <p:txBody>
          <a:bodyPr/>
          <a:lstStyle/>
          <a:p>
            <a:fld id="{1B5C5464-0A0C-4F4F-8948-B8BFCC70FC15}" type="slidenum">
              <a:rPr lang="en-US" smtClean="0"/>
              <a:pPr/>
              <a:t>67</a:t>
            </a:fld>
            <a:endParaRPr lang="en-US" dirty="0"/>
          </a:p>
        </p:txBody>
      </p:sp>
      <p:sp>
        <p:nvSpPr>
          <p:cNvPr id="8" name="TextBox 7">
            <a:extLst>
              <a:ext uri="{FF2B5EF4-FFF2-40B4-BE49-F238E27FC236}">
                <a16:creationId xmlns:a16="http://schemas.microsoft.com/office/drawing/2014/main" id="{8928A356-A900-CA51-E8FB-0981087B4F8B}"/>
              </a:ext>
            </a:extLst>
          </p:cNvPr>
          <p:cNvSpPr txBox="1"/>
          <p:nvPr/>
        </p:nvSpPr>
        <p:spPr>
          <a:xfrm>
            <a:off x="381000" y="1447800"/>
            <a:ext cx="8382000" cy="2554545"/>
          </a:xfrm>
          <a:prstGeom prst="rect">
            <a:avLst/>
          </a:prstGeom>
          <a:noFill/>
        </p:spPr>
        <p:txBody>
          <a:bodyPr wrap="square" rtlCol="0">
            <a:spAutoFit/>
          </a:bodyPr>
          <a:lstStyle/>
          <a:p>
            <a:endParaRPr lang="en-US" sz="7500" dirty="0">
              <a:solidFill>
                <a:schemeClr val="accent1"/>
              </a:solidFill>
            </a:endParaRPr>
          </a:p>
          <a:p>
            <a:pPr algn="ctr"/>
            <a:r>
              <a:rPr lang="en-US" sz="8500" b="1" dirty="0">
                <a:solidFill>
                  <a:schemeClr val="accent1"/>
                </a:solidFill>
              </a:rPr>
              <a:t>SMC-R2</a:t>
            </a:r>
          </a:p>
        </p:txBody>
      </p:sp>
      <p:pic>
        <p:nvPicPr>
          <p:cNvPr id="3" name="Picture 2">
            <a:extLst>
              <a:ext uri="{FF2B5EF4-FFF2-40B4-BE49-F238E27FC236}">
                <a16:creationId xmlns:a16="http://schemas.microsoft.com/office/drawing/2014/main" id="{9FF87559-F4F9-6615-4929-46D2BD5282AB}"/>
              </a:ext>
            </a:extLst>
          </p:cNvPr>
          <p:cNvPicPr>
            <a:picLocks noChangeAspect="1"/>
          </p:cNvPicPr>
          <p:nvPr/>
        </p:nvPicPr>
        <p:blipFill>
          <a:blip r:embed="rId2"/>
          <a:stretch>
            <a:fillRect/>
          </a:stretch>
        </p:blipFill>
        <p:spPr>
          <a:xfrm>
            <a:off x="1192237" y="457200"/>
            <a:ext cx="6759526" cy="769687"/>
          </a:xfrm>
          <a:prstGeom prst="rect">
            <a:avLst/>
          </a:prstGeom>
        </p:spPr>
      </p:pic>
    </p:spTree>
    <p:extLst>
      <p:ext uri="{BB962C8B-B14F-4D97-AF65-F5344CB8AC3E}">
        <p14:creationId xmlns:p14="http://schemas.microsoft.com/office/powerpoint/2010/main" val="40141509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SMC-R2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285750" indent="-285750">
              <a:lnSpc>
                <a:spcPct val="107000"/>
              </a:lnSpc>
            </a:pPr>
            <a:r>
              <a:rPr lang="en-US" sz="2500" dirty="0">
                <a:effectLst/>
                <a:ea typeface="Calibri" panose="020F0502020204030204" pitchFamily="34" charset="0"/>
                <a:cs typeface="ArialMT"/>
              </a:rPr>
              <a:t>For a “higher level” of special aid and attendance, which is </a:t>
            </a:r>
            <a:r>
              <a:rPr lang="en-US" sz="2500" dirty="0">
                <a:ea typeface="Calibri" panose="020F0502020204030204" pitchFamily="34" charset="0"/>
                <a:cs typeface="ArialMT"/>
              </a:rPr>
              <a:t>SMC-R2</a:t>
            </a:r>
            <a:r>
              <a:rPr lang="en-US" sz="2500" dirty="0">
                <a:effectLst/>
                <a:ea typeface="Calibri" panose="020F0502020204030204" pitchFamily="34" charset="0"/>
                <a:cs typeface="ArialMT"/>
              </a:rPr>
              <a:t>,</a:t>
            </a:r>
            <a:r>
              <a:rPr lang="en-US" sz="2500" dirty="0">
                <a:ea typeface="Calibri" panose="020F0502020204030204" pitchFamily="34" charset="0"/>
                <a:cs typeface="Times New Roman" panose="02020603050405020304" pitchFamily="18" charset="0"/>
              </a:rPr>
              <a:t> </a:t>
            </a:r>
            <a:r>
              <a:rPr lang="en-US" sz="2500" dirty="0">
                <a:effectLst/>
                <a:ea typeface="Calibri" panose="020F0502020204030204" pitchFamily="34" charset="0"/>
                <a:cs typeface="ArialMT"/>
              </a:rPr>
              <a:t>all of the following conditions must be met:</a:t>
            </a:r>
            <a:endParaRPr lang="en-US" sz="2500" dirty="0">
              <a:effectLst/>
              <a:ea typeface="Calibri" panose="020F0502020204030204" pitchFamily="34" charset="0"/>
              <a:cs typeface="Times New Roman" panose="02020603050405020304" pitchFamily="18" charset="0"/>
            </a:endParaRPr>
          </a:p>
          <a:p>
            <a:pPr marL="285750" indent="-285750">
              <a:lnSpc>
                <a:spcPct val="107000"/>
              </a:lnSpc>
            </a:pPr>
            <a:r>
              <a:rPr lang="en-US" sz="2500" dirty="0">
                <a:effectLst/>
                <a:ea typeface="Calibri" panose="020F0502020204030204" pitchFamily="34" charset="0"/>
                <a:cs typeface="ArialMT"/>
              </a:rPr>
              <a:t>The veteran is entitled to compensation authorized under </a:t>
            </a:r>
            <a:r>
              <a:rPr lang="en-US" sz="2500" dirty="0">
                <a:effectLst/>
                <a:ea typeface="Calibri" panose="020F0502020204030204" pitchFamily="34" charset="0"/>
                <a:cs typeface="Calibri" panose="020F0502020204030204" pitchFamily="34" charset="0"/>
              </a:rPr>
              <a:t>SMC</a:t>
            </a:r>
            <a:r>
              <a:rPr lang="en-US" sz="2500" dirty="0">
                <a:ea typeface="Calibri" panose="020F0502020204030204" pitchFamily="34" charset="0"/>
                <a:cs typeface="Calibri" panose="020F0502020204030204" pitchFamily="34" charset="0"/>
              </a:rPr>
              <a:t>-O</a:t>
            </a:r>
            <a:r>
              <a:rPr lang="en-US" sz="2500" dirty="0">
                <a:effectLst/>
                <a:ea typeface="Calibri" panose="020F0502020204030204" pitchFamily="34" charset="0"/>
                <a:cs typeface="Calibri" panose="020F0502020204030204" pitchFamily="34" charset="0"/>
              </a:rPr>
              <a:t>, SMC</a:t>
            </a:r>
            <a:r>
              <a:rPr lang="en-US" sz="2500" dirty="0">
                <a:ea typeface="Calibri" panose="020F0502020204030204" pitchFamily="34" charset="0"/>
                <a:cs typeface="Calibri" panose="020F0502020204030204" pitchFamily="34" charset="0"/>
              </a:rPr>
              <a:t>-P</a:t>
            </a:r>
            <a:r>
              <a:rPr lang="en-US" sz="2500" dirty="0">
                <a:effectLst/>
                <a:ea typeface="Calibri" panose="020F0502020204030204" pitchFamily="34" charset="0"/>
                <a:cs typeface="Calibri" panose="020F0502020204030204" pitchFamily="34" charset="0"/>
              </a:rPr>
              <a:t> at a rate equal to SMC</a:t>
            </a:r>
            <a:r>
              <a:rPr lang="en-US" sz="2500" dirty="0">
                <a:ea typeface="Calibri" panose="020F0502020204030204" pitchFamily="34" charset="0"/>
                <a:cs typeface="Calibri" panose="020F0502020204030204" pitchFamily="34" charset="0"/>
              </a:rPr>
              <a:t>-O</a:t>
            </a:r>
            <a:r>
              <a:rPr lang="en-US" sz="2500" dirty="0">
                <a:effectLst/>
                <a:ea typeface="Calibri" panose="020F0502020204030204" pitchFamily="34" charset="0"/>
                <a:cs typeface="Calibri" panose="020F0502020204030204" pitchFamily="34" charset="0"/>
              </a:rPr>
              <a:t>, or SMC</a:t>
            </a:r>
            <a:r>
              <a:rPr lang="en-US" sz="2500" dirty="0">
                <a:ea typeface="Calibri" panose="020F0502020204030204" pitchFamily="34" charset="0"/>
                <a:cs typeface="Calibri" panose="020F0502020204030204" pitchFamily="34" charset="0"/>
              </a:rPr>
              <a:t>-N1/2</a:t>
            </a:r>
            <a:r>
              <a:rPr lang="en-US" sz="2500" dirty="0">
                <a:effectLst/>
                <a:ea typeface="Calibri" panose="020F0502020204030204" pitchFamily="34" charset="0"/>
                <a:cs typeface="Calibri" panose="020F0502020204030204" pitchFamily="34" charset="0"/>
              </a:rPr>
              <a:t> plus SMC</a:t>
            </a:r>
            <a:r>
              <a:rPr lang="en-US" sz="2500" dirty="0">
                <a:ea typeface="Calibri" panose="020F0502020204030204" pitchFamily="34" charset="0"/>
                <a:cs typeface="Calibri" panose="020F0502020204030204" pitchFamily="34" charset="0"/>
              </a:rPr>
              <a:t>-K</a:t>
            </a:r>
            <a:r>
              <a:rPr lang="en-US" sz="2500" dirty="0">
                <a:effectLst/>
                <a:ea typeface="Calibri" panose="020F0502020204030204" pitchFamily="34" charset="0"/>
                <a:cs typeface="Calibri" panose="020F0502020204030204" pitchFamily="34" charset="0"/>
              </a:rPr>
              <a:t>.</a:t>
            </a:r>
            <a:endParaRPr lang="en-US" sz="2500" dirty="0">
              <a:ea typeface="Calibri" panose="020F0502020204030204" pitchFamily="34" charset="0"/>
              <a:cs typeface="Times New Roman" panose="02020603050405020304" pitchFamily="18" charset="0"/>
            </a:endParaRPr>
          </a:p>
          <a:p>
            <a:pPr marL="285750" indent="-285750">
              <a:lnSpc>
                <a:spcPct val="107000"/>
              </a:lnSpc>
            </a:pPr>
            <a:r>
              <a:rPr lang="en-US" sz="2500" dirty="0">
                <a:effectLst/>
                <a:ea typeface="Calibri" panose="020F0502020204030204" pitchFamily="34" charset="0"/>
                <a:cs typeface="ArialMT"/>
              </a:rPr>
              <a:t>The veteran meets the requirements for entitlement to the</a:t>
            </a:r>
            <a:r>
              <a:rPr lang="en-US" sz="2500" dirty="0">
                <a:ea typeface="Calibri" panose="020F0502020204030204" pitchFamily="34" charset="0"/>
                <a:cs typeface="Times New Roman" panose="02020603050405020304" pitchFamily="18" charset="0"/>
              </a:rPr>
              <a:t> </a:t>
            </a:r>
            <a:r>
              <a:rPr lang="en-US" sz="2500" dirty="0">
                <a:effectLst/>
                <a:ea typeface="Calibri" panose="020F0502020204030204" pitchFamily="34" charset="0"/>
                <a:cs typeface="ArialMT"/>
              </a:rPr>
              <a:t>special aid and attendance requirements under </a:t>
            </a:r>
            <a:r>
              <a:rPr lang="en-US" sz="2500" dirty="0">
                <a:ea typeface="Calibri" panose="020F0502020204030204" pitchFamily="34" charset="0"/>
                <a:cs typeface="ArialMT"/>
              </a:rPr>
              <a:t>R1</a:t>
            </a:r>
            <a:r>
              <a:rPr lang="en-US" sz="2500" dirty="0">
                <a:effectLst/>
                <a:ea typeface="Calibri" panose="020F0502020204030204" pitchFamily="34" charset="0"/>
                <a:cs typeface="ArialMT"/>
              </a:rPr>
              <a:t>.</a:t>
            </a:r>
            <a:endParaRPr lang="en-US" sz="2500" dirty="0">
              <a:ea typeface="Calibri" panose="020F0502020204030204" pitchFamily="34" charset="0"/>
              <a:cs typeface="Times New Roman" panose="02020603050405020304" pitchFamily="18" charset="0"/>
            </a:endParaRPr>
          </a:p>
          <a:p>
            <a:pPr marL="285750" indent="-285750">
              <a:lnSpc>
                <a:spcPct val="107000"/>
              </a:lnSpc>
            </a:pPr>
            <a:r>
              <a:rPr lang="en-US" sz="2500" dirty="0">
                <a:effectLst/>
                <a:ea typeface="Calibri" panose="020F0502020204030204" pitchFamily="34" charset="0"/>
                <a:cs typeface="ArialMT"/>
              </a:rPr>
              <a:t>The veteran needs a "</a:t>
            </a:r>
            <a:r>
              <a:rPr lang="en-US" sz="2500" b="1" dirty="0">
                <a:effectLst/>
                <a:ea typeface="Calibri" panose="020F0502020204030204" pitchFamily="34" charset="0"/>
                <a:cs typeface="ArialMT"/>
              </a:rPr>
              <a:t>higher level of care</a:t>
            </a:r>
            <a:r>
              <a:rPr lang="en-US" sz="2500" dirty="0">
                <a:effectLst/>
                <a:ea typeface="Calibri" panose="020F0502020204030204" pitchFamily="34" charset="0"/>
                <a:cs typeface="ArialMT"/>
              </a:rPr>
              <a:t>" than is required to</a:t>
            </a:r>
            <a:r>
              <a:rPr lang="en-US" sz="2500" dirty="0">
                <a:ea typeface="Calibri" panose="020F0502020204030204" pitchFamily="34" charset="0"/>
                <a:cs typeface="Times New Roman" panose="02020603050405020304" pitchFamily="18" charset="0"/>
              </a:rPr>
              <a:t> </a:t>
            </a:r>
            <a:r>
              <a:rPr lang="en-US" sz="2500" dirty="0">
                <a:effectLst/>
                <a:ea typeface="Calibri" panose="020F0502020204030204" pitchFamily="34" charset="0"/>
                <a:cs typeface="ArialMT"/>
              </a:rPr>
              <a:t>establish entitlement to </a:t>
            </a:r>
            <a:r>
              <a:rPr lang="en-US" sz="2500" dirty="0">
                <a:ea typeface="Calibri" panose="020F0502020204030204" pitchFamily="34" charset="0"/>
                <a:cs typeface="ArialMT"/>
              </a:rPr>
              <a:t>R1</a:t>
            </a:r>
            <a:r>
              <a:rPr lang="en-US" sz="2500" dirty="0">
                <a:effectLst/>
                <a:ea typeface="Calibri" panose="020F0502020204030204" pitchFamily="34" charset="0"/>
                <a:cs typeface="ArialMT"/>
              </a:rPr>
              <a:t> and, in the absence of the</a:t>
            </a:r>
            <a:r>
              <a:rPr lang="en-US" sz="2500" dirty="0">
                <a:ea typeface="Calibri" panose="020F0502020204030204" pitchFamily="34" charset="0"/>
                <a:cs typeface="Times New Roman" panose="02020603050405020304" pitchFamily="18" charset="0"/>
              </a:rPr>
              <a:t> </a:t>
            </a:r>
            <a:r>
              <a:rPr lang="en-US" sz="2500" dirty="0">
                <a:effectLst/>
                <a:ea typeface="Calibri" panose="020F0502020204030204" pitchFamily="34" charset="0"/>
                <a:cs typeface="ArialMT"/>
              </a:rPr>
              <a:t>provision of such higher level of care, the veteran would </a:t>
            </a:r>
            <a:r>
              <a:rPr lang="en-US" sz="2500" b="1" dirty="0">
                <a:effectLst/>
                <a:ea typeface="Calibri" panose="020F0502020204030204" pitchFamily="34" charset="0"/>
                <a:cs typeface="ArialMT"/>
              </a:rPr>
              <a:t>require</a:t>
            </a:r>
            <a:r>
              <a:rPr lang="en-US" sz="2500" b="1" dirty="0">
                <a:ea typeface="Calibri" panose="020F0502020204030204" pitchFamily="34" charset="0"/>
                <a:cs typeface="Times New Roman" panose="02020603050405020304" pitchFamily="18" charset="0"/>
              </a:rPr>
              <a:t> </a:t>
            </a:r>
            <a:r>
              <a:rPr lang="en-US" sz="2500" b="1" dirty="0">
                <a:effectLst/>
                <a:ea typeface="Calibri" panose="020F0502020204030204" pitchFamily="34" charset="0"/>
                <a:cs typeface="ArialMT"/>
              </a:rPr>
              <a:t>hospitalization, nursing home care, or other residential</a:t>
            </a:r>
            <a:r>
              <a:rPr lang="en-US" sz="2500" b="1" dirty="0">
                <a:ea typeface="Calibri" panose="020F0502020204030204" pitchFamily="34" charset="0"/>
                <a:cs typeface="Times New Roman" panose="02020603050405020304" pitchFamily="18" charset="0"/>
              </a:rPr>
              <a:t> </a:t>
            </a:r>
            <a:r>
              <a:rPr lang="en-US" sz="2500" b="1" dirty="0">
                <a:effectLst/>
                <a:ea typeface="Calibri" panose="020F0502020204030204" pitchFamily="34" charset="0"/>
                <a:cs typeface="ArialMT"/>
              </a:rPr>
              <a:t>institutional care</a:t>
            </a:r>
            <a:r>
              <a:rPr lang="en-US" sz="2500" dirty="0">
                <a:effectLst/>
                <a:ea typeface="Calibri" panose="020F0502020204030204" pitchFamily="34" charset="0"/>
                <a:cs typeface="ArialMT"/>
              </a:rPr>
              <a:t>.</a:t>
            </a:r>
            <a:endParaRPr lang="en-US" sz="2500" b="1" dirty="0">
              <a:ea typeface="Calibri" panose="020F0502020204030204" pitchFamily="34" charset="0"/>
            </a:endParaRPr>
          </a:p>
          <a:p>
            <a:pPr marL="118872" indent="0">
              <a:buNone/>
            </a:pPr>
            <a:endParaRPr lang="en-US" sz="2500" b="1" dirty="0">
              <a:ea typeface="Calibri" panose="020F0502020204030204" pitchFamily="34" charset="0"/>
            </a:endParaRPr>
          </a:p>
          <a:p>
            <a:pPr marL="118872" indent="0">
              <a:buNone/>
            </a:pPr>
            <a:r>
              <a:rPr lang="en-US" sz="2500" b="1" dirty="0">
                <a:effectLst/>
                <a:ea typeface="Calibri" panose="020F0502020204030204" pitchFamily="34" charset="0"/>
              </a:rPr>
              <a:t>38 U.S.C. § 1114(r)(2);  38 C.F.R. § 3.350(h)</a:t>
            </a:r>
            <a:endParaRPr lang="en-US" sz="2500" b="1" dirty="0"/>
          </a:p>
          <a:p>
            <a:pPr marL="118872" indent="0">
              <a:buNone/>
            </a:pPr>
            <a:endParaRPr lang="en-US" sz="2500" dirty="0"/>
          </a:p>
          <a:p>
            <a:pPr marL="118872" indent="0">
              <a:buNone/>
            </a:pPr>
            <a:endParaRPr lang="en-US" sz="2500" dirty="0"/>
          </a:p>
          <a:p>
            <a:pPr marL="118872" indent="0">
              <a:buNone/>
            </a:pPr>
            <a:endParaRPr lang="en-US" sz="2500" dirty="0"/>
          </a:p>
          <a:p>
            <a:pPr marL="118872" indent="0">
              <a:buNone/>
            </a:pPr>
            <a:endParaRPr lang="en-US" sz="2500" dirty="0"/>
          </a:p>
          <a:p>
            <a:pPr marL="118872" indent="0">
              <a:buNone/>
            </a:pPr>
            <a:endParaRPr lang="en-US" sz="2500" dirty="0"/>
          </a:p>
          <a:p>
            <a:pPr marL="118872" indent="0">
              <a:buNone/>
            </a:pPr>
            <a:endParaRPr lang="en-US" sz="2500" dirty="0"/>
          </a:p>
          <a:p>
            <a:pPr marL="118872" indent="0">
              <a:buNone/>
            </a:pPr>
            <a:endParaRPr lang="en-US" sz="2500" dirty="0"/>
          </a:p>
          <a:p>
            <a:pPr marL="118872" indent="0">
              <a:buNone/>
            </a:pPr>
            <a:endParaRPr lang="en-US" sz="2500" dirty="0"/>
          </a:p>
          <a:p>
            <a:pPr marL="118872" indent="0">
              <a:buNone/>
            </a:pPr>
            <a:endParaRPr lang="en-US" sz="2500" dirty="0"/>
          </a:p>
          <a:p>
            <a:pPr marL="118872" indent="0">
              <a:buNone/>
            </a:pPr>
            <a:endParaRPr lang="en-US" sz="2500" dirty="0"/>
          </a:p>
          <a:p>
            <a:pPr marL="118872" indent="0">
              <a:buNone/>
            </a:pPr>
            <a:endParaRPr lang="en-US" sz="2500" dirty="0"/>
          </a:p>
          <a:p>
            <a:pPr marL="118872" indent="0">
              <a:buNone/>
            </a:pPr>
            <a:endParaRPr lang="en-US" sz="2500" dirty="0"/>
          </a:p>
          <a:p>
            <a:pPr marL="118872" indent="0">
              <a:buNone/>
            </a:pPr>
            <a:endParaRPr lang="en-US" sz="2500" dirty="0"/>
          </a:p>
          <a:p>
            <a:pPr marL="118872" indent="0">
              <a:buNone/>
            </a:pPr>
            <a:endParaRPr lang="en-US" sz="25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68</a:t>
            </a:fld>
            <a:endParaRPr lang="en-US" dirty="0"/>
          </a:p>
        </p:txBody>
      </p:sp>
    </p:spTree>
    <p:extLst>
      <p:ext uri="{BB962C8B-B14F-4D97-AF65-F5344CB8AC3E}">
        <p14:creationId xmlns:p14="http://schemas.microsoft.com/office/powerpoint/2010/main" val="9873186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SMC-R2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r>
              <a:rPr lang="en-US" sz="2300" dirty="0">
                <a:effectLst/>
              </a:rPr>
              <a:t>Need for a higher level of care shall be considered to be need for personal health-care services provided on a </a:t>
            </a:r>
            <a:r>
              <a:rPr lang="en-US" sz="2300" b="1" dirty="0">
                <a:effectLst/>
              </a:rPr>
              <a:t>daily basis in the veteran's home </a:t>
            </a:r>
            <a:r>
              <a:rPr lang="en-US" sz="2300" dirty="0">
                <a:effectLst/>
              </a:rPr>
              <a:t>by a </a:t>
            </a:r>
            <a:r>
              <a:rPr lang="en-US" sz="2300" b="1" dirty="0">
                <a:effectLst/>
              </a:rPr>
              <a:t>person who is licensed </a:t>
            </a:r>
            <a:r>
              <a:rPr lang="en-US" sz="2300" dirty="0">
                <a:effectLst/>
              </a:rPr>
              <a:t>to provide such services or who provides such services under the </a:t>
            </a:r>
            <a:r>
              <a:rPr lang="en-US" sz="2300" b="1" dirty="0">
                <a:effectLst/>
              </a:rPr>
              <a:t>regular supervision </a:t>
            </a:r>
            <a:r>
              <a:rPr lang="en-US" sz="2300" dirty="0">
                <a:effectLst/>
              </a:rPr>
              <a:t>of a licensed health-care professional. </a:t>
            </a:r>
          </a:p>
          <a:p>
            <a:r>
              <a:rPr lang="en-US" sz="2300" dirty="0">
                <a:effectLst/>
              </a:rPr>
              <a:t>Personal health-care services include (but are not limited to) such services as </a:t>
            </a:r>
            <a:r>
              <a:rPr lang="en-US" sz="2300" b="1" dirty="0">
                <a:effectLst/>
              </a:rPr>
              <a:t>physical therapy, administration of injections, placement of indwelling catheters, and the changing of sterile dressings, or like functions which require professional health-care training or the regular supervision of a trained health-care professional to perform</a:t>
            </a:r>
            <a:r>
              <a:rPr lang="en-US" sz="2300" dirty="0">
                <a:effectLst/>
              </a:rPr>
              <a:t>. </a:t>
            </a:r>
          </a:p>
          <a:p>
            <a:r>
              <a:rPr lang="en-US" sz="2300" dirty="0">
                <a:effectLst/>
              </a:rPr>
              <a:t>A licensed health-care professional includes (but is not limited to) a </a:t>
            </a:r>
            <a:r>
              <a:rPr lang="en-US" sz="2300" b="1" dirty="0">
                <a:effectLst/>
              </a:rPr>
              <a:t>doctor of medicine or osteopathy, a registered nurse, a licensed practical nurse, or a physical therapist </a:t>
            </a:r>
            <a:r>
              <a:rPr lang="en-US" sz="2300" dirty="0">
                <a:effectLst/>
              </a:rPr>
              <a:t>licensed to practice by a State or political subdivision thereof. </a:t>
            </a: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69</a:t>
            </a:fld>
            <a:endParaRPr lang="en-US" dirty="0"/>
          </a:p>
        </p:txBody>
      </p:sp>
    </p:spTree>
    <p:extLst>
      <p:ext uri="{BB962C8B-B14F-4D97-AF65-F5344CB8AC3E}">
        <p14:creationId xmlns:p14="http://schemas.microsoft.com/office/powerpoint/2010/main" val="6086295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SMC-R2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r>
              <a:rPr lang="en-US" sz="2200" dirty="0">
                <a:effectLst/>
              </a:rPr>
              <a:t>The term “under the regular supervision of a licensed health-care professional” means that an unlicensed person performing personal health-care services is following a regimen of personal health-care services prescribed by a health-care professional, and that the health-care professional </a:t>
            </a:r>
            <a:r>
              <a:rPr lang="en-US" sz="2200" b="1" dirty="0">
                <a:effectLst/>
              </a:rPr>
              <a:t>consults</a:t>
            </a:r>
            <a:r>
              <a:rPr lang="en-US" sz="2200" dirty="0">
                <a:effectLst/>
              </a:rPr>
              <a:t> with the unlicensed person providing the services </a:t>
            </a:r>
            <a:r>
              <a:rPr lang="en-US" sz="2200" b="1" dirty="0">
                <a:effectLst/>
              </a:rPr>
              <a:t>at least once each month </a:t>
            </a:r>
            <a:r>
              <a:rPr lang="en-US" sz="2200" dirty="0">
                <a:effectLst/>
              </a:rPr>
              <a:t>to monitor the prescribed regimen. The consultation need not be in person; </a:t>
            </a:r>
            <a:r>
              <a:rPr lang="en-US" sz="2200" b="1" dirty="0">
                <a:effectLst/>
              </a:rPr>
              <a:t>a telephone call will suffice. </a:t>
            </a:r>
          </a:p>
          <a:p>
            <a:r>
              <a:rPr lang="en-US" sz="2200" dirty="0">
                <a:effectLst/>
              </a:rPr>
              <a:t>The higher-level aid and attendance allowance is to be granted only when the veteran's </a:t>
            </a:r>
            <a:r>
              <a:rPr lang="en-US" sz="2200" b="1" dirty="0">
                <a:effectLst/>
              </a:rPr>
              <a:t>need is clearly established</a:t>
            </a:r>
            <a:r>
              <a:rPr lang="en-US" sz="2200" dirty="0">
                <a:effectLst/>
              </a:rPr>
              <a:t> and the amount of services required by the veteran on a </a:t>
            </a:r>
            <a:r>
              <a:rPr lang="en-US" sz="2200" b="1" dirty="0">
                <a:effectLst/>
              </a:rPr>
              <a:t>daily basis is substantial</a:t>
            </a:r>
            <a:r>
              <a:rPr lang="en-US" sz="2200" dirty="0">
                <a:effectLst/>
              </a:rPr>
              <a:t>. </a:t>
            </a:r>
          </a:p>
          <a:p>
            <a:r>
              <a:rPr lang="en-US" sz="2200" dirty="0">
                <a:effectLst/>
                <a:ea typeface="Calibri" panose="020F0502020204030204" pitchFamily="34" charset="0"/>
              </a:rPr>
              <a:t>Entitlement to the higher A&amp;A allowance may be awarded when an otherwise eligible Veteran is receiving residential or nursing-home care in an institution at the </a:t>
            </a:r>
            <a:r>
              <a:rPr lang="en-US" sz="2200" b="1" dirty="0">
                <a:effectLst/>
                <a:ea typeface="Calibri" panose="020F0502020204030204" pitchFamily="34" charset="0"/>
              </a:rPr>
              <a:t>Veteran’s own expense</a:t>
            </a:r>
            <a:r>
              <a:rPr lang="en-US" sz="2200" dirty="0">
                <a:effectLst/>
                <a:ea typeface="Calibri" panose="020F0502020204030204" pitchFamily="34" charset="0"/>
              </a:rPr>
              <a:t>.  </a:t>
            </a:r>
            <a:endParaRPr lang="en-US" sz="2200" dirty="0">
              <a:effectLst/>
            </a:endParaRPr>
          </a:p>
          <a:p>
            <a:pPr marL="0" marR="0" indent="0">
              <a:lnSpc>
                <a:spcPct val="107000"/>
              </a:lnSpc>
              <a:spcBef>
                <a:spcPts val="0"/>
              </a:spcBef>
              <a:spcAft>
                <a:spcPts val="0"/>
              </a:spcAft>
              <a:buNone/>
            </a:pPr>
            <a:endParaRPr lang="en-US" sz="2200" b="1" dirty="0"/>
          </a:p>
          <a:p>
            <a:pPr marL="0" marR="0" indent="0">
              <a:lnSpc>
                <a:spcPct val="107000"/>
              </a:lnSpc>
              <a:spcBef>
                <a:spcPts val="0"/>
              </a:spcBef>
              <a:spcAft>
                <a:spcPts val="0"/>
              </a:spcAft>
              <a:buNone/>
            </a:pPr>
            <a:r>
              <a:rPr lang="en-US" sz="2200" b="1" dirty="0"/>
              <a:t>38 CFR § 3.352(b)(3)</a:t>
            </a: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70</a:t>
            </a:fld>
            <a:endParaRPr lang="en-US" dirty="0"/>
          </a:p>
        </p:txBody>
      </p:sp>
    </p:spTree>
    <p:extLst>
      <p:ext uri="{BB962C8B-B14F-4D97-AF65-F5344CB8AC3E}">
        <p14:creationId xmlns:p14="http://schemas.microsoft.com/office/powerpoint/2010/main" val="9905694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SMC-R2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marR="0">
              <a:lnSpc>
                <a:spcPct val="107000"/>
              </a:lnSpc>
              <a:spcBef>
                <a:spcPts val="0"/>
              </a:spcBef>
              <a:spcAft>
                <a:spcPts val="0"/>
              </a:spcAft>
            </a:pPr>
            <a:r>
              <a:rPr lang="en-US" sz="2000" dirty="0">
                <a:effectLst/>
              </a:rPr>
              <a:t>Formerly, VA required that a </a:t>
            </a:r>
            <a:r>
              <a:rPr lang="en-US" sz="2000" dirty="0">
                <a:effectLst/>
                <a:ea typeface="Calibri" panose="020F0502020204030204" pitchFamily="34" charset="0"/>
                <a:cs typeface="ArialMT"/>
              </a:rPr>
              <a:t>veteran's need for a "higher level of care" must be</a:t>
            </a:r>
            <a:r>
              <a:rPr lang="en-US" sz="2000" dirty="0">
                <a:ea typeface="Calibri" panose="020F0502020204030204" pitchFamily="34" charset="0"/>
                <a:cs typeface="Times New Roman" panose="02020603050405020304" pitchFamily="18" charset="0"/>
              </a:rPr>
              <a:t> </a:t>
            </a:r>
            <a:r>
              <a:rPr lang="en-US" sz="2000" b="1" dirty="0">
                <a:effectLst/>
                <a:ea typeface="Calibri" panose="020F0502020204030204" pitchFamily="34" charset="0"/>
                <a:cs typeface="ArialMT"/>
              </a:rPr>
              <a:t>determined by a VA physician </a:t>
            </a:r>
            <a:r>
              <a:rPr lang="en-US" sz="2000" dirty="0">
                <a:effectLst/>
                <a:ea typeface="Calibri" panose="020F0502020204030204" pitchFamily="34" charset="0"/>
                <a:cs typeface="ArialMT"/>
              </a:rPr>
              <a:t>or, in areas where no VA</a:t>
            </a:r>
            <a:r>
              <a:rPr lang="en-US" sz="2000" dirty="0">
                <a:ea typeface="Calibri" panose="020F0502020204030204" pitchFamily="34" charset="0"/>
                <a:cs typeface="Times New Roman" panose="02020603050405020304" pitchFamily="18" charset="0"/>
              </a:rPr>
              <a:t> </a:t>
            </a:r>
            <a:r>
              <a:rPr lang="en-US" sz="2000" dirty="0">
                <a:effectLst/>
                <a:ea typeface="Calibri" panose="020F0502020204030204" pitchFamily="34" charset="0"/>
                <a:cs typeface="ArialMT"/>
              </a:rPr>
              <a:t>physician is available, by a physician carrying out such function</a:t>
            </a:r>
            <a:r>
              <a:rPr lang="en-US" sz="2000" dirty="0">
                <a:ea typeface="Calibri" panose="020F0502020204030204" pitchFamily="34" charset="0"/>
                <a:cs typeface="Times New Roman" panose="02020603050405020304" pitchFamily="18" charset="0"/>
              </a:rPr>
              <a:t> </a:t>
            </a:r>
            <a:r>
              <a:rPr lang="en-US" sz="2000" dirty="0">
                <a:effectLst/>
                <a:ea typeface="Calibri" panose="020F0502020204030204" pitchFamily="34" charset="0"/>
                <a:cs typeface="ArialMT"/>
              </a:rPr>
              <a:t>under VA contract or fee arrangement based on an examination by such physician.</a:t>
            </a:r>
          </a:p>
          <a:p>
            <a:pPr marL="0" marR="0">
              <a:lnSpc>
                <a:spcPct val="107000"/>
              </a:lnSpc>
              <a:spcBef>
                <a:spcPts val="0"/>
              </a:spcBef>
              <a:spcAft>
                <a:spcPts val="0"/>
              </a:spcAft>
            </a:pPr>
            <a:r>
              <a:rPr lang="en-US" sz="2000" dirty="0">
                <a:ea typeface="Calibri" panose="020F0502020204030204" pitchFamily="34" charset="0"/>
              </a:rPr>
              <a:t>However, this has changed. Evidence of need for a higher level of care from a </a:t>
            </a:r>
            <a:r>
              <a:rPr lang="en-US" sz="2000" b="1" dirty="0">
                <a:ea typeface="Calibri" panose="020F0502020204030204" pitchFamily="34" charset="0"/>
              </a:rPr>
              <a:t>private medical professional </a:t>
            </a:r>
            <a:r>
              <a:rPr lang="en-US" sz="2000" dirty="0">
                <a:ea typeface="Calibri" panose="020F0502020204030204" pitchFamily="34" charset="0"/>
              </a:rPr>
              <a:t>can now be submitted.</a:t>
            </a:r>
          </a:p>
          <a:p>
            <a:pPr marL="0" marR="0" indent="0">
              <a:spcBef>
                <a:spcPts val="0"/>
              </a:spcBef>
              <a:spcAft>
                <a:spcPts val="0"/>
              </a:spcAft>
              <a:buNone/>
            </a:pPr>
            <a:endParaRPr lang="en-US" sz="2000" dirty="0">
              <a:solidFill>
                <a:srgbClr val="000000"/>
              </a:solidFill>
              <a:ea typeface="Times New Roman" panose="02020603050405020304" pitchFamily="18" charset="0"/>
            </a:endParaRPr>
          </a:p>
          <a:p>
            <a:pPr marL="0" marR="0" indent="0">
              <a:spcBef>
                <a:spcPts val="0"/>
              </a:spcBef>
              <a:spcAft>
                <a:spcPts val="0"/>
              </a:spcAft>
              <a:buNone/>
            </a:pPr>
            <a:r>
              <a:rPr lang="en-US" sz="2000" dirty="0">
                <a:solidFill>
                  <a:srgbClr val="000000"/>
                </a:solidFill>
                <a:ea typeface="Times New Roman" panose="02020603050405020304" pitchFamily="18" charset="0"/>
              </a:rPr>
              <a:t>T</a:t>
            </a:r>
            <a:r>
              <a:rPr lang="en-US" sz="2000" dirty="0">
                <a:solidFill>
                  <a:srgbClr val="000000"/>
                </a:solidFill>
                <a:effectLst/>
                <a:ea typeface="Times New Roman" panose="02020603050405020304" pitchFamily="18" charset="0"/>
              </a:rPr>
              <a:t>he evidence of record must indicate: </a:t>
            </a:r>
          </a:p>
          <a:p>
            <a:pPr marL="285750" indent="-285750"/>
            <a:r>
              <a:rPr lang="en-US" sz="2000" dirty="0">
                <a:solidFill>
                  <a:srgbClr val="000000"/>
                </a:solidFill>
                <a:effectLst/>
                <a:ea typeface="Times New Roman" panose="02020603050405020304" pitchFamily="18" charset="0"/>
              </a:rPr>
              <a:t>An ongoing need for skilled personal care and, </a:t>
            </a:r>
          </a:p>
          <a:p>
            <a:pPr marL="285750" indent="-285750"/>
            <a:r>
              <a:rPr lang="en-US" sz="2000" dirty="0">
                <a:solidFill>
                  <a:srgbClr val="000000"/>
                </a:solidFill>
                <a:ea typeface="Times New Roman" panose="02020603050405020304" pitchFamily="18" charset="0"/>
              </a:rPr>
              <a:t>I</a:t>
            </a:r>
            <a:r>
              <a:rPr lang="en-US" sz="2000" dirty="0">
                <a:solidFill>
                  <a:srgbClr val="000000"/>
                </a:solidFill>
                <a:effectLst/>
                <a:ea typeface="Times New Roman" panose="02020603050405020304" pitchFamily="18" charset="0"/>
              </a:rPr>
              <a:t>n the absence of such care, the Veteran would require hospitalization, nursing home care, or other residential institutional care.</a:t>
            </a:r>
          </a:p>
          <a:p>
            <a:pPr marL="0" marR="0" indent="0">
              <a:spcBef>
                <a:spcPts val="0"/>
              </a:spcBef>
              <a:spcAft>
                <a:spcPts val="0"/>
              </a:spcAft>
              <a:buNone/>
              <a:tabLst>
                <a:tab pos="109855" algn="l"/>
                <a:tab pos="457200" algn="l"/>
              </a:tabLst>
            </a:pPr>
            <a:endParaRPr lang="en-US" sz="2000" dirty="0">
              <a:solidFill>
                <a:srgbClr val="000000"/>
              </a:solidFill>
              <a:effectLst/>
              <a:ea typeface="Times New Roman" panose="02020603050405020304" pitchFamily="18" charset="0"/>
            </a:endParaRPr>
          </a:p>
          <a:p>
            <a:pPr marL="0" marR="0" indent="0">
              <a:spcBef>
                <a:spcPts val="0"/>
              </a:spcBef>
              <a:spcAft>
                <a:spcPts val="0"/>
              </a:spcAft>
              <a:buNone/>
              <a:tabLst>
                <a:tab pos="109855" algn="l"/>
                <a:tab pos="457200" algn="l"/>
              </a:tabLst>
            </a:pPr>
            <a:r>
              <a:rPr lang="en-US" sz="2000" dirty="0">
                <a:solidFill>
                  <a:srgbClr val="000000"/>
                </a:solidFill>
                <a:effectLst/>
                <a:ea typeface="Times New Roman" panose="02020603050405020304" pitchFamily="18" charset="0"/>
              </a:rPr>
              <a:t>Entitlement may be established by evidence which shows:</a:t>
            </a:r>
          </a:p>
          <a:p>
            <a:pPr marL="285750" indent="-285750">
              <a:tabLst>
                <a:tab pos="109855" algn="l"/>
                <a:tab pos="457200" algn="l"/>
              </a:tabLst>
            </a:pPr>
            <a:r>
              <a:rPr lang="en-US" sz="2000" dirty="0">
                <a:solidFill>
                  <a:srgbClr val="000000"/>
                </a:solidFill>
                <a:ea typeface="Times New Roman" panose="02020603050405020304" pitchFamily="18" charset="0"/>
              </a:rPr>
              <a:t>T</a:t>
            </a:r>
            <a:r>
              <a:rPr lang="en-US" sz="2000" dirty="0">
                <a:solidFill>
                  <a:srgbClr val="000000"/>
                </a:solidFill>
                <a:effectLst/>
                <a:ea typeface="Times New Roman" panose="02020603050405020304" pitchFamily="18" charset="0"/>
              </a:rPr>
              <a:t>he conditions justifying the need for this level of care</a:t>
            </a:r>
          </a:p>
          <a:p>
            <a:pPr marL="285750" indent="-285750">
              <a:tabLst>
                <a:tab pos="109855" algn="l"/>
              </a:tabLst>
            </a:pPr>
            <a:r>
              <a:rPr lang="en-US" sz="2000" dirty="0">
                <a:solidFill>
                  <a:srgbClr val="000000"/>
                </a:solidFill>
                <a:ea typeface="Times New Roman" panose="02020603050405020304" pitchFamily="18" charset="0"/>
              </a:rPr>
              <a:t>N</a:t>
            </a:r>
            <a:r>
              <a:rPr lang="en-US" sz="2000" dirty="0">
                <a:solidFill>
                  <a:srgbClr val="000000"/>
                </a:solidFill>
                <a:effectLst/>
                <a:ea typeface="Times New Roman" panose="02020603050405020304" pitchFamily="18" charset="0"/>
              </a:rPr>
              <a:t>ature, extent, and frequency of the services provided, and</a:t>
            </a:r>
          </a:p>
          <a:p>
            <a:pPr marL="285750" indent="-285750">
              <a:tabLst>
                <a:tab pos="109855" algn="l"/>
              </a:tabLst>
            </a:pPr>
            <a:r>
              <a:rPr lang="en-US" sz="2000" dirty="0">
                <a:solidFill>
                  <a:srgbClr val="000000"/>
                </a:solidFill>
                <a:ea typeface="Times New Roman" panose="02020603050405020304" pitchFamily="18" charset="0"/>
              </a:rPr>
              <a:t>N</a:t>
            </a:r>
            <a:r>
              <a:rPr lang="en-US" sz="2000" dirty="0">
                <a:solidFill>
                  <a:srgbClr val="000000"/>
                </a:solidFill>
                <a:effectLst/>
                <a:ea typeface="Times New Roman" panose="02020603050405020304" pitchFamily="18" charset="0"/>
              </a:rPr>
              <a:t>ature and extent of the supervision being provided, if the services are actually provided by a nonprofessional.</a:t>
            </a:r>
            <a:endParaRPr lang="en-US" sz="2000" dirty="0">
              <a:effectLst/>
            </a:endParaRPr>
          </a:p>
          <a:p>
            <a:pPr marL="0" marR="0" indent="0">
              <a:lnSpc>
                <a:spcPct val="107000"/>
              </a:lnSpc>
              <a:spcBef>
                <a:spcPts val="0"/>
              </a:spcBef>
              <a:spcAft>
                <a:spcPts val="0"/>
              </a:spcAft>
              <a:buNone/>
            </a:pPr>
            <a:endParaRPr lang="en-US" sz="2100" b="1" dirty="0"/>
          </a:p>
          <a:p>
            <a:pPr marL="0" marR="0" indent="0">
              <a:lnSpc>
                <a:spcPct val="107000"/>
              </a:lnSpc>
              <a:spcBef>
                <a:spcPts val="0"/>
              </a:spcBef>
              <a:spcAft>
                <a:spcPts val="0"/>
              </a:spcAft>
              <a:buNone/>
            </a:pPr>
            <a:endParaRPr lang="en-US" sz="2100" b="1"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71</a:t>
            </a:fld>
            <a:endParaRPr lang="en-US" dirty="0"/>
          </a:p>
        </p:txBody>
      </p:sp>
    </p:spTree>
    <p:extLst>
      <p:ext uri="{BB962C8B-B14F-4D97-AF65-F5344CB8AC3E}">
        <p14:creationId xmlns:p14="http://schemas.microsoft.com/office/powerpoint/2010/main" val="17555246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3D4583-0E7B-EC48-B2CC-42E088E2AECF}"/>
              </a:ext>
            </a:extLst>
          </p:cNvPr>
          <p:cNvSpPr>
            <a:spLocks noGrp="1"/>
          </p:cNvSpPr>
          <p:nvPr>
            <p:ph type="sldNum" sz="quarter" idx="12"/>
          </p:nvPr>
        </p:nvSpPr>
        <p:spPr/>
        <p:txBody>
          <a:bodyPr/>
          <a:lstStyle/>
          <a:p>
            <a:fld id="{1B5C5464-0A0C-4F4F-8948-B8BFCC70FC15}" type="slidenum">
              <a:rPr lang="en-US" smtClean="0"/>
              <a:pPr/>
              <a:t>72</a:t>
            </a:fld>
            <a:endParaRPr lang="en-US" dirty="0"/>
          </a:p>
        </p:txBody>
      </p:sp>
      <p:sp>
        <p:nvSpPr>
          <p:cNvPr id="8" name="TextBox 7">
            <a:extLst>
              <a:ext uri="{FF2B5EF4-FFF2-40B4-BE49-F238E27FC236}">
                <a16:creationId xmlns:a16="http://schemas.microsoft.com/office/drawing/2014/main" id="{8928A356-A900-CA51-E8FB-0981087B4F8B}"/>
              </a:ext>
            </a:extLst>
          </p:cNvPr>
          <p:cNvSpPr txBox="1"/>
          <p:nvPr/>
        </p:nvSpPr>
        <p:spPr>
          <a:xfrm>
            <a:off x="381000" y="1447800"/>
            <a:ext cx="8382000" cy="2554545"/>
          </a:xfrm>
          <a:prstGeom prst="rect">
            <a:avLst/>
          </a:prstGeom>
          <a:noFill/>
        </p:spPr>
        <p:txBody>
          <a:bodyPr wrap="square" rtlCol="0">
            <a:spAutoFit/>
          </a:bodyPr>
          <a:lstStyle/>
          <a:p>
            <a:endParaRPr lang="en-US" sz="7500" dirty="0">
              <a:solidFill>
                <a:schemeClr val="accent1"/>
              </a:solidFill>
            </a:endParaRPr>
          </a:p>
          <a:p>
            <a:pPr algn="ctr"/>
            <a:r>
              <a:rPr lang="en-US" sz="8500" b="1" dirty="0">
                <a:solidFill>
                  <a:schemeClr val="accent1"/>
                </a:solidFill>
              </a:rPr>
              <a:t>SMC-T</a:t>
            </a:r>
          </a:p>
        </p:txBody>
      </p:sp>
      <p:pic>
        <p:nvPicPr>
          <p:cNvPr id="3" name="Picture 2">
            <a:extLst>
              <a:ext uri="{FF2B5EF4-FFF2-40B4-BE49-F238E27FC236}">
                <a16:creationId xmlns:a16="http://schemas.microsoft.com/office/drawing/2014/main" id="{9FF87559-F4F9-6615-4929-46D2BD5282AB}"/>
              </a:ext>
            </a:extLst>
          </p:cNvPr>
          <p:cNvPicPr>
            <a:picLocks noChangeAspect="1"/>
          </p:cNvPicPr>
          <p:nvPr/>
        </p:nvPicPr>
        <p:blipFill>
          <a:blip r:embed="rId2"/>
          <a:stretch>
            <a:fillRect/>
          </a:stretch>
        </p:blipFill>
        <p:spPr>
          <a:xfrm>
            <a:off x="1192237" y="457200"/>
            <a:ext cx="6759526" cy="769687"/>
          </a:xfrm>
          <a:prstGeom prst="rect">
            <a:avLst/>
          </a:prstGeom>
        </p:spPr>
      </p:pic>
    </p:spTree>
    <p:extLst>
      <p:ext uri="{BB962C8B-B14F-4D97-AF65-F5344CB8AC3E}">
        <p14:creationId xmlns:p14="http://schemas.microsoft.com/office/powerpoint/2010/main" val="22940817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SMC-T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gn="l"/>
            <a:r>
              <a:rPr lang="en-US" sz="2700" dirty="0">
                <a:ea typeface="Calibri" panose="020F0502020204030204" pitchFamily="34" charset="0"/>
              </a:rPr>
              <a:t>In 2011, Congress recognized that the disabilities caused by TBI can be as profound as those caused by the loss of limbs, blindness, etc. As such</a:t>
            </a:r>
            <a:r>
              <a:rPr lang="en-US" sz="2700">
                <a:ea typeface="Calibri" panose="020F0502020204030204" pitchFamily="34" charset="0"/>
              </a:rPr>
              <a:t>, SMC-T </a:t>
            </a:r>
            <a:r>
              <a:rPr lang="en-US" sz="2700" dirty="0">
                <a:ea typeface="Calibri" panose="020F0502020204030204" pitchFamily="34" charset="0"/>
              </a:rPr>
              <a:t>pays the same amount of compensation as SMC-R2 even though the veteran wouldn’t qualify otherwise.</a:t>
            </a:r>
          </a:p>
          <a:p>
            <a:pPr algn="l"/>
            <a:r>
              <a:rPr lang="en-US" sz="2700" dirty="0">
                <a:ea typeface="Calibri" panose="020F0502020204030204" pitchFamily="34" charset="0"/>
              </a:rPr>
              <a:t>So, what does it take to qualify for SMC-T?</a:t>
            </a:r>
          </a:p>
          <a:p>
            <a:pPr marL="118872" indent="0">
              <a:buNone/>
            </a:pPr>
            <a:endParaRPr lang="en-US" sz="2700" dirty="0"/>
          </a:p>
          <a:p>
            <a:pPr marL="118872" indent="0">
              <a:buNone/>
            </a:pPr>
            <a:endParaRPr lang="en-US" sz="2700" dirty="0"/>
          </a:p>
          <a:p>
            <a:pPr marL="118872" indent="0">
              <a:buNone/>
            </a:pPr>
            <a:endParaRPr lang="en-US" sz="2700" dirty="0"/>
          </a:p>
          <a:p>
            <a:pPr marL="118872" indent="0">
              <a:buNone/>
            </a:pPr>
            <a:endParaRPr lang="en-US" sz="2700" dirty="0"/>
          </a:p>
          <a:p>
            <a:pPr marL="118872" indent="0">
              <a:buNone/>
            </a:pPr>
            <a:endParaRPr lang="en-US" sz="2700" dirty="0"/>
          </a:p>
          <a:p>
            <a:pPr marL="118872" indent="0">
              <a:buNone/>
            </a:pPr>
            <a:endParaRPr lang="en-US" sz="2700" dirty="0"/>
          </a:p>
          <a:p>
            <a:pPr marL="118872" indent="0">
              <a:buNone/>
            </a:pPr>
            <a:r>
              <a:rPr lang="en-US" sz="2700" b="1" dirty="0">
                <a:effectLst/>
                <a:ea typeface="Calibri" panose="020F0502020204030204" pitchFamily="34" charset="0"/>
              </a:rPr>
              <a:t>38 U.S.C. § 1114(</a:t>
            </a:r>
            <a:r>
              <a:rPr lang="en-US" sz="2700" b="1" dirty="0">
                <a:ea typeface="Calibri" panose="020F0502020204030204" pitchFamily="34" charset="0"/>
              </a:rPr>
              <a:t>t)</a:t>
            </a:r>
            <a:r>
              <a:rPr lang="en-US" sz="2700" b="1" dirty="0">
                <a:effectLst/>
                <a:ea typeface="Calibri" panose="020F0502020204030204" pitchFamily="34" charset="0"/>
              </a:rPr>
              <a:t>;  38 C.F.R. § 3.350(j)</a:t>
            </a:r>
            <a:endParaRPr lang="en-US" sz="2700" b="1" dirty="0"/>
          </a:p>
          <a:p>
            <a:pPr marL="118872" indent="0">
              <a:buNone/>
            </a:pPr>
            <a:endParaRPr lang="en-US" sz="2700" dirty="0"/>
          </a:p>
          <a:p>
            <a:pPr marL="118872" indent="0">
              <a:buNone/>
            </a:pPr>
            <a:endParaRPr lang="en-US" sz="2700" dirty="0"/>
          </a:p>
          <a:p>
            <a:pPr marL="118872" indent="0">
              <a:buNone/>
            </a:pPr>
            <a:endParaRPr lang="en-US" sz="2700" dirty="0"/>
          </a:p>
          <a:p>
            <a:pPr marL="118872" indent="0">
              <a:buNone/>
            </a:pPr>
            <a:endParaRPr lang="en-US" sz="2700" dirty="0"/>
          </a:p>
          <a:p>
            <a:pPr marL="118872" indent="0">
              <a:buNone/>
            </a:pPr>
            <a:endParaRPr lang="en-US" sz="2700" dirty="0"/>
          </a:p>
          <a:p>
            <a:pPr marL="118872" indent="0">
              <a:buNone/>
            </a:pPr>
            <a:endParaRPr lang="en-US" sz="2700" dirty="0"/>
          </a:p>
          <a:p>
            <a:pPr marL="118872" indent="0">
              <a:buNone/>
            </a:pPr>
            <a:endParaRPr lang="en-US" sz="27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73</a:t>
            </a:fld>
            <a:endParaRPr lang="en-US" dirty="0"/>
          </a:p>
        </p:txBody>
      </p:sp>
    </p:spTree>
    <p:extLst>
      <p:ext uri="{BB962C8B-B14F-4D97-AF65-F5344CB8AC3E}">
        <p14:creationId xmlns:p14="http://schemas.microsoft.com/office/powerpoint/2010/main" val="6104596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SMC-T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r>
              <a:rPr lang="en-US" sz="2100" dirty="0">
                <a:effectLst/>
              </a:rPr>
              <a:t>The </a:t>
            </a:r>
            <a:r>
              <a:rPr lang="en-US" sz="2100" b="1" dirty="0">
                <a:effectLst/>
              </a:rPr>
              <a:t>statute</a:t>
            </a:r>
            <a:r>
              <a:rPr lang="en-US" sz="2100" dirty="0">
                <a:effectLst/>
              </a:rPr>
              <a:t> </a:t>
            </a:r>
            <a:r>
              <a:rPr lang="en-US" sz="2100" dirty="0">
                <a:effectLst/>
                <a:ea typeface="Calibri" panose="020F0502020204030204" pitchFamily="34" charset="0"/>
              </a:rPr>
              <a:t>38 U.S.C. § 1114(t) states: “i</a:t>
            </a:r>
            <a:r>
              <a:rPr lang="en-US" sz="2100" dirty="0"/>
              <a:t>f any veteran, as the result of service-connected disability, is in need of </a:t>
            </a:r>
            <a:r>
              <a:rPr lang="en-US" sz="2100" b="1" dirty="0"/>
              <a:t>regular aid and attendance for the residuals of traumatic brain injury</a:t>
            </a:r>
            <a:r>
              <a:rPr lang="en-US" sz="2100" dirty="0"/>
              <a:t>, is not eligible for compensation under subsection (r)(2), and in the absence of such regular aid and attendance would require hospitalization, nursing home care, or other residential institutional care, the veteran shall be paid, in addition to any other compensation under this section, a monthly aid and attendance allowance </a:t>
            </a:r>
            <a:r>
              <a:rPr lang="en-US" sz="2100" b="1" dirty="0"/>
              <a:t>equal to the rate </a:t>
            </a:r>
            <a:r>
              <a:rPr lang="en-US" sz="2100" dirty="0"/>
              <a:t>described in subsection (r)(2)…”</a:t>
            </a:r>
          </a:p>
          <a:p>
            <a:r>
              <a:rPr lang="en-US" sz="2100" dirty="0">
                <a:effectLst/>
              </a:rPr>
              <a:t>So, according to the statute, it appears that a veteran would not need a higher level of care like that required by SMC-R2 right?</a:t>
            </a:r>
          </a:p>
          <a:p>
            <a:r>
              <a:rPr lang="en-US" sz="2100" dirty="0">
                <a:effectLst/>
              </a:rPr>
              <a:t>That’s correct, but the VA </a:t>
            </a:r>
            <a:r>
              <a:rPr lang="en-US" sz="2100" b="1" dirty="0">
                <a:effectLst/>
              </a:rPr>
              <a:t>regulation</a:t>
            </a:r>
            <a:r>
              <a:rPr lang="en-US" sz="2100" dirty="0">
                <a:effectLst/>
              </a:rPr>
              <a:t>, 38 CFR </a:t>
            </a:r>
            <a:r>
              <a:rPr lang="en-US" sz="2100" dirty="0">
                <a:effectLst/>
                <a:ea typeface="Calibri" panose="020F0502020204030204" pitchFamily="34" charset="0"/>
              </a:rPr>
              <a:t>§</a:t>
            </a:r>
            <a:r>
              <a:rPr lang="en-US" sz="2100" dirty="0">
                <a:effectLst/>
              </a:rPr>
              <a:t> 3.352(b)(2)(ii),</a:t>
            </a:r>
            <a:r>
              <a:rPr lang="en-US" sz="2100" dirty="0">
                <a:ea typeface="Calibri" panose="020F0502020204030204" pitchFamily="34" charset="0"/>
              </a:rPr>
              <a:t> </a:t>
            </a:r>
            <a:r>
              <a:rPr lang="en-US" sz="2100" dirty="0">
                <a:effectLst/>
              </a:rPr>
              <a:t>stated</a:t>
            </a:r>
            <a:r>
              <a:rPr lang="en-US" sz="2100" dirty="0"/>
              <a:t> that “a</a:t>
            </a:r>
            <a:r>
              <a:rPr lang="en-US" sz="2100" dirty="0">
                <a:effectLst/>
              </a:rPr>
              <a:t>s a result of service-connected residuals of traumatic brain injury, the veteran needs a “higher level of care”</a:t>
            </a:r>
            <a:r>
              <a:rPr lang="en-US" sz="2100" i="1" dirty="0"/>
              <a:t>.</a:t>
            </a:r>
          </a:p>
          <a:p>
            <a:r>
              <a:rPr lang="en-US" sz="2100" dirty="0"/>
              <a:t>A CAVC case decided on September 6, 2024</a:t>
            </a:r>
            <a:r>
              <a:rPr lang="en-US" sz="2100" i="1" dirty="0"/>
              <a:t>, </a:t>
            </a:r>
            <a:r>
              <a:rPr lang="en-US" sz="2100" i="1" dirty="0">
                <a:solidFill>
                  <a:srgbClr val="333333"/>
                </a:solidFill>
                <a:ea typeface="Calibri" panose="020F0502020204030204" pitchFamily="34" charset="0"/>
              </a:rPr>
              <a:t>Laska</a:t>
            </a:r>
            <a:r>
              <a:rPr lang="en-US" sz="2100" i="1" dirty="0">
                <a:solidFill>
                  <a:srgbClr val="333333"/>
                </a:solidFill>
                <a:effectLst/>
                <a:ea typeface="Calibri" panose="020F0502020204030204" pitchFamily="34" charset="0"/>
              </a:rPr>
              <a:t> v. McDonough, </a:t>
            </a:r>
            <a:r>
              <a:rPr lang="en-US" sz="2100" dirty="0">
                <a:solidFill>
                  <a:srgbClr val="333333"/>
                </a:solidFill>
                <a:effectLst/>
                <a:ea typeface="Calibri" panose="020F0502020204030204" pitchFamily="34" charset="0"/>
              </a:rPr>
              <a:t>invalidated that part of the regulation, so a need for higher level of care is </a:t>
            </a:r>
            <a:r>
              <a:rPr lang="en-US" sz="2100" b="1" dirty="0">
                <a:solidFill>
                  <a:srgbClr val="333333"/>
                </a:solidFill>
                <a:effectLst/>
                <a:ea typeface="Calibri" panose="020F0502020204030204" pitchFamily="34" charset="0"/>
              </a:rPr>
              <a:t>no longer required </a:t>
            </a:r>
            <a:r>
              <a:rPr lang="en-US" sz="2100" dirty="0">
                <a:solidFill>
                  <a:srgbClr val="333333"/>
                </a:solidFill>
                <a:effectLst/>
                <a:ea typeface="Calibri" panose="020F0502020204030204" pitchFamily="34" charset="0"/>
              </a:rPr>
              <a:t>for SMC-T.</a:t>
            </a:r>
            <a:endParaRPr lang="en-US" sz="2100" i="1" dirty="0"/>
          </a:p>
          <a:p>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74</a:t>
            </a:fld>
            <a:endParaRPr lang="en-US" dirty="0"/>
          </a:p>
        </p:txBody>
      </p:sp>
    </p:spTree>
    <p:extLst>
      <p:ext uri="{BB962C8B-B14F-4D97-AF65-F5344CB8AC3E}">
        <p14:creationId xmlns:p14="http://schemas.microsoft.com/office/powerpoint/2010/main" val="11484628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600" b="1" dirty="0">
                <a:solidFill>
                  <a:schemeClr val="accent1"/>
                </a:solidFill>
                <a:effectLst/>
                <a:ea typeface="Calibri" panose="020F0502020204030204" pitchFamily="34" charset="0"/>
                <a:cs typeface="Calibri" panose="020F0502020204030204" pitchFamily="34" charset="0"/>
              </a:rPr>
              <a:t>Potential SMC-T Challenge</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485775" indent="-457200">
              <a:spcBef>
                <a:spcPts val="1200"/>
              </a:spcBef>
            </a:pPr>
            <a:r>
              <a:rPr lang="en-US" sz="2200" dirty="0"/>
              <a:t>If a Veteran has TBI along with a </a:t>
            </a:r>
            <a:r>
              <a:rPr lang="en-US" sz="2200" b="1" dirty="0"/>
              <a:t>comorbid mental disorder</a:t>
            </a:r>
            <a:r>
              <a:rPr lang="en-US" sz="2200" dirty="0"/>
              <a:t>, and the examiner can’t clearly distinguish the symptoms and the occupational and social impairment, the VA assigns a single evaluation </a:t>
            </a:r>
            <a:r>
              <a:rPr lang="en-US" sz="2200" b="1" dirty="0"/>
              <a:t>either</a:t>
            </a:r>
            <a:r>
              <a:rPr lang="en-US" sz="2200" dirty="0"/>
              <a:t> under DC 8045 (Residuals of TBI) or for mental disorders as specified in 38 CFR § 4.130.</a:t>
            </a:r>
          </a:p>
          <a:p>
            <a:pPr marL="485775" indent="-457200">
              <a:spcBef>
                <a:spcPts val="1200"/>
              </a:spcBef>
            </a:pPr>
            <a:r>
              <a:rPr lang="en-US" sz="2200" dirty="0"/>
              <a:t>VA adjudicators will generally only consider SMC-T if the veteran has a 100% rating for residuals of TBI that are not rolled into a mental health disorder.</a:t>
            </a:r>
          </a:p>
          <a:p>
            <a:pPr marL="485775" indent="-457200">
              <a:spcBef>
                <a:spcPts val="1200"/>
              </a:spcBef>
            </a:pPr>
            <a:r>
              <a:rPr lang="en-US" sz="2200" dirty="0"/>
              <a:t>So, distinguishing the ratings for TBI and mental health becomes essential. An independent medical opinion may be necessary to achieve this separation.</a:t>
            </a:r>
          </a:p>
          <a:p>
            <a:pPr marL="485775" indent="-457200">
              <a:spcBef>
                <a:spcPts val="1200"/>
              </a:spcBef>
            </a:pPr>
            <a:r>
              <a:rPr lang="pt-BR" sz="2200" b="1" dirty="0"/>
              <a:t>M21-1 VIII.iv.4.A.8.b. </a:t>
            </a:r>
            <a:r>
              <a:rPr lang="pt-BR" sz="2200" b="1" dirty="0" err="1"/>
              <a:t>states</a:t>
            </a:r>
            <a:r>
              <a:rPr lang="pt-BR" sz="2200" b="1" dirty="0"/>
              <a:t> "</a:t>
            </a:r>
            <a:r>
              <a:rPr lang="en-US" sz="2200" dirty="0"/>
              <a:t>To establish entitlement to SMC (t), the need for A&amp;A</a:t>
            </a:r>
            <a:r>
              <a:rPr lang="en-US" sz="2200" i="1" dirty="0"/>
              <a:t> </a:t>
            </a:r>
            <a:r>
              <a:rPr lang="en-US" sz="2200" b="1" i="1" dirty="0"/>
              <a:t>must</a:t>
            </a:r>
            <a:r>
              <a:rPr lang="en-US" sz="2200" dirty="0"/>
              <a:t> be due to traumatic brain injury (TBI) or multiple disabilities due to TBI that combine to a </a:t>
            </a:r>
            <a:r>
              <a:rPr lang="en-US" sz="2200" b="1" dirty="0"/>
              <a:t>100-percent evaluation</a:t>
            </a:r>
            <a:r>
              <a:rPr lang="en-US" sz="2200" dirty="0"/>
              <a:t>."</a:t>
            </a:r>
            <a:endParaRPr lang="pt-BR" sz="2200" b="1" dirty="0"/>
          </a:p>
          <a:p>
            <a:pPr marL="485775" indent="-457200">
              <a:spcBef>
                <a:spcPts val="1200"/>
              </a:spcBef>
            </a:pPr>
            <a:endParaRPr lang="pt-BR" sz="2400" b="1" dirty="0"/>
          </a:p>
          <a:p>
            <a:pPr marL="485775" indent="-457200">
              <a:spcBef>
                <a:spcPts val="1200"/>
              </a:spcBef>
            </a:pPr>
            <a:endParaRPr lang="en-US" sz="2400" dirty="0"/>
          </a:p>
          <a:p>
            <a:pPr marL="118872" indent="0">
              <a:buNone/>
            </a:pPr>
            <a:endParaRPr lang="en-US" sz="2150" dirty="0"/>
          </a:p>
          <a:p>
            <a:pPr marL="118872" indent="0">
              <a:buNone/>
            </a:pPr>
            <a:endParaRPr lang="en-US" sz="2150" dirty="0"/>
          </a:p>
          <a:p>
            <a:pPr marL="118872" indent="0">
              <a:buNone/>
            </a:pPr>
            <a:endParaRPr lang="en-US" sz="2150" dirty="0"/>
          </a:p>
          <a:p>
            <a:pPr marL="118872" indent="0">
              <a:buNone/>
            </a:pPr>
            <a:endParaRPr lang="en-US" sz="2150" dirty="0"/>
          </a:p>
          <a:p>
            <a:pPr marL="118872" indent="0">
              <a:buNone/>
            </a:pPr>
            <a:endParaRPr lang="en-US" sz="2150" dirty="0"/>
          </a:p>
          <a:p>
            <a:pPr marL="118872" indent="0">
              <a:buNone/>
            </a:pPr>
            <a:endParaRPr lang="en-US" sz="2150" dirty="0"/>
          </a:p>
          <a:p>
            <a:pPr marL="118872" indent="0">
              <a:buNone/>
            </a:pPr>
            <a:endParaRPr lang="en-US" sz="2150" dirty="0"/>
          </a:p>
          <a:p>
            <a:pPr marL="118872" indent="0">
              <a:buNone/>
            </a:pPr>
            <a:endParaRPr lang="en-US" sz="2150" dirty="0"/>
          </a:p>
          <a:p>
            <a:pPr marL="118872" indent="0">
              <a:buNone/>
            </a:pPr>
            <a:endParaRPr lang="en-US" sz="2150" dirty="0"/>
          </a:p>
          <a:p>
            <a:pPr marL="118872" indent="0">
              <a:buNone/>
            </a:pPr>
            <a:endParaRPr lang="en-US" sz="2150" dirty="0"/>
          </a:p>
          <a:p>
            <a:pPr marL="118872" indent="0">
              <a:buNone/>
            </a:pPr>
            <a:endParaRPr lang="en-US" sz="2150" dirty="0"/>
          </a:p>
          <a:p>
            <a:pPr marL="118872" indent="0">
              <a:buNone/>
            </a:pPr>
            <a:endParaRPr lang="en-US" sz="2150" dirty="0"/>
          </a:p>
          <a:p>
            <a:pPr marL="118872" indent="0">
              <a:buNone/>
            </a:pPr>
            <a:endParaRPr lang="en-US" sz="2150" dirty="0"/>
          </a:p>
          <a:p>
            <a:pPr marL="118872" indent="0">
              <a:buNone/>
            </a:pPr>
            <a:endParaRPr lang="en-US" sz="215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75</a:t>
            </a:fld>
            <a:endParaRPr lang="en-US" dirty="0"/>
          </a:p>
        </p:txBody>
      </p:sp>
    </p:spTree>
    <p:extLst>
      <p:ext uri="{BB962C8B-B14F-4D97-AF65-F5344CB8AC3E}">
        <p14:creationId xmlns:p14="http://schemas.microsoft.com/office/powerpoint/2010/main" val="39948086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3D4583-0E7B-EC48-B2CC-42E088E2AECF}"/>
              </a:ext>
            </a:extLst>
          </p:cNvPr>
          <p:cNvSpPr>
            <a:spLocks noGrp="1"/>
          </p:cNvSpPr>
          <p:nvPr>
            <p:ph type="sldNum" sz="quarter" idx="12"/>
          </p:nvPr>
        </p:nvSpPr>
        <p:spPr/>
        <p:txBody>
          <a:bodyPr/>
          <a:lstStyle/>
          <a:p>
            <a:fld id="{1B5C5464-0A0C-4F4F-8948-B8BFCC70FC15}" type="slidenum">
              <a:rPr lang="en-US" smtClean="0"/>
              <a:pPr/>
              <a:t>76</a:t>
            </a:fld>
            <a:endParaRPr lang="en-US" dirty="0"/>
          </a:p>
        </p:txBody>
      </p:sp>
      <p:sp>
        <p:nvSpPr>
          <p:cNvPr id="8" name="TextBox 7">
            <a:extLst>
              <a:ext uri="{FF2B5EF4-FFF2-40B4-BE49-F238E27FC236}">
                <a16:creationId xmlns:a16="http://schemas.microsoft.com/office/drawing/2014/main" id="{8928A356-A900-CA51-E8FB-0981087B4F8B}"/>
              </a:ext>
            </a:extLst>
          </p:cNvPr>
          <p:cNvSpPr txBox="1"/>
          <p:nvPr/>
        </p:nvSpPr>
        <p:spPr>
          <a:xfrm>
            <a:off x="381000" y="1447800"/>
            <a:ext cx="8382000" cy="3862596"/>
          </a:xfrm>
          <a:prstGeom prst="rect">
            <a:avLst/>
          </a:prstGeom>
          <a:noFill/>
        </p:spPr>
        <p:txBody>
          <a:bodyPr wrap="square" rtlCol="0">
            <a:spAutoFit/>
          </a:bodyPr>
          <a:lstStyle/>
          <a:p>
            <a:endParaRPr lang="en-US" sz="7500" dirty="0">
              <a:solidFill>
                <a:schemeClr val="accent1"/>
              </a:solidFill>
            </a:endParaRPr>
          </a:p>
          <a:p>
            <a:pPr algn="ctr"/>
            <a:r>
              <a:rPr lang="en-US" sz="8500" b="1" dirty="0">
                <a:solidFill>
                  <a:schemeClr val="accent1"/>
                </a:solidFill>
              </a:rPr>
              <a:t>Other SMC Details</a:t>
            </a:r>
          </a:p>
        </p:txBody>
      </p:sp>
      <p:pic>
        <p:nvPicPr>
          <p:cNvPr id="3" name="Picture 2">
            <a:extLst>
              <a:ext uri="{FF2B5EF4-FFF2-40B4-BE49-F238E27FC236}">
                <a16:creationId xmlns:a16="http://schemas.microsoft.com/office/drawing/2014/main" id="{9FF87559-F4F9-6615-4929-46D2BD5282AB}"/>
              </a:ext>
            </a:extLst>
          </p:cNvPr>
          <p:cNvPicPr>
            <a:picLocks noChangeAspect="1"/>
          </p:cNvPicPr>
          <p:nvPr/>
        </p:nvPicPr>
        <p:blipFill>
          <a:blip r:embed="rId2"/>
          <a:stretch>
            <a:fillRect/>
          </a:stretch>
        </p:blipFill>
        <p:spPr>
          <a:xfrm>
            <a:off x="1192237" y="457200"/>
            <a:ext cx="6759526" cy="769687"/>
          </a:xfrm>
          <a:prstGeom prst="rect">
            <a:avLst/>
          </a:prstGeom>
        </p:spPr>
      </p:pic>
    </p:spTree>
    <p:extLst>
      <p:ext uri="{BB962C8B-B14F-4D97-AF65-F5344CB8AC3E}">
        <p14:creationId xmlns:p14="http://schemas.microsoft.com/office/powerpoint/2010/main" val="14951284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Hospitalization</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pPr>
            <a:r>
              <a:rPr lang="en-US" sz="2200" dirty="0">
                <a:solidFill>
                  <a:srgbClr val="2A2627"/>
                </a:solidFill>
                <a:effectLst/>
                <a:ea typeface="Calibri" panose="020F0502020204030204" pitchFamily="34" charset="0"/>
                <a:cs typeface="Times New Roman" panose="02020603050405020304" pitchFamily="18" charset="0"/>
              </a:rPr>
              <a:t>When a veteran is hospitalized </a:t>
            </a:r>
            <a:r>
              <a:rPr lang="en-US" sz="2200" b="1" dirty="0">
                <a:solidFill>
                  <a:srgbClr val="2A2627"/>
                </a:solidFill>
                <a:effectLst/>
                <a:ea typeface="Calibri" panose="020F0502020204030204" pitchFamily="34" charset="0"/>
                <a:cs typeface="Times New Roman" panose="02020603050405020304" pitchFamily="18" charset="0"/>
              </a:rPr>
              <a:t>at the expense of the U.S. government</a:t>
            </a:r>
            <a:r>
              <a:rPr lang="en-US" sz="2200" dirty="0">
                <a:solidFill>
                  <a:srgbClr val="2A2627"/>
                </a:solidFill>
                <a:effectLst/>
                <a:ea typeface="Calibri" panose="020F0502020204030204" pitchFamily="34" charset="0"/>
                <a:cs typeface="Times New Roman" panose="02020603050405020304" pitchFamily="18" charset="0"/>
              </a:rPr>
              <a:t>, the additional aid and attendance</a:t>
            </a:r>
            <a:r>
              <a:rPr lang="en-US" sz="2200" dirty="0">
                <a:ea typeface="Calibri" panose="020F0502020204030204" pitchFamily="34" charset="0"/>
                <a:cs typeface="Times New Roman" panose="02020603050405020304" pitchFamily="18" charset="0"/>
              </a:rPr>
              <a:t> </a:t>
            </a:r>
            <a:r>
              <a:rPr lang="en-US" sz="2200" dirty="0">
                <a:solidFill>
                  <a:srgbClr val="2A2627"/>
                </a:solidFill>
                <a:effectLst/>
                <a:ea typeface="Calibri" panose="020F0502020204030204" pitchFamily="34" charset="0"/>
                <a:cs typeface="Times New Roman" panose="02020603050405020304" pitchFamily="18" charset="0"/>
              </a:rPr>
              <a:t>allowance authorized under </a:t>
            </a:r>
            <a:r>
              <a:rPr lang="en-US" sz="2200" dirty="0">
                <a:solidFill>
                  <a:srgbClr val="2A2627"/>
                </a:solidFill>
                <a:ea typeface="Calibri" panose="020F0502020204030204" pitchFamily="34" charset="0"/>
                <a:cs typeface="Times New Roman" panose="02020603050405020304" pitchFamily="18" charset="0"/>
              </a:rPr>
              <a:t>R1, R2</a:t>
            </a:r>
            <a:r>
              <a:rPr lang="en-US" sz="2200" dirty="0">
                <a:solidFill>
                  <a:srgbClr val="2A2627"/>
                </a:solidFill>
                <a:effectLst/>
                <a:ea typeface="Calibri" panose="020F0502020204030204" pitchFamily="34" charset="0"/>
                <a:cs typeface="Times New Roman" panose="02020603050405020304" pitchFamily="18" charset="0"/>
              </a:rPr>
              <a:t> or </a:t>
            </a:r>
            <a:r>
              <a:rPr lang="en-US" sz="2200" dirty="0">
                <a:solidFill>
                  <a:srgbClr val="2A2627"/>
                </a:solidFill>
                <a:ea typeface="Calibri" panose="020F0502020204030204" pitchFamily="34" charset="0"/>
                <a:cs typeface="Times New Roman" panose="02020603050405020304" pitchFamily="18" charset="0"/>
              </a:rPr>
              <a:t>T</a:t>
            </a:r>
            <a:r>
              <a:rPr lang="en-US" sz="2200" dirty="0">
                <a:solidFill>
                  <a:srgbClr val="2A2627"/>
                </a:solidFill>
                <a:effectLst/>
                <a:ea typeface="Calibri" panose="020F0502020204030204" pitchFamily="34" charset="0"/>
                <a:cs typeface="Times New Roman" panose="02020603050405020304" pitchFamily="18" charset="0"/>
              </a:rPr>
              <a:t> will be</a:t>
            </a:r>
            <a:r>
              <a:rPr lang="en-US" sz="2200" dirty="0">
                <a:ea typeface="Calibri" panose="020F0502020204030204" pitchFamily="34" charset="0"/>
                <a:cs typeface="Times New Roman" panose="02020603050405020304" pitchFamily="18" charset="0"/>
              </a:rPr>
              <a:t> </a:t>
            </a:r>
            <a:r>
              <a:rPr lang="en-US" sz="2200" dirty="0">
                <a:solidFill>
                  <a:srgbClr val="2A2627"/>
                </a:solidFill>
                <a:effectLst/>
                <a:ea typeface="Calibri" panose="020F0502020204030204" pitchFamily="34" charset="0"/>
                <a:cs typeface="Times New Roman" panose="02020603050405020304" pitchFamily="18" charset="0"/>
              </a:rPr>
              <a:t>discontinued effective the last day of the month following</a:t>
            </a:r>
            <a:r>
              <a:rPr lang="en-US" sz="2200" dirty="0">
                <a:ea typeface="Calibri" panose="020F0502020204030204" pitchFamily="34" charset="0"/>
                <a:cs typeface="Times New Roman" panose="02020603050405020304" pitchFamily="18" charset="0"/>
              </a:rPr>
              <a:t> </a:t>
            </a:r>
            <a:r>
              <a:rPr lang="en-US" sz="2200" dirty="0">
                <a:solidFill>
                  <a:srgbClr val="2A2627"/>
                </a:solidFill>
                <a:effectLst/>
                <a:ea typeface="Calibri" panose="020F0502020204030204" pitchFamily="34" charset="0"/>
                <a:cs typeface="Times New Roman" panose="02020603050405020304" pitchFamily="18" charset="0"/>
              </a:rPr>
              <a:t>the month in which the veteran is admitted for</a:t>
            </a:r>
            <a:r>
              <a:rPr lang="en-US" sz="2200" dirty="0">
                <a:ea typeface="Calibri" panose="020F0502020204030204" pitchFamily="34" charset="0"/>
                <a:cs typeface="Times New Roman" panose="02020603050405020304" pitchFamily="18" charset="0"/>
              </a:rPr>
              <a:t> </a:t>
            </a:r>
            <a:r>
              <a:rPr lang="en-US" sz="2200" dirty="0">
                <a:solidFill>
                  <a:srgbClr val="2A2627"/>
                </a:solidFill>
                <a:effectLst/>
                <a:ea typeface="Calibri" panose="020F0502020204030204" pitchFamily="34" charset="0"/>
              </a:rPr>
              <a:t>hospitalization.</a:t>
            </a:r>
          </a:p>
          <a:p>
            <a:pPr>
              <a:lnSpc>
                <a:spcPct val="107000"/>
              </a:lnSpc>
              <a:spcAft>
                <a:spcPts val="800"/>
              </a:spcAft>
            </a:pPr>
            <a:r>
              <a:rPr lang="en-US" sz="2200" dirty="0">
                <a:effectLst/>
                <a:ea typeface="Calibri" panose="020F0502020204030204" pitchFamily="34" charset="0"/>
                <a:cs typeface="Times New Roman" panose="02020603050405020304" pitchFamily="18" charset="0"/>
              </a:rPr>
              <a:t> Exception: If the need for A&amp;A is due to paraplegia involving paralysis of both lower extremities, together with loss of anal and bladder sphincter control, or Hansen’s disease, the above A&amp;A allowance will not be discontinued.</a:t>
            </a:r>
          </a:p>
          <a:p>
            <a:pPr>
              <a:lnSpc>
                <a:spcPct val="107000"/>
              </a:lnSpc>
              <a:spcAft>
                <a:spcPts val="800"/>
              </a:spcAft>
            </a:pPr>
            <a:r>
              <a:rPr lang="en-US" sz="2200" dirty="0">
                <a:ea typeface="Calibri" panose="020F0502020204030204" pitchFamily="34" charset="0"/>
                <a:cs typeface="Times New Roman" panose="02020603050405020304" pitchFamily="18" charset="0"/>
              </a:rPr>
              <a:t> If the veteran is receiving regular aid and attendance (SMC-L) alone (without other higher levels of SMC), A&amp;A will be discontinued during hospitalization and the rate reduced to that of SMC-S.</a:t>
            </a:r>
            <a:endParaRPr lang="en-US" sz="2200" b="0" i="0" u="none" strike="noStrike" baseline="0" dirty="0">
              <a:solidFill>
                <a:srgbClr val="221E1F"/>
              </a:solidFill>
            </a:endParaRPr>
          </a:p>
          <a:p>
            <a:pPr>
              <a:lnSpc>
                <a:spcPct val="107000"/>
              </a:lnSpc>
              <a:spcAft>
                <a:spcPts val="800"/>
              </a:spcAft>
            </a:pPr>
            <a:r>
              <a:rPr lang="en-US" sz="2200" dirty="0">
                <a:solidFill>
                  <a:srgbClr val="221E1F"/>
                </a:solidFill>
                <a:ea typeface="Calibri" panose="020F0502020204030204" pitchFamily="34" charset="0"/>
                <a:cs typeface="Times New Roman" panose="02020603050405020304" pitchFamily="18" charset="0"/>
              </a:rPr>
              <a:t> When hospitalized, the veteran may be paid SMC-Ks that were previously not paid due to reaching the maximum rate.</a:t>
            </a:r>
            <a:endParaRPr lang="en-US" sz="2200" dirty="0">
              <a:ea typeface="Calibri" panose="020F0502020204030204" pitchFamily="34" charset="0"/>
              <a:cs typeface="Times New Roman" panose="02020603050405020304" pitchFamily="18" charset="0"/>
            </a:endParaRPr>
          </a:p>
          <a:p>
            <a:pPr marL="0" indent="0">
              <a:lnSpc>
                <a:spcPct val="107000"/>
              </a:lnSpc>
              <a:spcAft>
                <a:spcPts val="800"/>
              </a:spcAft>
              <a:buSzPts val="1000"/>
              <a:buNone/>
              <a:tabLst>
                <a:tab pos="457200" algn="l"/>
              </a:tabLst>
            </a:pPr>
            <a:endParaRPr lang="en-US" sz="2200" dirty="0">
              <a:ea typeface="Calibri" panose="020F0502020204030204" pitchFamily="34" charset="0"/>
              <a:cs typeface="Times New Roman" panose="02020603050405020304" pitchFamily="18" charset="0"/>
            </a:endParaRPr>
          </a:p>
          <a:p>
            <a:pPr marL="0" indent="0">
              <a:lnSpc>
                <a:spcPct val="107000"/>
              </a:lnSpc>
              <a:spcAft>
                <a:spcPts val="800"/>
              </a:spcAft>
              <a:buSzPts val="1000"/>
              <a:buNone/>
              <a:tabLst>
                <a:tab pos="457200" algn="l"/>
              </a:tabLst>
            </a:pPr>
            <a:endParaRPr lang="en-US" sz="2400" dirty="0">
              <a:ea typeface="Calibri" panose="020F0502020204030204" pitchFamily="34" charset="0"/>
              <a:cs typeface="Times New Roman" panose="02020603050405020304" pitchFamily="18" charset="0"/>
            </a:endParaRPr>
          </a:p>
          <a:p>
            <a:pPr marL="635508" lvl="1" indent="-342900">
              <a:lnSpc>
                <a:spcPct val="107000"/>
              </a:lnSpc>
              <a:spcAft>
                <a:spcPts val="800"/>
              </a:spcAft>
              <a:buSzPts val="1000"/>
              <a:tabLst>
                <a:tab pos="457200" algn="l"/>
              </a:tabLst>
            </a:pPr>
            <a:endParaRPr lang="en-US" sz="20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77</a:t>
            </a:fld>
            <a:endParaRPr lang="en-US" dirty="0"/>
          </a:p>
        </p:txBody>
      </p:sp>
    </p:spTree>
    <p:extLst>
      <p:ext uri="{BB962C8B-B14F-4D97-AF65-F5344CB8AC3E}">
        <p14:creationId xmlns:p14="http://schemas.microsoft.com/office/powerpoint/2010/main" val="37187071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Hospitalization</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118872" marR="0" indent="0">
              <a:lnSpc>
                <a:spcPct val="107000"/>
              </a:lnSpc>
              <a:spcBef>
                <a:spcPts val="0"/>
              </a:spcBef>
              <a:spcAft>
                <a:spcPts val="0"/>
              </a:spcAft>
              <a:buNone/>
            </a:pPr>
            <a:r>
              <a:rPr lang="en-US" sz="2400" b="0" i="0" u="none" strike="noStrike" baseline="0" dirty="0">
                <a:solidFill>
                  <a:srgbClr val="221E1F"/>
                </a:solidFill>
              </a:rPr>
              <a:t>The SMC rate payable during hospitalization is based on the veteran's actual disabilities without regard to any amount for Aid &amp; Attendance.</a:t>
            </a:r>
          </a:p>
          <a:p>
            <a:pPr marL="0" marR="0" indent="0">
              <a:lnSpc>
                <a:spcPct val="107000"/>
              </a:lnSpc>
              <a:spcBef>
                <a:spcPts val="0"/>
              </a:spcBef>
              <a:spcAft>
                <a:spcPts val="0"/>
              </a:spcAft>
              <a:buNone/>
            </a:pPr>
            <a:endParaRPr lang="en-US" sz="2400" b="0" i="0" u="none" strike="noStrike" baseline="0" dirty="0">
              <a:solidFill>
                <a:srgbClr val="221E1F"/>
              </a:solidFill>
            </a:endParaRPr>
          </a:p>
          <a:p>
            <a:pPr marL="118872" indent="0" algn="l">
              <a:buNone/>
            </a:pPr>
            <a:r>
              <a:rPr lang="en-US" sz="2400" i="1" dirty="0">
                <a:solidFill>
                  <a:srgbClr val="221E1F"/>
                </a:solidFill>
                <a:ea typeface="Calibri" panose="020F0502020204030204" pitchFamily="34" charset="0"/>
                <a:cs typeface="Times New Roman" panose="02020603050405020304" pitchFamily="18" charset="0"/>
              </a:rPr>
              <a:t>Example: </a:t>
            </a:r>
            <a:r>
              <a:rPr lang="en-US" sz="2400" i="1" u="none" strike="noStrike" baseline="0" dirty="0"/>
              <a:t>The veteran is entitled to A&amp;A because of service-connected PTSD evaluated 100% (SMC-L), and the veteran has loss of use of the left hand and loss of use of the right leg at </a:t>
            </a:r>
            <a:r>
              <a:rPr lang="en-US" sz="2400" i="1" dirty="0"/>
              <a:t>the knee level (SMC-L1/2). </a:t>
            </a:r>
          </a:p>
          <a:p>
            <a:pPr marL="118872" indent="0" algn="l">
              <a:buNone/>
            </a:pPr>
            <a:r>
              <a:rPr lang="en-US" sz="2400" i="1" u="none" strike="noStrike" baseline="0" dirty="0"/>
              <a:t>When </a:t>
            </a:r>
            <a:r>
              <a:rPr lang="en-US" sz="2400" b="1" i="1" u="none" strike="noStrike" baseline="0" dirty="0"/>
              <a:t>not hospitalized</a:t>
            </a:r>
            <a:r>
              <a:rPr lang="en-US" sz="2400" i="1" u="none" strike="noStrike" baseline="0" dirty="0"/>
              <a:t>, the veteran has entitlement to </a:t>
            </a:r>
            <a:r>
              <a:rPr lang="en-US" sz="2400" b="1" i="1" u="none" strike="noStrike" baseline="0" dirty="0"/>
              <a:t>SMC-R1</a:t>
            </a:r>
            <a:r>
              <a:rPr lang="en-US" sz="2400" i="1" u="none" strike="noStrike" baseline="0" dirty="0"/>
              <a:t>.</a:t>
            </a:r>
          </a:p>
          <a:p>
            <a:pPr marL="118872" indent="0" algn="l">
              <a:buNone/>
            </a:pPr>
            <a:r>
              <a:rPr lang="en-US" sz="2400" i="1" u="none" strike="noStrike" baseline="0" dirty="0"/>
              <a:t>When </a:t>
            </a:r>
            <a:r>
              <a:rPr lang="en-US" sz="2400" b="1" i="1" u="none" strike="noStrike" baseline="0" dirty="0"/>
              <a:t>hospitalized</a:t>
            </a:r>
            <a:r>
              <a:rPr lang="en-US" sz="2400" i="1" u="none" strike="noStrike" baseline="0" dirty="0"/>
              <a:t>, the veteran has entitlement to SMC-L1/2 for the hand and leg, plus a full step elevation for the additional 100% PTSD rating, so the </a:t>
            </a:r>
            <a:r>
              <a:rPr lang="en-US" sz="2400" i="1" dirty="0"/>
              <a:t>h</a:t>
            </a:r>
            <a:r>
              <a:rPr lang="en-US" sz="2400" i="1" u="none" strike="noStrike" baseline="0" dirty="0"/>
              <a:t>ospitalized rate is </a:t>
            </a:r>
            <a:r>
              <a:rPr lang="en-US" sz="2400" b="1" i="1" u="none" strike="noStrike" baseline="0" dirty="0"/>
              <a:t>SMC-M1/2</a:t>
            </a:r>
            <a:r>
              <a:rPr lang="en-US" sz="2400" i="1" u="none" strike="noStrike" baseline="0" dirty="0"/>
              <a:t>.</a:t>
            </a:r>
            <a:endParaRPr lang="en-US" sz="2400" i="1" dirty="0"/>
          </a:p>
          <a:p>
            <a:pPr marL="0" indent="0">
              <a:lnSpc>
                <a:spcPct val="107000"/>
              </a:lnSpc>
              <a:spcAft>
                <a:spcPts val="800"/>
              </a:spcAft>
              <a:buSzPts val="1000"/>
              <a:buNone/>
              <a:tabLst>
                <a:tab pos="457200" algn="l"/>
              </a:tabLst>
            </a:pPr>
            <a:endParaRPr lang="en-US" sz="2400" dirty="0">
              <a:ea typeface="Calibri" panose="020F0502020204030204" pitchFamily="34" charset="0"/>
              <a:cs typeface="Times New Roman" panose="02020603050405020304" pitchFamily="18" charset="0"/>
            </a:endParaRPr>
          </a:p>
          <a:p>
            <a:pPr marL="0" indent="0">
              <a:lnSpc>
                <a:spcPct val="107000"/>
              </a:lnSpc>
              <a:spcAft>
                <a:spcPts val="800"/>
              </a:spcAft>
              <a:buSzPts val="1000"/>
              <a:buNone/>
              <a:tabLst>
                <a:tab pos="457200" algn="l"/>
              </a:tabLst>
            </a:pPr>
            <a:r>
              <a:rPr lang="en-US" sz="2400" b="1" dirty="0">
                <a:ea typeface="Calibri" panose="020F0502020204030204" pitchFamily="34" charset="0"/>
                <a:cs typeface="Times New Roman" panose="02020603050405020304" pitchFamily="18" charset="0"/>
              </a:rPr>
              <a:t>See </a:t>
            </a:r>
            <a:r>
              <a:rPr lang="en-US" sz="2400" b="1" dirty="0"/>
              <a:t>38 CFR § 3.552 for complete information about hospitalization &amp; SMC.</a:t>
            </a:r>
          </a:p>
          <a:p>
            <a:pPr marL="0" indent="0">
              <a:lnSpc>
                <a:spcPct val="107000"/>
              </a:lnSpc>
              <a:spcAft>
                <a:spcPts val="800"/>
              </a:spcAft>
              <a:buSzPts val="1000"/>
              <a:buNone/>
              <a:tabLst>
                <a:tab pos="457200" algn="l"/>
              </a:tabLst>
            </a:pPr>
            <a:endParaRPr lang="en-US" sz="2400" dirty="0">
              <a:ea typeface="Calibri" panose="020F0502020204030204" pitchFamily="34" charset="0"/>
              <a:cs typeface="Times New Roman" panose="02020603050405020304" pitchFamily="18" charset="0"/>
            </a:endParaRPr>
          </a:p>
          <a:p>
            <a:pPr marL="635508" lvl="1" indent="-342900">
              <a:lnSpc>
                <a:spcPct val="107000"/>
              </a:lnSpc>
              <a:spcAft>
                <a:spcPts val="800"/>
              </a:spcAft>
              <a:buSzPts val="1000"/>
              <a:tabLst>
                <a:tab pos="457200" algn="l"/>
              </a:tabLst>
            </a:pPr>
            <a:endParaRPr lang="en-US" sz="20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78</a:t>
            </a:fld>
            <a:endParaRPr lang="en-US" dirty="0"/>
          </a:p>
        </p:txBody>
      </p:sp>
    </p:spTree>
    <p:extLst>
      <p:ext uri="{BB962C8B-B14F-4D97-AF65-F5344CB8AC3E}">
        <p14:creationId xmlns:p14="http://schemas.microsoft.com/office/powerpoint/2010/main" val="23384812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Paired Organs</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marR="0" indent="0">
              <a:lnSpc>
                <a:spcPct val="107000"/>
              </a:lnSpc>
              <a:spcBef>
                <a:spcPts val="0"/>
              </a:spcBef>
              <a:spcAft>
                <a:spcPts val="800"/>
              </a:spcAft>
              <a:buNone/>
            </a:pPr>
            <a:r>
              <a:rPr lang="en-US" sz="1800" b="1" dirty="0">
                <a:effectLst/>
                <a:ea typeface="Calibri" panose="020F0502020204030204" pitchFamily="34" charset="0"/>
                <a:cs typeface="Times New Roman" panose="02020603050405020304" pitchFamily="18" charset="0"/>
              </a:rPr>
              <a:t>38 CFR § 3.383 </a:t>
            </a:r>
            <a:r>
              <a:rPr lang="en-US" sz="1800" dirty="0">
                <a:effectLst/>
                <a:ea typeface="Calibri" panose="020F0502020204030204" pitchFamily="34" charset="0"/>
                <a:cs typeface="Times New Roman" panose="02020603050405020304" pitchFamily="18" charset="0"/>
              </a:rPr>
              <a:t>Special consideration for paired organs and extremities.</a:t>
            </a:r>
          </a:p>
          <a:p>
            <a:pPr marL="0" marR="0" indent="0">
              <a:buNone/>
            </a:pPr>
            <a:r>
              <a:rPr lang="en-US" sz="1800" dirty="0">
                <a:effectLst/>
                <a:ea typeface="Times New Roman" panose="02020603050405020304" pitchFamily="18" charset="0"/>
              </a:rPr>
              <a:t>(a) Entitlement criteria. Compensation is payable for the combinations of </a:t>
            </a:r>
            <a:r>
              <a:rPr lang="en-US" sz="1800" b="1" dirty="0">
                <a:effectLst/>
                <a:ea typeface="Times New Roman" panose="02020603050405020304" pitchFamily="18" charset="0"/>
              </a:rPr>
              <a:t>service-connected and nonservice-connected disabilities</a:t>
            </a:r>
            <a:r>
              <a:rPr lang="en-US" sz="1800" dirty="0">
                <a:effectLst/>
                <a:ea typeface="Times New Roman" panose="02020603050405020304" pitchFamily="18" charset="0"/>
              </a:rPr>
              <a:t> specified in paragraphs (a)(1) through (a)(5) of this section </a:t>
            </a:r>
            <a:r>
              <a:rPr lang="en-US" sz="1800" b="1" i="1" dirty="0">
                <a:effectLst/>
                <a:ea typeface="Times New Roman" panose="02020603050405020304" pitchFamily="18" charset="0"/>
              </a:rPr>
              <a:t>as if </a:t>
            </a:r>
            <a:r>
              <a:rPr lang="en-US" sz="1800" b="1" dirty="0">
                <a:effectLst/>
                <a:ea typeface="Times New Roman" panose="02020603050405020304" pitchFamily="18" charset="0"/>
              </a:rPr>
              <a:t>both disabilities were service-connected</a:t>
            </a:r>
            <a:r>
              <a:rPr lang="en-US" sz="1800" dirty="0">
                <a:effectLst/>
                <a:ea typeface="Times New Roman" panose="02020603050405020304" pitchFamily="18" charset="0"/>
              </a:rPr>
              <a:t>, provided the nonservice-connected disability is not the result of the veteran's own willful misconduct. </a:t>
            </a:r>
          </a:p>
          <a:p>
            <a:pPr marL="0" marR="0" indent="0">
              <a:buNone/>
            </a:pPr>
            <a:r>
              <a:rPr lang="en-US" sz="1800" dirty="0">
                <a:effectLst/>
                <a:ea typeface="Times New Roman" panose="02020603050405020304" pitchFamily="18" charset="0"/>
              </a:rPr>
              <a:t>(1) Impairment of </a:t>
            </a:r>
            <a:r>
              <a:rPr lang="en-US" sz="1800" b="1" dirty="0">
                <a:effectLst/>
                <a:ea typeface="Times New Roman" panose="02020603050405020304" pitchFamily="18" charset="0"/>
              </a:rPr>
              <a:t>vision</a:t>
            </a:r>
            <a:r>
              <a:rPr lang="en-US" sz="1800" dirty="0">
                <a:effectLst/>
                <a:ea typeface="Times New Roman" panose="02020603050405020304" pitchFamily="18" charset="0"/>
              </a:rPr>
              <a:t> in one eye as a result of service-connected disability and impairment of vision in the other eye as a result of non-service-connected disability and </a:t>
            </a:r>
          </a:p>
          <a:p>
            <a:pPr marL="292608" lvl="1" indent="0">
              <a:buNone/>
            </a:pPr>
            <a:r>
              <a:rPr lang="en-US" sz="1800" dirty="0">
                <a:effectLst/>
                <a:ea typeface="Times New Roman" panose="02020603050405020304" pitchFamily="18" charset="0"/>
              </a:rPr>
              <a:t>(</a:t>
            </a:r>
            <a:r>
              <a:rPr lang="en-US" sz="1800" dirty="0" err="1">
                <a:effectLst/>
                <a:ea typeface="Times New Roman" panose="02020603050405020304" pitchFamily="18" charset="0"/>
              </a:rPr>
              <a:t>i</a:t>
            </a:r>
            <a:r>
              <a:rPr lang="en-US" sz="1800" dirty="0">
                <a:effectLst/>
                <a:ea typeface="Times New Roman" panose="02020603050405020304" pitchFamily="18" charset="0"/>
              </a:rPr>
              <a:t>) The impairment of vision in each eye is rated at a visual acuity of 20/200 or less; or </a:t>
            </a:r>
          </a:p>
          <a:p>
            <a:pPr marL="292608" lvl="1" indent="0">
              <a:buNone/>
            </a:pPr>
            <a:r>
              <a:rPr lang="en-US" sz="1800" dirty="0">
                <a:effectLst/>
                <a:ea typeface="Times New Roman" panose="02020603050405020304" pitchFamily="18" charset="0"/>
              </a:rPr>
              <a:t>(ii) The peripheral field of vision for each eye is 20 degrees or less. </a:t>
            </a:r>
          </a:p>
          <a:p>
            <a:pPr marL="0" marR="0" indent="0">
              <a:buNone/>
            </a:pPr>
            <a:r>
              <a:rPr lang="en-US" sz="1800" dirty="0">
                <a:effectLst/>
                <a:ea typeface="Times New Roman" panose="02020603050405020304" pitchFamily="18" charset="0"/>
              </a:rPr>
              <a:t>(2) Loss or loss of use of one </a:t>
            </a:r>
            <a:r>
              <a:rPr lang="en-US" sz="1800" b="1" dirty="0">
                <a:effectLst/>
                <a:ea typeface="Times New Roman" panose="02020603050405020304" pitchFamily="18" charset="0"/>
              </a:rPr>
              <a:t>kidney</a:t>
            </a:r>
            <a:r>
              <a:rPr lang="en-US" sz="1800" dirty="0">
                <a:effectLst/>
                <a:ea typeface="Times New Roman" panose="02020603050405020304" pitchFamily="18" charset="0"/>
              </a:rPr>
              <a:t> as a result of service-connected disability and involvement of the other kidney as a result of nonservice-connected disability. </a:t>
            </a:r>
          </a:p>
          <a:p>
            <a:pPr marL="0" marR="0" indent="0">
              <a:buNone/>
            </a:pPr>
            <a:r>
              <a:rPr lang="en-US" sz="1800" dirty="0">
                <a:effectLst/>
                <a:ea typeface="Times New Roman" panose="02020603050405020304" pitchFamily="18" charset="0"/>
              </a:rPr>
              <a:t>(3) </a:t>
            </a:r>
            <a:r>
              <a:rPr lang="en-US" sz="1800" b="1" dirty="0">
                <a:effectLst/>
                <a:ea typeface="Times New Roman" panose="02020603050405020304" pitchFamily="18" charset="0"/>
              </a:rPr>
              <a:t>Hearing</a:t>
            </a:r>
            <a:r>
              <a:rPr lang="en-US" sz="1800" dirty="0">
                <a:effectLst/>
                <a:ea typeface="Times New Roman" panose="02020603050405020304" pitchFamily="18" charset="0"/>
              </a:rPr>
              <a:t> impairment in one ear compensable to a degree of 10 percent or more as a result of service-connected disability and hearing impairment as a result of nonservice-connected disability that meets the provisions of § 3.385 in the other ear. </a:t>
            </a:r>
          </a:p>
          <a:p>
            <a:pPr marL="0" marR="0" indent="0">
              <a:buNone/>
            </a:pPr>
            <a:r>
              <a:rPr lang="en-US" sz="1800" dirty="0">
                <a:effectLst/>
                <a:ea typeface="Times New Roman" panose="02020603050405020304" pitchFamily="18" charset="0"/>
              </a:rPr>
              <a:t>(4) Loss or loss of use of </a:t>
            </a:r>
            <a:r>
              <a:rPr lang="en-US" sz="1800" b="1" dirty="0">
                <a:effectLst/>
                <a:ea typeface="Times New Roman" panose="02020603050405020304" pitchFamily="18" charset="0"/>
              </a:rPr>
              <a:t>one hand or one foot </a:t>
            </a:r>
            <a:r>
              <a:rPr lang="en-US" sz="1800" dirty="0">
                <a:effectLst/>
                <a:ea typeface="Times New Roman" panose="02020603050405020304" pitchFamily="18" charset="0"/>
              </a:rPr>
              <a:t>as a result of service-connected disability and loss or loss of use of the other hand or foot as a result of nonservice-connected disability. </a:t>
            </a:r>
          </a:p>
          <a:p>
            <a:pPr marL="0" marR="0" indent="0">
              <a:buNone/>
            </a:pPr>
            <a:r>
              <a:rPr lang="en-US" sz="1800" dirty="0">
                <a:effectLst/>
                <a:ea typeface="Times New Roman" panose="02020603050405020304" pitchFamily="18" charset="0"/>
              </a:rPr>
              <a:t>(5) Permanent service-connected disability of one </a:t>
            </a:r>
            <a:r>
              <a:rPr lang="en-US" sz="1800" b="1" dirty="0">
                <a:effectLst/>
                <a:ea typeface="Times New Roman" panose="02020603050405020304" pitchFamily="18" charset="0"/>
              </a:rPr>
              <a:t>lung</a:t>
            </a:r>
            <a:r>
              <a:rPr lang="en-US" sz="1800" dirty="0">
                <a:effectLst/>
                <a:ea typeface="Times New Roman" panose="02020603050405020304" pitchFamily="18" charset="0"/>
              </a:rPr>
              <a:t>, rated 50 percent or more disabling, in combination with a nonservice-connected disability of the other lung. </a:t>
            </a:r>
          </a:p>
          <a:p>
            <a:pPr marL="0" indent="0">
              <a:lnSpc>
                <a:spcPct val="107000"/>
              </a:lnSpc>
              <a:spcAft>
                <a:spcPts val="800"/>
              </a:spcAft>
              <a:buSzPts val="1000"/>
              <a:buNone/>
              <a:tabLst>
                <a:tab pos="457200" algn="l"/>
              </a:tabLst>
            </a:pPr>
            <a:endParaRPr lang="en-US" sz="2400" dirty="0">
              <a:ea typeface="Calibri" panose="020F0502020204030204" pitchFamily="34" charset="0"/>
              <a:cs typeface="Times New Roman" panose="02020603050405020304" pitchFamily="18" charset="0"/>
            </a:endParaRPr>
          </a:p>
          <a:p>
            <a:pPr marL="635508" lvl="1" indent="-342900">
              <a:lnSpc>
                <a:spcPct val="107000"/>
              </a:lnSpc>
              <a:spcAft>
                <a:spcPts val="800"/>
              </a:spcAft>
              <a:buSzPts val="1000"/>
              <a:tabLst>
                <a:tab pos="457200" algn="l"/>
              </a:tabLst>
            </a:pPr>
            <a:endParaRPr lang="en-US" sz="20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79</a:t>
            </a:fld>
            <a:endParaRPr lang="en-US" dirty="0"/>
          </a:p>
        </p:txBody>
      </p:sp>
    </p:spTree>
    <p:extLst>
      <p:ext uri="{BB962C8B-B14F-4D97-AF65-F5344CB8AC3E}">
        <p14:creationId xmlns:p14="http://schemas.microsoft.com/office/powerpoint/2010/main" val="4928781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b="1" dirty="0">
                <a:solidFill>
                  <a:schemeClr val="accent1"/>
                </a:solidFill>
                <a:effectLst/>
                <a:ea typeface="Calibri" panose="020F0502020204030204" pitchFamily="34" charset="0"/>
                <a:cs typeface="Calibri" panose="020F0502020204030204" pitchFamily="34" charset="0"/>
              </a:rPr>
              <a:t>Automobile Allowance and Adaptive Equipment</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r>
              <a:rPr lang="en-US" sz="2700" dirty="0"/>
              <a:t>Loss, or permanent loss of use, of one or both feet, </a:t>
            </a:r>
            <a:r>
              <a:rPr lang="en-US" sz="2700" b="1" dirty="0"/>
              <a:t>or</a:t>
            </a:r>
            <a:endParaRPr lang="en-US" sz="2700" dirty="0"/>
          </a:p>
          <a:p>
            <a:r>
              <a:rPr lang="en-US" sz="2700" dirty="0"/>
              <a:t> Loss, or permanent loss of use, of one or both hands, </a:t>
            </a:r>
            <a:r>
              <a:rPr lang="en-US" sz="2700" b="1" dirty="0"/>
              <a:t>or</a:t>
            </a:r>
            <a:endParaRPr lang="en-US" sz="2700" dirty="0"/>
          </a:p>
          <a:p>
            <a:r>
              <a:rPr lang="en-US" sz="2700" dirty="0"/>
              <a:t> Permanent decreased vision in both eyes: 20/200 vision or less in better eye with glasses, or greater than 20/200 vision but with a visual field defect that has reduced peripheral vision to 20 degrees or less in better eye, </a:t>
            </a:r>
            <a:r>
              <a:rPr lang="en-US" sz="2700" b="1" dirty="0"/>
              <a:t>or</a:t>
            </a:r>
            <a:endParaRPr lang="en-US" sz="2700" dirty="0"/>
          </a:p>
          <a:p>
            <a:r>
              <a:rPr lang="en-US" sz="2700" dirty="0"/>
              <a:t> A severe burn injury, </a:t>
            </a:r>
            <a:r>
              <a:rPr lang="en-US" sz="2700" b="1" dirty="0"/>
              <a:t>or</a:t>
            </a:r>
            <a:endParaRPr lang="en-US" sz="2700" dirty="0"/>
          </a:p>
          <a:p>
            <a:r>
              <a:rPr lang="en-US" sz="2700" dirty="0"/>
              <a:t> Amyotrophic lateral sclerosis (ALS), </a:t>
            </a:r>
            <a:r>
              <a:rPr lang="en-US" sz="2700" b="1" dirty="0"/>
              <a:t>or</a:t>
            </a:r>
            <a:endParaRPr lang="en-US" sz="2700" dirty="0"/>
          </a:p>
          <a:p>
            <a:r>
              <a:rPr lang="en-US" sz="2700" dirty="0"/>
              <a:t> Ankylosis in one or both knees or hips (this qualifies only for an adaptive-equipment grant)</a:t>
            </a:r>
          </a:p>
          <a:p>
            <a:pPr marL="0" indent="0">
              <a:lnSpc>
                <a:spcPct val="107000"/>
              </a:lnSpc>
              <a:spcAft>
                <a:spcPts val="800"/>
              </a:spcAft>
              <a:buSzPts val="1000"/>
              <a:buNone/>
              <a:tabLst>
                <a:tab pos="457200" algn="l"/>
              </a:tabLst>
            </a:pPr>
            <a:endParaRPr lang="en-US" sz="2700" dirty="0">
              <a:ea typeface="Calibri" panose="020F0502020204030204" pitchFamily="34" charset="0"/>
              <a:cs typeface="Times New Roman" panose="02020603050405020304" pitchFamily="18" charset="0"/>
            </a:endParaRPr>
          </a:p>
          <a:p>
            <a:pPr marL="292608" lvl="1" indent="0">
              <a:lnSpc>
                <a:spcPct val="107000"/>
              </a:lnSpc>
              <a:spcAft>
                <a:spcPts val="800"/>
              </a:spcAft>
              <a:buSzPts val="1000"/>
              <a:buNone/>
              <a:tabLst>
                <a:tab pos="457200" algn="l"/>
              </a:tabLst>
            </a:pPr>
            <a:r>
              <a:rPr lang="en-US" sz="2700" b="1" dirty="0"/>
              <a:t>38 U.S.C. § 3901</a:t>
            </a:r>
          </a:p>
          <a:p>
            <a:pPr marL="292608" lvl="1" indent="0">
              <a:lnSpc>
                <a:spcPct val="107000"/>
              </a:lnSpc>
              <a:spcAft>
                <a:spcPts val="800"/>
              </a:spcAft>
              <a:buSzPts val="1000"/>
              <a:buNone/>
              <a:tabLst>
                <a:tab pos="457200" algn="l"/>
              </a:tabLst>
            </a:pPr>
            <a:endParaRPr lang="en-US" sz="20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80</a:t>
            </a:fld>
            <a:endParaRPr lang="en-US" dirty="0"/>
          </a:p>
        </p:txBody>
      </p:sp>
    </p:spTree>
    <p:extLst>
      <p:ext uri="{BB962C8B-B14F-4D97-AF65-F5344CB8AC3E}">
        <p14:creationId xmlns:p14="http://schemas.microsoft.com/office/powerpoint/2010/main" val="10790790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600" b="1" dirty="0">
                <a:solidFill>
                  <a:schemeClr val="accent1"/>
                </a:solidFill>
                <a:effectLst/>
                <a:ea typeface="Calibri" panose="020F0502020204030204" pitchFamily="34" charset="0"/>
                <a:cs typeface="Calibri" panose="020F0502020204030204" pitchFamily="34" charset="0"/>
              </a:rPr>
              <a:t>Specially Adaptive Housing</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r>
              <a:rPr lang="en-US" sz="2700" dirty="0"/>
              <a:t>Loss or loss of use of more than one limb.</a:t>
            </a:r>
          </a:p>
          <a:p>
            <a:r>
              <a:rPr lang="en-US" sz="2700" dirty="0"/>
              <a:t>Loss or loss of use of a lower leg along with the residuals of an organic disease or injury.</a:t>
            </a:r>
          </a:p>
          <a:p>
            <a:r>
              <a:rPr lang="en-US" sz="2700" dirty="0"/>
              <a:t> Blindness in both eyes (with 20/200 visual acuity or less).</a:t>
            </a:r>
          </a:p>
          <a:p>
            <a:r>
              <a:rPr lang="en-US" sz="2700" dirty="0"/>
              <a:t> Certain severe burns.</a:t>
            </a:r>
          </a:p>
          <a:p>
            <a:r>
              <a:rPr lang="en-US" sz="2700" dirty="0"/>
              <a:t> The loss, or loss of use, of one lower extremity (foot or leg) after September 11, 2001, which makes it so you can’t balance or walk without the help of braces, crutches, canes, or a wheelchair (limited to 120 Veterans and service members each fiscal year).</a:t>
            </a:r>
          </a:p>
          <a:p>
            <a:endParaRPr lang="en-US" sz="2700" dirty="0"/>
          </a:p>
          <a:p>
            <a:pPr marL="118872" indent="0">
              <a:buNone/>
            </a:pPr>
            <a:r>
              <a:rPr lang="en-US" sz="2700" b="1" dirty="0"/>
              <a:t>38 CFR § 3.809</a:t>
            </a:r>
          </a:p>
          <a:p>
            <a:pPr marL="118872" indent="0">
              <a:buNone/>
            </a:pPr>
            <a:endParaRPr lang="en-US" sz="2700" dirty="0"/>
          </a:p>
          <a:p>
            <a:pPr marL="457200" indent="-457200">
              <a:lnSpc>
                <a:spcPct val="107000"/>
              </a:lnSpc>
              <a:spcAft>
                <a:spcPts val="800"/>
              </a:spcAft>
              <a:buSzPts val="1000"/>
              <a:tabLst>
                <a:tab pos="457200" algn="l"/>
              </a:tabLst>
            </a:pPr>
            <a:endParaRPr lang="en-US" sz="2700" dirty="0">
              <a:ea typeface="Calibri" panose="020F0502020204030204" pitchFamily="34" charset="0"/>
              <a:cs typeface="Times New Roman" panose="02020603050405020304" pitchFamily="18" charset="0"/>
            </a:endParaRPr>
          </a:p>
          <a:p>
            <a:pPr marL="635508" lvl="1" indent="-342900">
              <a:lnSpc>
                <a:spcPct val="107000"/>
              </a:lnSpc>
              <a:spcAft>
                <a:spcPts val="800"/>
              </a:spcAft>
              <a:buSzPts val="1000"/>
              <a:tabLst>
                <a:tab pos="457200" algn="l"/>
              </a:tabLst>
            </a:pPr>
            <a:endParaRPr lang="en-US" sz="2700" dirty="0">
              <a:effectLst/>
              <a:ea typeface="Calibri" panose="020F0502020204030204" pitchFamily="34" charset="0"/>
              <a:cs typeface="Times New Roman" panose="02020603050405020304" pitchFamily="18" charset="0"/>
            </a:endParaRPr>
          </a:p>
          <a:p>
            <a:pPr marL="118872" indent="0">
              <a:buNone/>
            </a:pPr>
            <a:endParaRPr lang="en-US" sz="2700" dirty="0"/>
          </a:p>
          <a:p>
            <a:pPr marL="118872" indent="0">
              <a:buNone/>
            </a:pPr>
            <a:endParaRPr lang="en-US" sz="2700" dirty="0"/>
          </a:p>
          <a:p>
            <a:pPr marL="118872" indent="0">
              <a:buNone/>
            </a:pPr>
            <a:endParaRPr lang="en-US" sz="2700" dirty="0"/>
          </a:p>
          <a:p>
            <a:pPr marL="118872" indent="0">
              <a:buNone/>
            </a:pPr>
            <a:endParaRPr lang="en-US" sz="2700" dirty="0"/>
          </a:p>
          <a:p>
            <a:pPr marL="118872" indent="0">
              <a:buNone/>
            </a:pPr>
            <a:endParaRPr lang="en-US" sz="2700" dirty="0"/>
          </a:p>
          <a:p>
            <a:pPr marL="118872" indent="0">
              <a:buNone/>
            </a:pPr>
            <a:endParaRPr lang="en-US" sz="2700" dirty="0"/>
          </a:p>
          <a:p>
            <a:pPr marL="118872" indent="0">
              <a:buNone/>
            </a:pPr>
            <a:endParaRPr lang="en-US" sz="2700" dirty="0"/>
          </a:p>
          <a:p>
            <a:pPr marL="118872" indent="0">
              <a:buNone/>
            </a:pPr>
            <a:endParaRPr lang="en-US" sz="2700" dirty="0"/>
          </a:p>
          <a:p>
            <a:pPr marL="118872" indent="0">
              <a:buNone/>
            </a:pPr>
            <a:endParaRPr lang="en-US" sz="2700" dirty="0"/>
          </a:p>
          <a:p>
            <a:pPr marL="118872" indent="0">
              <a:buNone/>
            </a:pPr>
            <a:endParaRPr lang="en-US" sz="2700" dirty="0"/>
          </a:p>
          <a:p>
            <a:pPr marL="118872" indent="0">
              <a:buNone/>
            </a:pPr>
            <a:endParaRPr lang="en-US" sz="2700" dirty="0"/>
          </a:p>
          <a:p>
            <a:pPr marL="118872" indent="0">
              <a:buNone/>
            </a:pPr>
            <a:endParaRPr lang="en-US" sz="2700" dirty="0"/>
          </a:p>
          <a:p>
            <a:pPr marL="118872" indent="0">
              <a:buNone/>
            </a:pPr>
            <a:endParaRPr lang="en-US" sz="2700" dirty="0"/>
          </a:p>
          <a:p>
            <a:pPr marL="118872" indent="0">
              <a:buNone/>
            </a:pPr>
            <a:endParaRPr lang="en-US" sz="27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81</a:t>
            </a:fld>
            <a:endParaRPr lang="en-US" dirty="0"/>
          </a:p>
        </p:txBody>
      </p:sp>
    </p:spTree>
    <p:extLst>
      <p:ext uri="{BB962C8B-B14F-4D97-AF65-F5344CB8AC3E}">
        <p14:creationId xmlns:p14="http://schemas.microsoft.com/office/powerpoint/2010/main" val="16603009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Spousal Aid &amp; Attendance</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118872" indent="0">
              <a:buNone/>
            </a:pPr>
            <a:r>
              <a:rPr lang="en-US" sz="2300" dirty="0">
                <a:effectLst/>
              </a:rPr>
              <a:t>Increased compensation is payable to a Veteran </a:t>
            </a:r>
            <a:r>
              <a:rPr lang="en-US" sz="2300" b="1" dirty="0">
                <a:effectLst/>
              </a:rPr>
              <a:t>who rated at 30% or above</a:t>
            </a:r>
            <a:r>
              <a:rPr lang="en-US" sz="2300" dirty="0">
                <a:effectLst/>
              </a:rPr>
              <a:t> by reason of the Veteran’s spouse being in need of A&amp;A.</a:t>
            </a:r>
            <a:r>
              <a:rPr lang="en-US" sz="2300" dirty="0"/>
              <a:t> </a:t>
            </a:r>
            <a:r>
              <a:rPr lang="en-US" sz="2300" dirty="0">
                <a:effectLst/>
              </a:rPr>
              <a:t>The spouse will be considered in need of A&amp;A if:</a:t>
            </a:r>
          </a:p>
          <a:p>
            <a:r>
              <a:rPr lang="en-US" sz="2300" dirty="0"/>
              <a:t>T</a:t>
            </a:r>
            <a:r>
              <a:rPr lang="en-US" sz="2300" dirty="0">
                <a:effectLst/>
              </a:rPr>
              <a:t>he individual</a:t>
            </a:r>
            <a:r>
              <a:rPr lang="en-US" sz="2300" dirty="0"/>
              <a:t> </a:t>
            </a:r>
            <a:r>
              <a:rPr lang="en-US" sz="2300" dirty="0">
                <a:effectLst/>
              </a:rPr>
              <a:t>is blind with corrected visual acuity of 5/200 or less, in both eyes, or concentric contraction of the visual field to 5 degrees or less.</a:t>
            </a:r>
            <a:endParaRPr lang="en-US" sz="2300" dirty="0"/>
          </a:p>
          <a:p>
            <a:r>
              <a:rPr lang="en-US" sz="2300" dirty="0"/>
              <a:t>I</a:t>
            </a:r>
            <a:r>
              <a:rPr lang="en-US" sz="2300" dirty="0">
                <a:effectLst/>
              </a:rPr>
              <a:t>s a patient in a nursing home because of mental or physical incapacity. </a:t>
            </a:r>
            <a:endParaRPr lang="en-US" sz="2300" dirty="0"/>
          </a:p>
          <a:p>
            <a:r>
              <a:rPr lang="en-US" sz="2300" dirty="0"/>
              <a:t>H</a:t>
            </a:r>
            <a:r>
              <a:rPr lang="en-US" sz="2300" dirty="0">
                <a:effectLst/>
              </a:rPr>
              <a:t>as disabilities causing a factual need for A&amp;A as defined in 38 CFR 3.352(a).</a:t>
            </a:r>
          </a:p>
          <a:p>
            <a:r>
              <a:rPr lang="en-US" sz="2300" dirty="0">
                <a:effectLst/>
              </a:rPr>
              <a:t>For spousal A&amp;A benefits to be payable, the Veteran must be entitled to compensation for disabilities evaluated as 30 percent or more disabling </a:t>
            </a:r>
          </a:p>
          <a:p>
            <a:r>
              <a:rPr lang="en-US" sz="2300" dirty="0"/>
              <a:t>Spousal A&amp;A rate is </a:t>
            </a:r>
            <a:r>
              <a:rPr lang="en-US" sz="2300" dirty="0">
                <a:effectLst/>
              </a:rPr>
              <a:t>currently $61.00  to $201.41</a:t>
            </a:r>
            <a:r>
              <a:rPr lang="en-US" sz="2300" dirty="0"/>
              <a:t>, depending on the Veteran's rating.</a:t>
            </a:r>
          </a:p>
          <a:p>
            <a:pPr marL="0" indent="0">
              <a:lnSpc>
                <a:spcPct val="107000"/>
              </a:lnSpc>
              <a:spcAft>
                <a:spcPts val="800"/>
              </a:spcAft>
              <a:buSzPts val="1000"/>
              <a:buNone/>
              <a:tabLst>
                <a:tab pos="457200" algn="l"/>
              </a:tabLst>
            </a:pPr>
            <a:endParaRPr lang="en-US" sz="2400" dirty="0">
              <a:ea typeface="Calibri" panose="020F0502020204030204" pitchFamily="34" charset="0"/>
              <a:cs typeface="Times New Roman" panose="02020603050405020304" pitchFamily="18" charset="0"/>
            </a:endParaRPr>
          </a:p>
          <a:p>
            <a:pPr marL="635508" lvl="1" indent="-342900">
              <a:lnSpc>
                <a:spcPct val="107000"/>
              </a:lnSpc>
              <a:spcAft>
                <a:spcPts val="800"/>
              </a:spcAft>
              <a:buSzPts val="1000"/>
              <a:tabLst>
                <a:tab pos="457200" algn="l"/>
              </a:tabLst>
            </a:pPr>
            <a:endParaRPr lang="en-US" sz="20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82</a:t>
            </a:fld>
            <a:endParaRPr lang="en-US" dirty="0"/>
          </a:p>
        </p:txBody>
      </p:sp>
    </p:spTree>
    <p:extLst>
      <p:ext uri="{BB962C8B-B14F-4D97-AF65-F5344CB8AC3E}">
        <p14:creationId xmlns:p14="http://schemas.microsoft.com/office/powerpoint/2010/main" val="3340865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3D4583-0E7B-EC48-B2CC-42E088E2AECF}"/>
              </a:ext>
            </a:extLst>
          </p:cNvPr>
          <p:cNvSpPr>
            <a:spLocks noGrp="1"/>
          </p:cNvSpPr>
          <p:nvPr>
            <p:ph type="sldNum" sz="quarter" idx="12"/>
          </p:nvPr>
        </p:nvSpPr>
        <p:spPr/>
        <p:txBody>
          <a:bodyPr/>
          <a:lstStyle/>
          <a:p>
            <a:fld id="{1B5C5464-0A0C-4F4F-8948-B8BFCC70FC15}" type="slidenum">
              <a:rPr lang="en-US" smtClean="0"/>
              <a:pPr/>
              <a:t>83</a:t>
            </a:fld>
            <a:endParaRPr lang="en-US" dirty="0"/>
          </a:p>
        </p:txBody>
      </p:sp>
      <p:sp>
        <p:nvSpPr>
          <p:cNvPr id="8" name="TextBox 7">
            <a:extLst>
              <a:ext uri="{FF2B5EF4-FFF2-40B4-BE49-F238E27FC236}">
                <a16:creationId xmlns:a16="http://schemas.microsoft.com/office/drawing/2014/main" id="{8928A356-A900-CA51-E8FB-0981087B4F8B}"/>
              </a:ext>
            </a:extLst>
          </p:cNvPr>
          <p:cNvSpPr txBox="1"/>
          <p:nvPr/>
        </p:nvSpPr>
        <p:spPr>
          <a:xfrm>
            <a:off x="381000" y="1447800"/>
            <a:ext cx="8382000" cy="3862596"/>
          </a:xfrm>
          <a:prstGeom prst="rect">
            <a:avLst/>
          </a:prstGeom>
          <a:noFill/>
        </p:spPr>
        <p:txBody>
          <a:bodyPr wrap="square" rtlCol="0">
            <a:spAutoFit/>
          </a:bodyPr>
          <a:lstStyle/>
          <a:p>
            <a:endParaRPr lang="en-US" sz="7500" dirty="0">
              <a:solidFill>
                <a:schemeClr val="accent1"/>
              </a:solidFill>
            </a:endParaRPr>
          </a:p>
          <a:p>
            <a:pPr algn="ctr"/>
            <a:r>
              <a:rPr lang="en-US" sz="8500" b="1" dirty="0">
                <a:solidFill>
                  <a:schemeClr val="accent1"/>
                </a:solidFill>
              </a:rPr>
              <a:t>SMC </a:t>
            </a:r>
          </a:p>
          <a:p>
            <a:pPr algn="ctr"/>
            <a:r>
              <a:rPr lang="en-US" sz="8500" b="1" dirty="0">
                <a:solidFill>
                  <a:schemeClr val="accent1"/>
                </a:solidFill>
              </a:rPr>
              <a:t>Calculators</a:t>
            </a:r>
          </a:p>
        </p:txBody>
      </p:sp>
      <p:pic>
        <p:nvPicPr>
          <p:cNvPr id="3" name="Picture 2">
            <a:extLst>
              <a:ext uri="{FF2B5EF4-FFF2-40B4-BE49-F238E27FC236}">
                <a16:creationId xmlns:a16="http://schemas.microsoft.com/office/drawing/2014/main" id="{9FF87559-F4F9-6615-4929-46D2BD5282AB}"/>
              </a:ext>
            </a:extLst>
          </p:cNvPr>
          <p:cNvPicPr>
            <a:picLocks noChangeAspect="1"/>
          </p:cNvPicPr>
          <p:nvPr/>
        </p:nvPicPr>
        <p:blipFill>
          <a:blip r:embed="rId2"/>
          <a:stretch>
            <a:fillRect/>
          </a:stretch>
        </p:blipFill>
        <p:spPr>
          <a:xfrm>
            <a:off x="1192237" y="457200"/>
            <a:ext cx="6759526" cy="769687"/>
          </a:xfrm>
          <a:prstGeom prst="rect">
            <a:avLst/>
          </a:prstGeom>
        </p:spPr>
      </p:pic>
    </p:spTree>
    <p:extLst>
      <p:ext uri="{BB962C8B-B14F-4D97-AF65-F5344CB8AC3E}">
        <p14:creationId xmlns:p14="http://schemas.microsoft.com/office/powerpoint/2010/main" val="2932860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 Quick Calculator</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ffectLst/>
              <a:ea typeface="Times New Roman" panose="02020603050405020304" pitchFamily="18" charset="0"/>
            </a:endParaRPr>
          </a:p>
          <a:p>
            <a:pPr marL="0" indent="0">
              <a:lnSpc>
                <a:spcPct val="107000"/>
              </a:lnSpc>
              <a:spcAft>
                <a:spcPts val="800"/>
              </a:spcAft>
              <a:buSzPts val="1000"/>
              <a:buNone/>
              <a:tabLst>
                <a:tab pos="457200" algn="l"/>
              </a:tabLst>
            </a:pPr>
            <a:endParaRPr lang="en-US" sz="2400" dirty="0">
              <a:ea typeface="Calibri" panose="020F0502020204030204" pitchFamily="34" charset="0"/>
              <a:cs typeface="Times New Roman" panose="02020603050405020304" pitchFamily="18" charset="0"/>
            </a:endParaRPr>
          </a:p>
          <a:p>
            <a:pPr marL="635508" lvl="1" indent="-342900">
              <a:lnSpc>
                <a:spcPct val="107000"/>
              </a:lnSpc>
              <a:spcAft>
                <a:spcPts val="800"/>
              </a:spcAft>
              <a:buSzPts val="1000"/>
              <a:tabLst>
                <a:tab pos="457200" algn="l"/>
              </a:tabLst>
            </a:pPr>
            <a:endParaRPr lang="en-US" sz="20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84</a:t>
            </a:fld>
            <a:endParaRPr lang="en-US" dirty="0"/>
          </a:p>
        </p:txBody>
      </p:sp>
      <p:sp>
        <p:nvSpPr>
          <p:cNvPr id="5" name="TextBox 4">
            <a:extLst>
              <a:ext uri="{FF2B5EF4-FFF2-40B4-BE49-F238E27FC236}">
                <a16:creationId xmlns:a16="http://schemas.microsoft.com/office/drawing/2014/main" id="{9C21D191-F91C-84D0-3BDC-96FE3E45AC6E}"/>
              </a:ext>
            </a:extLst>
          </p:cNvPr>
          <p:cNvSpPr txBox="1"/>
          <p:nvPr/>
        </p:nvSpPr>
        <p:spPr>
          <a:xfrm>
            <a:off x="22194" y="5334000"/>
            <a:ext cx="9121806" cy="1631216"/>
          </a:xfrm>
          <a:prstGeom prst="rect">
            <a:avLst/>
          </a:prstGeom>
          <a:noFill/>
        </p:spPr>
        <p:txBody>
          <a:bodyPr wrap="square" rtlCol="0">
            <a:spAutoFit/>
          </a:bodyPr>
          <a:lstStyle/>
          <a:p>
            <a:pPr algn="ctr"/>
            <a:endParaRPr lang="en-US" sz="2500" dirty="0"/>
          </a:p>
          <a:p>
            <a:pPr algn="ctr"/>
            <a:endParaRPr lang="en-US" sz="2500" dirty="0"/>
          </a:p>
          <a:p>
            <a:pPr algn="ctr"/>
            <a:endParaRPr lang="en-US" sz="2500" dirty="0"/>
          </a:p>
          <a:p>
            <a:pPr algn="ctr"/>
            <a:r>
              <a:rPr lang="en-US" sz="2500" dirty="0"/>
              <a:t>NOTE: This calculator will be available on the NACVSO website.</a:t>
            </a:r>
          </a:p>
        </p:txBody>
      </p:sp>
      <p:pic>
        <p:nvPicPr>
          <p:cNvPr id="8" name="Picture 7">
            <a:extLst>
              <a:ext uri="{FF2B5EF4-FFF2-40B4-BE49-F238E27FC236}">
                <a16:creationId xmlns:a16="http://schemas.microsoft.com/office/drawing/2014/main" id="{CB5422E3-096E-09CF-B15E-278DD6EB6DBA}"/>
              </a:ext>
            </a:extLst>
          </p:cNvPr>
          <p:cNvPicPr>
            <a:picLocks noChangeAspect="1"/>
          </p:cNvPicPr>
          <p:nvPr/>
        </p:nvPicPr>
        <p:blipFill>
          <a:blip r:embed="rId2"/>
          <a:stretch>
            <a:fillRect/>
          </a:stretch>
        </p:blipFill>
        <p:spPr>
          <a:xfrm>
            <a:off x="1219200" y="1600200"/>
            <a:ext cx="6607817" cy="4763135"/>
          </a:xfrm>
          <a:prstGeom prst="rect">
            <a:avLst/>
          </a:prstGeom>
        </p:spPr>
      </p:pic>
    </p:spTree>
    <p:extLst>
      <p:ext uri="{BB962C8B-B14F-4D97-AF65-F5344CB8AC3E}">
        <p14:creationId xmlns:p14="http://schemas.microsoft.com/office/powerpoint/2010/main" val="16557708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 Quick Calculator</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marR="0" indent="0">
              <a:lnSpc>
                <a:spcPct val="107000"/>
              </a:lnSpc>
              <a:spcBef>
                <a:spcPts val="0"/>
              </a:spcBef>
              <a:spcAft>
                <a:spcPts val="800"/>
              </a:spcAft>
              <a:buNone/>
            </a:pPr>
            <a:r>
              <a:rPr lang="en-US" sz="1800" dirty="0">
                <a:effectLst/>
                <a:ea typeface="Calibri" panose="020F0502020204030204" pitchFamily="34" charset="0"/>
                <a:cs typeface="Times New Roman" panose="02020603050405020304" pitchFamily="18" charset="0"/>
              </a:rPr>
              <a:t>Example #1: </a:t>
            </a:r>
            <a:r>
              <a:rPr lang="en-US" sz="1800" dirty="0">
                <a:ea typeface="Calibri" panose="020F0502020204030204" pitchFamily="34" charset="0"/>
                <a:cs typeface="Times New Roman" panose="02020603050405020304" pitchFamily="18" charset="0"/>
              </a:rPr>
              <a:t>Loss of left leg above knee, plus loss of use of right hand.</a:t>
            </a:r>
          </a:p>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ffectLst/>
              <a:ea typeface="Times New Roman" panose="02020603050405020304" pitchFamily="18" charset="0"/>
            </a:endParaRPr>
          </a:p>
          <a:p>
            <a:pPr marL="0" indent="0">
              <a:lnSpc>
                <a:spcPct val="107000"/>
              </a:lnSpc>
              <a:spcAft>
                <a:spcPts val="800"/>
              </a:spcAft>
              <a:buSzPts val="1000"/>
              <a:buNone/>
              <a:tabLst>
                <a:tab pos="457200" algn="l"/>
              </a:tabLst>
            </a:pPr>
            <a:endParaRPr lang="en-US" sz="2400" dirty="0">
              <a:ea typeface="Calibri" panose="020F0502020204030204" pitchFamily="34" charset="0"/>
              <a:cs typeface="Times New Roman" panose="02020603050405020304" pitchFamily="18" charset="0"/>
            </a:endParaRPr>
          </a:p>
          <a:p>
            <a:pPr marL="635508" lvl="1" indent="-342900">
              <a:lnSpc>
                <a:spcPct val="107000"/>
              </a:lnSpc>
              <a:spcAft>
                <a:spcPts val="800"/>
              </a:spcAft>
              <a:buSzPts val="1000"/>
              <a:tabLst>
                <a:tab pos="457200" algn="l"/>
              </a:tabLst>
            </a:pPr>
            <a:endParaRPr lang="en-US" sz="20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85</a:t>
            </a:fld>
            <a:endParaRPr lang="en-US" dirty="0"/>
          </a:p>
        </p:txBody>
      </p:sp>
      <p:pic>
        <p:nvPicPr>
          <p:cNvPr id="7" name="Picture 6">
            <a:extLst>
              <a:ext uri="{FF2B5EF4-FFF2-40B4-BE49-F238E27FC236}">
                <a16:creationId xmlns:a16="http://schemas.microsoft.com/office/drawing/2014/main" id="{2E62C46B-50DB-2C29-F5A5-11561070210E}"/>
              </a:ext>
            </a:extLst>
          </p:cNvPr>
          <p:cNvPicPr>
            <a:picLocks noChangeAspect="1"/>
          </p:cNvPicPr>
          <p:nvPr/>
        </p:nvPicPr>
        <p:blipFill>
          <a:blip r:embed="rId2"/>
          <a:stretch>
            <a:fillRect/>
          </a:stretch>
        </p:blipFill>
        <p:spPr>
          <a:xfrm>
            <a:off x="685800" y="1943099"/>
            <a:ext cx="7729417" cy="4710113"/>
          </a:xfrm>
          <a:prstGeom prst="rect">
            <a:avLst/>
          </a:prstGeom>
        </p:spPr>
      </p:pic>
    </p:spTree>
    <p:extLst>
      <p:ext uri="{BB962C8B-B14F-4D97-AF65-F5344CB8AC3E}">
        <p14:creationId xmlns:p14="http://schemas.microsoft.com/office/powerpoint/2010/main" val="38271401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 Quick Calculator</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marR="0" indent="0">
              <a:lnSpc>
                <a:spcPct val="107000"/>
              </a:lnSpc>
              <a:spcBef>
                <a:spcPts val="0"/>
              </a:spcBef>
              <a:spcAft>
                <a:spcPts val="800"/>
              </a:spcAft>
              <a:buNone/>
            </a:pPr>
            <a:r>
              <a:rPr lang="en-US" sz="1800" dirty="0">
                <a:effectLst/>
                <a:ea typeface="Calibri" panose="020F0502020204030204" pitchFamily="34" charset="0"/>
                <a:cs typeface="Times New Roman" panose="02020603050405020304" pitchFamily="18" charset="0"/>
              </a:rPr>
              <a:t>Example #</a:t>
            </a:r>
            <a:r>
              <a:rPr lang="en-US" sz="1800" dirty="0">
                <a:ea typeface="Calibri" panose="020F0502020204030204" pitchFamily="34" charset="0"/>
                <a:cs typeface="Times New Roman" panose="02020603050405020304" pitchFamily="18" charset="0"/>
              </a:rPr>
              <a:t>2</a:t>
            </a:r>
            <a:r>
              <a:rPr lang="en-US" sz="1800" dirty="0">
                <a:effectLst/>
                <a:ea typeface="Calibri" panose="020F0502020204030204" pitchFamily="34" charset="0"/>
                <a:cs typeface="Times New Roman" panose="02020603050405020304" pitchFamily="18" charset="0"/>
              </a:rPr>
              <a:t>: </a:t>
            </a:r>
            <a:r>
              <a:rPr lang="en-US" sz="1800" dirty="0">
                <a:ea typeface="Calibri" panose="020F0502020204030204" pitchFamily="34" charset="0"/>
                <a:cs typeface="Times New Roman" panose="02020603050405020304" pitchFamily="18" charset="0"/>
              </a:rPr>
              <a:t>Anatomical loss of right arm near shoulder, plus loss of use of left hand. </a:t>
            </a:r>
          </a:p>
          <a:p>
            <a:pPr marL="0"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ffectLst/>
              <a:ea typeface="Times New Roman" panose="02020603050405020304" pitchFamily="18" charset="0"/>
            </a:endParaRPr>
          </a:p>
          <a:p>
            <a:pPr marL="0" indent="0">
              <a:lnSpc>
                <a:spcPct val="107000"/>
              </a:lnSpc>
              <a:spcAft>
                <a:spcPts val="800"/>
              </a:spcAft>
              <a:buSzPts val="1000"/>
              <a:buNone/>
              <a:tabLst>
                <a:tab pos="457200" algn="l"/>
              </a:tabLst>
            </a:pPr>
            <a:endParaRPr lang="en-US" sz="2400" dirty="0">
              <a:ea typeface="Calibri" panose="020F0502020204030204" pitchFamily="34" charset="0"/>
              <a:cs typeface="Times New Roman" panose="02020603050405020304" pitchFamily="18" charset="0"/>
            </a:endParaRPr>
          </a:p>
          <a:p>
            <a:pPr marL="635508" lvl="1" indent="-342900">
              <a:lnSpc>
                <a:spcPct val="107000"/>
              </a:lnSpc>
              <a:spcAft>
                <a:spcPts val="800"/>
              </a:spcAft>
              <a:buSzPts val="1000"/>
              <a:tabLst>
                <a:tab pos="457200" algn="l"/>
              </a:tabLst>
            </a:pPr>
            <a:endParaRPr lang="en-US" sz="20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86</a:t>
            </a:fld>
            <a:endParaRPr lang="en-US" dirty="0"/>
          </a:p>
        </p:txBody>
      </p:sp>
      <p:pic>
        <p:nvPicPr>
          <p:cNvPr id="7" name="Picture 6">
            <a:extLst>
              <a:ext uri="{FF2B5EF4-FFF2-40B4-BE49-F238E27FC236}">
                <a16:creationId xmlns:a16="http://schemas.microsoft.com/office/drawing/2014/main" id="{C86C12B3-D999-5C07-0629-090978428DC9}"/>
              </a:ext>
            </a:extLst>
          </p:cNvPr>
          <p:cNvPicPr>
            <a:picLocks noChangeAspect="1"/>
          </p:cNvPicPr>
          <p:nvPr/>
        </p:nvPicPr>
        <p:blipFill>
          <a:blip r:embed="rId2"/>
          <a:stretch>
            <a:fillRect/>
          </a:stretch>
        </p:blipFill>
        <p:spPr>
          <a:xfrm>
            <a:off x="664122" y="1916606"/>
            <a:ext cx="7815755" cy="4697553"/>
          </a:xfrm>
          <a:prstGeom prst="rect">
            <a:avLst/>
          </a:prstGeom>
        </p:spPr>
      </p:pic>
    </p:spTree>
    <p:extLst>
      <p:ext uri="{BB962C8B-B14F-4D97-AF65-F5344CB8AC3E}">
        <p14:creationId xmlns:p14="http://schemas.microsoft.com/office/powerpoint/2010/main" val="1057735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 Quick Calculator</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marR="0" indent="0">
              <a:lnSpc>
                <a:spcPct val="107000"/>
              </a:lnSpc>
              <a:spcBef>
                <a:spcPts val="0"/>
              </a:spcBef>
              <a:spcAft>
                <a:spcPts val="800"/>
              </a:spcAft>
              <a:buNone/>
            </a:pPr>
            <a:r>
              <a:rPr lang="en-US" sz="1800" dirty="0">
                <a:effectLst/>
                <a:ea typeface="Calibri" panose="020F0502020204030204" pitchFamily="34" charset="0"/>
                <a:cs typeface="Times New Roman" panose="02020603050405020304" pitchFamily="18" charset="0"/>
              </a:rPr>
              <a:t>Example #</a:t>
            </a:r>
            <a:r>
              <a:rPr lang="en-US" sz="1800" dirty="0">
                <a:ea typeface="Calibri" panose="020F0502020204030204" pitchFamily="34" charset="0"/>
                <a:cs typeface="Times New Roman" panose="02020603050405020304" pitchFamily="18" charset="0"/>
              </a:rPr>
              <a:t>3</a:t>
            </a:r>
            <a:r>
              <a:rPr lang="en-US" sz="1800" dirty="0">
                <a:effectLst/>
                <a:ea typeface="Calibri" panose="020F0502020204030204" pitchFamily="34" charset="0"/>
                <a:cs typeface="Times New Roman" panose="02020603050405020304" pitchFamily="18" charset="0"/>
              </a:rPr>
              <a:t>: </a:t>
            </a:r>
            <a:r>
              <a:rPr lang="en-US" sz="1800" dirty="0">
                <a:ea typeface="Calibri" panose="020F0502020204030204" pitchFamily="34" charset="0"/>
                <a:cs typeface="Times New Roman" panose="02020603050405020304" pitchFamily="18" charset="0"/>
              </a:rPr>
              <a:t>Left eye LPO plus right eye NLP, </a:t>
            </a:r>
            <a:r>
              <a:rPr lang="en-US" sz="1800">
                <a:ea typeface="Calibri" panose="020F0502020204030204" pitchFamily="34" charset="0"/>
                <a:cs typeface="Times New Roman" panose="02020603050405020304" pitchFamily="18" charset="0"/>
              </a:rPr>
              <a:t>plus additional </a:t>
            </a:r>
            <a:r>
              <a:rPr lang="en-US" sz="1800" dirty="0">
                <a:ea typeface="Calibri" panose="020F0502020204030204" pitchFamily="34" charset="0"/>
                <a:cs typeface="Times New Roman" panose="02020603050405020304" pitchFamily="18" charset="0"/>
              </a:rPr>
              <a:t>50% combined disability.</a:t>
            </a:r>
            <a:endParaRPr lang="en-US" sz="1800" b="1"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b="1"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ffectLst/>
              <a:ea typeface="Times New Roman" panose="02020603050405020304" pitchFamily="18" charset="0"/>
            </a:endParaRPr>
          </a:p>
          <a:p>
            <a:pPr marL="0" indent="0">
              <a:lnSpc>
                <a:spcPct val="107000"/>
              </a:lnSpc>
              <a:spcAft>
                <a:spcPts val="800"/>
              </a:spcAft>
              <a:buSzPts val="1000"/>
              <a:buNone/>
              <a:tabLst>
                <a:tab pos="457200" algn="l"/>
              </a:tabLst>
            </a:pPr>
            <a:endParaRPr lang="en-US" sz="2400" dirty="0">
              <a:ea typeface="Calibri" panose="020F0502020204030204" pitchFamily="34" charset="0"/>
              <a:cs typeface="Times New Roman" panose="02020603050405020304" pitchFamily="18" charset="0"/>
            </a:endParaRPr>
          </a:p>
          <a:p>
            <a:pPr marL="635508" lvl="1" indent="-342900">
              <a:lnSpc>
                <a:spcPct val="107000"/>
              </a:lnSpc>
              <a:spcAft>
                <a:spcPts val="800"/>
              </a:spcAft>
              <a:buSzPts val="1000"/>
              <a:tabLst>
                <a:tab pos="457200" algn="l"/>
              </a:tabLst>
            </a:pPr>
            <a:endParaRPr lang="en-US" sz="20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87</a:t>
            </a:fld>
            <a:endParaRPr lang="en-US" dirty="0"/>
          </a:p>
        </p:txBody>
      </p:sp>
      <p:pic>
        <p:nvPicPr>
          <p:cNvPr id="6" name="Picture 5">
            <a:extLst>
              <a:ext uri="{FF2B5EF4-FFF2-40B4-BE49-F238E27FC236}">
                <a16:creationId xmlns:a16="http://schemas.microsoft.com/office/drawing/2014/main" id="{BC46D2FF-8DB3-C1DF-10F8-BD97A19805CD}"/>
              </a:ext>
            </a:extLst>
          </p:cNvPr>
          <p:cNvPicPr>
            <a:picLocks noChangeAspect="1"/>
          </p:cNvPicPr>
          <p:nvPr/>
        </p:nvPicPr>
        <p:blipFill>
          <a:blip r:embed="rId2"/>
          <a:stretch>
            <a:fillRect/>
          </a:stretch>
        </p:blipFill>
        <p:spPr>
          <a:xfrm>
            <a:off x="1219200" y="1999584"/>
            <a:ext cx="6496187" cy="4702968"/>
          </a:xfrm>
          <a:prstGeom prst="rect">
            <a:avLst/>
          </a:prstGeom>
        </p:spPr>
      </p:pic>
    </p:spTree>
    <p:extLst>
      <p:ext uri="{BB962C8B-B14F-4D97-AF65-F5344CB8AC3E}">
        <p14:creationId xmlns:p14="http://schemas.microsoft.com/office/powerpoint/2010/main" val="37717900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VA’s SMC Calculator</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lnSpc>
                <a:spcPct val="107000"/>
              </a:lnSpc>
              <a:spcAft>
                <a:spcPts val="800"/>
              </a:spcAft>
              <a:buNone/>
            </a:pPr>
            <a:r>
              <a:rPr lang="en-US" sz="1800" b="1" dirty="0">
                <a:ea typeface="Calibri" panose="020F0502020204030204" pitchFamily="34" charset="0"/>
                <a:cs typeface="Times New Roman" panose="02020603050405020304" pitchFamily="18" charset="0"/>
              </a:rPr>
              <a:t>Access VBMS-R</a:t>
            </a:r>
          </a:p>
          <a:p>
            <a:pPr marL="0" indent="0">
              <a:lnSpc>
                <a:spcPct val="107000"/>
              </a:lnSpc>
              <a:spcAft>
                <a:spcPts val="800"/>
              </a:spcAft>
              <a:buNone/>
            </a:pPr>
            <a:r>
              <a:rPr lang="en-US" sz="1800" b="1" dirty="0">
                <a:ea typeface="Calibri" panose="020F0502020204030204" pitchFamily="34" charset="0"/>
                <a:cs typeface="Times New Roman" panose="02020603050405020304" pitchFamily="18" charset="0"/>
              </a:rPr>
              <a:t>Click on tool icon</a:t>
            </a:r>
          </a:p>
          <a:p>
            <a:pPr marL="0" indent="0">
              <a:lnSpc>
                <a:spcPct val="107000"/>
              </a:lnSpc>
              <a:spcAft>
                <a:spcPts val="800"/>
              </a:spcAft>
              <a:buNone/>
            </a:pPr>
            <a:r>
              <a:rPr lang="en-US" sz="1800" b="1" dirty="0">
                <a:ea typeface="Calibri" panose="020F0502020204030204" pitchFamily="34" charset="0"/>
                <a:cs typeface="Times New Roman" panose="02020603050405020304" pitchFamily="18" charset="0"/>
              </a:rPr>
              <a:t>Choose SMC Calculator on right side</a:t>
            </a:r>
          </a:p>
          <a:p>
            <a:pPr marL="0"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ffectLst/>
              <a:ea typeface="Times New Roman" panose="02020603050405020304" pitchFamily="18" charset="0"/>
            </a:endParaRPr>
          </a:p>
          <a:p>
            <a:pPr marL="292608" lvl="1" indent="0">
              <a:lnSpc>
                <a:spcPct val="107000"/>
              </a:lnSpc>
              <a:spcAft>
                <a:spcPts val="800"/>
              </a:spcAft>
              <a:buSzPts val="1000"/>
              <a:buNone/>
              <a:tabLst>
                <a:tab pos="457200" algn="l"/>
              </a:tabLst>
            </a:pPr>
            <a:endParaRPr lang="en-US" sz="20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r>
              <a:rPr lang="en-US" sz="1700" dirty="0"/>
              <a:t>VA decision makers are required to use the SMC Calculator to determine appropriate SMC level.</a:t>
            </a: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88</a:t>
            </a:fld>
            <a:endParaRPr lang="en-US" dirty="0"/>
          </a:p>
        </p:txBody>
      </p:sp>
      <p:pic>
        <p:nvPicPr>
          <p:cNvPr id="7" name="Picture 6">
            <a:extLst>
              <a:ext uri="{FF2B5EF4-FFF2-40B4-BE49-F238E27FC236}">
                <a16:creationId xmlns:a16="http://schemas.microsoft.com/office/drawing/2014/main" id="{60FD9CDB-0723-F5FE-0147-163E777F1328}"/>
              </a:ext>
            </a:extLst>
          </p:cNvPr>
          <p:cNvPicPr>
            <a:picLocks noChangeAspect="1"/>
          </p:cNvPicPr>
          <p:nvPr/>
        </p:nvPicPr>
        <p:blipFill>
          <a:blip r:embed="rId2"/>
          <a:stretch>
            <a:fillRect/>
          </a:stretch>
        </p:blipFill>
        <p:spPr>
          <a:xfrm>
            <a:off x="0" y="2819400"/>
            <a:ext cx="9144000" cy="3371001"/>
          </a:xfrm>
          <a:prstGeom prst="rect">
            <a:avLst/>
          </a:prstGeom>
        </p:spPr>
      </p:pic>
    </p:spTree>
    <p:extLst>
      <p:ext uri="{BB962C8B-B14F-4D97-AF65-F5344CB8AC3E}">
        <p14:creationId xmlns:p14="http://schemas.microsoft.com/office/powerpoint/2010/main" val="22990787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3D4583-0E7B-EC48-B2CC-42E088E2AECF}"/>
              </a:ext>
            </a:extLst>
          </p:cNvPr>
          <p:cNvSpPr>
            <a:spLocks noGrp="1"/>
          </p:cNvSpPr>
          <p:nvPr>
            <p:ph type="sldNum" sz="quarter" idx="12"/>
          </p:nvPr>
        </p:nvSpPr>
        <p:spPr/>
        <p:txBody>
          <a:bodyPr/>
          <a:lstStyle/>
          <a:p>
            <a:fld id="{1B5C5464-0A0C-4F4F-8948-B8BFCC70FC15}" type="slidenum">
              <a:rPr lang="en-US" smtClean="0"/>
              <a:pPr/>
              <a:t>89</a:t>
            </a:fld>
            <a:endParaRPr lang="en-US" dirty="0"/>
          </a:p>
        </p:txBody>
      </p:sp>
      <p:sp>
        <p:nvSpPr>
          <p:cNvPr id="8" name="TextBox 7">
            <a:extLst>
              <a:ext uri="{FF2B5EF4-FFF2-40B4-BE49-F238E27FC236}">
                <a16:creationId xmlns:a16="http://schemas.microsoft.com/office/drawing/2014/main" id="{8928A356-A900-CA51-E8FB-0981087B4F8B}"/>
              </a:ext>
            </a:extLst>
          </p:cNvPr>
          <p:cNvSpPr txBox="1"/>
          <p:nvPr/>
        </p:nvSpPr>
        <p:spPr>
          <a:xfrm>
            <a:off x="381000" y="1447800"/>
            <a:ext cx="8382000" cy="3862596"/>
          </a:xfrm>
          <a:prstGeom prst="rect">
            <a:avLst/>
          </a:prstGeom>
          <a:noFill/>
        </p:spPr>
        <p:txBody>
          <a:bodyPr wrap="square" rtlCol="0">
            <a:spAutoFit/>
          </a:bodyPr>
          <a:lstStyle/>
          <a:p>
            <a:endParaRPr lang="en-US" sz="7500" dirty="0">
              <a:solidFill>
                <a:schemeClr val="accent1"/>
              </a:solidFill>
            </a:endParaRPr>
          </a:p>
          <a:p>
            <a:pPr algn="ctr"/>
            <a:r>
              <a:rPr lang="en-US" sz="8500" b="1" dirty="0">
                <a:solidFill>
                  <a:schemeClr val="accent1"/>
                </a:solidFill>
              </a:rPr>
              <a:t>SMC Filing Examples</a:t>
            </a:r>
          </a:p>
        </p:txBody>
      </p:sp>
      <p:pic>
        <p:nvPicPr>
          <p:cNvPr id="3" name="Picture 2">
            <a:extLst>
              <a:ext uri="{FF2B5EF4-FFF2-40B4-BE49-F238E27FC236}">
                <a16:creationId xmlns:a16="http://schemas.microsoft.com/office/drawing/2014/main" id="{9FF87559-F4F9-6615-4929-46D2BD5282AB}"/>
              </a:ext>
            </a:extLst>
          </p:cNvPr>
          <p:cNvPicPr>
            <a:picLocks noChangeAspect="1"/>
          </p:cNvPicPr>
          <p:nvPr/>
        </p:nvPicPr>
        <p:blipFill>
          <a:blip r:embed="rId2"/>
          <a:stretch>
            <a:fillRect/>
          </a:stretch>
        </p:blipFill>
        <p:spPr>
          <a:xfrm>
            <a:off x="1192237" y="457200"/>
            <a:ext cx="6759526" cy="769687"/>
          </a:xfrm>
          <a:prstGeom prst="rect">
            <a:avLst/>
          </a:prstGeom>
        </p:spPr>
      </p:pic>
    </p:spTree>
    <p:extLst>
      <p:ext uri="{BB962C8B-B14F-4D97-AF65-F5344CB8AC3E}">
        <p14:creationId xmlns:p14="http://schemas.microsoft.com/office/powerpoint/2010/main" val="39740313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 Higher Level Review Example*</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lnSpc>
                <a:spcPct val="107000"/>
              </a:lnSpc>
              <a:spcAft>
                <a:spcPts val="800"/>
              </a:spcAft>
              <a:buNone/>
            </a:pPr>
            <a:endParaRPr lang="en-US" sz="1800" b="1"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ffectLst/>
              <a:ea typeface="Times New Roman" panose="02020603050405020304" pitchFamily="18" charset="0"/>
            </a:endParaRPr>
          </a:p>
          <a:p>
            <a:pPr marL="292608" lvl="1" indent="0">
              <a:lnSpc>
                <a:spcPct val="107000"/>
              </a:lnSpc>
              <a:spcAft>
                <a:spcPts val="800"/>
              </a:spcAft>
              <a:buSzPts val="1000"/>
              <a:buNone/>
              <a:tabLst>
                <a:tab pos="457200" algn="l"/>
              </a:tabLst>
            </a:pPr>
            <a:endParaRPr lang="en-US" sz="20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1700" dirty="0"/>
          </a:p>
          <a:p>
            <a:pPr marL="118872" indent="0">
              <a:buNone/>
            </a:pPr>
            <a:endParaRPr lang="en-US" sz="1700" dirty="0"/>
          </a:p>
          <a:p>
            <a:pPr marL="118872" indent="0">
              <a:buNone/>
            </a:pPr>
            <a:r>
              <a:rPr lang="en-US" sz="1800" dirty="0"/>
              <a:t>* This was the case where VA initially granted A&amp;A but with an incorrect effective date, and failed to grant higher levels of SMC.</a:t>
            </a: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90</a:t>
            </a:fld>
            <a:endParaRPr lang="en-US" dirty="0"/>
          </a:p>
        </p:txBody>
      </p:sp>
      <p:pic>
        <p:nvPicPr>
          <p:cNvPr id="5" name="Picture 4">
            <a:extLst>
              <a:ext uri="{FF2B5EF4-FFF2-40B4-BE49-F238E27FC236}">
                <a16:creationId xmlns:a16="http://schemas.microsoft.com/office/drawing/2014/main" id="{C8AE9212-52E9-6D2E-6F3F-F350C51A281A}"/>
              </a:ext>
            </a:extLst>
          </p:cNvPr>
          <p:cNvPicPr>
            <a:picLocks noChangeAspect="1"/>
          </p:cNvPicPr>
          <p:nvPr/>
        </p:nvPicPr>
        <p:blipFill>
          <a:blip r:embed="rId2"/>
          <a:stretch>
            <a:fillRect/>
          </a:stretch>
        </p:blipFill>
        <p:spPr>
          <a:xfrm>
            <a:off x="76200" y="1524001"/>
            <a:ext cx="4442428" cy="3810000"/>
          </a:xfrm>
          <a:prstGeom prst="rect">
            <a:avLst/>
          </a:prstGeom>
        </p:spPr>
      </p:pic>
      <p:pic>
        <p:nvPicPr>
          <p:cNvPr id="6" name="Picture 5">
            <a:extLst>
              <a:ext uri="{FF2B5EF4-FFF2-40B4-BE49-F238E27FC236}">
                <a16:creationId xmlns:a16="http://schemas.microsoft.com/office/drawing/2014/main" id="{7A298D0C-0024-D5EA-E8CB-670CC8501FDC}"/>
              </a:ext>
            </a:extLst>
          </p:cNvPr>
          <p:cNvPicPr>
            <a:picLocks noChangeAspect="1"/>
          </p:cNvPicPr>
          <p:nvPr/>
        </p:nvPicPr>
        <p:blipFill>
          <a:blip r:embed="rId3"/>
          <a:stretch>
            <a:fillRect/>
          </a:stretch>
        </p:blipFill>
        <p:spPr>
          <a:xfrm>
            <a:off x="4627551" y="1524001"/>
            <a:ext cx="4440249" cy="3324809"/>
          </a:xfrm>
          <a:prstGeom prst="rect">
            <a:avLst/>
          </a:prstGeom>
        </p:spPr>
      </p:pic>
    </p:spTree>
    <p:extLst>
      <p:ext uri="{BB962C8B-B14F-4D97-AF65-F5344CB8AC3E}">
        <p14:creationId xmlns:p14="http://schemas.microsoft.com/office/powerpoint/2010/main" val="15148505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 Claim on 21-526EZ*</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lnSpc>
                <a:spcPct val="107000"/>
              </a:lnSpc>
              <a:spcAft>
                <a:spcPts val="800"/>
              </a:spcAft>
              <a:buNone/>
            </a:pPr>
            <a:endParaRPr lang="en-US" sz="1800" b="1"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ffectLst/>
              <a:ea typeface="Times New Roman" panose="02020603050405020304" pitchFamily="18" charset="0"/>
            </a:endParaRPr>
          </a:p>
          <a:p>
            <a:pPr marL="292608" lvl="1" indent="0">
              <a:lnSpc>
                <a:spcPct val="107000"/>
              </a:lnSpc>
              <a:spcAft>
                <a:spcPts val="800"/>
              </a:spcAft>
              <a:buSzPts val="1000"/>
              <a:buNone/>
              <a:tabLst>
                <a:tab pos="457200" algn="l"/>
              </a:tabLst>
            </a:pPr>
            <a:endParaRPr lang="en-US" sz="2000" dirty="0">
              <a:effectLst/>
              <a:ea typeface="Calibri" panose="020F0502020204030204" pitchFamily="34" charset="0"/>
              <a:cs typeface="Times New Roman" panose="02020603050405020304" pitchFamily="18" charset="0"/>
            </a:endParaRPr>
          </a:p>
          <a:p>
            <a:pPr marL="118872" indent="0">
              <a:buNone/>
            </a:pPr>
            <a:endParaRPr lang="en-US" sz="2000" dirty="0"/>
          </a:p>
          <a:p>
            <a:pPr marL="118872" indent="0">
              <a:buNone/>
            </a:pPr>
            <a:endParaRPr lang="en-US" sz="1700" dirty="0"/>
          </a:p>
          <a:p>
            <a:pPr marL="118872" indent="0">
              <a:buNone/>
            </a:pPr>
            <a:endParaRPr lang="en-US" sz="1600" dirty="0"/>
          </a:p>
          <a:p>
            <a:pPr marL="118872" indent="0">
              <a:buNone/>
            </a:pPr>
            <a:r>
              <a:rPr lang="en-US" sz="1600" dirty="0"/>
              <a:t>* This was a case where we were successful in getting a grant of SC for Parkinsonism and PTSD. At the time, veteran was reasonably self-sufficient. A few years later, veteran's spouse reached out to us and shared that her husband had to be institutionalized due to the severity of his conditions.</a:t>
            </a: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91</a:t>
            </a:fld>
            <a:endParaRPr lang="en-US" dirty="0"/>
          </a:p>
        </p:txBody>
      </p:sp>
      <p:pic>
        <p:nvPicPr>
          <p:cNvPr id="7" name="Picture 6">
            <a:extLst>
              <a:ext uri="{FF2B5EF4-FFF2-40B4-BE49-F238E27FC236}">
                <a16:creationId xmlns:a16="http://schemas.microsoft.com/office/drawing/2014/main" id="{4090CCFE-8D6D-1B5B-9501-10C68E91100D}"/>
              </a:ext>
            </a:extLst>
          </p:cNvPr>
          <p:cNvPicPr>
            <a:picLocks noChangeAspect="1"/>
          </p:cNvPicPr>
          <p:nvPr/>
        </p:nvPicPr>
        <p:blipFill>
          <a:blip r:embed="rId2"/>
          <a:stretch>
            <a:fillRect/>
          </a:stretch>
        </p:blipFill>
        <p:spPr>
          <a:xfrm>
            <a:off x="67734" y="1732788"/>
            <a:ext cx="6213092" cy="3144012"/>
          </a:xfrm>
          <a:prstGeom prst="rect">
            <a:avLst/>
          </a:prstGeom>
        </p:spPr>
      </p:pic>
      <p:sp>
        <p:nvSpPr>
          <p:cNvPr id="8" name="TextBox 7">
            <a:extLst>
              <a:ext uri="{FF2B5EF4-FFF2-40B4-BE49-F238E27FC236}">
                <a16:creationId xmlns:a16="http://schemas.microsoft.com/office/drawing/2014/main" id="{8DE6C059-4B1A-24EB-F1FB-3656980D22D4}"/>
              </a:ext>
            </a:extLst>
          </p:cNvPr>
          <p:cNvSpPr txBox="1"/>
          <p:nvPr/>
        </p:nvSpPr>
        <p:spPr>
          <a:xfrm>
            <a:off x="6326366" y="1676400"/>
            <a:ext cx="2741434" cy="4278094"/>
          </a:xfrm>
          <a:prstGeom prst="rect">
            <a:avLst/>
          </a:prstGeom>
          <a:noFill/>
        </p:spPr>
        <p:txBody>
          <a:bodyPr wrap="square" rtlCol="0">
            <a:spAutoFit/>
          </a:bodyPr>
          <a:lstStyle/>
          <a:p>
            <a:r>
              <a:rPr lang="en-US" sz="1600" dirty="0"/>
              <a:t>Our Strategy:</a:t>
            </a:r>
          </a:p>
          <a:p>
            <a:pPr marL="285750" indent="-285750">
              <a:buClr>
                <a:schemeClr val="accent1"/>
              </a:buClr>
              <a:buFont typeface="Arial" panose="020B0604020202020204" pitchFamily="34" charset="0"/>
              <a:buChar char="•"/>
            </a:pPr>
            <a:r>
              <a:rPr lang="en-US" sz="1600" dirty="0"/>
              <a:t>Break down each entitlement specifically and walk the adjudicator through the steps up to the SMC level we want.</a:t>
            </a:r>
          </a:p>
          <a:p>
            <a:pPr marL="285750" indent="-285750">
              <a:buClr>
                <a:schemeClr val="accent1"/>
              </a:buClr>
              <a:buFont typeface="Arial" panose="020B0604020202020204" pitchFamily="34" charset="0"/>
              <a:buChar char="•"/>
            </a:pPr>
            <a:r>
              <a:rPr lang="en-US" sz="1600" dirty="0"/>
              <a:t>Reference the supporting evidence (e.g., 21-2680).</a:t>
            </a:r>
          </a:p>
          <a:p>
            <a:pPr marL="285750" indent="-285750">
              <a:buClr>
                <a:schemeClr val="accent1"/>
              </a:buClr>
              <a:buFont typeface="Arial" panose="020B0604020202020204" pitchFamily="34" charset="0"/>
              <a:buChar char="•"/>
            </a:pPr>
            <a:r>
              <a:rPr lang="en-US" sz="1600" dirty="0"/>
              <a:t>Claim as an increase rather than as a new claim to obtain the earliest possible effective date. </a:t>
            </a:r>
          </a:p>
          <a:p>
            <a:pPr marL="285750" indent="-285750">
              <a:buClr>
                <a:schemeClr val="accent1"/>
              </a:buClr>
              <a:buFont typeface="Arial" panose="020B0604020202020204" pitchFamily="34" charset="0"/>
              <a:buChar char="•"/>
            </a:pPr>
            <a:r>
              <a:rPr lang="en-US" sz="1600" dirty="0"/>
              <a:t>Point to evidence showing earlier entitlement (e.g., in this case we noted spouse’s Caregiver grant).</a:t>
            </a:r>
          </a:p>
          <a:p>
            <a:endParaRPr lang="en-US" sz="1600" dirty="0"/>
          </a:p>
        </p:txBody>
      </p:sp>
    </p:spTree>
    <p:extLst>
      <p:ext uri="{BB962C8B-B14F-4D97-AF65-F5344CB8AC3E}">
        <p14:creationId xmlns:p14="http://schemas.microsoft.com/office/powerpoint/2010/main" val="25842387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800" b="1" dirty="0">
                <a:solidFill>
                  <a:schemeClr val="accent1"/>
                </a:solidFill>
                <a:effectLst/>
                <a:ea typeface="Calibri" panose="020F0502020204030204" pitchFamily="34" charset="0"/>
                <a:cs typeface="Calibri" panose="020F0502020204030204" pitchFamily="34" charset="0"/>
              </a:rPr>
              <a:t>SMC </a:t>
            </a:r>
            <a:r>
              <a:rPr lang="en-US" sz="3800" dirty="0">
                <a:solidFill>
                  <a:schemeClr val="accent1"/>
                </a:solidFill>
                <a:ea typeface="Calibri" panose="020F0502020204030204" pitchFamily="34" charset="0"/>
                <a:cs typeface="Calibri" panose="020F0502020204030204" pitchFamily="34" charset="0"/>
              </a:rPr>
              <a:t>Final Thoughts</a:t>
            </a:r>
            <a:endParaRPr lang="en-US" sz="38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457200" indent="-457200"/>
            <a:r>
              <a:rPr lang="en-US" sz="2300" dirty="0">
                <a:solidFill>
                  <a:srgbClr val="333333"/>
                </a:solidFill>
                <a:ea typeface="Calibri" panose="020F0502020204030204" pitchFamily="34" charset="0"/>
              </a:rPr>
              <a:t>SMC, especially at the higher levels, is extraordinarily complex. As a result, VA raters often commit errors when determining a veteran’s accurate entitlement.</a:t>
            </a:r>
          </a:p>
          <a:p>
            <a:pPr marL="457200" indent="-457200"/>
            <a:r>
              <a:rPr lang="en-US" sz="2300" dirty="0">
                <a:solidFill>
                  <a:srgbClr val="333333"/>
                </a:solidFill>
                <a:ea typeface="Calibri" panose="020F0502020204030204" pitchFamily="34" charset="0"/>
              </a:rPr>
              <a:t> While VA’s SMC calculator is generally accurate, raters often fail to input all of the correct data which results in insufficient levels of SMC being assigned.</a:t>
            </a:r>
          </a:p>
          <a:p>
            <a:pPr marL="457200" indent="-457200"/>
            <a:r>
              <a:rPr lang="en-US" sz="2400" dirty="0"/>
              <a:t>Since the authority to decide loss of use lies with the rater rather than the examining physician, VA frequently issues denials. Independent medical opinions are often essential to substantiate a finding of loss </a:t>
            </a:r>
            <a:r>
              <a:rPr lang="en-US" sz="2400"/>
              <a:t>of use.</a:t>
            </a:r>
            <a:endParaRPr lang="en-US" sz="2400" dirty="0"/>
          </a:p>
          <a:p>
            <a:pPr marL="457200" indent="-457200"/>
            <a:r>
              <a:rPr lang="en-US" sz="2300" dirty="0">
                <a:solidFill>
                  <a:srgbClr val="333333"/>
                </a:solidFill>
                <a:ea typeface="Calibri" panose="020F0502020204030204" pitchFamily="34" charset="0"/>
                <a:cs typeface="Times New Roman" panose="02020603050405020304" pitchFamily="18" charset="0"/>
              </a:rPr>
              <a:t> VA is very reluctant in granting A&amp;A for separate conditions (e.g., physical and mental). Again, IMOs may be necessary to establish more than one entitlement.</a:t>
            </a:r>
          </a:p>
          <a:p>
            <a:pPr marL="457200" indent="-457200"/>
            <a:r>
              <a:rPr lang="en-US" sz="2300" dirty="0">
                <a:solidFill>
                  <a:srgbClr val="333333"/>
                </a:solidFill>
                <a:ea typeface="Calibri" panose="020F0502020204030204" pitchFamily="34" charset="0"/>
                <a:cs typeface="Times New Roman" panose="02020603050405020304" pitchFamily="18" charset="0"/>
              </a:rPr>
              <a:t> SMC is a moving target and regularly litigated. Keep an eye on case law!</a:t>
            </a:r>
            <a:endParaRPr lang="en-US" sz="2300" dirty="0">
              <a:solidFill>
                <a:srgbClr val="333333"/>
              </a:solidFill>
              <a:ea typeface="Calibri" panose="020F0502020204030204" pitchFamily="34" charset="0"/>
            </a:endParaRPr>
          </a:p>
          <a:p>
            <a:pPr marL="118872" indent="0" algn="l">
              <a:buNone/>
            </a:pPr>
            <a:endParaRPr lang="en-US" sz="1800" b="1" dirty="0">
              <a:solidFill>
                <a:srgbClr val="333333"/>
              </a:solidFill>
              <a:effectLst/>
              <a:latin typeface="OpenSans-Regular"/>
              <a:ea typeface="Calibri" panose="020F0502020204030204" pitchFamily="34" charset="0"/>
            </a:endParaRPr>
          </a:p>
          <a:p>
            <a:pPr algn="l"/>
            <a:endParaRPr lang="en-US" sz="1800" b="1" dirty="0">
              <a:solidFill>
                <a:srgbClr val="333333"/>
              </a:solidFill>
              <a:latin typeface="OpenSans-Regular"/>
              <a:ea typeface="Calibri" panose="020F0502020204030204" pitchFamily="34" charset="0"/>
            </a:endParaRPr>
          </a:p>
          <a:p>
            <a:pPr algn="l"/>
            <a:endParaRPr lang="en-US" sz="1800" b="1" dirty="0">
              <a:solidFill>
                <a:srgbClr val="333333"/>
              </a:solidFill>
              <a:effectLst/>
              <a:latin typeface="OpenSans-Regular"/>
              <a:ea typeface="Calibri" panose="020F0502020204030204" pitchFamily="34"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92</a:t>
            </a:fld>
            <a:endParaRPr lang="en-US" dirty="0"/>
          </a:p>
        </p:txBody>
      </p:sp>
    </p:spTree>
    <p:extLst>
      <p:ext uri="{BB962C8B-B14F-4D97-AF65-F5344CB8AC3E}">
        <p14:creationId xmlns:p14="http://schemas.microsoft.com/office/powerpoint/2010/main" val="33893719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4F0A1-A00A-42C9-A2EC-49952D658211}"/>
              </a:ext>
            </a:extLst>
          </p:cNvPr>
          <p:cNvSpPr>
            <a:spLocks noGrp="1"/>
          </p:cNvSpPr>
          <p:nvPr>
            <p:ph type="title"/>
          </p:nvPr>
        </p:nvSpPr>
        <p:spPr/>
        <p:txBody>
          <a:bodyPr/>
          <a:lstStyle/>
          <a:p>
            <a:r>
              <a:rPr lang="en-US" dirty="0">
                <a:solidFill>
                  <a:schemeClr val="accent1"/>
                </a:solidFill>
              </a:rPr>
              <a:t>QUESTIONS?</a:t>
            </a:r>
          </a:p>
        </p:txBody>
      </p:sp>
      <p:pic>
        <p:nvPicPr>
          <p:cNvPr id="8" name="Picture 7" descr="A picture containing drawing&#10;&#10;Description automatically generated">
            <a:extLst>
              <a:ext uri="{FF2B5EF4-FFF2-40B4-BE49-F238E27FC236}">
                <a16:creationId xmlns:a16="http://schemas.microsoft.com/office/drawing/2014/main" id="{958FFFF2-5064-4D60-86C7-E39FD7DFFC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00200"/>
            <a:ext cx="9144000" cy="5143500"/>
          </a:xfrm>
          <a:prstGeom prst="rect">
            <a:avLst/>
          </a:prstGeom>
        </p:spPr>
      </p:pic>
      <p:sp>
        <p:nvSpPr>
          <p:cNvPr id="3" name="Slide Number Placeholder 2">
            <a:extLst>
              <a:ext uri="{FF2B5EF4-FFF2-40B4-BE49-F238E27FC236}">
                <a16:creationId xmlns:a16="http://schemas.microsoft.com/office/drawing/2014/main" id="{BC80CCA9-C587-418A-90A1-BD4299638024}"/>
              </a:ext>
            </a:extLst>
          </p:cNvPr>
          <p:cNvSpPr>
            <a:spLocks noGrp="1"/>
          </p:cNvSpPr>
          <p:nvPr>
            <p:ph type="sldNum" sz="quarter" idx="12"/>
          </p:nvPr>
        </p:nvSpPr>
        <p:spPr/>
        <p:txBody>
          <a:bodyPr/>
          <a:lstStyle/>
          <a:p>
            <a:fld id="{1B5C5464-0A0C-4F4F-8948-B8BFCC70FC15}" type="slidenum">
              <a:rPr lang="en-US" smtClean="0"/>
              <a:pPr/>
              <a:t>93</a:t>
            </a:fld>
            <a:endParaRPr lang="en-US" dirty="0"/>
          </a:p>
        </p:txBody>
      </p:sp>
    </p:spTree>
    <p:extLst>
      <p:ext uri="{BB962C8B-B14F-4D97-AF65-F5344CB8AC3E}">
        <p14:creationId xmlns:p14="http://schemas.microsoft.com/office/powerpoint/2010/main" val="22526889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rPr>
              <a:t>More Questions? </a:t>
            </a:r>
          </a:p>
        </p:txBody>
      </p:sp>
      <p:sp>
        <p:nvSpPr>
          <p:cNvPr id="3" name="Content Placeholder 2"/>
          <p:cNvSpPr>
            <a:spLocks noGrp="1"/>
          </p:cNvSpPr>
          <p:nvPr>
            <p:ph idx="1"/>
          </p:nvPr>
        </p:nvSpPr>
        <p:spPr>
          <a:xfrm>
            <a:off x="76200" y="1408176"/>
            <a:ext cx="9067800" cy="5449823"/>
          </a:xfrm>
        </p:spPr>
        <p:txBody>
          <a:bodyPr>
            <a:normAutofit/>
          </a:bodyPr>
          <a:lstStyle/>
          <a:p>
            <a:pPr marL="118872" indent="0" algn="ctr">
              <a:buNone/>
            </a:pPr>
            <a:endParaRPr lang="en-US" sz="2200" b="1" dirty="0"/>
          </a:p>
          <a:p>
            <a:pPr marL="118872" indent="0" algn="ctr">
              <a:buNone/>
            </a:pPr>
            <a:r>
              <a:rPr lang="en-US" sz="2200" b="1" dirty="0"/>
              <a:t>Feel free to contact us about questions from this training or ANYTIME you have a question about a claim: </a:t>
            </a:r>
          </a:p>
          <a:p>
            <a:pPr marL="118872" indent="0" algn="ctr">
              <a:buNone/>
            </a:pPr>
            <a:endParaRPr lang="en-US" sz="2200" b="1" dirty="0"/>
          </a:p>
          <a:p>
            <a:pPr marL="118872" indent="0" algn="ctr">
              <a:buNone/>
            </a:pPr>
            <a:r>
              <a:rPr lang="en-US" sz="2200" b="1" dirty="0">
                <a:hlinkClick r:id="rId2"/>
              </a:rPr>
              <a:t>CACVSO@eagleveteranslaw.com</a:t>
            </a:r>
            <a:endParaRPr lang="en-US" sz="2200" b="1" dirty="0"/>
          </a:p>
          <a:p>
            <a:pPr marL="118872" indent="0" algn="ctr">
              <a:buNone/>
            </a:pPr>
            <a:endParaRPr lang="en-US" sz="2200" dirty="0"/>
          </a:p>
          <a:p>
            <a:pPr marL="118872" indent="0" algn="ctr">
              <a:buNone/>
            </a:pPr>
            <a:r>
              <a:rPr lang="en-US" sz="2200" b="1" dirty="0"/>
              <a:t>Join us for our weekly YouTube livestream where we break down veterans’ claims and appeals with clear, reliable, on‑point education: </a:t>
            </a:r>
            <a:r>
              <a:rPr lang="en-US" sz="2200" b="1" dirty="0">
                <a:hlinkClick r:id="rId3" tooltip="www.youtube.com"/>
              </a:rPr>
              <a:t>https://www.youtube.com/@RRCC-cjc/streams</a:t>
            </a:r>
            <a:endParaRPr lang="is-IS" sz="2200" b="1" dirty="0"/>
          </a:p>
        </p:txBody>
      </p:sp>
      <p:pic>
        <p:nvPicPr>
          <p:cNvPr id="5" name="Picture 4" descr="Logo, company name&#10;&#10;Description automatically generated">
            <a:extLst>
              <a:ext uri="{FF2B5EF4-FFF2-40B4-BE49-F238E27FC236}">
                <a16:creationId xmlns:a16="http://schemas.microsoft.com/office/drawing/2014/main" id="{DD7BEFD8-F200-4705-AA28-97BAF9793B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2853" y="4858585"/>
            <a:ext cx="2046147" cy="1706647"/>
          </a:xfrm>
          <a:prstGeom prst="rect">
            <a:avLst/>
          </a:prstGeom>
        </p:spPr>
      </p:pic>
      <p:sp>
        <p:nvSpPr>
          <p:cNvPr id="4" name="Slide Number Placeholder 3">
            <a:extLst>
              <a:ext uri="{FF2B5EF4-FFF2-40B4-BE49-F238E27FC236}">
                <a16:creationId xmlns:a16="http://schemas.microsoft.com/office/drawing/2014/main" id="{C5E31012-0361-4ABF-8211-AEA4E578934E}"/>
              </a:ext>
            </a:extLst>
          </p:cNvPr>
          <p:cNvSpPr>
            <a:spLocks noGrp="1"/>
          </p:cNvSpPr>
          <p:nvPr>
            <p:ph type="sldNum" sz="quarter" idx="12"/>
          </p:nvPr>
        </p:nvSpPr>
        <p:spPr/>
        <p:txBody>
          <a:bodyPr/>
          <a:lstStyle/>
          <a:p>
            <a:fld id="{1B5C5464-0A0C-4F4F-8948-B8BFCC70FC15}" type="slidenum">
              <a:rPr lang="en-US" smtClean="0"/>
              <a:pPr/>
              <a:t>94</a:t>
            </a:fld>
            <a:endParaRPr lang="en-US" dirty="0"/>
          </a:p>
        </p:txBody>
      </p:sp>
      <p:pic>
        <p:nvPicPr>
          <p:cNvPr id="7" name="Picture 6">
            <a:extLst>
              <a:ext uri="{FF2B5EF4-FFF2-40B4-BE49-F238E27FC236}">
                <a16:creationId xmlns:a16="http://schemas.microsoft.com/office/drawing/2014/main" id="{B34B1109-430A-6F06-E5CA-9186B9C025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6400" y="4720212"/>
            <a:ext cx="3200400" cy="1845020"/>
          </a:xfrm>
          <a:prstGeom prst="rect">
            <a:avLst/>
          </a:prstGeom>
        </p:spPr>
      </p:pic>
    </p:spTree>
    <p:extLst>
      <p:ext uri="{BB962C8B-B14F-4D97-AF65-F5344CB8AC3E}">
        <p14:creationId xmlns:p14="http://schemas.microsoft.com/office/powerpoint/2010/main" val="14672114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88015</TotalTime>
  <Words>11115</Words>
  <Application>Microsoft Office PowerPoint</Application>
  <PresentationFormat>On-screen Show (4:3)</PresentationFormat>
  <Paragraphs>1787</Paragraphs>
  <Slides>94</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94</vt:i4>
      </vt:variant>
    </vt:vector>
  </HeadingPairs>
  <TitlesOfParts>
    <vt:vector size="104" baseType="lpstr">
      <vt:lpstr>arial</vt:lpstr>
      <vt:lpstr>arial</vt:lpstr>
      <vt:lpstr>Calibri</vt:lpstr>
      <vt:lpstr>Corbel</vt:lpstr>
      <vt:lpstr>OpenSans-Regular</vt:lpstr>
      <vt:lpstr>Times New Roman</vt:lpstr>
      <vt:lpstr>Wingdings</vt:lpstr>
      <vt:lpstr>Wingdings 2</vt:lpstr>
      <vt:lpstr>Wingdings 3</vt:lpstr>
      <vt:lpstr>Module</vt:lpstr>
      <vt:lpstr>Special Monthly Compensation Part 2:  Higher Levels of SMC</vt:lpstr>
      <vt:lpstr>2026 SMC Rates (no dependents)</vt:lpstr>
      <vt:lpstr>PowerPoint Presentation</vt:lpstr>
      <vt:lpstr>Higher Levels of SMC</vt:lpstr>
      <vt:lpstr>Levels of Loss For SMC Determinations</vt:lpstr>
      <vt:lpstr>Levels of Loss/Loss of Use – Upper Extremities</vt:lpstr>
      <vt:lpstr>Levels of Loss/Loss of Use – Lower Extremities</vt:lpstr>
      <vt:lpstr>Natural Elbow or Knee Action</vt:lpstr>
      <vt:lpstr>Levels of Loss/Loss of Use – Vision</vt:lpstr>
      <vt:lpstr>A Key Point About Higher Levels of SMC</vt:lpstr>
      <vt:lpstr>PowerPoint Presentation</vt:lpstr>
      <vt:lpstr>SMC-L Review </vt:lpstr>
      <vt:lpstr>PowerPoint Presentation</vt:lpstr>
      <vt:lpstr>SMC-M </vt:lpstr>
      <vt:lpstr>PowerPoint Presentation</vt:lpstr>
      <vt:lpstr>SMC-N </vt:lpstr>
      <vt:lpstr>Loss/Loss of Use Quick Guide</vt:lpstr>
      <vt:lpstr>Loss/Loss of Use Quick Guide</vt:lpstr>
      <vt:lpstr>Loss/Loss of Use Quick Guide</vt:lpstr>
      <vt:lpstr>PowerPoint Presentation</vt:lpstr>
      <vt:lpstr>SMC-O </vt:lpstr>
      <vt:lpstr>SMC-O </vt:lpstr>
      <vt:lpstr>SMC-O </vt:lpstr>
      <vt:lpstr>SMC-O </vt:lpstr>
      <vt:lpstr>QUESTIONS?</vt:lpstr>
      <vt:lpstr>PowerPoint Presentation</vt:lpstr>
      <vt:lpstr>SMC-P </vt:lpstr>
      <vt:lpstr>SMC-P – The Statute </vt:lpstr>
      <vt:lpstr>SMC-P – The Corresponding Regulations </vt:lpstr>
      <vt:lpstr>SMC-L1/2 (As Listed in 38 CFR § 3.350(f)(1) and f(2)) </vt:lpstr>
      <vt:lpstr>SMC-M1/2 (As Listed in 38 CFR § 3.350(f)(1) and f(2)) </vt:lpstr>
      <vt:lpstr>SMC-N1/2 (As Listed in 38 CFR § 3.350(f)(1) and f(2)) </vt:lpstr>
      <vt:lpstr>SMC-P Statutory Rates As Listed in 38 CFR § 3.350(f)(1)</vt:lpstr>
      <vt:lpstr>Other 38 CFR. § 3.350(f)(2) Combinations</vt:lpstr>
      <vt:lpstr>PowerPoint Presentation</vt:lpstr>
      <vt:lpstr>Calculating Extremity Half &amp; Full Steps On the Fly</vt:lpstr>
      <vt:lpstr>Calculating Blindness Half &amp; Full Steps On the Fly</vt:lpstr>
      <vt:lpstr>38 C.F.R. § 3.350(f)(3)</vt:lpstr>
      <vt:lpstr>38 CFR § 3.350(f)(4) </vt:lpstr>
      <vt:lpstr>38 CFR § 3.350(f)(5) - More Half Step Bumps </vt:lpstr>
      <vt:lpstr>Half and Full-Step Bump Examples</vt:lpstr>
      <vt:lpstr>Half and Full-Step Bump Examples</vt:lpstr>
      <vt:lpstr>38 CFR § 3.350(f)(3) and (f)(4) Exception</vt:lpstr>
      <vt:lpstr>Anatomical Segments</vt:lpstr>
      <vt:lpstr>Anatomical Segment Example </vt:lpstr>
      <vt:lpstr>Maximizing Benefits With SMC-P </vt:lpstr>
      <vt:lpstr>SMC-P Caveats </vt:lpstr>
      <vt:lpstr>"Barry Bump" Example</vt:lpstr>
      <vt:lpstr>"Barry Bump" Example</vt:lpstr>
      <vt:lpstr>"Barry Bump" Caveat</vt:lpstr>
      <vt:lpstr>Advocacy Tip</vt:lpstr>
      <vt:lpstr>“Pyramiding P” Example</vt:lpstr>
      <vt:lpstr>“Pyramiding P” Example</vt:lpstr>
      <vt:lpstr>PowerPoint Presentation</vt:lpstr>
      <vt:lpstr>SMC-Q </vt:lpstr>
      <vt:lpstr>PowerPoint Presentation</vt:lpstr>
      <vt:lpstr>SMC-R1 </vt:lpstr>
      <vt:lpstr>SMC-R1 </vt:lpstr>
      <vt:lpstr>SMC-R1 </vt:lpstr>
      <vt:lpstr>SMC-R1 </vt:lpstr>
      <vt:lpstr>SMC-R1 Case Study </vt:lpstr>
      <vt:lpstr>SMC-R1 Case Study </vt:lpstr>
      <vt:lpstr>Advocacy Tip</vt:lpstr>
      <vt:lpstr>The Proper Level of Loss Can Make a Big Difference (Make Sure VA Gets it Right!)</vt:lpstr>
      <vt:lpstr>The Proper Level of Loss Can Make a Big Difference (Make Sure VA Gets it Right!)</vt:lpstr>
      <vt:lpstr>More R1 Strategy</vt:lpstr>
      <vt:lpstr>PowerPoint Presentation</vt:lpstr>
      <vt:lpstr>SMC-R2 </vt:lpstr>
      <vt:lpstr>SMC-R2 </vt:lpstr>
      <vt:lpstr>SMC-R2 </vt:lpstr>
      <vt:lpstr>SMC-R2 </vt:lpstr>
      <vt:lpstr>PowerPoint Presentation</vt:lpstr>
      <vt:lpstr>SMC-T </vt:lpstr>
      <vt:lpstr>SMC-T </vt:lpstr>
      <vt:lpstr>Potential SMC-T Challenge</vt:lpstr>
      <vt:lpstr>PowerPoint Presentation</vt:lpstr>
      <vt:lpstr>Hospitalization</vt:lpstr>
      <vt:lpstr>Hospitalization</vt:lpstr>
      <vt:lpstr>Paired Organs</vt:lpstr>
      <vt:lpstr>Automobile Allowance and Adaptive Equipment</vt:lpstr>
      <vt:lpstr>Specially Adaptive Housing</vt:lpstr>
      <vt:lpstr>Spousal Aid &amp; Attendance</vt:lpstr>
      <vt:lpstr>PowerPoint Presentation</vt:lpstr>
      <vt:lpstr>SMC Quick Calculator</vt:lpstr>
      <vt:lpstr>SMC Quick Calculator</vt:lpstr>
      <vt:lpstr>SMC Quick Calculator</vt:lpstr>
      <vt:lpstr>SMC Quick Calculator</vt:lpstr>
      <vt:lpstr>VA’s SMC Calculator</vt:lpstr>
      <vt:lpstr>PowerPoint Presentation</vt:lpstr>
      <vt:lpstr>SMC Higher Level Review Example*</vt:lpstr>
      <vt:lpstr>SMC Claim on 21-526EZ*</vt:lpstr>
      <vt:lpstr>SMC Final Thoughts</vt:lpstr>
      <vt:lpstr>QUESTIONS?</vt:lpstr>
      <vt:lpstr>More Questions? </vt:lpstr>
    </vt:vector>
  </TitlesOfParts>
  <Company>United States Court of Veteran Affairs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Court of Appeals for Veterans Claims</dc:title>
  <dc:creator>anne stygles</dc:creator>
  <cp:lastModifiedBy>Jim Radogna</cp:lastModifiedBy>
  <cp:revision>1297</cp:revision>
  <cp:lastPrinted>2023-02-13T20:47:12Z</cp:lastPrinted>
  <dcterms:created xsi:type="dcterms:W3CDTF">2011-03-11T21:47:51Z</dcterms:created>
  <dcterms:modified xsi:type="dcterms:W3CDTF">2026-10-09T15:33:58Z</dcterms:modified>
</cp:coreProperties>
</file>