
<file path=[Content_Types].xml><?xml version="1.0" encoding="utf-8"?>
<Types xmlns="http://schemas.openxmlformats.org/package/2006/content-types">
  <Default Extension="com" ContentType="image/pn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69" r:id="rId3"/>
  </p:sldMasterIdLst>
  <p:notesMasterIdLst>
    <p:notesMasterId r:id="rId41"/>
  </p:notesMasterIdLst>
  <p:sldIdLst>
    <p:sldId id="302" r:id="rId4"/>
    <p:sldId id="257" r:id="rId5"/>
    <p:sldId id="258" r:id="rId6"/>
    <p:sldId id="301" r:id="rId7"/>
    <p:sldId id="260" r:id="rId8"/>
    <p:sldId id="261" r:id="rId9"/>
    <p:sldId id="262" r:id="rId10"/>
    <p:sldId id="263" r:id="rId11"/>
    <p:sldId id="300" r:id="rId12"/>
    <p:sldId id="30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3" r:id="rId21"/>
    <p:sldId id="274" r:id="rId22"/>
    <p:sldId id="275" r:id="rId23"/>
    <p:sldId id="277" r:id="rId24"/>
    <p:sldId id="278" r:id="rId25"/>
    <p:sldId id="279" r:id="rId26"/>
    <p:sldId id="281" r:id="rId27"/>
    <p:sldId id="282" r:id="rId28"/>
    <p:sldId id="298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614" r:id="rId40"/>
  </p:sldIdLst>
  <p:sldSz cx="12192000" cy="6858000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C04"/>
    <a:srgbClr val="8D0196"/>
    <a:srgbClr val="008A00"/>
    <a:srgbClr val="1673D2"/>
    <a:srgbClr val="6F2B35"/>
    <a:srgbClr val="DA9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3" autoAdjust="0"/>
    <p:restoredTop sz="85329" autoAdjust="0"/>
  </p:normalViewPr>
  <p:slideViewPr>
    <p:cSldViewPr snapToGrid="0">
      <p:cViewPr varScale="1">
        <p:scale>
          <a:sx n="81" d="100"/>
          <a:sy n="81" d="100"/>
        </p:scale>
        <p:origin x="264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38141-E393-4290-A230-EEDEB819F9D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D2084-C972-4CC4-90F6-299124C7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57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D2084-C972-4CC4-90F6-299124C758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009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Five skills, all practical. If the room can do these five things on Monday morning, the session worked.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call happens during grief. The family needs calm and a plan.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$1,699.36 a month is a spouse-only DIC payment before any add-ons. That is more than $20,000 a year, tax-free.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equitable tolling: the Supreme Court held in Arellano v. McDonough (2023) that the § 5110 effective-date rules cannot be extended for good cause. Missed months are gone.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 will not run the § 1318 or accrued analysis unless someone raises it. That is your job.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 chapters, three different logics: DIC is compensation, pension is need, burial is reimbursement.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Mixing them up causes most intake errors, for example asking a DIC claimant about income.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§§ 5121/5121A and § 5110(d) are not benefits. They are the timing rules that decide whether the family is paid.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Trigger: a service-connected disability caused or contributed to the death.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income test for spouses and children. Say it twice; families often assume DIC depends on income.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real fight is causation under 3.312 (Part II).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 conceding, also check § 1151 (death from VA care) and training deaths.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 parts: valid marriage, continuous cohabitation (with exceptions), and not remarried, subject to the age-55 rule.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 law decides validity. California does not create common-law marriages, but it recognizes ones validly formed in states that do. "Deemed valid" marriages under 3.52 can save a defective one.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Remarriage at 55 or older keeps DIC (Pub. L. 116-315, eff. Jan. 5, 2021). Any handout that says 57 is out of date.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One-year marriage rule (3.54): there are exceptions, such as a child born of the marriage or marriage within 15 years of separation from service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8-year add-on: totally disabled (TDIU counts) for 8 continuous years before death AND married for those same 8 years. Spouse plus add-on is $2,060.21 a month.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Transitional benefit: $359 a month for the first 2 years when there is a child under 18.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Practice point: audit every award letter. The 8-year add-on is the one most often missed.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Helpless-child claims turn on evidence from before the 18th birthday: school records, medical records, SSA findings. Start that development early; it is slow.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Needs-based. The death can be from any cause. The test is wartime service plus financial need.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 test: generally 90 days active duty with at least 1 day during a wartime period. Later enlistees may also need 24 months or their full period of service.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Pension is gate three, not an afterthought. Elderly spouses with high medical costs often qualify.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NSC burial and plot allowances: $1,032 each for deaths on or after Oct. 1, 2026 ($1,002 for FY2026 deaths). Always check the date of death.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Service-connected death: up to $2,000, instead of the NSC amounts.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Headstone, marker, medallion, and flag: no deadline and no cost.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national cemetery eligibility before the family buys a private plot.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Accrued: money VA owed the veteran at death, decided on the evidence in the file at death.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Substitution: the survivor steps into the pending claim or appeal and can add new evidence. That makes it usually the stronger option.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have a hard one-year deadline from death. Form 21P-0847 is the substitution request.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in doubt, file for both. Put the deadline date in red in the intake notes.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Walk the timeline slowly. Death March 10, claim filed within a year: DIC is effective March 1, the first day of the month of death. Claim filed in month 14: the effective date is tied to the claim, and roughly thirteen months of payments are simply gone. This is the strongest argument for early intake you can make to a family.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Five regulation groups decide nearly every survivors case. If the room memorizes nothing else from Part II, 3.312 and 3.22 are the two that change outcomes.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Contributory cause is where VSOs win DIC cases: diabetes that worsened the fatal infection, PTSD medication that complicated cardiac care. Get a medical opinion that uses the regulation's words: contributed substantially or materially.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MAPR figures shown are December 1, 2025 to November 30, 2026: spouse with no dependents $11,699; with one child $15,311; Aid and Attendance $18,697 without dependents and $22,304 with one child; each additional child adds $2,984. The medical-expense deduction is the lever: unreimbursed medical expenses above 5% of MAPR reduce countable income dollar for dollar.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36-month look-back on transfers for less than fair market value.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penalty is a period of ineligibility, capped at 5 years. Transfers before Oct. 18, 2018 are never counted.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Advise before the transfer, not after. Once the house is deeded to the kids, you cannot undo the penalty.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Watch for "pension advisors" selling asset-repositioning products. Refer families to an accredited attorney.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Same lesson as the M21-1 reorganization in the debt training: yesterday's pinpoint cite is today's credibility problem. The two-year clock is statutory in origin (38 U.S.C. § 2304) and the regulation at 3.1703 states it plainly.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Same pyramid as the debt training, applied to death claims. A filing that cites the statute, the regulation, and the manual section the rater skipped is hard to deny twice.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Verify the H.R. 6047 status the week you present this. If it has moved in the Senate, say so; if it has become law, the DIC rates slide needs new numbers before the session, not after.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intake facts map one-to-one onto the triage: ratings duration feeds § 1318, the pending claim feeds substitution, the burial date starts the two-year clock. Miss a fact and you miss a benefit.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One year for the DIC effective date under § 5110(d). One year for accrued and substitution under §§ 5121(c) and 5121A. Two years for the non-service-connected burial claim under 38 CFR 3.1703. Calendar all three at intake, with ticklers at 90 days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POLL / ANSWER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Correct answer: B. DIC is still available (from the claim date, not the month of death) and NSC burial is open until 2 years after burial. Accrued and substitution are gone.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D2084-C972-4CC4-90F6-299124C7587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739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Every trap on this slide is a real pattern, and every one is preventable at intake. If the room takes nothing else, the § 1318 and accrued traps justify the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Theory first is the same discipline as the waiver deck: pick the legal theory, then let the evidence follow it. Filing first and theorizing later produces denials that take a year to unwind.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Intent to File preserves the effective date for up to a year while the family gathers documents. It costs nothing and rescues cases where the death certificate or marriage proof takes months.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VA has a duty to assist, but the strongest survivors files arrive complete. A private medical opinion that tracks “contributed substantially or materially” is often the single document that changes the outcome.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Match the lane to the error: evidence problems go supplemental, legal errors go HLR, judgment calls go to the Board. Filing the wrong lane wastes the one resource families cannot recover, which is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This is the poll case from earlier in the session, now with the answer. Note the add-on: the same 12 years that satisfy § 1318 also satisfy the 8-year rule, and the marriage covered the same period.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Walk the arithmetic out loud: 5% of the $11,699 MAPR is $585; $3,000 minus $585 is $2,415 of deductible expense; $800 over minus $2,415 is $1,615 under. Thirty seconds of math, a monthly check for life.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Depending on the dates, two different legal routes can reach the same family. The teaching point is not the route; it is that “you remarried, you are done” has not been reliable advice for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checklist mirrors the session. If an office laminates one slide, it is this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Point the room to the rate pages on va.gov and remind them the figures refresh twice a year: DIC and pension on December 1, burial amounts on October 1. A rate quoted from memory is a rate waiting to be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_one">
    <p:bg>
      <p:bgPr>
        <a:solidFill>
          <a:srgbClr val="104C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1ACA905-FA76-425A-939F-5A34A981F1CA}"/>
              </a:ext>
            </a:extLst>
          </p:cNvPr>
          <p:cNvSpPr/>
          <p:nvPr userDrawn="1"/>
        </p:nvSpPr>
        <p:spPr>
          <a:xfrm>
            <a:off x="3804745" y="0"/>
            <a:ext cx="8387255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E151D-FE6F-48E4-97A7-84847DFBFF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32283" y="2470641"/>
            <a:ext cx="5665076" cy="1909763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rgbClr val="104C7D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Lesson </a:t>
            </a:r>
            <a:r>
              <a:rPr lang="en-US" dirty="0" err="1"/>
              <a:t>x.x</a:t>
            </a:r>
            <a:br>
              <a:rPr lang="en-US" dirty="0"/>
            </a:br>
            <a:r>
              <a:rPr lang="en-US" dirty="0"/>
              <a:t>Title: Subtitle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8EF51B-30A1-42BE-96B9-01E418F50A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2283" y="4512660"/>
            <a:ext cx="5935717" cy="157917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FAD28-F3AF-4E61-A493-82AFDDB5FF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D393D-028B-4941-8330-FCBF4EA9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© 2018-2024 Bergmann &amp; Moore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04389-B93A-4AF2-83C3-A0ECDD1B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A3FBCB-B889-4A4C-9DFA-4D5296EE2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0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62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BDCFC3-FFE7-FDC1-533A-DF319CB89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440F0D-AA29-CB7C-BDE5-5B92E8EAF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2018-2023 Bergmann &amp; Moore LLC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CB02A-545A-AAF2-2FDA-661AA63C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FBCB-B889-4A4C-9DFA-4D5296EE2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0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_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5D7D9-8D3B-4E29-858B-CDC4FE07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2" y="249594"/>
            <a:ext cx="11836399" cy="9188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3C5122-7686-4D3E-88EC-F0B9B11C8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1979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772AD97A-4EE5-4134-952F-E148AF3C26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7F4DC1D-4A60-43A1-921F-4D5137E19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333" y="1456268"/>
            <a:ext cx="11836400" cy="4997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4135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5D7D9-8D3B-4E29-858B-CDC4FE07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2" y="249594"/>
            <a:ext cx="11836399" cy="9188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3C5122-7686-4D3E-88EC-F0B9B11C8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1979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772AD97A-4EE5-4134-952F-E148AF3C26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7F4DC1D-4A60-43A1-921F-4D5137E19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333" y="1456268"/>
            <a:ext cx="11836400" cy="4997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1616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with Graphic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5D7D9-8D3B-4E29-858B-CDC4FE07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2" y="249594"/>
            <a:ext cx="11836399" cy="9188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3C5122-7686-4D3E-88EC-F0B9B11C8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1979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772AD97A-4EE5-4134-952F-E148AF3C26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7F4DC1D-4A60-43A1-921F-4D5137E19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333" y="1456268"/>
            <a:ext cx="6475307" cy="4997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6985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with Graphic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5D7D9-8D3B-4E29-858B-CDC4FE07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2" y="249594"/>
            <a:ext cx="11836399" cy="9188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3C5122-7686-4D3E-88EC-F0B9B11C8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1979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772AD97A-4EE5-4134-952F-E148AF3C26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7F4DC1D-4A60-43A1-921F-4D5137E19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101" y="1498189"/>
            <a:ext cx="7398899" cy="4997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9791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200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523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4C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0D9E2D-C64A-410E-BD4D-F4805FE74153}"/>
              </a:ext>
            </a:extLst>
          </p:cNvPr>
          <p:cNvSpPr/>
          <p:nvPr userDrawn="1"/>
        </p:nvSpPr>
        <p:spPr>
          <a:xfrm>
            <a:off x="3804745" y="3"/>
            <a:ext cx="8387255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5FDE16B-E99B-4AC6-82FF-65CB8D39624E}"/>
              </a:ext>
            </a:extLst>
          </p:cNvPr>
          <p:cNvSpPr txBox="1">
            <a:spLocks/>
          </p:cNvSpPr>
          <p:nvPr userDrawn="1"/>
        </p:nvSpPr>
        <p:spPr>
          <a:xfrm>
            <a:off x="4732283" y="2335426"/>
            <a:ext cx="5665076" cy="232246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104C7D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en-US" dirty="0"/>
              <a:t>Lesson </a:t>
            </a:r>
            <a:r>
              <a:rPr lang="en-US" dirty="0" err="1"/>
              <a:t>x.x</a:t>
            </a:r>
            <a:br>
              <a:rPr lang="en-US" dirty="0"/>
            </a:br>
            <a:r>
              <a:rPr lang="en-US" dirty="0"/>
              <a:t>Title: Subtitle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093CBA-1F96-4DEF-8FD3-39B33223A681}"/>
              </a:ext>
            </a:extLst>
          </p:cNvPr>
          <p:cNvSpPr txBox="1">
            <a:spLocks/>
          </p:cNvSpPr>
          <p:nvPr userDrawn="1"/>
        </p:nvSpPr>
        <p:spPr>
          <a:xfrm>
            <a:off x="4732282" y="4794422"/>
            <a:ext cx="5935717" cy="92675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E8B0E78-AD7C-4CC3-9DD3-E4113E368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0B491D6-0456-4CE0-8995-C62E19DD6E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© 2018-2026 Bergmann &amp; Moore LLC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7E32307-B977-4CD9-A33A-7C53D1190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A3FBCB-B889-4A4C-9DFA-4D5296EE229C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16FC884-8DE5-4A55-B14D-D6E4D16EF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96" y="357718"/>
            <a:ext cx="1905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4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4C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49D4154-A4E1-46BB-893C-7831CBD9DF44}"/>
              </a:ext>
            </a:extLst>
          </p:cNvPr>
          <p:cNvSpPr/>
          <p:nvPr userDrawn="1"/>
        </p:nvSpPr>
        <p:spPr>
          <a:xfrm>
            <a:off x="0" y="1366345"/>
            <a:ext cx="12192000" cy="54916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BD2EB-2D0A-46D6-B41D-B21156107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65324" y="62855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AD97A-4EE5-4134-952F-E148AF3C266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E5193E-EA91-4534-B1AE-CBBF67E11462}"/>
              </a:ext>
            </a:extLst>
          </p:cNvPr>
          <p:cNvSpPr txBox="1">
            <a:spLocks/>
          </p:cNvSpPr>
          <p:nvPr userDrawn="1"/>
        </p:nvSpPr>
        <p:spPr>
          <a:xfrm>
            <a:off x="0" y="6650704"/>
            <a:ext cx="1990165" cy="21019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/>
              <a:t>© 2018-2026 Bergmann &amp; Moore LLC</a:t>
            </a:r>
          </a:p>
        </p:txBody>
      </p:sp>
    </p:spTree>
    <p:extLst>
      <p:ext uri="{BB962C8B-B14F-4D97-AF65-F5344CB8AC3E}">
        <p14:creationId xmlns:p14="http://schemas.microsoft.com/office/powerpoint/2010/main" val="252401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72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04C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15C67D-D745-4368-873E-4F1A99E399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2621349"/>
            <a:ext cx="1905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07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com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0020D-81F1-6008-56B4-F40580861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9501" y="2308620"/>
            <a:ext cx="6969180" cy="722446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sz="3600" b="1" dirty="0">
                <a:ea typeface="Verdana" pitchFamily="34" charset="-122"/>
                <a:cs typeface="Verdana" pitchFamily="34" charset="-120"/>
              </a:rPr>
              <a:t>Survivor Benefits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DE0B3-1CD3-360A-169A-23D485C5774F}"/>
              </a:ext>
            </a:extLst>
          </p:cNvPr>
          <p:cNvSpPr txBox="1">
            <a:spLocks/>
          </p:cNvSpPr>
          <p:nvPr/>
        </p:nvSpPr>
        <p:spPr>
          <a:xfrm>
            <a:off x="4139501" y="4038386"/>
            <a:ext cx="5665464" cy="154961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CALVET/California Association</a:t>
            </a:r>
          </a:p>
          <a:p>
            <a:pPr algn="l">
              <a:spcBef>
                <a:spcPts val="0"/>
              </a:spcBef>
            </a:pPr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Of County Veteran Services Officers </a:t>
            </a:r>
          </a:p>
          <a:p>
            <a:pPr algn="l">
              <a:spcBef>
                <a:spcPts val="0"/>
              </a:spcBef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October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0EAB22-E366-E184-742C-621963EB7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881" y="3689096"/>
            <a:ext cx="3047619" cy="3047619"/>
          </a:xfrm>
          <a:prstGeom prst="rect">
            <a:avLst/>
          </a:prstGeom>
        </p:spPr>
      </p:pic>
      <p:sp>
        <p:nvSpPr>
          <p:cNvPr id="6" name="PP_address">
            <a:extLst>
              <a:ext uri="{FF2B5EF4-FFF2-40B4-BE49-F238E27FC236}">
                <a16:creationId xmlns:a16="http://schemas.microsoft.com/office/drawing/2014/main" id="{D4F4BA62-E89C-D5F0-9826-56EFB7A0D6A5}"/>
              </a:ext>
            </a:extLst>
          </p:cNvPr>
          <p:cNvSpPr txBox="1"/>
          <p:nvPr/>
        </p:nvSpPr>
        <p:spPr>
          <a:xfrm>
            <a:off x="5384733" y="6224016"/>
            <a:ext cx="3175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en-US" sz="1200" dirty="0">
                <a:latin typeface="Segoe UI" panose="020B0502040204020203" pitchFamily="34" charset="0"/>
              </a:rPr>
              <a:t>https://bmvetlaw.participoll.com/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1548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0">
                <a:solidFill>
                  <a:srgbClr val="44546A"/>
                </a:solidFill>
              </a:rPr>
              <a:t>By the end of this session, you will be able to: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Run the full survivors triage </a:t>
            </a:r>
            <a:r>
              <a:rPr sz="2800" b="0">
                <a:solidFill>
                  <a:srgbClr val="44546A"/>
                </a:solidFill>
              </a:rPr>
              <a:t>in order: DIC under § 1310, DIC under § 1318, then Survivors Pension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Compute a DIC award </a:t>
            </a:r>
            <a:r>
              <a:rPr sz="2800" b="0">
                <a:solidFill>
                  <a:srgbClr val="44546A"/>
                </a:solidFill>
              </a:rPr>
              <a:t>with the 8-year add-on, transitional benefit, and child amounts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Rebuild a pension denial </a:t>
            </a:r>
            <a:r>
              <a:rPr sz="2800" b="0">
                <a:solidFill>
                  <a:srgbClr val="44546A"/>
                </a:solidFill>
              </a:rPr>
              <a:t>from the income, exclusion, and net worth rules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Calendar the three clocks </a:t>
            </a:r>
            <a:r>
              <a:rPr sz="2800" b="0">
                <a:solidFill>
                  <a:srgbClr val="44546A"/>
                </a:solidFill>
              </a:rPr>
              <a:t>that decide whether a family gets paid at all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Protect the pending claim: </a:t>
            </a:r>
            <a:r>
              <a:rPr sz="2800" b="0">
                <a:solidFill>
                  <a:srgbClr val="44546A"/>
                </a:solidFill>
              </a:rPr>
              <a:t>accrued benefits and substitution before the one-year window closes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Why This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The call comes at the worst moment: </a:t>
            </a:r>
            <a:r>
              <a:rPr sz="2800" b="0">
                <a:solidFill>
                  <a:srgbClr val="44546A"/>
                </a:solidFill>
              </a:rPr>
              <a:t>a spouse or child, days after a death, asking what happens now.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The money is real: </a:t>
            </a:r>
            <a:r>
              <a:rPr sz="2800" b="0">
                <a:solidFill>
                  <a:srgbClr val="44546A"/>
                </a:solidFill>
              </a:rPr>
              <a:t>DIC pays $1,699.36 a month to a surviving spouse alone, before add-ons (Dec. 1, 2025 rates).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The clocks are not forgiving: </a:t>
            </a:r>
            <a:r>
              <a:rPr sz="2800" b="0">
                <a:solidFill>
                  <a:srgbClr val="44546A"/>
                </a:solidFill>
              </a:rPr>
              <a:t>miss the one-year marks and benefits are reduced or gone entirely — no equitable tolling safety net.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Your role: </a:t>
            </a:r>
            <a:r>
              <a:rPr sz="2800" b="0">
                <a:solidFill>
                  <a:srgbClr val="44546A"/>
                </a:solidFill>
              </a:rPr>
              <a:t>survivors rarely know what they are eligible for. The VSO who runs the full triage finds money the family did not know existed.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 dirty="0"/>
              <a:t>Live Poll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6400800"/>
            <a:ext cx="365760" cy="182880"/>
          </a:xfrm>
        </p:spPr>
        <p:txBody>
          <a:bodyPr>
            <a:normAutofit fontScale="25000" lnSpcReduction="20000"/>
          </a:bodyPr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1498600"/>
            <a:ext cx="1042416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800" b="1" i="0" dirty="0">
                <a:solidFill>
                  <a:srgbClr val="44546A"/>
                </a:solidFill>
              </a:rPr>
              <a:t>How many survivors cases (DIC, pension, burial) have you handled in the last 6 months?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2468880"/>
            <a:ext cx="1042416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500" b="1" dirty="0">
                <a:solidFill>
                  <a:srgbClr val="104C7D"/>
                </a:solidFill>
              </a:rPr>
              <a:t>A. </a:t>
            </a:r>
            <a:r>
              <a:rPr sz="2500" dirty="0">
                <a:solidFill>
                  <a:srgbClr val="44546A"/>
                </a:solidFill>
              </a:rPr>
              <a:t>None yet — this is new territory</a:t>
            </a:r>
          </a:p>
          <a:p>
            <a:pPr>
              <a:spcAft>
                <a:spcPts val="1000"/>
              </a:spcAft>
            </a:pPr>
            <a:r>
              <a:rPr sz="2500" b="1" dirty="0">
                <a:solidFill>
                  <a:srgbClr val="104C7D"/>
                </a:solidFill>
              </a:rPr>
              <a:t>B. </a:t>
            </a:r>
            <a:r>
              <a:rPr sz="2500" dirty="0">
                <a:solidFill>
                  <a:srgbClr val="44546A"/>
                </a:solidFill>
              </a:rPr>
              <a:t>1–5 cases</a:t>
            </a:r>
          </a:p>
          <a:p>
            <a:pPr>
              <a:spcAft>
                <a:spcPts val="1000"/>
              </a:spcAft>
            </a:pPr>
            <a:r>
              <a:rPr sz="2500" b="1" dirty="0">
                <a:solidFill>
                  <a:srgbClr val="104C7D"/>
                </a:solidFill>
              </a:rPr>
              <a:t>C. </a:t>
            </a:r>
            <a:r>
              <a:rPr sz="2500" dirty="0">
                <a:solidFill>
                  <a:srgbClr val="44546A"/>
                </a:solidFill>
              </a:rPr>
              <a:t>6–20 cases</a:t>
            </a:r>
          </a:p>
          <a:p>
            <a:pPr>
              <a:spcAft>
                <a:spcPts val="1000"/>
              </a:spcAft>
            </a:pPr>
            <a:r>
              <a:rPr sz="2500" b="1" dirty="0">
                <a:solidFill>
                  <a:srgbClr val="104C7D"/>
                </a:solidFill>
              </a:rPr>
              <a:t>D. </a:t>
            </a:r>
            <a:r>
              <a:rPr sz="2500" dirty="0">
                <a:solidFill>
                  <a:srgbClr val="44546A"/>
                </a:solidFill>
              </a:rPr>
              <a:t>More than 20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I. Statutory Authority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3200" b="1" dirty="0">
                <a:solidFill>
                  <a:srgbClr val="104C7D"/>
                </a:solidFill>
              </a:rPr>
              <a:t>38 U.S.C.: </a:t>
            </a:r>
            <a:r>
              <a:rPr sz="3200" b="0" dirty="0">
                <a:solidFill>
                  <a:srgbClr val="44546A"/>
                </a:solidFill>
              </a:rPr>
              <a:t>three chapters, one family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0" dirty="0">
                <a:solidFill>
                  <a:srgbClr val="44546A"/>
                </a:solidFill>
              </a:rPr>
              <a:t>Every survivors benefit traces to one of these authorities. 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Chapter 13 (§§ 1310–1318) — </a:t>
            </a:r>
            <a:r>
              <a:rPr sz="2800" b="0" dirty="0">
                <a:solidFill>
                  <a:srgbClr val="44546A"/>
                </a:solidFill>
              </a:rPr>
              <a:t>Dependency and Indemnity Compensation (DIC)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Chapter 15 (§§ 1541–1543) — </a:t>
            </a:r>
            <a:r>
              <a:rPr sz="2800" b="0" dirty="0">
                <a:solidFill>
                  <a:srgbClr val="44546A"/>
                </a:solidFill>
              </a:rPr>
              <a:t>Survivors Pension (needs-based)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Chapter 23 (§§ 2301–2308) — </a:t>
            </a:r>
            <a:r>
              <a:rPr sz="2800" b="0" dirty="0">
                <a:solidFill>
                  <a:srgbClr val="44546A"/>
                </a:solidFill>
              </a:rPr>
              <a:t>burial, plot, headstones, transportation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§§ 5121 / 5121A — </a:t>
            </a:r>
            <a:r>
              <a:rPr sz="2800" b="0" dirty="0">
                <a:solidFill>
                  <a:srgbClr val="44546A"/>
                </a:solidFill>
              </a:rPr>
              <a:t>accrued benefits and substitution: the pending claim at death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§ 5110(d) — </a:t>
            </a:r>
            <a:r>
              <a:rPr sz="2800" b="0" dirty="0">
                <a:solidFill>
                  <a:srgbClr val="44546A"/>
                </a:solidFill>
              </a:rPr>
              <a:t>the effective-date rule that rewards filing within one year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38 U.S.C. § 1310 — DIC: The Core Grant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The grant: </a:t>
            </a:r>
            <a:r>
              <a:rPr sz="2800" b="0" dirty="0">
                <a:solidFill>
                  <a:srgbClr val="44546A"/>
                </a:solidFill>
              </a:rPr>
              <a:t>when a veteran dies from a service-connected disability, VA pays DIC to the surviving spouse, children, and in some cases parents.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No income test </a:t>
            </a:r>
            <a:r>
              <a:rPr sz="2800" b="0" dirty="0">
                <a:solidFill>
                  <a:srgbClr val="44546A"/>
                </a:solidFill>
              </a:rPr>
              <a:t>for spouses and children — DIC is compensation,</a:t>
            </a:r>
            <a:r>
              <a:rPr lang="en-US" sz="2800" b="0" dirty="0">
                <a:solidFill>
                  <a:srgbClr val="44546A"/>
                </a:solidFill>
              </a:rPr>
              <a:t> not needs based.</a:t>
            </a:r>
            <a:endParaRPr sz="2800" b="0" dirty="0">
              <a:solidFill>
                <a:srgbClr val="44546A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The fight is causation: </a:t>
            </a:r>
            <a:r>
              <a:rPr sz="2800" b="0" dirty="0">
                <a:solidFill>
                  <a:srgbClr val="44546A"/>
                </a:solidFill>
              </a:rPr>
              <a:t>the disability must have caused or contributed to the death (38 CFR 3.312</a:t>
            </a:r>
            <a:r>
              <a:rPr lang="en-US" sz="2800" b="0" dirty="0">
                <a:solidFill>
                  <a:srgbClr val="44546A"/>
                </a:solidFill>
              </a:rPr>
              <a:t>, coming in Part II)</a:t>
            </a:r>
            <a:r>
              <a:rPr sz="2800" b="0" dirty="0">
                <a:solidFill>
                  <a:srgbClr val="44546A"/>
                </a:solidFill>
              </a:rPr>
              <a:t>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: </a:t>
            </a:r>
            <a:r>
              <a:rPr sz="2800" b="0" dirty="0">
                <a:solidFill>
                  <a:srgbClr val="44546A"/>
                </a:solidFill>
              </a:rPr>
              <a:t>death resulting from the veteran's own willful misconduct is not compensable (38 U.S.C. § 105; 38 CFR 3.301).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Also covered: </a:t>
            </a:r>
            <a:r>
              <a:rPr sz="2800" b="0" dirty="0">
                <a:solidFill>
                  <a:srgbClr val="44546A"/>
                </a:solidFill>
              </a:rPr>
              <a:t>deaths during VA care and certain training deaths  check § 1310 and 38 U.S.C. § 1151 before conceding.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Who Is a “Surviving Spouse”? (§§ 101(3), 103)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The definition: </a:t>
            </a:r>
            <a:r>
              <a:rPr sz="2800" b="0" dirty="0">
                <a:solidFill>
                  <a:srgbClr val="44546A"/>
                </a:solidFill>
              </a:rPr>
              <a:t>married to the veteran, lived continuously with the veteran from marriage until death (with exceptions), and not remarried</a:t>
            </a:r>
            <a:r>
              <a:rPr lang="en-US" sz="2800" b="0" dirty="0">
                <a:solidFill>
                  <a:srgbClr val="44546A"/>
                </a:solidFill>
              </a:rPr>
              <a:t>:</a:t>
            </a:r>
            <a:r>
              <a:rPr sz="2800" b="0" dirty="0">
                <a:solidFill>
                  <a:srgbClr val="44546A"/>
                </a:solidFill>
              </a:rPr>
              <a:t> subject to the rules below.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Marriage validity: </a:t>
            </a:r>
            <a:r>
              <a:rPr sz="2800" b="0" dirty="0">
                <a:solidFill>
                  <a:srgbClr val="44546A"/>
                </a:solidFill>
              </a:rPr>
              <a:t>state law controls; common-law marriages count where the state recognizes them (38 CFR 3.205). A marriage VA deems valid may qualify under § 103(a) / 38 CFR 3.52.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Remarriage at 55: </a:t>
            </a:r>
            <a:r>
              <a:rPr sz="2800" b="0" dirty="0">
                <a:solidFill>
                  <a:srgbClr val="44546A"/>
                </a:solidFill>
              </a:rPr>
              <a:t>a surviving spouse who remarries on or after age 55 keeps DIC (Pub. L. 116-315, eff. Jan. 5, 2021; 38 CFR 3.55).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Remarriage ends: </a:t>
            </a:r>
            <a:r>
              <a:rPr sz="2800" b="0" dirty="0">
                <a:solidFill>
                  <a:srgbClr val="44546A"/>
                </a:solidFill>
              </a:rPr>
              <a:t>if a later remarriage ends by death, divorce, or annulment, DIC may be restored on claim (38 CFR 3.55).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One-year rule of thumb: </a:t>
            </a:r>
            <a:r>
              <a:rPr sz="2800" b="0" dirty="0">
                <a:solidFill>
                  <a:srgbClr val="44546A"/>
                </a:solidFill>
              </a:rPr>
              <a:t>marriage generally must have lasted at least one year, or a child was born of the marriage with exceptions (38 CFR 3.54).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38 U.S.C. § 1311 — DIC Rates (Dec. 1, 2025)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Surviving spouse alone: </a:t>
            </a:r>
            <a:r>
              <a:rPr sz="2600" b="0">
                <a:solidFill>
                  <a:srgbClr val="44546A"/>
                </a:solidFill>
              </a:rPr>
              <a:t>$1,699.36 per month.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8-year add-on (§ 1311(a)(2)): </a:t>
            </a:r>
            <a:r>
              <a:rPr sz="2600" b="0">
                <a:solidFill>
                  <a:srgbClr val="44546A"/>
                </a:solidFill>
              </a:rPr>
              <a:t>+$360.85 if the veteran was rated totally disabled for the 8 continuous years before death and the marriage lasted that same period.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Transitional benefit: </a:t>
            </a:r>
            <a:r>
              <a:rPr sz="2600" b="0">
                <a:solidFill>
                  <a:srgbClr val="44546A"/>
                </a:solidFill>
              </a:rPr>
              <a:t>+$359.00 for the first 2 years after death when a child under 18 is in the home.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Each child under 18: </a:t>
            </a:r>
            <a:r>
              <a:rPr sz="2600" b="0">
                <a:solidFill>
                  <a:srgbClr val="44546A"/>
                </a:solidFill>
              </a:rPr>
              <a:t>+$421.00. </a:t>
            </a:r>
            <a:r>
              <a:rPr sz="2600" b="1">
                <a:solidFill>
                  <a:srgbClr val="104C7D"/>
                </a:solidFill>
              </a:rPr>
              <a:t>Aid &amp; Attendance: </a:t>
            </a:r>
            <a:r>
              <a:rPr sz="2600" b="0">
                <a:solidFill>
                  <a:srgbClr val="44546A"/>
                </a:solidFill>
              </a:rPr>
              <a:t>+$421.00. </a:t>
            </a:r>
            <a:r>
              <a:rPr sz="2600" b="1">
                <a:solidFill>
                  <a:srgbClr val="104C7D"/>
                </a:solidFill>
              </a:rPr>
              <a:t>Housebound: </a:t>
            </a:r>
            <a:r>
              <a:rPr sz="2600" b="0">
                <a:solidFill>
                  <a:srgbClr val="44546A"/>
                </a:solidFill>
              </a:rPr>
              <a:t>+$197.22.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Practice point: </a:t>
            </a:r>
            <a:r>
              <a:rPr sz="2600" b="0">
                <a:solidFill>
                  <a:srgbClr val="44546A"/>
                </a:solidFill>
              </a:rPr>
              <a:t>audit every award letter for the add-ons. The 8-year enhancement is the one most often left off.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800" b="1" dirty="0"/>
              <a:t>Poll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940" y="1414780"/>
            <a:ext cx="104241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800" b="1" i="0" dirty="0">
                <a:solidFill>
                  <a:srgbClr val="4454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veteran rated 100% P&amp;T for 12 years dies of a non-service-connected heart attack. His widow asks about DIC. Your answer?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" y="3046155"/>
            <a:ext cx="10424160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200" b="1" dirty="0">
                <a:solidFill>
                  <a:srgbClr val="1673D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A. No — the death was not service-connected</a:t>
            </a:r>
          </a:p>
          <a:p>
            <a:pPr>
              <a:spcAft>
                <a:spcPts val="1000"/>
              </a:spcAft>
            </a:pPr>
            <a:r>
              <a:rPr sz="3200" b="1" dirty="0">
                <a:solidFill>
                  <a:srgbClr val="008A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B. Yes — file under 38 U.S.C. § 1318</a:t>
            </a:r>
          </a:p>
          <a:p>
            <a:pPr>
              <a:spcAft>
                <a:spcPts val="1000"/>
              </a:spcAft>
            </a:pPr>
            <a:r>
              <a:rPr sz="3200" b="1" dirty="0">
                <a:solidFill>
                  <a:srgbClr val="8D019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C. Only Survivors Pension is possible</a:t>
            </a:r>
          </a:p>
          <a:p>
            <a:pPr>
              <a:spcAft>
                <a:spcPts val="1000"/>
              </a:spcAft>
            </a:pPr>
            <a:r>
              <a:rPr sz="3200" b="1" dirty="0">
                <a:solidFill>
                  <a:srgbClr val="FD5C0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D. Only if she can prove the heart condition was secondary</a:t>
            </a:r>
          </a:p>
        </p:txBody>
      </p:sp>
      <p:sp>
        <p:nvSpPr>
          <p:cNvPr id="22" name="answerA">
            <a:extLst>
              <a:ext uri="{FF2B5EF4-FFF2-40B4-BE49-F238E27FC236}">
                <a16:creationId xmlns:a16="http://schemas.microsoft.com/office/drawing/2014/main" id="{21D12919-4D02-62B5-7899-355A933CDA98}"/>
              </a:ext>
            </a:extLst>
          </p:cNvPr>
          <p:cNvSpPr txBox="1"/>
          <p:nvPr/>
        </p:nvSpPr>
        <p:spPr>
          <a:xfrm>
            <a:off x="9334500" y="6096000"/>
            <a:ext cx="482600" cy="38100"/>
          </a:xfrm>
          <a:prstGeom prst="rect">
            <a:avLst/>
          </a:prstGeom>
          <a:solidFill>
            <a:srgbClr val="1673D2">
              <a:alpha val="50000"/>
            </a:srgbClr>
          </a:solidFill>
        </p:spPr>
        <p:txBody>
          <a:bodyPr vert="horz" wrap="none" tIns="635" rtlCol="0" anchor="t" anchorCtr="1">
            <a:noAutofit/>
          </a:bodyPr>
          <a:lstStyle/>
          <a:p>
            <a:pPr algn="ctr"/>
            <a:endParaRPr lang="en-US" sz="90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23" name="letterA">
            <a:extLst>
              <a:ext uri="{FF2B5EF4-FFF2-40B4-BE49-F238E27FC236}">
                <a16:creationId xmlns:a16="http://schemas.microsoft.com/office/drawing/2014/main" id="{D35DA779-499D-0134-59EE-D6920E33EE3B}"/>
              </a:ext>
            </a:extLst>
          </p:cNvPr>
          <p:cNvSpPr txBox="1"/>
          <p:nvPr/>
        </p:nvSpPr>
        <p:spPr>
          <a:xfrm>
            <a:off x="9334500" y="6159500"/>
            <a:ext cx="482600" cy="381000"/>
          </a:xfrm>
          <a:prstGeom prst="rect">
            <a:avLst/>
          </a:prstGeom>
          <a:solidFill>
            <a:srgbClr val="1673D2"/>
          </a:solidFill>
        </p:spPr>
        <p:txBody>
          <a:bodyPr vert="horz" rtlCol="0" anchor="b" anchorCtr="0">
            <a:noAutofit/>
          </a:bodyPr>
          <a:lstStyle/>
          <a:p>
            <a:r>
              <a:rPr lang="en-US" sz="1200">
                <a:solidFill>
                  <a:srgbClr val="FFFFFF"/>
                </a:solidFill>
                <a:latin typeface="Segoe UI" panose="020B0502040204020203" pitchFamily="34" charset="0"/>
              </a:rPr>
              <a:t>A</a:t>
            </a:r>
          </a:p>
        </p:txBody>
      </p:sp>
      <p:sp>
        <p:nvSpPr>
          <p:cNvPr id="24" name="answerB">
            <a:extLst>
              <a:ext uri="{FF2B5EF4-FFF2-40B4-BE49-F238E27FC236}">
                <a16:creationId xmlns:a16="http://schemas.microsoft.com/office/drawing/2014/main" id="{0DE2003E-3E10-C729-3956-5DA786762A7B}"/>
              </a:ext>
            </a:extLst>
          </p:cNvPr>
          <p:cNvSpPr txBox="1"/>
          <p:nvPr/>
        </p:nvSpPr>
        <p:spPr>
          <a:xfrm>
            <a:off x="9842500" y="6096000"/>
            <a:ext cx="482600" cy="38100"/>
          </a:xfrm>
          <a:prstGeom prst="rect">
            <a:avLst/>
          </a:prstGeom>
          <a:solidFill>
            <a:srgbClr val="008A00">
              <a:alpha val="50000"/>
            </a:srgbClr>
          </a:solidFill>
        </p:spPr>
        <p:txBody>
          <a:bodyPr vert="horz" wrap="none" tIns="635" rtlCol="0" anchor="t" anchorCtr="1">
            <a:noAutofit/>
          </a:bodyPr>
          <a:lstStyle/>
          <a:p>
            <a:pPr algn="ctr"/>
            <a:endParaRPr lang="en-US" sz="90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25" name="letterB">
            <a:extLst>
              <a:ext uri="{FF2B5EF4-FFF2-40B4-BE49-F238E27FC236}">
                <a16:creationId xmlns:a16="http://schemas.microsoft.com/office/drawing/2014/main" id="{BEEAAA29-0087-76B6-0574-E140A109D406}"/>
              </a:ext>
            </a:extLst>
          </p:cNvPr>
          <p:cNvSpPr txBox="1"/>
          <p:nvPr/>
        </p:nvSpPr>
        <p:spPr>
          <a:xfrm>
            <a:off x="9842500" y="6159500"/>
            <a:ext cx="482600" cy="381000"/>
          </a:xfrm>
          <a:prstGeom prst="rect">
            <a:avLst/>
          </a:prstGeom>
          <a:solidFill>
            <a:srgbClr val="008A00"/>
          </a:solidFill>
        </p:spPr>
        <p:txBody>
          <a:bodyPr vert="horz" rtlCol="0" anchor="b" anchorCtr="0">
            <a:noAutofit/>
          </a:bodyPr>
          <a:lstStyle/>
          <a:p>
            <a:r>
              <a:rPr lang="en-US" sz="1200">
                <a:solidFill>
                  <a:srgbClr val="FFFFFF"/>
                </a:solidFill>
                <a:latin typeface="Segoe UI" panose="020B0502040204020203" pitchFamily="34" charset="0"/>
              </a:rPr>
              <a:t>B</a:t>
            </a:r>
          </a:p>
        </p:txBody>
      </p:sp>
      <p:sp>
        <p:nvSpPr>
          <p:cNvPr id="26" name="answerC">
            <a:extLst>
              <a:ext uri="{FF2B5EF4-FFF2-40B4-BE49-F238E27FC236}">
                <a16:creationId xmlns:a16="http://schemas.microsoft.com/office/drawing/2014/main" id="{B632DCB0-522E-6DD8-2EE4-A52D3E07F613}"/>
              </a:ext>
            </a:extLst>
          </p:cNvPr>
          <p:cNvSpPr txBox="1"/>
          <p:nvPr/>
        </p:nvSpPr>
        <p:spPr>
          <a:xfrm>
            <a:off x="10350500" y="6096000"/>
            <a:ext cx="482600" cy="38100"/>
          </a:xfrm>
          <a:prstGeom prst="rect">
            <a:avLst/>
          </a:prstGeom>
          <a:solidFill>
            <a:srgbClr val="8D0196">
              <a:alpha val="50000"/>
            </a:srgbClr>
          </a:solidFill>
        </p:spPr>
        <p:txBody>
          <a:bodyPr vert="horz" wrap="none" tIns="635" rtlCol="0" anchor="t" anchorCtr="1">
            <a:noAutofit/>
          </a:bodyPr>
          <a:lstStyle/>
          <a:p>
            <a:pPr algn="ctr"/>
            <a:endParaRPr lang="en-US" sz="90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27" name="letterC">
            <a:extLst>
              <a:ext uri="{FF2B5EF4-FFF2-40B4-BE49-F238E27FC236}">
                <a16:creationId xmlns:a16="http://schemas.microsoft.com/office/drawing/2014/main" id="{EE86B428-9B4D-400E-1563-D47A1F399074}"/>
              </a:ext>
            </a:extLst>
          </p:cNvPr>
          <p:cNvSpPr txBox="1"/>
          <p:nvPr/>
        </p:nvSpPr>
        <p:spPr>
          <a:xfrm>
            <a:off x="10350500" y="6159500"/>
            <a:ext cx="482600" cy="381000"/>
          </a:xfrm>
          <a:prstGeom prst="rect">
            <a:avLst/>
          </a:prstGeom>
          <a:solidFill>
            <a:srgbClr val="8D0196"/>
          </a:solidFill>
        </p:spPr>
        <p:txBody>
          <a:bodyPr vert="horz" rtlCol="0" anchor="b" anchorCtr="0">
            <a:noAutofit/>
          </a:bodyPr>
          <a:lstStyle/>
          <a:p>
            <a:r>
              <a:rPr lang="en-US" sz="1200">
                <a:solidFill>
                  <a:srgbClr val="FFFFFF"/>
                </a:solidFill>
                <a:latin typeface="Segoe UI" panose="020B0502040204020203" pitchFamily="34" charset="0"/>
              </a:rPr>
              <a:t>C</a:t>
            </a:r>
          </a:p>
        </p:txBody>
      </p:sp>
      <p:sp>
        <p:nvSpPr>
          <p:cNvPr id="28" name="answerD">
            <a:extLst>
              <a:ext uri="{FF2B5EF4-FFF2-40B4-BE49-F238E27FC236}">
                <a16:creationId xmlns:a16="http://schemas.microsoft.com/office/drawing/2014/main" id="{188B5EBD-29FB-55ED-951A-8BE0465E8993}"/>
              </a:ext>
            </a:extLst>
          </p:cNvPr>
          <p:cNvSpPr txBox="1"/>
          <p:nvPr/>
        </p:nvSpPr>
        <p:spPr>
          <a:xfrm>
            <a:off x="10858500" y="6096000"/>
            <a:ext cx="482600" cy="38100"/>
          </a:xfrm>
          <a:prstGeom prst="rect">
            <a:avLst/>
          </a:prstGeom>
          <a:solidFill>
            <a:srgbClr val="FD5C04">
              <a:alpha val="50000"/>
            </a:srgbClr>
          </a:solidFill>
        </p:spPr>
        <p:txBody>
          <a:bodyPr vert="horz" wrap="none" tIns="635" rtlCol="0" anchor="t" anchorCtr="1">
            <a:noAutofit/>
          </a:bodyPr>
          <a:lstStyle/>
          <a:p>
            <a:pPr algn="ctr"/>
            <a:endParaRPr lang="en-US" sz="90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29" name="letterD">
            <a:extLst>
              <a:ext uri="{FF2B5EF4-FFF2-40B4-BE49-F238E27FC236}">
                <a16:creationId xmlns:a16="http://schemas.microsoft.com/office/drawing/2014/main" id="{732CD450-6434-5AE7-AB08-BE1E500D5B83}"/>
              </a:ext>
            </a:extLst>
          </p:cNvPr>
          <p:cNvSpPr txBox="1"/>
          <p:nvPr/>
        </p:nvSpPr>
        <p:spPr>
          <a:xfrm>
            <a:off x="10858500" y="6159500"/>
            <a:ext cx="482600" cy="381000"/>
          </a:xfrm>
          <a:prstGeom prst="rect">
            <a:avLst/>
          </a:prstGeom>
          <a:solidFill>
            <a:srgbClr val="FD5C04"/>
          </a:solidFill>
        </p:spPr>
        <p:txBody>
          <a:bodyPr vert="horz" rtlCol="0" anchor="b" anchorCtr="0">
            <a:noAutofit/>
          </a:bodyPr>
          <a:lstStyle/>
          <a:p>
            <a:r>
              <a:rPr lang="en-US" sz="1200">
                <a:solidFill>
                  <a:srgbClr val="FFFFFF"/>
                </a:solidFill>
                <a:latin typeface="Segoe UI" panose="020B0502040204020203" pitchFamily="34" charset="0"/>
              </a:rPr>
              <a:t>D</a:t>
            </a:r>
          </a:p>
        </p:txBody>
      </p:sp>
      <p:sp>
        <p:nvSpPr>
          <p:cNvPr id="30" name="counter" descr="Classic ParticiPoll#False#False">
            <a:extLst>
              <a:ext uri="{FF2B5EF4-FFF2-40B4-BE49-F238E27FC236}">
                <a16:creationId xmlns:a16="http://schemas.microsoft.com/office/drawing/2014/main" id="{EB659BBA-1EF7-D73F-5987-2C538DC46D46}"/>
              </a:ext>
            </a:extLst>
          </p:cNvPr>
          <p:cNvSpPr txBox="1"/>
          <p:nvPr/>
        </p:nvSpPr>
        <p:spPr>
          <a:xfrm>
            <a:off x="11366500" y="6096000"/>
            <a:ext cx="482600" cy="444500"/>
          </a:xfrm>
          <a:prstGeom prst="rect">
            <a:avLst/>
          </a:prstGeom>
          <a:solidFill>
            <a:srgbClr val="D2691E"/>
          </a:solidFill>
        </p:spPr>
        <p:txBody>
          <a:bodyPr vert="horz" rtlCol="0" anchor="ctr" anchorCtr="1">
            <a:noAutofit/>
          </a:bodyPr>
          <a:lstStyle/>
          <a:p>
            <a:pPr algn="ctr"/>
            <a:r>
              <a:rPr lang="en-US" sz="1400">
                <a:solidFill>
                  <a:srgbClr val="FFFFFF"/>
                </a:solidFill>
                <a:latin typeface="Segoe UI" panose="020B0502040204020203" pitchFamily="34" charset="0"/>
              </a:rPr>
              <a:t>0</a:t>
            </a:r>
          </a:p>
        </p:txBody>
      </p:sp>
      <p:sp>
        <p:nvSpPr>
          <p:cNvPr id="31" name="participoll" descr="4">
            <a:extLst>
              <a:ext uri="{FF2B5EF4-FFF2-40B4-BE49-F238E27FC236}">
                <a16:creationId xmlns:a16="http://schemas.microsoft.com/office/drawing/2014/main" id="{3810619A-AEE9-5938-9F81-FE6EB4E04119}"/>
              </a:ext>
            </a:extLst>
          </p:cNvPr>
          <p:cNvSpPr txBox="1"/>
          <p:nvPr/>
        </p:nvSpPr>
        <p:spPr>
          <a:xfrm>
            <a:off x="11366500" y="6096000"/>
            <a:ext cx="482600" cy="444500"/>
          </a:xfrm>
          <a:prstGeom prst="rect">
            <a:avLst/>
          </a:prstGeom>
          <a:solidFill>
            <a:srgbClr val="FFFFFF">
              <a:alpha val="15000"/>
            </a:srgbClr>
          </a:solidFill>
        </p:spPr>
        <p:txBody>
          <a:bodyPr vert="horz" rtlCol="0">
            <a:noAutofit/>
          </a:bodyPr>
          <a:lstStyle/>
          <a:p>
            <a:endParaRPr lang="en-US"/>
          </a:p>
        </p:txBody>
      </p:sp>
      <p:sp>
        <p:nvSpPr>
          <p:cNvPr id="32" name="pp_status">
            <a:extLst>
              <a:ext uri="{FF2B5EF4-FFF2-40B4-BE49-F238E27FC236}">
                <a16:creationId xmlns:a16="http://schemas.microsoft.com/office/drawing/2014/main" id="{823BD4D6-0AB9-5EE7-8656-9702441C9560}"/>
              </a:ext>
            </a:extLst>
          </p:cNvPr>
          <p:cNvSpPr txBox="1"/>
          <p:nvPr/>
        </p:nvSpPr>
        <p:spPr>
          <a:xfrm>
            <a:off x="8763000" y="6540500"/>
            <a:ext cx="3175000" cy="190500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 algn="r"/>
            <a:endParaRPr lang="en-US" sz="900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" tmFilter="0, 0; 0.125,0.2665; 0.25,0.4; 0.375,0.465; 0.5,0.5;  0.625,0.535; 0.75,0.6; 0.875,0.7335; 1,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" tmFilter="0, 0; 0.125,0.2665; 0.25,0.4; 0.375,0.465; 0.5,0.5;  0.625,0.535; 0.75,0.6; 0.875,0.7335; 1,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" tmFilter="0, 0; 0.125,0.2665; 0.25,0.4; 0.375,0.465; 0.5,0.5;  0.625,0.535; 0.75,0.6; 0.875,0.7335; 1,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" decel="50000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" decel="50000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" decel="50000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" decel="50000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CB556-8351-D8F3-4755-249B0B42D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882780-281E-F7F5-8B8B-DEDF2D13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AD97A-4EE5-4134-952F-E148AF3C266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D179901-CB60-A8BF-4AAF-8D296070B4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563" y="1461724"/>
            <a:ext cx="8487960" cy="657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2AE7D3-7FAE-CE14-22C5-FA14ECC4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6802"/>
          <a:stretch>
            <a:fillRect/>
          </a:stretch>
        </p:blipFill>
        <p:spPr>
          <a:xfrm>
            <a:off x="244648" y="2271640"/>
            <a:ext cx="11174384" cy="407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08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§§ 1313–1315 — Children &amp; Parents' DIC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Children (§§ 1313–1314): </a:t>
            </a:r>
            <a:r>
              <a:rPr sz="2800" b="0" dirty="0">
                <a:solidFill>
                  <a:srgbClr val="44546A"/>
                </a:solidFill>
              </a:rPr>
              <a:t>DIC payable for children under 18, ages 18–23 in school, and “helpless” children found incapable of self-support before age 18 (38 U.S.C. § 101(4)(A)).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No spouse at home: </a:t>
            </a:r>
            <a:r>
              <a:rPr sz="2800" b="0" dirty="0">
                <a:solidFill>
                  <a:srgbClr val="44546A"/>
                </a:solidFill>
              </a:rPr>
              <a:t>children may be paid directly, with rates apportioned among them.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Parents' DIC (§ 1315): </a:t>
            </a:r>
            <a:r>
              <a:rPr sz="2800" b="0" dirty="0">
                <a:solidFill>
                  <a:srgbClr val="44546A"/>
                </a:solidFill>
              </a:rPr>
              <a:t>still in force, and the only income-tested DIC — rates phase down as the parent's countable income rises.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Survivors Pension: The Statute (§§ 1541–1543)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The benefit: </a:t>
            </a:r>
            <a:r>
              <a:rPr sz="2800" b="0" dirty="0">
                <a:solidFill>
                  <a:srgbClr val="44546A"/>
                </a:solidFill>
              </a:rPr>
              <a:t>a needs-based monthly payment to the surviving spouse (and in some cases children) of a wartime veteran.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Wartime service: </a:t>
            </a:r>
            <a:r>
              <a:rPr sz="2800" b="0" dirty="0">
                <a:solidFill>
                  <a:srgbClr val="44546A"/>
                </a:solidFill>
              </a:rPr>
              <a:t>the veteran must meet the § 1521(j) service requirements: generally 90 days of active duty including at least one day in wartime, discharged under other than dishonorable conditions.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No service-connection needed: </a:t>
            </a:r>
            <a:r>
              <a:rPr sz="2800" b="0" dirty="0">
                <a:solidFill>
                  <a:srgbClr val="44546A"/>
                </a:solidFill>
              </a:rPr>
              <a:t>the death can be from any cause. Need is the test, not causation.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The amount: </a:t>
            </a:r>
            <a:r>
              <a:rPr sz="2800" b="0" dirty="0">
                <a:solidFill>
                  <a:srgbClr val="44546A"/>
                </a:solidFill>
              </a:rPr>
              <a:t>the Maximum Annual Pension Rate (MAPR) minus countable income </a:t>
            </a:r>
            <a:endParaRPr lang="en-US" dirty="0">
              <a:solidFill>
                <a:srgbClr val="44546A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Fallback position: </a:t>
            </a:r>
            <a:r>
              <a:rPr sz="2800" b="0" dirty="0">
                <a:solidFill>
                  <a:srgbClr val="44546A"/>
                </a:solidFill>
              </a:rPr>
              <a:t>pension is what remains when both DIC gates fail. Never close an intake without screening it.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Chapter 23 — Burial &amp; Memorial 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 dirty="0">
                <a:solidFill>
                  <a:srgbClr val="104C7D"/>
                </a:solidFill>
              </a:rPr>
              <a:t>Burial allowance, non-service-connected (§ 2302): </a:t>
            </a:r>
            <a:r>
              <a:rPr sz="2600" b="0" dirty="0">
                <a:solidFill>
                  <a:srgbClr val="44546A"/>
                </a:solidFill>
              </a:rPr>
              <a:t>$1,032 for deaths on or after Oct. 1, 2026 ($1,002 in FY2026).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 dirty="0">
                <a:solidFill>
                  <a:srgbClr val="104C7D"/>
                </a:solidFill>
              </a:rPr>
              <a:t>Plot / interment allowance (§ 2303): </a:t>
            </a:r>
            <a:r>
              <a:rPr sz="2600" b="0" dirty="0">
                <a:solidFill>
                  <a:srgbClr val="44546A"/>
                </a:solidFill>
              </a:rPr>
              <a:t>$1,032, when burial is not in a VA national cemetery.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 dirty="0">
                <a:solidFill>
                  <a:srgbClr val="104C7D"/>
                </a:solidFill>
              </a:rPr>
              <a:t>Service-connected death (§ 2307): </a:t>
            </a:r>
            <a:r>
              <a:rPr sz="2600" b="0" dirty="0">
                <a:solidFill>
                  <a:srgbClr val="44546A"/>
                </a:solidFill>
              </a:rPr>
              <a:t>$2,000 burial allowance, in lieu of the non-service-connected amounts.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 dirty="0">
                <a:solidFill>
                  <a:srgbClr val="104C7D"/>
                </a:solidFill>
              </a:rPr>
              <a:t>Transportation (§ 2308): </a:t>
            </a:r>
            <a:r>
              <a:rPr sz="2600" b="0" dirty="0">
                <a:solidFill>
                  <a:srgbClr val="44546A"/>
                </a:solidFill>
              </a:rPr>
              <a:t>VA reimburses some or all cost of transporting remains for burial in a national cemetery.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 dirty="0">
                <a:solidFill>
                  <a:srgbClr val="104C7D"/>
                </a:solidFill>
              </a:rPr>
              <a:t>Headstone, marker, medallion (§ 2306) and flag (§ 2301): </a:t>
            </a:r>
            <a:r>
              <a:rPr sz="2600" b="0" dirty="0">
                <a:solidFill>
                  <a:srgbClr val="44546A"/>
                </a:solidFill>
              </a:rPr>
              <a:t>no filing deadline — and no cost to the family.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 dirty="0">
                <a:solidFill>
                  <a:srgbClr val="104C7D"/>
                </a:solidFill>
              </a:rPr>
              <a:t>National cemetery burial (§ 2402): </a:t>
            </a:r>
            <a:r>
              <a:rPr sz="2600" b="0" dirty="0">
                <a:solidFill>
                  <a:srgbClr val="44546A"/>
                </a:solidFill>
              </a:rPr>
              <a:t>eligibility is broader than the allowances; check before a family pays for a private plot.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Accrued Benefits &amp; Substitution (§§ 5121, 5121A)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Accrued benefits (§ 5121): </a:t>
            </a:r>
            <a:r>
              <a:rPr sz="2800" b="0">
                <a:solidFill>
                  <a:srgbClr val="44546A"/>
                </a:solidFill>
              </a:rPr>
              <a:t>money VA owed the veteran at death — unpaid benefits under an existing decision or a pending claim supported by evidence in the file at death.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Who is paid: </a:t>
            </a:r>
            <a:r>
              <a:rPr sz="2800" b="0">
                <a:solidFill>
                  <a:srgbClr val="44546A"/>
                </a:solidFill>
              </a:rPr>
              <a:t>spouse first, then children, then dependent parents; last, the person who bore the expense of last sickness and burial (reimbursement only).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Substitution (§ 5121A): </a:t>
            </a:r>
            <a:r>
              <a:rPr sz="2800" b="0">
                <a:solidFill>
                  <a:srgbClr val="44546A"/>
                </a:solidFill>
              </a:rPr>
              <a:t>an eligible person steps into the veteran's pending claim or appeal and keeps it alive — including the right to submit new evidence.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C00000"/>
                </a:solidFill>
              </a:rPr>
              <a:t>Both clocks are one year from death </a:t>
            </a:r>
            <a:r>
              <a:rPr sz="2800" b="0">
                <a:solidFill>
                  <a:srgbClr val="44546A"/>
                </a:solidFill>
              </a:rPr>
              <a:t>(§ 5121(c); § 5121A(a)(1)). VA Form 21P-0847 is the substitution request.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Accrued vs. substitution: </a:t>
            </a:r>
            <a:r>
              <a:rPr sz="2800" b="0">
                <a:solidFill>
                  <a:srgbClr val="44546A"/>
                </a:solidFill>
              </a:rPr>
              <a:t>accrued is decided on the record at death; substitution continues the claim. When in doubt, file for both.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200" b="1"/>
              <a:t>38 U.S.C. § 5110(d) — The One-Year Effective-Date Rule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3534156"/>
            <a:ext cx="10058400" cy="64008"/>
          </a:xfrm>
          <a:prstGeom prst="rect">
            <a:avLst/>
          </a:prstGeom>
          <a:solidFill>
            <a:srgbClr val="104C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485900" y="3314700"/>
            <a:ext cx="502920" cy="502920"/>
          </a:xfrm>
          <a:prstGeom prst="ellipse">
            <a:avLst/>
          </a:prstGeom>
          <a:solidFill>
            <a:srgbClr val="104C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19" y="2148840"/>
            <a:ext cx="24688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 i="0">
                <a:solidFill>
                  <a:srgbClr val="44546A"/>
                </a:solidFill>
              </a:rPr>
              <a:t>Veteran dies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600" b="0" i="0">
                <a:solidFill>
                  <a:srgbClr val="6B7280"/>
                </a:solidFill>
              </a:rPr>
              <a:t>March 10</a:t>
            </a:r>
          </a:p>
        </p:txBody>
      </p:sp>
      <p:sp>
        <p:nvSpPr>
          <p:cNvPr id="7" name="Oval 6"/>
          <p:cNvSpPr/>
          <p:nvPr/>
        </p:nvSpPr>
        <p:spPr>
          <a:xfrm>
            <a:off x="4274820" y="3314700"/>
            <a:ext cx="502920" cy="502920"/>
          </a:xfrm>
          <a:prstGeom prst="ellipse">
            <a:avLst/>
          </a:prstGeom>
          <a:solidFill>
            <a:srgbClr val="104C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91840" y="3977639"/>
            <a:ext cx="24688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 i="0">
                <a:solidFill>
                  <a:srgbClr val="44546A"/>
                </a:solidFill>
              </a:rPr>
              <a:t>DIC claim filed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600" b="0" i="0">
                <a:solidFill>
                  <a:srgbClr val="6B7280"/>
                </a:solidFill>
              </a:rPr>
              <a:t>within 1 year of death</a:t>
            </a:r>
          </a:p>
        </p:txBody>
      </p:sp>
      <p:sp>
        <p:nvSpPr>
          <p:cNvPr id="9" name="Oval 8"/>
          <p:cNvSpPr/>
          <p:nvPr/>
        </p:nvSpPr>
        <p:spPr>
          <a:xfrm>
            <a:off x="7063740" y="3314700"/>
            <a:ext cx="502920" cy="502920"/>
          </a:xfrm>
          <a:prstGeom prst="ellipse">
            <a:avLst/>
          </a:prstGeom>
          <a:solidFill>
            <a:srgbClr val="104C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0760" y="2148840"/>
            <a:ext cx="24688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 i="0">
                <a:solidFill>
                  <a:srgbClr val="44546A"/>
                </a:solidFill>
              </a:rPr>
              <a:t>Effective date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600" b="0" i="0">
                <a:solidFill>
                  <a:srgbClr val="6B7280"/>
                </a:solidFill>
              </a:rPr>
              <a:t>March 1 — month of death</a:t>
            </a:r>
          </a:p>
        </p:txBody>
      </p:sp>
      <p:sp>
        <p:nvSpPr>
          <p:cNvPr id="11" name="Oval 10"/>
          <p:cNvSpPr/>
          <p:nvPr/>
        </p:nvSpPr>
        <p:spPr>
          <a:xfrm>
            <a:off x="9852660" y="3314700"/>
            <a:ext cx="502920" cy="50292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0" y="3977639"/>
            <a:ext cx="24688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 i="0">
                <a:solidFill>
                  <a:srgbClr val="44546A"/>
                </a:solidFill>
              </a:rPr>
              <a:t>Claim filed month 14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600" b="0" i="0">
                <a:solidFill>
                  <a:srgbClr val="6B7280"/>
                </a:solidFill>
              </a:rPr>
              <a:t>paid only from claim — ~13 months lost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349240"/>
            <a:ext cx="1090879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0" i="1">
                <a:solidFill>
                  <a:srgbClr val="6B7280"/>
                </a:solidFill>
              </a:rPr>
              <a:t>38 U.S.C. § 5110(d): file within one year of death and DIC is paid from the first day of the month of death. File late and those months are gone for good.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II. Regulatory Authority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0">
                <a:solidFill>
                  <a:srgbClr val="44546A"/>
                </a:solidFill>
              </a:rPr>
              <a:t>38 CFR Part 3 turns the statutes into adjudication rules. The ones that decide survivors cases: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§ 3.312 — </a:t>
            </a:r>
            <a:r>
              <a:rPr sz="2800" b="0">
                <a:solidFill>
                  <a:srgbClr val="44546A"/>
                </a:solidFill>
              </a:rPr>
              <a:t>cause of death: principal and contributory causes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§ 3.22 — </a:t>
            </a:r>
            <a:r>
              <a:rPr sz="2800" b="0">
                <a:solidFill>
                  <a:srgbClr val="44546A"/>
                </a:solidFill>
              </a:rPr>
              <a:t>§ 1318 implemented: “entitled to receive” a total rating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§§ 3.271–3.275 — </a:t>
            </a:r>
            <a:r>
              <a:rPr sz="2800" b="0">
                <a:solidFill>
                  <a:srgbClr val="44546A"/>
                </a:solidFill>
              </a:rPr>
              <a:t>pension income, exclusions, and net worth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§ 3.276 — </a:t>
            </a:r>
            <a:r>
              <a:rPr sz="2800" b="0">
                <a:solidFill>
                  <a:srgbClr val="44546A"/>
                </a:solidFill>
              </a:rPr>
              <a:t>asset transfers and the 36-month look-back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§§ 3.1700–3.1713 — </a:t>
            </a:r>
            <a:r>
              <a:rPr sz="2800" b="0">
                <a:solidFill>
                  <a:srgbClr val="44546A"/>
                </a:solidFill>
              </a:rPr>
              <a:t>burial benefits, including the § 3.1703 filing deadline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38 CFR 3.312 — Cause of Death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Principal cause: </a:t>
            </a:r>
            <a:r>
              <a:rPr sz="2800" b="0" dirty="0">
                <a:solidFill>
                  <a:srgbClr val="44546A"/>
                </a:solidFill>
              </a:rPr>
              <a:t>the disability was the immediate or underlying cause of death.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Contributory cause: </a:t>
            </a:r>
            <a:r>
              <a:rPr sz="2800" b="0" dirty="0">
                <a:solidFill>
                  <a:srgbClr val="44546A"/>
                </a:solidFill>
              </a:rPr>
              <a:t>the disability contributed substantially or materially, hastened death, or made the veteran less able to resist the fatal condition.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The death certificate is evidence, not the answer: </a:t>
            </a:r>
            <a:r>
              <a:rPr sz="2800" b="0" dirty="0">
                <a:solidFill>
                  <a:srgbClr val="44546A"/>
                </a:solidFill>
              </a:rPr>
              <a:t>adjudicators must weigh the full record — a silent certificate can be overcome.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Willful misconduct: </a:t>
            </a:r>
            <a:r>
              <a:rPr sz="2800" b="0" dirty="0">
                <a:solidFill>
                  <a:srgbClr val="44546A"/>
                </a:solidFill>
              </a:rPr>
              <a:t>death from the veteran's own willful misconduct is barred (§ 105; § 3.301) — but VA must still prove it with evidence, not assumption.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Pension Math: Income, Exclusions &amp; Net Worth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6400800"/>
            <a:ext cx="365760" cy="182880"/>
          </a:xfrm>
        </p:spPr>
        <p:txBody>
          <a:bodyPr wrap="square">
            <a:normAutofit fontScale="25000" lnSpcReduction="2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22960" y="1645920"/>
            <a:ext cx="6675120" cy="713232"/>
          </a:xfrm>
          <a:prstGeom prst="roundRect">
            <a:avLst/>
          </a:prstGeom>
          <a:solidFill>
            <a:srgbClr val="E8EFF6"/>
          </a:solidFill>
          <a:ln w="19050">
            <a:solidFill>
              <a:srgbClr val="104C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04C7D"/>
                </a:solidFill>
              </a:rPr>
              <a:t>MAPR — </a:t>
            </a:r>
            <a:r>
              <a:rPr sz="1800">
                <a:solidFill>
                  <a:srgbClr val="44546A"/>
                </a:solidFill>
              </a:rPr>
              <a:t>Surviving spouse, no dependents: $11,699/yr (Dec. 1, 2025)</a:t>
            </a:r>
          </a:p>
        </p:txBody>
      </p:sp>
      <p:sp>
        <p:nvSpPr>
          <p:cNvPr id="5" name="Down Arrow 4"/>
          <p:cNvSpPr/>
          <p:nvPr/>
        </p:nvSpPr>
        <p:spPr>
          <a:xfrm>
            <a:off x="3977639" y="2377440"/>
            <a:ext cx="365760" cy="164592"/>
          </a:xfrm>
          <a:prstGeom prst="downArrow">
            <a:avLst/>
          </a:prstGeom>
          <a:solidFill>
            <a:srgbClr val="104C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2560320"/>
            <a:ext cx="6675120" cy="713232"/>
          </a:xfrm>
          <a:prstGeom prst="roundRect">
            <a:avLst/>
          </a:prstGeom>
          <a:solidFill>
            <a:srgbClr val="E8EFF6"/>
          </a:solidFill>
          <a:ln w="19050">
            <a:solidFill>
              <a:srgbClr val="104C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 dirty="0">
                <a:solidFill>
                  <a:srgbClr val="104C7D"/>
                </a:solidFill>
              </a:rPr>
              <a:t>Minus countable income — </a:t>
            </a:r>
            <a:r>
              <a:rPr sz="1800" dirty="0">
                <a:solidFill>
                  <a:srgbClr val="44546A"/>
                </a:solidFill>
              </a:rPr>
              <a:t>after exclusions — unreimbursed medical expenses over 5% of MAPR reduce income</a:t>
            </a:r>
          </a:p>
        </p:txBody>
      </p:sp>
      <p:sp>
        <p:nvSpPr>
          <p:cNvPr id="7" name="Down Arrow 6"/>
          <p:cNvSpPr/>
          <p:nvPr/>
        </p:nvSpPr>
        <p:spPr>
          <a:xfrm>
            <a:off x="3977639" y="3291840"/>
            <a:ext cx="365760" cy="164592"/>
          </a:xfrm>
          <a:prstGeom prst="downArrow">
            <a:avLst/>
          </a:prstGeom>
          <a:solidFill>
            <a:srgbClr val="104C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22960" y="3474720"/>
            <a:ext cx="6675120" cy="713232"/>
          </a:xfrm>
          <a:prstGeom prst="roundRect">
            <a:avLst/>
          </a:prstGeom>
          <a:solidFill>
            <a:srgbClr val="E8EFF6"/>
          </a:solidFill>
          <a:ln w="19050">
            <a:solidFill>
              <a:srgbClr val="104C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04C7D"/>
                </a:solidFill>
              </a:rPr>
              <a:t>Equals annual pension — </a:t>
            </a:r>
            <a:r>
              <a:rPr sz="1800">
                <a:solidFill>
                  <a:srgbClr val="44546A"/>
                </a:solidFill>
              </a:rPr>
              <a:t>paid monthly at 1/12 the annual rate · re-run the math on every denial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645920"/>
            <a:ext cx="3520440" cy="26060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C00000"/>
                </a:solidFill>
              </a:rPr>
              <a:t>THE GATE: NET WORTH</a:t>
            </a:r>
          </a:p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44546A"/>
                </a:solidFill>
              </a:rPr>
              <a:t>$163,699 limit</a:t>
            </a:r>
          </a:p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600" b="0" i="0">
                <a:solidFill>
                  <a:srgbClr val="44546A"/>
                </a:solidFill>
              </a:rPr>
              <a:t>assets + annual income (Dec. 1, 2025 – Nov. 30, 2026)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600" b="0" i="0">
                <a:solidFill>
                  <a:srgbClr val="44546A"/>
                </a:solidFill>
              </a:rPr>
              <a:t>36-month look-back on transfers for less than fair value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120640"/>
            <a:ext cx="1090879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700" b="0" i="1">
                <a:solidFill>
                  <a:srgbClr val="6B7280"/>
                </a:solidFill>
              </a:rPr>
              <a:t>Most pension denials are math problems, not eligibility problems. Rebuild the income picture before you appeal.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38 CFR 3.276 — The Look-Back &amp; Transfer Penalty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36-month look-back: </a:t>
            </a:r>
            <a:r>
              <a:rPr sz="2800" b="0" dirty="0">
                <a:solidFill>
                  <a:srgbClr val="44546A"/>
                </a:solidFill>
              </a:rPr>
              <a:t>VA reviews asset transfers for less than fair market value made in the 3 years before the pension claim.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The penalty: </a:t>
            </a:r>
            <a:r>
              <a:rPr sz="2800" b="0" dirty="0">
                <a:solidFill>
                  <a:srgbClr val="44546A"/>
                </a:solidFill>
              </a:rPr>
              <a:t>transferred amounts above the net worth limit create a period of ineligibility, capped at 5 years.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Safe ground: </a:t>
            </a:r>
            <a:r>
              <a:rPr sz="2800" b="0" dirty="0">
                <a:solidFill>
                  <a:srgbClr val="44546A"/>
                </a:solidFill>
              </a:rPr>
              <a:t>transfers before Oct. 18, 2018 are never counted; fair-market purchases and spending on care are not penalized transfers.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Document everything: </a:t>
            </a:r>
            <a:r>
              <a:rPr sz="2800" b="0" dirty="0">
                <a:solidFill>
                  <a:srgbClr val="44546A"/>
                </a:solidFill>
              </a:rPr>
              <a:t>what was transferred, when, for what value</a:t>
            </a:r>
            <a:r>
              <a:rPr lang="en-US" sz="2800" b="0" dirty="0">
                <a:solidFill>
                  <a:srgbClr val="44546A"/>
                </a:solidFill>
              </a:rPr>
              <a:t>. </a:t>
            </a:r>
            <a:r>
              <a:rPr sz="2800" b="0" dirty="0">
                <a:solidFill>
                  <a:srgbClr val="44546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Burial Regulations &amp; the Deadline (38 CFR 3.1703)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The rule: </a:t>
            </a:r>
            <a:r>
              <a:rPr sz="2600" b="0">
                <a:solidFill>
                  <a:srgbClr val="44546A"/>
                </a:solidFill>
              </a:rPr>
              <a:t>the non-service-connected burial allowance claim must reach VA no later than 2 years after burial (§ 3.1703(a)(1)).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Everything else: </a:t>
            </a:r>
            <a:r>
              <a:rPr sz="2600" b="0">
                <a:solidFill>
                  <a:srgbClr val="44546A"/>
                </a:solidFill>
              </a:rPr>
              <a:t>“There are no other time limitations” on burial benefit claims in Subpart B — service-connected burial, plot, and transportation claims carry no deadline.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Discharge-correction exception: </a:t>
            </a:r>
            <a:r>
              <a:rPr sz="2600" b="0">
                <a:solidFill>
                  <a:srgbClr val="44546A"/>
                </a:solidFill>
              </a:rPr>
              <a:t>if the allowance was blocked by character of discharge, the 2 years run from the correction (§ 3.1703(a)(2)).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Stale cite alert: </a:t>
            </a:r>
            <a:r>
              <a:rPr sz="2600" b="1">
                <a:solidFill>
                  <a:srgbClr val="C00000"/>
                </a:solidFill>
              </a:rPr>
              <a:t>old § 3.1601 is gone. </a:t>
            </a:r>
            <a:r>
              <a:rPr sz="2600" b="0">
                <a:solidFill>
                  <a:srgbClr val="44546A"/>
                </a:solidFill>
              </a:rPr>
              <a:t>Burial claims now live at §§ 3.1700–3.1713. Update your handouts.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File on: </a:t>
            </a:r>
            <a:r>
              <a:rPr sz="2600" b="0">
                <a:solidFill>
                  <a:srgbClr val="44546A"/>
                </a:solidFill>
              </a:rPr>
              <a:t>VA Form 21P-530EZ, with the death certificate, itemized funeral bill, and proof of who paid.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 dirty="0"/>
              <a:t>M21-1 Survivors Guidance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 dirty="0">
                <a:solidFill>
                  <a:srgbClr val="104C7D"/>
                </a:solidFill>
              </a:rPr>
              <a:t>Part XI (Pension Management Center side): </a:t>
            </a:r>
            <a:r>
              <a:rPr sz="2600" b="0" dirty="0">
                <a:solidFill>
                  <a:srgbClr val="44546A"/>
                </a:solidFill>
              </a:rPr>
              <a:t>survivors pension development and accrued benefits processing.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 dirty="0">
                <a:solidFill>
                  <a:srgbClr val="104C7D"/>
                </a:solidFill>
              </a:rPr>
              <a:t>Part XII (DIC authorization): </a:t>
            </a:r>
            <a:r>
              <a:rPr sz="2600" b="0" dirty="0">
                <a:solidFill>
                  <a:srgbClr val="44546A"/>
                </a:solidFill>
              </a:rPr>
              <a:t>DIC eligibility determinations, cause-of-death development, and § 1318 analysis.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 dirty="0">
                <a:solidFill>
                  <a:srgbClr val="104C7D"/>
                </a:solidFill>
              </a:rPr>
              <a:t>What to pull today: </a:t>
            </a:r>
            <a:r>
              <a:rPr sz="2600" b="0" dirty="0">
                <a:solidFill>
                  <a:srgbClr val="44546A"/>
                </a:solidFill>
              </a:rPr>
              <a:t>DIC development duties; death-claim evidence requirements; accrued benefits entitlement processing; burial claim handling.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 dirty="0">
                <a:solidFill>
                  <a:srgbClr val="104C7D"/>
                </a:solidFill>
              </a:rPr>
              <a:t>Caution: </a:t>
            </a:r>
            <a:r>
              <a:rPr sz="2600" b="0" dirty="0">
                <a:solidFill>
                  <a:srgbClr val="44546A"/>
                </a:solidFill>
              </a:rPr>
              <a:t>the manual is amended constantly. Verify the current provision before you quote it in a filing.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The Hierarchy in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0" dirty="0">
                <a:solidFill>
                  <a:srgbClr val="44546A"/>
                </a:solidFill>
              </a:rPr>
              <a:t>When authorities conflict, the higher one wins. Build every argument on all three levels: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Statute controls: </a:t>
            </a:r>
            <a:r>
              <a:rPr sz="2800" b="0" dirty="0">
                <a:solidFill>
                  <a:srgbClr val="44546A"/>
                </a:solidFill>
              </a:rPr>
              <a:t>if the M21-1 contradicts 38 U.S.C. chapter 13, 15, or 23, the statute wins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Regulation interprets: </a:t>
            </a:r>
            <a:r>
              <a:rPr sz="2800" b="0" dirty="0">
                <a:solidFill>
                  <a:srgbClr val="44546A"/>
                </a:solidFill>
              </a:rPr>
              <a:t>38 CFR Part 3 fills the gaps with the force of law</a:t>
            </a:r>
            <a:r>
              <a:rPr lang="en-US" sz="2800" b="0" dirty="0">
                <a:solidFill>
                  <a:srgbClr val="44546A"/>
                </a:solidFill>
              </a:rPr>
              <a:t>- </a:t>
            </a:r>
            <a:r>
              <a:rPr sz="2800" b="0" dirty="0">
                <a:solidFill>
                  <a:srgbClr val="44546A"/>
                </a:solidFill>
              </a:rPr>
              <a:t>3.312 and 3.22 decide real cases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Manual guides: </a:t>
            </a:r>
            <a:r>
              <a:rPr sz="2800" b="0" dirty="0">
                <a:solidFill>
                  <a:srgbClr val="44546A"/>
                </a:solidFill>
              </a:rPr>
              <a:t>M21-1 Parts XI/XII show how VA applies the rules </a:t>
            </a:r>
            <a:endParaRPr lang="en-US" dirty="0">
              <a:solidFill>
                <a:srgbClr val="44546A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Case law glosses: </a:t>
            </a:r>
            <a:r>
              <a:rPr sz="2800" b="0" dirty="0">
                <a:solidFill>
                  <a:srgbClr val="44546A"/>
                </a:solidFill>
              </a:rPr>
              <a:t>CAVC and Federal Circuit decisions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Recent Developments (2025—2026)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3200" b="1" dirty="0">
                <a:solidFill>
                  <a:srgbClr val="104C7D"/>
                </a:solidFill>
              </a:rPr>
              <a:t>2.8% COLA (Dec. 1, 2025): </a:t>
            </a:r>
            <a:r>
              <a:rPr sz="3200" b="0" dirty="0">
                <a:solidFill>
                  <a:srgbClr val="44546A"/>
                </a:solidFill>
              </a:rPr>
              <a:t>DIC and pension rates in this deck reflect it — confirm the rate year on every award letter.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3200" b="1" dirty="0">
                <a:solidFill>
                  <a:srgbClr val="104C7D"/>
                </a:solidFill>
              </a:rPr>
              <a:t>Burial allowances indexed: </a:t>
            </a:r>
            <a:r>
              <a:rPr sz="3200" b="0" dirty="0">
                <a:solidFill>
                  <a:srgbClr val="44546A"/>
                </a:solidFill>
              </a:rPr>
              <a:t>$1,032 burial and plot for deaths on or after Oct. 1, 2026 — check the date of death before quoting an amount.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3200" b="1" dirty="0">
                <a:solidFill>
                  <a:srgbClr val="104C7D"/>
                </a:solidFill>
              </a:rPr>
              <a:t>Remarriage at 55 is settled law: </a:t>
            </a:r>
            <a:r>
              <a:rPr sz="3200" b="0" dirty="0">
                <a:solidFill>
                  <a:srgbClr val="44546A"/>
                </a:solidFill>
              </a:rPr>
              <a:t>Pub. L. 116-315 (2021).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The First Phone Call: Intake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Lead with condolences, then structure: </a:t>
            </a:r>
            <a:r>
              <a:rPr sz="2800" b="0" dirty="0">
                <a:solidFill>
                  <a:srgbClr val="44546A"/>
                </a:solidFill>
              </a:rPr>
              <a:t>the family needs calm and a plan, in that order.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Capture on day one: </a:t>
            </a:r>
            <a:r>
              <a:rPr sz="2800" b="0" dirty="0">
                <a:solidFill>
                  <a:srgbClr val="44546A"/>
                </a:solidFill>
              </a:rPr>
              <a:t>date of death, burial date, marital history, the veteran's ratings and their duration, and whether any claim or appeal was pending at death.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Documents to request: </a:t>
            </a:r>
            <a:r>
              <a:rPr sz="2800" b="0" dirty="0">
                <a:solidFill>
                  <a:srgbClr val="44546A"/>
                </a:solidFill>
              </a:rPr>
              <a:t>DD-214, death certificate (long form, with cause of death), marriage certificate, and the most recent VA award letter.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Three Clocks You Must Calendar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645920"/>
            <a:ext cx="3566160" cy="4297680"/>
          </a:xfrm>
          <a:prstGeom prst="roundRect">
            <a:avLst/>
          </a:prstGeom>
          <a:solidFill>
            <a:srgbClr val="E8EFF6"/>
          </a:solidFill>
          <a:ln w="25400">
            <a:solidFill>
              <a:srgbClr val="104C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783080"/>
            <a:ext cx="35661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7200" b="1" i="0">
                <a:solidFill>
                  <a:srgbClr val="104C7D"/>
                </a:solidFill>
              </a:rPr>
              <a:t>1 YR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063240"/>
            <a:ext cx="3383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000" b="1" i="0">
                <a:solidFill>
                  <a:srgbClr val="104C7D"/>
                </a:solidFill>
              </a:rPr>
              <a:t>DIC EFFECTIVE 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94760"/>
            <a:ext cx="30175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700" b="0" i="0">
                <a:solidFill>
                  <a:srgbClr val="44546A"/>
                </a:solidFill>
              </a:rPr>
              <a:t>§ 5110(d) — claim within 1 year of death pays from the first day of the month of death. Late filing forfeits those months.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5968" y="1645920"/>
            <a:ext cx="3566160" cy="4297680"/>
          </a:xfrm>
          <a:prstGeom prst="roundRect">
            <a:avLst/>
          </a:prstGeom>
          <a:solidFill>
            <a:srgbClr val="E8EFF6"/>
          </a:solidFill>
          <a:ln w="25400">
            <a:solidFill>
              <a:srgbClr val="104C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315968" y="1783080"/>
            <a:ext cx="35661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7200" b="1" i="0">
                <a:solidFill>
                  <a:srgbClr val="104C7D"/>
                </a:solidFill>
              </a:rPr>
              <a:t>1 YR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7407" y="3063240"/>
            <a:ext cx="3383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000" b="1" i="0">
                <a:solidFill>
                  <a:srgbClr val="104C7D"/>
                </a:solidFill>
              </a:rPr>
              <a:t>ACCRUED &amp; SUBSTITUTION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3794760"/>
            <a:ext cx="30175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700" b="0" i="0">
                <a:solidFill>
                  <a:srgbClr val="44546A"/>
                </a:solidFill>
              </a:rPr>
              <a:t>§§ 5121(c), 5121A — accrued claim and substitution request are both due within 1 year of death. Miss it and the pending claim dies.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9016" y="1645920"/>
            <a:ext cx="3566160" cy="4297680"/>
          </a:xfrm>
          <a:prstGeom prst="roundRect">
            <a:avLst/>
          </a:prstGeom>
          <a:solidFill>
            <a:srgbClr val="FBEAEA"/>
          </a:solidFill>
          <a:ln w="254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29016" y="1783080"/>
            <a:ext cx="35661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7200" b="1" i="0">
                <a:solidFill>
                  <a:srgbClr val="C00000"/>
                </a:solidFill>
              </a:rPr>
              <a:t>2 YRS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0456" y="3063240"/>
            <a:ext cx="3383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000" b="1" i="0">
                <a:solidFill>
                  <a:srgbClr val="C00000"/>
                </a:solidFill>
              </a:rPr>
              <a:t>BURIAL CLAIM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3336" y="3794760"/>
            <a:ext cx="30175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700" b="0" i="0">
                <a:solidFill>
                  <a:srgbClr val="44546A"/>
                </a:solidFill>
              </a:rPr>
              <a:t>38 CFR 3.1703 — the non-service-connected burial allowance claim must arrive within 2 years after burial. Service-connected claims have no deadline.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Live Poll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332" y="1635760"/>
            <a:ext cx="1042416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800" b="1" i="0">
                <a:solidFill>
                  <a:srgbClr val="44546A"/>
                </a:solidFill>
              </a:rPr>
              <a:t>A widow calls 13 months after her husband's death. He had a claim pending when he died. What is still open to her?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332" y="2952123"/>
            <a:ext cx="10424160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200" b="1" dirty="0">
                <a:solidFill>
                  <a:srgbClr val="1673D2"/>
                </a:solidFill>
              </a:rPr>
              <a:t>A. Everything — the clocks are forgiving</a:t>
            </a:r>
          </a:p>
          <a:p>
            <a:pPr>
              <a:spcAft>
                <a:spcPts val="1000"/>
              </a:spcAft>
            </a:pPr>
            <a:r>
              <a:rPr sz="3200" b="1" dirty="0">
                <a:solidFill>
                  <a:srgbClr val="008A00"/>
                </a:solidFill>
              </a:rPr>
              <a:t>B. DIC and burial, but accrued and substitution are gone</a:t>
            </a:r>
          </a:p>
          <a:p>
            <a:pPr>
              <a:spcAft>
                <a:spcPts val="1000"/>
              </a:spcAft>
            </a:pPr>
            <a:r>
              <a:rPr sz="3200" b="1" dirty="0">
                <a:solidFill>
                  <a:srgbClr val="8D0196"/>
                </a:solidFill>
              </a:rPr>
              <a:t>C. Only burial benefits</a:t>
            </a:r>
          </a:p>
          <a:p>
            <a:pPr>
              <a:spcAft>
                <a:spcPts val="1000"/>
              </a:spcAft>
            </a:pPr>
            <a:r>
              <a:rPr sz="3200" b="1" dirty="0">
                <a:solidFill>
                  <a:srgbClr val="FD5C04"/>
                </a:solidFill>
              </a:rPr>
              <a:t>D. Nothing — all deadlines have passed</a:t>
            </a:r>
          </a:p>
        </p:txBody>
      </p:sp>
      <p:sp>
        <p:nvSpPr>
          <p:cNvPr id="3" name="answerA">
            <a:extLst>
              <a:ext uri="{FF2B5EF4-FFF2-40B4-BE49-F238E27FC236}">
                <a16:creationId xmlns:a16="http://schemas.microsoft.com/office/drawing/2014/main" id="{19BEC30A-B11C-1302-50BD-5FAF5689B78A}"/>
              </a:ext>
            </a:extLst>
          </p:cNvPr>
          <p:cNvSpPr txBox="1"/>
          <p:nvPr/>
        </p:nvSpPr>
        <p:spPr>
          <a:xfrm>
            <a:off x="9334500" y="6096000"/>
            <a:ext cx="482600" cy="38100"/>
          </a:xfrm>
          <a:prstGeom prst="rect">
            <a:avLst/>
          </a:prstGeom>
          <a:solidFill>
            <a:srgbClr val="1673D2">
              <a:alpha val="50000"/>
            </a:srgbClr>
          </a:solidFill>
        </p:spPr>
        <p:txBody>
          <a:bodyPr vert="horz" wrap="none" tIns="635" rtlCol="0" anchor="t" anchorCtr="1">
            <a:noAutofit/>
          </a:bodyPr>
          <a:lstStyle/>
          <a:p>
            <a:pPr algn="ctr"/>
            <a:endParaRPr lang="en-US" sz="90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letterA">
            <a:extLst>
              <a:ext uri="{FF2B5EF4-FFF2-40B4-BE49-F238E27FC236}">
                <a16:creationId xmlns:a16="http://schemas.microsoft.com/office/drawing/2014/main" id="{0895F94B-F194-7CB7-9CDB-666D6B4966B4}"/>
              </a:ext>
            </a:extLst>
          </p:cNvPr>
          <p:cNvSpPr txBox="1"/>
          <p:nvPr/>
        </p:nvSpPr>
        <p:spPr>
          <a:xfrm>
            <a:off x="9334500" y="6159500"/>
            <a:ext cx="482600" cy="381000"/>
          </a:xfrm>
          <a:prstGeom prst="rect">
            <a:avLst/>
          </a:prstGeom>
          <a:solidFill>
            <a:srgbClr val="1673D2"/>
          </a:solidFill>
        </p:spPr>
        <p:txBody>
          <a:bodyPr vert="horz" rtlCol="0" anchor="b" anchorCtr="0">
            <a:noAutofit/>
          </a:bodyPr>
          <a:lstStyle/>
          <a:p>
            <a:r>
              <a:rPr lang="en-US" sz="1200">
                <a:solidFill>
                  <a:srgbClr val="FFFFFF"/>
                </a:solidFill>
                <a:latin typeface="Segoe UI" panose="020B0502040204020203" pitchFamily="34" charset="0"/>
              </a:rPr>
              <a:t>A</a:t>
            </a:r>
          </a:p>
        </p:txBody>
      </p:sp>
      <p:sp>
        <p:nvSpPr>
          <p:cNvPr id="8" name="answerB">
            <a:extLst>
              <a:ext uri="{FF2B5EF4-FFF2-40B4-BE49-F238E27FC236}">
                <a16:creationId xmlns:a16="http://schemas.microsoft.com/office/drawing/2014/main" id="{1EA94CD7-DAAD-BFB6-3FA9-179B2D7A97DC}"/>
              </a:ext>
            </a:extLst>
          </p:cNvPr>
          <p:cNvSpPr txBox="1"/>
          <p:nvPr/>
        </p:nvSpPr>
        <p:spPr>
          <a:xfrm>
            <a:off x="9842500" y="6096000"/>
            <a:ext cx="482600" cy="38100"/>
          </a:xfrm>
          <a:prstGeom prst="rect">
            <a:avLst/>
          </a:prstGeom>
          <a:solidFill>
            <a:srgbClr val="008A00">
              <a:alpha val="50000"/>
            </a:srgbClr>
          </a:solidFill>
        </p:spPr>
        <p:txBody>
          <a:bodyPr vert="horz" wrap="none" tIns="635" rtlCol="0" anchor="t" anchorCtr="1">
            <a:noAutofit/>
          </a:bodyPr>
          <a:lstStyle/>
          <a:p>
            <a:pPr algn="ctr"/>
            <a:endParaRPr lang="en-US" sz="90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letterB">
            <a:extLst>
              <a:ext uri="{FF2B5EF4-FFF2-40B4-BE49-F238E27FC236}">
                <a16:creationId xmlns:a16="http://schemas.microsoft.com/office/drawing/2014/main" id="{66CECB76-1AE9-72B8-F4ED-2AA5402957C1}"/>
              </a:ext>
            </a:extLst>
          </p:cNvPr>
          <p:cNvSpPr txBox="1"/>
          <p:nvPr/>
        </p:nvSpPr>
        <p:spPr>
          <a:xfrm>
            <a:off x="9842500" y="6159500"/>
            <a:ext cx="482600" cy="381000"/>
          </a:xfrm>
          <a:prstGeom prst="rect">
            <a:avLst/>
          </a:prstGeom>
          <a:solidFill>
            <a:srgbClr val="008A00"/>
          </a:solidFill>
        </p:spPr>
        <p:txBody>
          <a:bodyPr vert="horz" rtlCol="0" anchor="b" anchorCtr="0">
            <a:noAutofit/>
          </a:bodyPr>
          <a:lstStyle/>
          <a:p>
            <a:r>
              <a:rPr lang="en-US" sz="1200">
                <a:solidFill>
                  <a:srgbClr val="FFFFFF"/>
                </a:solidFill>
                <a:latin typeface="Segoe UI" panose="020B0502040204020203" pitchFamily="34" charset="0"/>
              </a:rPr>
              <a:t>B</a:t>
            </a:r>
          </a:p>
        </p:txBody>
      </p:sp>
      <p:sp>
        <p:nvSpPr>
          <p:cNvPr id="10" name="answerC">
            <a:extLst>
              <a:ext uri="{FF2B5EF4-FFF2-40B4-BE49-F238E27FC236}">
                <a16:creationId xmlns:a16="http://schemas.microsoft.com/office/drawing/2014/main" id="{DF21943D-FA3D-0EF0-364B-0D6F01802EE5}"/>
              </a:ext>
            </a:extLst>
          </p:cNvPr>
          <p:cNvSpPr txBox="1"/>
          <p:nvPr/>
        </p:nvSpPr>
        <p:spPr>
          <a:xfrm>
            <a:off x="10350500" y="6096000"/>
            <a:ext cx="482600" cy="38100"/>
          </a:xfrm>
          <a:prstGeom prst="rect">
            <a:avLst/>
          </a:prstGeom>
          <a:solidFill>
            <a:srgbClr val="8D0196">
              <a:alpha val="50000"/>
            </a:srgbClr>
          </a:solidFill>
        </p:spPr>
        <p:txBody>
          <a:bodyPr vert="horz" wrap="none" tIns="635" rtlCol="0" anchor="t" anchorCtr="1">
            <a:noAutofit/>
          </a:bodyPr>
          <a:lstStyle/>
          <a:p>
            <a:pPr algn="ctr"/>
            <a:endParaRPr lang="en-US" sz="90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letterC">
            <a:extLst>
              <a:ext uri="{FF2B5EF4-FFF2-40B4-BE49-F238E27FC236}">
                <a16:creationId xmlns:a16="http://schemas.microsoft.com/office/drawing/2014/main" id="{DE40508F-7E0A-BC9F-B3D9-82D406D85A2E}"/>
              </a:ext>
            </a:extLst>
          </p:cNvPr>
          <p:cNvSpPr txBox="1"/>
          <p:nvPr/>
        </p:nvSpPr>
        <p:spPr>
          <a:xfrm>
            <a:off x="10350500" y="6159500"/>
            <a:ext cx="482600" cy="381000"/>
          </a:xfrm>
          <a:prstGeom prst="rect">
            <a:avLst/>
          </a:prstGeom>
          <a:solidFill>
            <a:srgbClr val="8D0196"/>
          </a:solidFill>
        </p:spPr>
        <p:txBody>
          <a:bodyPr vert="horz" rtlCol="0" anchor="b" anchorCtr="0">
            <a:noAutofit/>
          </a:bodyPr>
          <a:lstStyle/>
          <a:p>
            <a:r>
              <a:rPr lang="en-US" sz="1200">
                <a:solidFill>
                  <a:srgbClr val="FFFFFF"/>
                </a:solidFill>
                <a:latin typeface="Segoe UI" panose="020B0502040204020203" pitchFamily="34" charset="0"/>
              </a:rPr>
              <a:t>C</a:t>
            </a:r>
          </a:p>
        </p:txBody>
      </p:sp>
      <p:sp>
        <p:nvSpPr>
          <p:cNvPr id="12" name="answerD">
            <a:extLst>
              <a:ext uri="{FF2B5EF4-FFF2-40B4-BE49-F238E27FC236}">
                <a16:creationId xmlns:a16="http://schemas.microsoft.com/office/drawing/2014/main" id="{535545FF-6095-6199-840E-6C619DC6947A}"/>
              </a:ext>
            </a:extLst>
          </p:cNvPr>
          <p:cNvSpPr txBox="1"/>
          <p:nvPr/>
        </p:nvSpPr>
        <p:spPr>
          <a:xfrm>
            <a:off x="10858500" y="6096000"/>
            <a:ext cx="482600" cy="38100"/>
          </a:xfrm>
          <a:prstGeom prst="rect">
            <a:avLst/>
          </a:prstGeom>
          <a:solidFill>
            <a:srgbClr val="FD5C04">
              <a:alpha val="50000"/>
            </a:srgbClr>
          </a:solidFill>
        </p:spPr>
        <p:txBody>
          <a:bodyPr vert="horz" wrap="none" tIns="635" rtlCol="0" anchor="t" anchorCtr="1">
            <a:noAutofit/>
          </a:bodyPr>
          <a:lstStyle/>
          <a:p>
            <a:pPr algn="ctr"/>
            <a:endParaRPr lang="en-US" sz="90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13" name="letterD">
            <a:extLst>
              <a:ext uri="{FF2B5EF4-FFF2-40B4-BE49-F238E27FC236}">
                <a16:creationId xmlns:a16="http://schemas.microsoft.com/office/drawing/2014/main" id="{1200B714-6B21-812A-F8C6-43F50213D30E}"/>
              </a:ext>
            </a:extLst>
          </p:cNvPr>
          <p:cNvSpPr txBox="1"/>
          <p:nvPr/>
        </p:nvSpPr>
        <p:spPr>
          <a:xfrm>
            <a:off x="10858500" y="6159500"/>
            <a:ext cx="482600" cy="381000"/>
          </a:xfrm>
          <a:prstGeom prst="rect">
            <a:avLst/>
          </a:prstGeom>
          <a:solidFill>
            <a:srgbClr val="FD5C04"/>
          </a:solidFill>
        </p:spPr>
        <p:txBody>
          <a:bodyPr vert="horz" rtlCol="0" anchor="b" anchorCtr="0">
            <a:noAutofit/>
          </a:bodyPr>
          <a:lstStyle/>
          <a:p>
            <a:r>
              <a:rPr lang="en-US" sz="1200">
                <a:solidFill>
                  <a:srgbClr val="FFFFFF"/>
                </a:solidFill>
                <a:latin typeface="Segoe UI" panose="020B0502040204020203" pitchFamily="34" charset="0"/>
              </a:rPr>
              <a:t>D</a:t>
            </a:r>
          </a:p>
        </p:txBody>
      </p:sp>
      <p:sp>
        <p:nvSpPr>
          <p:cNvPr id="14" name="counter" descr="Classic ParticiPoll#False#False">
            <a:extLst>
              <a:ext uri="{FF2B5EF4-FFF2-40B4-BE49-F238E27FC236}">
                <a16:creationId xmlns:a16="http://schemas.microsoft.com/office/drawing/2014/main" id="{852141FD-558D-C15F-8D2E-AAAC783C26E1}"/>
              </a:ext>
            </a:extLst>
          </p:cNvPr>
          <p:cNvSpPr txBox="1"/>
          <p:nvPr/>
        </p:nvSpPr>
        <p:spPr>
          <a:xfrm>
            <a:off x="11366500" y="6096000"/>
            <a:ext cx="482600" cy="444500"/>
          </a:xfrm>
          <a:prstGeom prst="rect">
            <a:avLst/>
          </a:prstGeom>
          <a:solidFill>
            <a:srgbClr val="D2691E"/>
          </a:solidFill>
        </p:spPr>
        <p:txBody>
          <a:bodyPr vert="horz" rtlCol="0" anchor="ctr" anchorCtr="1">
            <a:noAutofit/>
          </a:bodyPr>
          <a:lstStyle/>
          <a:p>
            <a:pPr algn="ctr"/>
            <a:r>
              <a:rPr lang="en-US" sz="1400">
                <a:solidFill>
                  <a:srgbClr val="FFFFFF"/>
                </a:solidFill>
                <a:latin typeface="Segoe UI" panose="020B0502040204020203" pitchFamily="34" charset="0"/>
              </a:rPr>
              <a:t>0</a:t>
            </a:r>
          </a:p>
        </p:txBody>
      </p:sp>
      <p:sp>
        <p:nvSpPr>
          <p:cNvPr id="15" name="participoll" descr="4">
            <a:extLst>
              <a:ext uri="{FF2B5EF4-FFF2-40B4-BE49-F238E27FC236}">
                <a16:creationId xmlns:a16="http://schemas.microsoft.com/office/drawing/2014/main" id="{4B60BAED-7465-04F9-FB63-4B5C0812D7E4}"/>
              </a:ext>
            </a:extLst>
          </p:cNvPr>
          <p:cNvSpPr txBox="1"/>
          <p:nvPr/>
        </p:nvSpPr>
        <p:spPr>
          <a:xfrm>
            <a:off x="11366500" y="6096000"/>
            <a:ext cx="482600" cy="444500"/>
          </a:xfrm>
          <a:prstGeom prst="rect">
            <a:avLst/>
          </a:prstGeom>
          <a:solidFill>
            <a:srgbClr val="FFFFFF">
              <a:alpha val="15000"/>
            </a:srgbClr>
          </a:solidFill>
        </p:spPr>
        <p:txBody>
          <a:bodyPr vert="horz" rtlCol="0">
            <a:noAutofit/>
          </a:bodyPr>
          <a:lstStyle/>
          <a:p>
            <a:endParaRPr lang="en-US"/>
          </a:p>
        </p:txBody>
      </p:sp>
      <p:sp>
        <p:nvSpPr>
          <p:cNvPr id="16" name="pp_status">
            <a:extLst>
              <a:ext uri="{FF2B5EF4-FFF2-40B4-BE49-F238E27FC236}">
                <a16:creationId xmlns:a16="http://schemas.microsoft.com/office/drawing/2014/main" id="{F5E476B4-1E9A-6604-A69B-6865B7874B84}"/>
              </a:ext>
            </a:extLst>
          </p:cNvPr>
          <p:cNvSpPr txBox="1"/>
          <p:nvPr/>
        </p:nvSpPr>
        <p:spPr>
          <a:xfrm>
            <a:off x="8763000" y="6540500"/>
            <a:ext cx="3175000" cy="190500"/>
          </a:xfrm>
          <a:prstGeom prst="rect">
            <a:avLst/>
          </a:prstGeom>
          <a:noFill/>
        </p:spPr>
        <p:txBody>
          <a:bodyPr vert="horz" wrap="none" rtlCol="0" anchor="ctr">
            <a:noAutofit/>
          </a:bodyPr>
          <a:lstStyle/>
          <a:p>
            <a:pPr algn="r"/>
            <a:endParaRPr lang="en-US" sz="900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" tmFilter="0, 0; 0.125,0.2665; 0.25,0.4; 0.375,0.465; 0.5,0.5;  0.625,0.535; 0.75,0.6; 0.875,0.7335; 1,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" tmFilter="0, 0; 0.125,0.2665; 0.25,0.4; 0.375,0.465; 0.5,0.5;  0.625,0.535; 0.75,0.6; 0.875,0.7335; 1,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" tmFilter="0, 0; 0.125,0.2665; 0.25,0.4; 0.375,0.465; 0.5,0.5;  0.625,0.535; 0.75,0.6; 0.875,0.7335; 1,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" decel="50000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" decel="50000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" decel="50000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" decel="50000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Traps &amp; Missed Money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§ 1318 never raised: </a:t>
            </a:r>
            <a:r>
              <a:rPr sz="2600" b="0">
                <a:solidFill>
                  <a:srgbClr val="44546A"/>
                </a:solidFill>
              </a:rPr>
              <a:t>a “death not service-connected” denial accepted at face value despite a decade at 100%.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The 8-year add-on missing: </a:t>
            </a:r>
            <a:r>
              <a:rPr sz="2600" b="0">
                <a:solidFill>
                  <a:srgbClr val="44546A"/>
                </a:solidFill>
              </a:rPr>
              <a:t>award letters that omit § 1311(a)(2) — worth $360.85 a month, every month.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Accrued money left behind: </a:t>
            </a:r>
            <a:r>
              <a:rPr sz="2600" b="0">
                <a:solidFill>
                  <a:srgbClr val="44546A"/>
                </a:solidFill>
              </a:rPr>
              <a:t>no one files within the year, and the pending claim (and its retro) dies with the veteran.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Stale remarriage advice: </a:t>
            </a:r>
            <a:r>
              <a:rPr sz="2600" b="0">
                <a:solidFill>
                  <a:srgbClr val="44546A"/>
                </a:solidFill>
              </a:rPr>
              <a:t>telling a 56-year-old widow she cannot remarry without losing DIC. Wrong since 2021.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Pension transfers: </a:t>
            </a:r>
            <a:r>
              <a:rPr sz="2600" b="0">
                <a:solidFill>
                  <a:srgbClr val="44546A"/>
                </a:solidFill>
              </a:rPr>
              <a:t>assets given away inside the 36-month look-back, creating a penalty period.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The blown burial deadline: </a:t>
            </a:r>
            <a:r>
              <a:rPr sz="2600" b="0">
                <a:solidFill>
                  <a:srgbClr val="44546A"/>
                </a:solidFill>
              </a:rPr>
              <a:t>the 21P-530EZ found in a drawer at month 25.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Step 1: Screen &amp; Build the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Run the tree: </a:t>
            </a:r>
            <a:r>
              <a:rPr sz="2800" b="0" dirty="0">
                <a:solidFill>
                  <a:srgbClr val="44546A"/>
                </a:solidFill>
              </a:rPr>
              <a:t>§ 1310 causation first, § 1318 second, pension third — and burial in parallel, always.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Write the theory sentence: </a:t>
            </a:r>
            <a:r>
              <a:rPr sz="2800" b="0" dirty="0">
                <a:solidFill>
                  <a:srgbClr val="44546A"/>
                </a:solidFill>
              </a:rPr>
              <a:t>“DIC is payable because …” — one sentence per gate, before any form is touched.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Check the clocks: </a:t>
            </a:r>
            <a:r>
              <a:rPr sz="2800" b="0" dirty="0">
                <a:solidFill>
                  <a:srgbClr val="44546A"/>
                </a:solidFill>
              </a:rPr>
              <a:t>date of death and burial date against § 5110(d), §§ 5121/5121A, and 38 CFR 3.1703.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Screen for the extras: </a:t>
            </a:r>
            <a:r>
              <a:rPr sz="2800" b="0" dirty="0">
                <a:solidFill>
                  <a:srgbClr val="44546A"/>
                </a:solidFill>
              </a:rPr>
              <a:t>accrued, substitution, Parents' DIC, helpless child, Chapter 35 education for survivors.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Step 2: File the Right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VA Form 21P-534EZ: </a:t>
            </a:r>
            <a:r>
              <a:rPr sz="2600" b="0">
                <a:solidFill>
                  <a:srgbClr val="44546A"/>
                </a:solidFill>
              </a:rPr>
              <a:t>DIC, Survivors Pension, and accrued benefits — one form covers all three; check every box that applies.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VA Form 21P-530EZ: </a:t>
            </a:r>
            <a:r>
              <a:rPr sz="2600" b="0">
                <a:solidFill>
                  <a:srgbClr val="44546A"/>
                </a:solidFill>
              </a:rPr>
              <a:t>burial benefits — burial and plot allowances, with receipts and the paid-in-full statement.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VA Form 21P-601: </a:t>
            </a:r>
            <a:r>
              <a:rPr sz="2600" b="0">
                <a:solidFill>
                  <a:srgbClr val="44546A"/>
                </a:solidFill>
              </a:rPr>
              <a:t>accrued amounts due a deceased beneficiary, when a standalone accrued claim is needed.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VA Form 21P-0847: </a:t>
            </a:r>
            <a:r>
              <a:rPr sz="2600" b="0">
                <a:solidFill>
                  <a:srgbClr val="44546A"/>
                </a:solidFill>
              </a:rPr>
              <a:t>substitution request — within one year of death, no exceptions.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600" b="1">
                <a:solidFill>
                  <a:srgbClr val="104C7D"/>
                </a:solidFill>
              </a:rPr>
              <a:t>Protect the date: </a:t>
            </a:r>
            <a:r>
              <a:rPr sz="2600" b="0">
                <a:solidFill>
                  <a:srgbClr val="44546A"/>
                </a:solidFill>
              </a:rPr>
              <a:t>file an Intent to File (VA Form 21-0966) the day the family calls if documents are still coming.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Step 3: Development &amp;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Cause of death: </a:t>
            </a:r>
            <a:r>
              <a:rPr sz="2800" b="0" dirty="0">
                <a:solidFill>
                  <a:srgbClr val="44546A"/>
                </a:solidFill>
              </a:rPr>
              <a:t>certified death certificate plus treatment records for the final illness; a medical opinion in 3.312's language when causation is contested.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Marriage proof: </a:t>
            </a:r>
            <a:r>
              <a:rPr sz="2800" b="0" dirty="0">
                <a:solidFill>
                  <a:srgbClr val="44546A"/>
                </a:solidFill>
              </a:rPr>
              <a:t>certificate, or the 3.205 alternatives; explain any gap in continuous cohabitation rather than hiding it.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§ 1318 cases: </a:t>
            </a:r>
            <a:r>
              <a:rPr sz="2800" b="0" dirty="0">
                <a:solidFill>
                  <a:srgbClr val="44546A"/>
                </a:solidFill>
              </a:rPr>
              <a:t>the complete rating and payment history for the qualifying period — build the timeline yourself.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Pension cases: </a:t>
            </a:r>
            <a:r>
              <a:rPr sz="2800" b="0" dirty="0">
                <a:solidFill>
                  <a:srgbClr val="44546A"/>
                </a:solidFill>
              </a:rPr>
              <a:t>income from all sources, the medical-expense log, and asset statements that match the net worth picture.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Submit complete, once: </a:t>
            </a:r>
            <a:r>
              <a:rPr sz="2800" b="0" dirty="0">
                <a:solidFill>
                  <a:srgbClr val="44546A"/>
                </a:solidFill>
              </a:rPr>
              <a:t>piecemeal development is the leading cause of year-long death claims.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Decisions &amp; Appeals (AMA)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Read the denial for the gate it decided: </a:t>
            </a:r>
            <a:r>
              <a:rPr sz="2800" b="0">
                <a:solidFill>
                  <a:srgbClr val="44546A"/>
                </a:solidFill>
              </a:rPr>
              <a:t>a cause-of-death denial does not decide § 1318 unless the letter says so.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Supplemental claim: </a:t>
            </a:r>
            <a:r>
              <a:rPr sz="2800" b="0">
                <a:solidFill>
                  <a:srgbClr val="44546A"/>
                </a:solidFill>
              </a:rPr>
              <a:t>the workhorse for DIC — new and relevant evidence, typically the medical opinion the first decision lacked.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Higher-Level Review: </a:t>
            </a:r>
            <a:r>
              <a:rPr sz="2800" b="0">
                <a:solidFill>
                  <a:srgbClr val="44546A"/>
                </a:solidFill>
              </a:rPr>
              <a:t>for the clear legal miss — the unaddressed § 1318, the wrong MAPR year, the ignored add-on.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Board appeal: </a:t>
            </a:r>
            <a:r>
              <a:rPr sz="2800" b="0">
                <a:solidFill>
                  <a:srgbClr val="44546A"/>
                </a:solidFill>
              </a:rPr>
              <a:t>when credibility or a complex medical record needs a judge; expect the longest timeline.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>
                <a:solidFill>
                  <a:srgbClr val="104C7D"/>
                </a:solidFill>
              </a:rPr>
              <a:t>One-year appeal windows: </a:t>
            </a:r>
            <a:r>
              <a:rPr sz="2800" b="0">
                <a:solidFill>
                  <a:srgbClr val="44546A"/>
                </a:solidFill>
              </a:rPr>
              <a:t>preserve the effective date by acting within a year of the decision — the fourth clock, and the one in your control.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 dirty="0"/>
              <a:t>Case Study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020824"/>
            <a:ext cx="10908792" cy="4160520"/>
          </a:xfrm>
        </p:spPr>
        <p:txBody>
          <a:bodyPr wrap="square"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Facts: </a:t>
            </a:r>
            <a:r>
              <a:rPr sz="2800" b="0" dirty="0">
                <a:solidFill>
                  <a:srgbClr val="44546A"/>
                </a:solidFill>
              </a:rPr>
              <a:t>veteran rated 100% P&amp;T for 12 years dies of a non-service-connected stroke. VA denies DIC: “death not service-connected.”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The miss: </a:t>
            </a:r>
            <a:r>
              <a:rPr sz="2800" b="0" dirty="0">
                <a:solidFill>
                  <a:srgbClr val="44546A"/>
                </a:solidFill>
              </a:rPr>
              <a:t>the decision never mentions § 1318 or 38 CFR 3.22, despite 12 years of total disability.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Action: </a:t>
            </a:r>
            <a:r>
              <a:rPr sz="2800" b="0" dirty="0">
                <a:solidFill>
                  <a:srgbClr val="44546A"/>
                </a:solidFill>
              </a:rPr>
              <a:t>supplemental claim with the rating history and a one-page § 1318 brief; verify “entitled to receive” across the full period.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Outcome: </a:t>
            </a:r>
            <a:r>
              <a:rPr sz="2800" b="0" dirty="0">
                <a:solidFill>
                  <a:srgbClr val="44546A"/>
                </a:solidFill>
              </a:rPr>
              <a:t>DIC granted as if service-connected, plus the 8-year add-on</a:t>
            </a:r>
            <a:r>
              <a:rPr lang="en-US" sz="2800" b="0" dirty="0">
                <a:solidFill>
                  <a:srgbClr val="44546A"/>
                </a:solidFill>
              </a:rPr>
              <a:t>.</a:t>
            </a:r>
            <a:endParaRPr sz="2800" b="0" dirty="0">
              <a:solidFill>
                <a:srgbClr val="44546A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2103120" cy="502920"/>
          </a:xfrm>
          <a:prstGeom prst="roundRect">
            <a:avLst/>
          </a:prstGeom>
          <a:solidFill>
            <a:srgbClr val="D9B3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5A3E1B"/>
                </a:solidFill>
              </a:rPr>
              <a:t>CASE FILE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 dirty="0"/>
              <a:t>Case Study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020824"/>
            <a:ext cx="10908792" cy="4160520"/>
          </a:xfrm>
        </p:spPr>
        <p:txBody>
          <a:bodyPr wrap="square"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Facts: </a:t>
            </a:r>
            <a:r>
              <a:rPr sz="2800" b="0" dirty="0">
                <a:solidFill>
                  <a:srgbClr val="44546A"/>
                </a:solidFill>
              </a:rPr>
              <a:t>surviving spouse denied pension: countable income $800 over MAPR. She pays $3,000 a year in unreimbursed medical expenses.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The math: </a:t>
            </a:r>
            <a:r>
              <a:rPr sz="2800" b="0" dirty="0">
                <a:solidFill>
                  <a:srgbClr val="44546A"/>
                </a:solidFill>
              </a:rPr>
              <a:t>medical expenses above 5% of MAPR ($585) are deductible</a:t>
            </a:r>
            <a:r>
              <a:rPr lang="en-US" sz="2800" b="0" dirty="0">
                <a:solidFill>
                  <a:srgbClr val="44546A"/>
                </a:solidFill>
              </a:rPr>
              <a:t>. </a:t>
            </a:r>
            <a:r>
              <a:rPr sz="2800" b="0" dirty="0">
                <a:solidFill>
                  <a:srgbClr val="44546A"/>
                </a:solidFill>
              </a:rPr>
              <a:t>$2,415 comes off countable income, putting her $1,615 under the limit.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Action: </a:t>
            </a:r>
            <a:r>
              <a:rPr sz="2800" b="0" dirty="0">
                <a:solidFill>
                  <a:srgbClr val="44546A"/>
                </a:solidFill>
              </a:rPr>
              <a:t>file the medical expense report (VA Form 21P-8416) with receipts; ask VA to re-run the income count.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Outcome: </a:t>
            </a:r>
            <a:r>
              <a:rPr sz="2800" b="0" dirty="0">
                <a:solidFill>
                  <a:srgbClr val="44546A"/>
                </a:solidFill>
              </a:rPr>
              <a:t>pension granted. The denial was arithmetic, not eligibility.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2103120" cy="502920"/>
          </a:xfrm>
          <a:prstGeom prst="roundRect">
            <a:avLst/>
          </a:prstGeom>
          <a:solidFill>
            <a:srgbClr val="D9B3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5A3E1B"/>
                </a:solidFill>
              </a:rPr>
              <a:t>CASE FILE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 dirty="0"/>
              <a:t>Case Study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020824"/>
            <a:ext cx="10908792" cy="4160520"/>
          </a:xfrm>
        </p:spPr>
        <p:txBody>
          <a:bodyPr wrap="square"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Facts: </a:t>
            </a:r>
            <a:r>
              <a:rPr sz="2800" b="0" dirty="0">
                <a:solidFill>
                  <a:srgbClr val="44546A"/>
                </a:solidFill>
              </a:rPr>
              <a:t>a widow receiving DIC remarries at 5</a:t>
            </a:r>
            <a:r>
              <a:rPr lang="en-US" sz="2800" b="0" dirty="0">
                <a:solidFill>
                  <a:srgbClr val="44546A"/>
                </a:solidFill>
              </a:rPr>
              <a:t>4</a:t>
            </a:r>
            <a:r>
              <a:rPr sz="2800" b="0" dirty="0">
                <a:solidFill>
                  <a:srgbClr val="44546A"/>
                </a:solidFill>
              </a:rPr>
              <a:t>. Her DIC stops. Years later, her second </a:t>
            </a:r>
            <a:r>
              <a:rPr sz="2800" b="0">
                <a:solidFill>
                  <a:srgbClr val="44546A"/>
                </a:solidFill>
              </a:rPr>
              <a:t>husband dies.</a:t>
            </a:r>
            <a:endParaRPr sz="2800" b="0" dirty="0">
              <a:solidFill>
                <a:srgbClr val="44546A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The law: </a:t>
            </a:r>
            <a:r>
              <a:rPr sz="2800" b="0" dirty="0">
                <a:solidFill>
                  <a:srgbClr val="44546A"/>
                </a:solidFill>
              </a:rPr>
              <a:t>remarriage on or after age 55 no longer bars DIC (Pub. L. 116-315)</a:t>
            </a:r>
            <a:r>
              <a:rPr lang="en-US" sz="2800" b="0" dirty="0">
                <a:solidFill>
                  <a:srgbClr val="44546A"/>
                </a:solidFill>
              </a:rPr>
              <a:t>.</a:t>
            </a:r>
            <a:r>
              <a:rPr sz="2800" b="0" dirty="0">
                <a:solidFill>
                  <a:srgbClr val="44546A"/>
                </a:solidFill>
              </a:rPr>
              <a:t> </a:t>
            </a:r>
            <a:r>
              <a:rPr lang="en-US" sz="2800" b="0" dirty="0">
                <a:solidFill>
                  <a:srgbClr val="44546A"/>
                </a:solidFill>
              </a:rPr>
              <a:t>B</a:t>
            </a:r>
            <a:r>
              <a:rPr sz="2800" b="0" dirty="0">
                <a:solidFill>
                  <a:srgbClr val="44546A"/>
                </a:solidFill>
              </a:rPr>
              <a:t>enefits could be restored when a remarriage ends (38 CFR 3.55).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800" b="1" dirty="0">
                <a:solidFill>
                  <a:srgbClr val="104C7D"/>
                </a:solidFill>
              </a:rPr>
              <a:t>Action: </a:t>
            </a:r>
            <a:r>
              <a:rPr sz="2800" b="0" dirty="0">
                <a:solidFill>
                  <a:srgbClr val="44546A"/>
                </a:solidFill>
              </a:rPr>
              <a:t>file for restoration with proof of the second husband's death; claim the restored effective date.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2103120" cy="502920"/>
          </a:xfrm>
          <a:prstGeom prst="roundRect">
            <a:avLst/>
          </a:prstGeom>
          <a:solidFill>
            <a:srgbClr val="D9B3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5A3E1B"/>
                </a:solidFill>
              </a:rPr>
              <a:t>CASE FILE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b="1"/>
              <a:t>VSO Checklist: Intake to Resolution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☐ Intake: </a:t>
            </a:r>
            <a:r>
              <a:rPr sz="2700" b="0">
                <a:solidFill>
                  <a:srgbClr val="44546A"/>
                </a:solidFill>
              </a:rPr>
              <a:t>date of death, burial date, marital history, ratings and their duration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☐ Calendar: </a:t>
            </a:r>
            <a:r>
              <a:rPr sz="2700" b="0">
                <a:solidFill>
                  <a:srgbClr val="44546A"/>
                </a:solidFill>
              </a:rPr>
              <a:t>the § 5110(d) year, the §§ 5121/5121A year, the 2-year burial clock — day one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☐ Triage: </a:t>
            </a:r>
            <a:r>
              <a:rPr sz="2700" b="0">
                <a:solidFill>
                  <a:srgbClr val="44546A"/>
                </a:solidFill>
              </a:rPr>
              <a:t>§ 1310 → § 1318 → pension, in that order, every time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☐ Protect: </a:t>
            </a:r>
            <a:r>
              <a:rPr sz="2700" b="0">
                <a:solidFill>
                  <a:srgbClr val="44546A"/>
                </a:solidFill>
              </a:rPr>
              <a:t>Intent to File today; substitution (21P-0847) if any claim was pending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☐ File: </a:t>
            </a:r>
            <a:r>
              <a:rPr sz="2700" b="0">
                <a:solidFill>
                  <a:srgbClr val="44546A"/>
                </a:solidFill>
              </a:rPr>
              <a:t>21P-534EZ and 21P-530EZ with complete evidence, once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☐ Audit: </a:t>
            </a:r>
            <a:r>
              <a:rPr sz="2700" b="0">
                <a:solidFill>
                  <a:srgbClr val="44546A"/>
                </a:solidFill>
              </a:rPr>
              <a:t>read the award for the 8-year add-on, transitional benefit, and correct MAPR year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☐ Appeal: </a:t>
            </a:r>
            <a:r>
              <a:rPr sz="2700" b="0">
                <a:solidFill>
                  <a:srgbClr val="44546A"/>
                </a:solidFill>
              </a:rPr>
              <a:t>match the AMA lane to the error, within one year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Resources &amp;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Statutes: </a:t>
            </a:r>
            <a:r>
              <a:rPr sz="2700" b="0">
                <a:solidFill>
                  <a:srgbClr val="44546A"/>
                </a:solidFill>
              </a:rPr>
              <a:t>38 U.S.C. §§ 103, 105, 1310–1318, 1541–1543, 2301–2308, 2402, 5110(d), 5121, 5121A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Regulations: </a:t>
            </a:r>
            <a:r>
              <a:rPr sz="2700" b="0">
                <a:solidFill>
                  <a:srgbClr val="44546A"/>
                </a:solidFill>
              </a:rPr>
              <a:t>38 CFR §§ 3.22, 3.52–3.55, 3.205, 3.271–3.276, 3.301, 3.312, 3.1700–3.1713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Manual: </a:t>
            </a:r>
            <a:r>
              <a:rPr sz="2700" b="0">
                <a:solidFill>
                  <a:srgbClr val="44546A"/>
                </a:solidFill>
              </a:rPr>
              <a:t>M21-1 Parts XI and XII (pull current text; chapter cites move)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Forms: </a:t>
            </a:r>
            <a:r>
              <a:rPr sz="2700" b="0">
                <a:solidFill>
                  <a:srgbClr val="44546A"/>
                </a:solidFill>
              </a:rPr>
              <a:t>21P-534EZ (DIC/pension/accrued); 21P-530EZ (burial); 21P-601 (accrued); 21P-0847 (substitution); 21P-8416 (medical expenses); 21-0966 (Intent to File)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Rates: </a:t>
            </a:r>
            <a:r>
              <a:rPr sz="2700" b="0">
                <a:solidFill>
                  <a:srgbClr val="44546A"/>
                </a:solidFill>
              </a:rPr>
              <a:t>va.gov survivors pages — DIC and pension rates update every Dec. 1; burial amounts every Oct. 1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2700" b="1">
                <a:solidFill>
                  <a:srgbClr val="104C7D"/>
                </a:solidFill>
              </a:rPr>
              <a:t>Case law: </a:t>
            </a:r>
            <a:r>
              <a:rPr sz="2700" b="0">
                <a:solidFill>
                  <a:srgbClr val="44546A"/>
                </a:solidFill>
              </a:rPr>
              <a:t>Forshey v. West, 12 Vet. App. 71 (1998) — willful misconduct and cause of death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504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-SUITE_ISPRING_CURRENT_PLAYER_ID" val="universal"/>
  <p:tag name="ISPRING_PRESENTATION_COURSE_TITLE" val="TALDSO_Rebuilt_Template_2022-11-01"/>
  <p:tag name="ISPRING_LMS_API_VERSION" val="SCORM 2004 (4th edition)"/>
  <p:tag name="ISPRING_ULTRA_SCORM_COURSE_ID" val="E2546934-648F-4479-A5C7-5A490357E911"/>
  <p:tag name="ISPRING_CMI5_LAUNCH_METHOD" val="any window"/>
  <p:tag name="ISPRING_SCORM_ENDPOINT" val="&lt;endpoint&gt;&lt;enable&gt;0&lt;/enable&gt;&lt;lrs&gt;https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0"/>
  <p:tag name="ISPRING_OUTPUT_FOLDER" val="[[&quot;Ӡ\uFFFD\uFFFD{084B873A-63FD-4DAC-9BCB-11E112ECCEAE}&quot;,&quot;C:\\Users\\jridgway\\OneDrive - Bergmann &amp; Moore\\Desktop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,&quot;studioSettings&quot;:{&quot;useMobileViewer&quot;:&quot;T_FALSE&quot;}},&quot;advancedSettings&quot;:{&quot;enableTextAllocation&quot;:&quot;T_TRUE&quot;,&quot;viewingFromLocalDrive&quot;:&quot;T_TRUE&quot;,&quot;contentScale&quot;:75,&quot;contentScaleMode&quot;:&quot;SCAL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0&quot;},&quot;cloudSettings&quot;:{&quot;onlineDestinationFolderId&quot;:&quot;1&quot;},&quot;publishDestination&quot;:&quot;LMS&quot;,&quot;wordSettings&quot;:{&quot;printCopies&quot;:1},&quot;studioSettings&quot;:{&quot;onlineDestinationFolderId&quot;:&quot;1&quot;}}"/>
  <p:tag name="ISPRING_SCORM_RATE_SLIDES" val="0"/>
  <p:tag name="ISPRING_SCORM_PASSING_SCORE" val="0.000000"/>
  <p:tag name="ISPRING_PRESENTATION_TITLE" val="TALDSO_Rebuilt_Template_2022-11-01"/>
  <p:tag name="ISPRING_PROJECT_VERSION" val="9.3"/>
  <p:tag name="ISPRING_PROJECT_FOLDER_UPDATED" val="1"/>
  <p:tag name="ISPRING_PRESENTATION_INFO_2" val="&lt;?xml version=&quot;1.0&quot; encoding=&quot;UTF-8&quot; standalone=&quot;no&quot; ?&gt;&#10;&lt;presentation2&gt;&#10;&#10;  &lt;slides&gt;&#10;    &lt;slide id=&quot;{4B589820-1F53-488F-B5B7-50FFBCA87211}&quot; pptId=&quot;256&quot;/&gt;&#10;    &lt;slide id=&quot;{C8AC5F2D-2584-4CCA-B396-699C0F65D957}&quot; pptId=&quot;263&quot;/&gt;&#10;    &lt;slide id=&quot;{112A5329-FA95-4650-83FD-FC8688AE1647}&quot; pptId=&quot;590&quot;/&gt;&#10;    &lt;slide id=&quot;{19E2C39B-B7C5-4A4D-BCFB-D978616087BA}&quot; pptId=&quot;589&quot;/&gt;&#10;    &lt;slide id=&quot;{CDD1B9CC-D746-4257-967A-66096DA4B9FD}&quot; pptId=&quot;591&quot;/&gt;&#10;    &lt;slide id=&quot;{3B5FAB99-9022-47B1-B0CC-E48CF1BCE896}&quot; pptId=&quot;447&quot;/&gt;&#10;    &lt;slide id=&quot;{80BE75EB-E245-46F7-AC70-72F7D714308D}&quot; pptId=&quot;448&quot;/&gt;&#10;    &lt;slide id=&quot;{71FE6E18-34AA-40C4-8B69-616A71536E20}&quot; pptId=&quot;601&quot;/&gt;&#10;    &lt;slide id=&quot;{7C8CEF3F-6075-4039-ACB2-83681A97F2B1}&quot; pptId=&quot;267&quot;/&gt;&#10;    &lt;slide id=&quot;{FB864DBC-2442-4879-95FF-D1DE92E5D380}&quot; pptId=&quot;598&quot;/&gt;&#10;    &lt;slide id=&quot;{E424876F-7CE1-484B-9E50-FE377AAC3EAE}&quot; pptId=&quot;300&quot;/&gt;&#10;    &lt;slide id=&quot;{7BE88A01-F76B-41EF-82E8-FE3E8CA01B7D}&quot; pptId=&quot;454&quot;/&gt;&#10;  &lt;/slides&gt;&#10;&#10;  &lt;narration&gt;&#10;    &lt;audioTracks&gt;&#10;      &lt;audioTrack muted=&quot;false&quot; name=&quot;Audio 1&quot; resource=&quot;23761c73&quot; slideId=&quot;{4B589820-1F53-488F-B5B7-50FFBCA87211}&quot; startTime=&quot;0&quot; stepIndex=&quot;0&quot; volume=&quot;1&quot;&gt;&#10;        &lt;audio channels=&quot;1&quot; format=&quot;s16&quot; sampleRate=&quot;44100&quot;/&gt;&#10;      &lt;/audioTrack&gt;&#10;    &lt;/audioTracks&gt;&#10;    &lt;videoTracks/&gt;&#10;  &lt;/narration&gt;&#10;&#10;&lt;/presentation2&gt;&#10;"/>
  <p:tag name="ISPRING_FIRST_PUBLISH" val="1"/>
  <p:tag name="ISPRING_SCORM_RATE_QUIZZES" val="0"/>
  <p:tag name="ISPRING-SUITE_ISPRING_PLAYERS_CUSTOMIZATION_2" val="{&quot;universal&quot;:{&quot;skinSettings&quot;:{&quot;borderRadius&quot;:10,&quot;colors&quot;:{&quot;asideBackground&quot;:{&quot;color&quot;:&quot;#EFF1F2&quot;,&quot;opacity&quot;:1,&quot;type&quot;:&quot;SOLID&quot;},&quot;asideElementBackgroundActive&quot;:{&quot;color&quot;:&quot;#D5D9DB&quot;,&quot;opacity&quot;:1,&quot;type&quot;:&quot;SOLID&quot;},&quot;asideElementBackgroundHover&quot;:{&quot;color&quot;:&quot;#DDE2E5&quot;,&quot;opacity&quot;:1,&quot;type&quot;:&quot;SOLID&quot;},&quot;asideElementText&quot;:{&quot;color&quot;:&quot;#34383D&quot;,&quot;opacity&quot;:1,&quot;type&quot;:&quot;SOLID&quot;},&quot;asideElementTextActive&quot;:{&quot;color&quot;:&quot;#42484E&quot;,&quot;opacity&quot;:1,&quot;type&quot;:&quot;SOLID&quot;},&quot;asideElementTextHover&quot;:{&quot;color&quot;:&quot;#42484E&quot;,&quot;opacity&quot;:1,&quot;type&quot;:&quot;SOLID&quot;},&quot;asideLogoBackground&quot;:{&quot;color&quot;:&quot;#EFF1F2&quot;,&quot;opacity&quot;:1,&quot;type&quot;:&quot;SOLID&quot;},&quot;pageBackground&quot;:{&quot;color&quot;:&quot;#DCDEE0&quot;,&quot;opacity&quot;:1,&quot;type&quot;:&quot;SOLID&quot;},&quot;playerBackground&quot;:{&quot;color&quot;:&quot;#FFFFFF&quot;,&quot;opacity&quot;:1,&quot;type&quot;:&quot;SOLID&quot;},&quot;playerText&quot;:{&quot;color&quot;:&quot;#616870&quot;,&quot;opacity&quot;:1,&quot;type&quot;:&quot;SOLID&quot;},&quot;primaryButtonBackground&quot;:{&quot;color&quot;:&quot;#5F8BD9&quot;,&quot;opacity&quot;:1,&quot;type&quot;:&quot;SOLID&quot;},&quot;primaryButtonBackgroundHover&quot;:{&quot;color&quot;:&quot;#5077BB&quot;,&quot;opacity&quot;:1,&quot;type&quot;:&quot;SOLID&quot;},&quot;primaryButtonBorder&quot;:{&quot;color&quot;:&quot;#5F8BD9&quot;,&quot;opacity&quot;:1,&quot;type&quot;:&quot;SOLID&quot;},&quot;primaryButtonBorderHover&quot;:{&quot;color&quot;:&quot;#5077BB&quot;,&quot;opacity&quot;:1,&quot;type&quot;:&quot;SOLID&quot;},&quot;primaryButtonText&quot;:{&quot;color&quot;:&quot;#FFFFFF&quot;,&quot;opacity&quot;:1,&quot;type&quot;:&quot;SOLID&quot;},&quot;primaryButtonTextHover&quot;:{&quot;color&quot;:&quot;#FFFFFF&quot;,&quot;opacity&quot;:1,&quot;type&quot;:&quot;SOLID&quot;},&quot;secondaryButtonBackground&quot;:{&quot;color&quot;:&quot;#F1F2F4&quot;,&quot;opacity&quot;:1,&quot;type&quot;:&quot;SOLID&quot;},&quot;secondaryButtonBackgroundHover&quot;:{&quot;color&quot;:&quot;#E5E5E5&quot;,&quot;opacity&quot;:1,&quot;type&quot;:&quot;SOLID&quot;},&quot;secondaryButtonBorder&quot;:{&quot;color&quot;:&quot;#F1F2F4&quot;,&quot;opacity&quot;:1,&quot;type&quot;:&quot;SOLID&quot;},&quot;secondaryButtonBorderHover&quot;:{&quot;color&quot;:&quot;#E5E5E5&quot;,&quot;opacity&quot;:1,&quot;type&quot;:&quot;SOLID&quot;},&quot;secondaryButtonText&quot;:{&quot;color&quot;:&quot;#616870&quot;,&quot;opacity&quot;:1,&quot;type&quot;:&quot;SOLID&quot;},&quot;secondaryButtonTextHover&quot;:{&quot;color&quot;:&quot;#616870&quot;,&quot;opacity&quot;:1,&quot;type&quot;:&quot;SOLID&quot;}},&quot;controlPanel&quot;:{&quot;navigationMode&quot;:&quot;bySlides&quot;,&quot;progressBar&quot;:{&quot;enabled&quot;:true,&quot;mode&quot;:&quot;slideTimeline&quot;,&quot;showLabels&quot;:true,&quot;visible&quot;:true},&quot;showCCButton&quot;:false,&quot;showNextButton&quot;:true,&quot;showOutline&quot;:false,&quot;showPlayPause&quot;:true,&quot;showPlaybackRateButton&quot;:false,&quot;showPrevButton&quot;:true,&quot;showRewind&quot;:true,&quot;showSlideNumbers&quot;:true,&quot;showSlideOnlyButton&quot;:true,&quot;showVolumeControl&quot;:true,&quot;visible&quot;:true},&quot;fontFamily&quot;:&quot;Arial&quot;,&quot;miniskinCustomizationEnabled&quot;:false,&quot;outlinePanel&quot;:{&quot;highlightViewedEntries&quot;:false,&quot;multilevel&quot;:true,&quot;numberEntries&quot;:true,&quot;search&quot;:true,&quot;thumbnails&quot;:true},&quot;sidePanel&quot;:{&quot;showAtLeft&quot;:false,&quot;showLogo&quot;:false,&quot;showNotes&quot;:false,&quot;showOutline&quot;:false,&quot;showPresenterInfo&quot;:false,&quot;showPresenterVideo&quot;:false,&quot;visible&quot;:false},&quot;titlePanel&quot;:{&quot;buttons&quot;:[&quot;attachments&quot;,&quot;markerTools&quot;,&quot;presenterInfo&quot;],&quot;buttonsAtLeft&quot;:true,&quot;courseTitleVisible&quot;:true,&quot;showLogo&quot;:false,&quot;visible&quot;:false},&quot;version&quot;:&quot;1.0&quot;},&quot;skinMessages&quot;:{&quot;PB_ACCESSIBLE_ARIA_LABEL_BACK_TO_BEGIN&quot;:&quot;Go to the beginning of the slide&quot;,&quot;PB_ACCESSIBLE_ARIA_LABEL_BOTTOM_PANEL&quot;:&quot;Bottom Bar&quot;,&quot;PB_ACCESSIBLE_ARIA_LABEL_NAVIGATION_BUTTONS&quot;:&quot;Navigation buttons&quot;,&quot;PB_ACCESSIBLE_ARIA_LABEL_SETTINGS&quot;:&quot;Accessibility Settings&quot;,&quot;PB_ACCESSIBLE_ARIA_LABEL_SLIDE&quot;:&quot;Slide&quot;,&quot;PB_ACCESSIBLE_ARIA_LABEL_TOP_PANEL&quot;:&quot;Top Bar&quot;,&quot;PB_ACCESSIBLE_AUDIO_NARRATION_LABEL&quot;:&quot;Audio narration&quot;,&quot;PB_ACCESSIBLE_NAVIGATION_NEXT_BUTTON&quot;:&quot;Next&quot;,&quot;PB_ACCESSIBLE_NAVIGATION_PREV_BUTTON&quot;:&quot;Previous&quot;,&quot;PB_ACCESSIBLE_SKIN_ENABLE_ACCESSIBILITY_MODE&quot;:&quot;Turn on accessibility mode&quot;,&quot;PB_ACCESSIBLE_SKIN_ENABLE_NORMAL_MODE&quot;:&quot;Turn off accessibility mode&quot;,&quot;PB_ACCESSIBLE_SKIN_PRESENTER_PHOTO&quot;:&quot;Presenter photo&quot;,&quot;PB_ACCESSIBLE_SLIDE_N_OF_COUNT&quot;:&quot;Slide %SLIDE_NUMBER% of %TOTAL_SLIDES%&quot;,&quot;PB_ACCESSIBLE_VIDEO_NARRATION_LABEL&quot;:&quot;Video narration&quot;,&quot;PB_ACCESSIBLE_WATERMARK_SKIN_CREATED_WITH&quot;:&quot;Created with iSpring evaluation version&quot;,&quot;PB_ATTACHMENT_DOCUMENT_SUBTITLE&quot;:&quot;Document&quot;,&quot;PB_ATTACHMENT_FILE_SUBTITLE&quot;:&quot;File&quot;,&quot;PB_ATTACHMENT_IMAGE_SUBTITLE&quot;:&quot;Picture&quot;,&quot;PB_ATTACHMENT_LINK_SUBTITLE&quot;:&quot;Link&quot;,&quot;PB_ATTACHMENT_VIDEO_SUBTITLE&quot;:&quot;Video&quot;,&quot;PB_BACK_TO_APP_BUTTON_LABEL&quot;:&quot;Go back&quot;,&quot;PB_CC_MENU_OFF&quot;:&quot;Off&quot;,&quot;PB_CC_MENU_ON&quot;:&quot;On&quot;,&quot;PB_CC_MENU_TITLE&quot;:&quot;Notes&quot;,&quot;PB_CONTROL_PANEL_EXIT_FULL_SCREEN&quot;:&quot;Exit full screen&quot;,&quot;PB_CONTROL_PANEL_FULL_SCREEN&quot;:&quot;Full screen&quot;,&quot;PB_CONTROL_PANEL_NEXT&quot;:&quot;Next&quot;,&quot;PB_CONTROL_PANEL_OUTLINE&quot;:&quot;Outline&quot;,&quot;PB_CONTROL_PANEL_PREV&quot;:&quot;&quot;,&quot;PB_CONTROL_PANEL_REPLAY&quot;:&quot;Replay&quot;,&quot;PB_CONTROL_PANEL_SLIDE_COUNTER&quot;:&quot;%SLIDE_NUMBER% of %TOTAL_SLIDES%&quot;,&quot;PB_CONTROL_PANEL_VOLUME_CONTROL&quot;:&quot;Volume&quot;,&quot;PB_CURRENT_SLIDE_IS_NOT_COMPLETED&quot;:&quot;Complete the slide to go to the next one.&quot;,&quot;PB_DOMAIN_RESTRICTION&quot;:&quot;Sorry, the content author has prohibited sharing the presentation on this domain.&quot;,&quot;PB_DRAWING_TOOLS_END_DRAWING&quot;:&quot;Finish drawing&quot;,&quot;PB_DRAWING_TOOLS_ERASER&quot;:&quot;Eraser&quot;,&quot;PB_DRAWING_TOOLS_ERASE_ALL&quot;:&quot;Erase all&quot;,&quot;PB_DRAWING_TOOLS_HIGHLIGHTER&quot;:&quot;Highlighter&quot;,&quot;PB_DRAWING_TOOLS_PEN&quot;:&quot;Pen&quot;,&quot;PB_ENTER_PASSWORD&quot;:&quot;Enter the password to view this presentation.&quot;,&quot;PB_INCORRECT_PASSWORD&quot;:&quot;Incorrect password.&quot;,&quot;PB_INTERACTION_SLIDE_WINDOW_TEXT&quot;:&quot;To advance to the next slide, complete this interaction.&quot;,&quot;PB_MESSAGE_BOX_NO&quot;:&quot;No&quot;,&quot;PB_MESSAGE_BOX_OK&quot;:&quot;OK&quot;,&quot;PB_MESSAGE_BOX_YES&quot;:&quot;Yes&quot;,&quot;PB_NAVIGATION_IS_RESTRICTED&quot;:&quot;You can only view slides in order.&quot;,&quot;PB_NAVIGATION_IS_SEQUENTIAL&quot;:&quot;You can only view slides in order.&quot;,&quot;PB_PLAYBACK_RATE_MENU_CAPTION&quot;:&quot;Speed&quot;,&quot;PB_PRECEDING_QUIZ_FAILED_WINDOW_TEXT&quot;:&quot;You haven't passed the quiz on slide %SLIDE_INDEX% and can't advance to the next slide.&quot;,&quot;PB_PRECEDING_QUIZ_NOT_COMPLETED_WINDOW_TEXT&quot;:&quot;To advance to this slide, complete the quiz on slide %SLIDE_INDEX%.&quot;,&quot;PB_PRECEDING_QUIZ_NOT_PASSED_WINDOW_TEXT&quot;:&quot;To advance to this slide, you need to pass the quiz on slide %SLIDE_INDEX%.&quot;,&quot;PB_PRECEDING_SCENARIO_FAILED_WINDOW_TEXT&quot;:&quot;You haven't passed the role-play on slide %SLIDE_INDEX% and can't advance to the next slide.&quot;,&quot;PB_PRECEDING_SCENARIO_NOT_COMPLETED_WINDOW_TEXT&quot;:&quot;To advance to this slide, complete the role-play on slide %SLIDE_INDEX%.&quot;,&quot;PB_PRECEDING_SCENARIO_NOT_PASSED_WINDOW_TEXT&quot;:&quot;To advance to this slide, you need to pass the role-play on slide %SLIDE_INDEX%.&quot;,&quot;PB_PRESENTER_COLLAPSE_BIO&quot;:&quot;Show less&quot;,&quot;PB_PRESENTER_EMAIL&quot;:&quot;Email&quot;,&quot;PB_PRESENTER_EXPAND_BIO&quot;:&quot;Show more&quot;,&quot;PB_PRESENTER_NO_INFO&quot;:&quot;No presenter info.&quot;,&quot;PB_PRESENTER_WEBSITE&quot;:&quot;Website&quot;,&quot;PB_QUIZ_SLIDE_WINDOW_TEXT&quot;:&quot;To advance to the next slide, complete this quiz.&quot;,&quot;PB_RATE_MENU_CAPTION&quot;:&quot;Speed&quot;,&quot;PB_RATE_MENU_DEFAULT_RATE&quot;:&quot;Normal&quot;,&quot;PB_RESUME_PRESENTATION_WINDOW_TEXT&quot;:&quot;Do you want to resume where you left off?&quot;,&quot;PB_SCENARIO_SLIDE_WINDOW_TEXT&quot;:&quot;To advance to the next slide, complete this role-play.&quot;,&quot;PB_SEARCH_CANCEL&quot;:&quot;Cancel&quot;,&quot;PB_SEARCH_NO_RESULTS_LABEL&quot;:&quot;No matches found.&quot;,&quot;PB_SEARCH_PANEL_DEFAULT_TEXT&quot;:&quot;Search…&quot;,&quot;PB_SEARCH_RESULTS_LABEL&quot;:&quot;Search results&quot;,&quot;PB_SEARCH_RESULT_IN_NOTES&quot;:&quot;in notes&quot;,&quot;PB_SEARCH_RESULT_IN_TEXT_LABEL&quot;:&quot;in slide&quot;,&quot;PB_SUBTITLES_MENU_CAPTION&quot;:&quot;Subtitles&quot;,&quot;PB_SUBTITLES_OFF&quot;:&quot;Off&quot;,&quot;PB_TAB_NOTES_LABEL&quot;:&quot;Notes&quot;,&quot;PB_TAB_OUTLINE_LABEL&quot;:&quot;Slides&quot;,&quot;PB_TIME_RESTRICTION&quot;:&quot;Sorry, the content author has prohibited viewing the presentation at this time.&quot;,&quot;PB_TITLE_PANEL_ATTACHMENTS&quot;:&quot;Resources&quot;,&quot;PB_TITLE_PANEL_MARKER_TOOLS&quot;:&quot;Drawing&quot;,&quot;PB_TITLE_PANEL_NOTES&quot;:&quot;Notes&quot;,&quot;PB_TITLE_PANEL_OUTLINE&quot;:&quot;Outline&quot;,&quot;PB_TITLE_PANEL_PRESENTER_INFO&quot;:&quot;Presenter Info&quot;,&quot;PB_TREE_CONTROL_LOADING&quot;:&quot;Loading…&quot;,&quot;PB_VIDEO_WINDOW_NO_VIDEO_LABEL&quot;:&quot;No video&quot;},&quot;playbackAndNavigationSettings&quot;:{&quot;autoStart&quot;:true,&quot;saveAnimationStates&quot;:true,&quot;loopPresentation&quot;:false,&quot;autoPlayAnimations&quot;:false,&quot;autoPlayAnimationsTime&quot;:1,&quot;navigationType&quot;:&quot;LIMITED&quot;,&quot;resumeMode&quot;:&quot;PROMPT&quot;,&quot;enableKeyboardNavigation&quot;:true},&quot;keyboardSettings&quot;:&quot;&quot;,&quot;skinVersion&quot;:2,&quot;skinCompatibleVersion&quot;:0,&quot;publishSettings&quot;:{&quot;backgroundColor&quot;:&quot;#DCDEE0&quot;,&quot;playerDimensions&quot;:{&quot;height&quot;:92,&quot;width&quot;:16},&quot;playerModule&quot;:&quot;UniversalHtml&quot;,&quot;presentationContent&quot;:{&quot;metadata&quot;:{&quot;references&quot;:false,&quot;texts&quot;:[&quot;DT_HYPERLINK_TOOLTIP&quot;]},&quot;resources&quot;:{&quot;attachments&quot;:false,&quot;fonts&quot;:[{&quot;charsets&quot;:{&quot;dynamicFormatted&quot;:[&quot;DCT_INTERACTIVITY_TEXT&quot;,&quot;DCT_INTERACTIVITY_SEMIBOLD_TEXT&quot;],&quot;dynamicPlain&quot;:[&quot;DCT_HYPERLINK_TOOLTIP&quot;],&quot;static&quot;:[&quot;Next&quot;,&quot;Full screen&quot;,&quot;Exit full screen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&quot;,&quot;fontFamily&quot;:&quot;Arial&quot;,&quot;isBold&quot;:false,&quot;isItalic&quot;:false,&quot;isSemibold&quot;:false,&quot;substituteFontFamily&quot;:&quot;Arial&quot;},{&quot;charsets&quot;:{&quot;dynamicFormatted&quot;:[&quot;DCT_INTERACTIVITY_TEXT&quot;,&quot;DCT_INTERACTIVITY_SEMIBOLD_TEXT&quot;],&quot;dynamicPlain&quot;:[&quot;DCT_HYPERLINK_TOOLTIP&quot;],&quot;static&quot;:[&quot;Next&quot;,&quot;Full screen&quot;,&quot;Exit full screen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b&quot;,&quot;fontFamily&quot;:&quot;Arial&quot;,&quot;isBold&quot;:true,&quot;isItalic&quot;:false,&quot;isSemibold&quot;:false,&quot;substituteFontFamily&quot;:&quot;Arial&quot;},{&quot;charsets&quot;:{&quot;dynamicFormatted&quot;:[&quot;DCT_INTERACTIVITY_TEXT&quot;,&quot;DCT_INTERACTIVITY_SEMIBOLD_TEXT&quot;],&quot;dynamicPlain&quot;:[&quot;DCT_HYPERLINK_TOOLTIP&quot;],&quot;static&quot;:[&quot;Next&quot;,&quot;Full screen&quot;,&quot;Exit full screen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i&quot;,&quot;fontFamily&quot;:&quot;Arial&quot;,&quot;isBold&quot;:false,&quot;isItalic&quot;:true,&quot;isSemibold&quot;:false,&quot;substituteFontFamily&quot;:&quot;Arial&quot;},{&quot;charsets&quot;:{&quot;dynamicFormatted&quot;:[&quot;DCT_INTERACTIVITY_TEXT&quot;,&quot;DCT_INTERACTIVITY_SEMIBOLD_TEXT&quot;],&quot;dynamicPlain&quot;:[&quot;DCT_HYPERLINK_TOOLTIP&quot;],&quot;static&quot;:[&quot;Next&quot;,&quot;Full screen&quot;,&quot;Exit full screen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bi&quot;,&quot;fontFamily&quot;:&quot;Arial&quot;,&quot;isBold&quot;:true,&quot;isItalic&quot;:true,&quot;isSemibold&quot;:false,&quot;substituteFontFamily&quot;:&quot;Arial&quot;},{&quot;charsets&quot;:{&quot;dynamicFormatted&quot;:[&quot;DCT_INTERACTIVITY_TEXT&quot;,&quot;DCT_INTERACTIVITY_SEMIBOLD_TEXT&quot;],&quot;dynamicPlain&quot;:[&quot;DCT_HYPERLINK_TOOLTIP&quot;],&quot;static&quot;:[&quot;Next&quot;,&quot;Full screen&quot;,&quot;Exit full screen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sb&quot;,&quot;fontFamily&quot;:&quot;Arial&quot;,&quot;isBold&quot;:false,&quot;isItalic&quot;:false,&quot;isSemibold&quot;:true,&quot;substituteFontFamily&quot;:&quot;Arial&quot;},{&quot;charsets&quot;:{&quot;dynamicFormatted&quot;:[&quot;DCT_INTERACTIVITY_TEXT&quot;,&quot;DCT_INTERACTIVITY_SEMIBOLD_TEXT&quot;],&quot;dynamicPlain&quot;:[&quot;DCT_HYPERLINK_TOOLTIP&quot;],&quot;static&quot;:[&quot;Next&quot;,&quot;Full screen&quot;,&quot;Exit full screen&quot;,&quot;Volume&quot;,&quot;Replay&quot;,&quot;%SLIDE_NUMBER% of %TOTAL_SLIDES%&quot;,&quot;Yes&quot;,&quot;No&quot;,&quot;OK&quot;,&quot;Do you want to resume where you left off?&quot;,&quot;Complete the slide to go to the next one.&quot;,&quot;You can only view slides in order.&quot;,&quot;To advance to the next slide, complete this quiz.&quot;,&quot;To advance to this slide, you need to pass the quiz on slide %SLIDE_INDEX%.&quot;,&quot;To advance to this slide, complete the quiz on slide %SLIDE_INDEX%.&quot;,&quot;You haven't passed the quiz on slide %SLIDE_INDEX% and can't advance to the next slide.&quot;,&quot;To advance to the next slide, complete this interaction.&quot;,&quot;To advance to the next slide, complete this role-play.&quot;,&quot;To advance to this slide, you need to pass the role-play on slide %SLIDE_INDEX%.&quot;,&quot;To advance to this slide, complete the role-play on slide %SLIDE_INDEX%.&quot;,&quot;You haven't passed the role-play on slide %SLIDE_INDEX% and can't advance to the next slide.&quot;,&quot;Enter the password to view this presentation.&quot;,&quot;Incorrect password.&quot;,&quot;Sorry, the content author has prohibited sharing the presentation on this domain.&quot;,&quot;Sorry, the content author has prohibited viewing the presentation at this time.&quot;,&quot;Go back&quot;]},&quot;embedName&quot;:&quot;PFnsbi&quot;,&quot;fontFamily&quot;:&quot;Arial&quot;,&quot;isBold&quot;:false,&quot;isItalic&quot;:true,&quot;isSemibold&quot;:true,&quot;substituteFontFamily&quot;:&quot;Arial&quot;}],&quot;interactivity&quot;:{&quot;fullSupport&quot;:true}}}},&quot;ceipData&quot;:{&quot;enableMiniSkinCustomization&quot;:false,&quot;playerLayout&quot;:&quot;custom&quot;,&quot;playerLayoutFooter&quot;:&quot;playAndPause,replay,fullscreen,volumeControl,slideNumber,goToPrev,goToNext&quot;,&quot;playerLayoutHeader&quot;:&quot;&quot;,&quot;playerLayoutHeaderButtonsPosition&quot;:&quot;&quot;,&quot;playerLayoutOutline&quot;:&quot;&quot;,&quot;playerLayoutProgress&quot;:&quot;enabledNavigation,showLabels&quot;,&quot;playerLayoutProgressMode&quot;:&quot;slideTimeline&quot;,&quot;playerLayoutSidebar&quot;:&quot;&quot;,&quot;playerLayoutSidebarPosition&quot;:&quot;&quot;,&quot;playerMessages&quot;:&quot;builtin.en&quot;,&quot;playerNavigationAutoStart&quot;:true,&quot;playerNavigationEnableKeyboardNavigation&quot;:true,&quot;playerNavigationMode&quot;:&quot;bySlides&quot;,&quot;playerNavigationOnRestart&quot;:&quot;prompt&quot;,&quot;playerNavigationSaveAnimationStates&quot;:true,&quot;playerNavigationType&quot;:&quot;restricted&quot;,&quot;playerTheme&quot;:&quot;custom&quot;,&quot;playerThemeBorderRadius&quot;:10,&quot;playerThemeColorScheme&quot;:&quot;builtin.lightBlue&quot;,&quot;playerThemeFont&quot;:&quot;Arial&quot;}}}"/>
  <p:tag name="ISPRING_UUID" val="{14FC3FFD-47D3-4164-9CBD-80B52CE78203}"/>
  <p:tag name="ISPRING_RESOURCE_FOLDER" val="Z:\TALDSO\TAL 2024 Symposium Plans\Templates\DSO_Lesson_Template_2024-04-12\"/>
  <p:tag name="ISPRING_PRESENTATION_PATH" val="Z:\TALDSO\TAL 2024 Symposium Plans\Templates\DSO_Lesson_Template_2024-04-12.pptx"/>
  <p:tag name="ISPRING_SCREEN_RECS_UPDATED" val="Z:\TALDSO\TAL 2024 Symposium Plans\Templates\DSO_Lesson_Template_2024-04-12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FF64F70-3C72-4BB9-B208-AC862C5C5E87}:256"/>
  <p:tag name="ISPRING_SLIDE_ID_2" val="{4B589820-1F53-488F-B5B7-50FFBCA87211}"/>
  <p:tag name="GENSWF_ADVANCE_TIME" val="6.685"/>
  <p:tag name="ISPRING_CUSTOM_TIMING_USED" val="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11907</TotalTime>
  <Words>5208</Words>
  <Application>Microsoft Office PowerPoint</Application>
  <PresentationFormat>Widescreen</PresentationFormat>
  <Paragraphs>290</Paragraphs>
  <Slides>37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Segoe UI</vt:lpstr>
      <vt:lpstr>Verdana</vt:lpstr>
      <vt:lpstr>1_Office Theme</vt:lpstr>
      <vt:lpstr>Custom Design</vt:lpstr>
      <vt:lpstr>1_Custom Design</vt:lpstr>
      <vt:lpstr>Survivor Benefits</vt:lpstr>
      <vt:lpstr>Learning Objectives</vt:lpstr>
      <vt:lpstr>Why This Matters</vt:lpstr>
      <vt:lpstr>Live Poll</vt:lpstr>
      <vt:lpstr>I. Statutory Authority</vt:lpstr>
      <vt:lpstr>38 U.S.C. § 1310 — DIC: The Core Grant</vt:lpstr>
      <vt:lpstr>Who Is a “Surviving Spouse”? (§§ 101(3), 103)</vt:lpstr>
      <vt:lpstr>38 U.S.C. § 1311 — DIC Rates (Dec. 1, 2025)</vt:lpstr>
      <vt:lpstr>Poll</vt:lpstr>
      <vt:lpstr>Answer</vt:lpstr>
      <vt:lpstr>§§ 1313–1315 — Children &amp; Parents' DIC</vt:lpstr>
      <vt:lpstr>Survivors Pension: The Statute (§§ 1541–1543)</vt:lpstr>
      <vt:lpstr>Chapter 23 — Burial &amp; Memorial Benefits</vt:lpstr>
      <vt:lpstr>Accrued Benefits &amp; Substitution (§§ 5121, 5121A)</vt:lpstr>
      <vt:lpstr>38 U.S.C. § 5110(d) — The One-Year Effective-Date Rule</vt:lpstr>
      <vt:lpstr>II. Regulatory Authority</vt:lpstr>
      <vt:lpstr>38 CFR 3.312 — Cause of Death</vt:lpstr>
      <vt:lpstr>Pension Math: Income, Exclusions &amp; Net Worth</vt:lpstr>
      <vt:lpstr>38 CFR 3.276 — The Look-Back &amp; Transfer Penalty</vt:lpstr>
      <vt:lpstr>Burial Regulations &amp; the Deadline (38 CFR 3.1703)</vt:lpstr>
      <vt:lpstr>M21-1 Survivors Guidance </vt:lpstr>
      <vt:lpstr>The Hierarchy in Practice</vt:lpstr>
      <vt:lpstr>Recent Developments (2025—2026)</vt:lpstr>
      <vt:lpstr>The First Phone Call: Intake</vt:lpstr>
      <vt:lpstr>Three Clocks You Must Calendar</vt:lpstr>
      <vt:lpstr>Live Poll</vt:lpstr>
      <vt:lpstr>Traps &amp; Missed Money</vt:lpstr>
      <vt:lpstr>Step 1: Screen &amp; Build the Theory</vt:lpstr>
      <vt:lpstr>Step 2: File the Right Form</vt:lpstr>
      <vt:lpstr>Step 3: Development &amp; Evidence</vt:lpstr>
      <vt:lpstr>Decisions &amp; Appeals (AMA)</vt:lpstr>
      <vt:lpstr>Case Study 1</vt:lpstr>
      <vt:lpstr>Case Study 2</vt:lpstr>
      <vt:lpstr>Case Study 3</vt:lpstr>
      <vt:lpstr>VSO Checklist: Intake to Resolution</vt:lpstr>
      <vt:lpstr>Resources &amp; 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TALDSO_Rebuilt_Template_2022-11-01</dc:title>
  <dc:creator>James Ridgway</dc:creator>
  <cp:lastModifiedBy>Martin Caraway</cp:lastModifiedBy>
  <cp:revision>143</cp:revision>
  <dcterms:created xsi:type="dcterms:W3CDTF">2022-11-01T16:04:34Z</dcterms:created>
  <dcterms:modified xsi:type="dcterms:W3CDTF">2026-10-13T14:36:36Z</dcterms:modified>
</cp:coreProperties>
</file>