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733" r:id="rId1"/>
  </p:sldMasterIdLst>
  <p:notesMasterIdLst>
    <p:notesMasterId r:id="rId74"/>
  </p:notesMasterIdLst>
  <p:sldIdLst>
    <p:sldId id="667" r:id="rId2"/>
    <p:sldId id="676" r:id="rId3"/>
    <p:sldId id="814" r:id="rId4"/>
    <p:sldId id="815" r:id="rId5"/>
    <p:sldId id="817" r:id="rId6"/>
    <p:sldId id="816" r:id="rId7"/>
    <p:sldId id="877" r:id="rId8"/>
    <p:sldId id="818" r:id="rId9"/>
    <p:sldId id="819" r:id="rId10"/>
    <p:sldId id="820" r:id="rId11"/>
    <p:sldId id="880" r:id="rId12"/>
    <p:sldId id="821" r:id="rId13"/>
    <p:sldId id="881" r:id="rId14"/>
    <p:sldId id="822" r:id="rId15"/>
    <p:sldId id="823" r:id="rId16"/>
    <p:sldId id="824" r:id="rId17"/>
    <p:sldId id="825" r:id="rId18"/>
    <p:sldId id="829" r:id="rId19"/>
    <p:sldId id="826" r:id="rId20"/>
    <p:sldId id="827" r:id="rId21"/>
    <p:sldId id="828" r:id="rId22"/>
    <p:sldId id="830" r:id="rId23"/>
    <p:sldId id="882" r:id="rId24"/>
    <p:sldId id="831" r:id="rId25"/>
    <p:sldId id="832" r:id="rId26"/>
    <p:sldId id="833" r:id="rId27"/>
    <p:sldId id="834" r:id="rId28"/>
    <p:sldId id="835" r:id="rId29"/>
    <p:sldId id="836" r:id="rId30"/>
    <p:sldId id="837" r:id="rId31"/>
    <p:sldId id="838" r:id="rId32"/>
    <p:sldId id="839" r:id="rId33"/>
    <p:sldId id="840" r:id="rId34"/>
    <p:sldId id="841" r:id="rId35"/>
    <p:sldId id="842" r:id="rId36"/>
    <p:sldId id="843" r:id="rId37"/>
    <p:sldId id="844" r:id="rId38"/>
    <p:sldId id="876" r:id="rId39"/>
    <p:sldId id="845" r:id="rId40"/>
    <p:sldId id="846" r:id="rId41"/>
    <p:sldId id="847" r:id="rId42"/>
    <p:sldId id="848" r:id="rId43"/>
    <p:sldId id="849" r:id="rId44"/>
    <p:sldId id="850" r:id="rId45"/>
    <p:sldId id="851" r:id="rId46"/>
    <p:sldId id="852" r:id="rId47"/>
    <p:sldId id="853" r:id="rId48"/>
    <p:sldId id="855" r:id="rId49"/>
    <p:sldId id="867" r:id="rId50"/>
    <p:sldId id="883" r:id="rId51"/>
    <p:sldId id="878" r:id="rId52"/>
    <p:sldId id="856" r:id="rId53"/>
    <p:sldId id="857" r:id="rId54"/>
    <p:sldId id="858" r:id="rId55"/>
    <p:sldId id="859" r:id="rId56"/>
    <p:sldId id="861" r:id="rId57"/>
    <p:sldId id="862" r:id="rId58"/>
    <p:sldId id="863" r:id="rId59"/>
    <p:sldId id="864" r:id="rId60"/>
    <p:sldId id="865" r:id="rId61"/>
    <p:sldId id="866" r:id="rId62"/>
    <p:sldId id="868" r:id="rId63"/>
    <p:sldId id="869" r:id="rId64"/>
    <p:sldId id="870" r:id="rId65"/>
    <p:sldId id="871" r:id="rId66"/>
    <p:sldId id="872" r:id="rId67"/>
    <p:sldId id="873" r:id="rId68"/>
    <p:sldId id="874" r:id="rId69"/>
    <p:sldId id="879" r:id="rId70"/>
    <p:sldId id="875" r:id="rId71"/>
    <p:sldId id="813" r:id="rId72"/>
    <p:sldId id="884"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2FB017A-932A-4913-B7C8-01CF9FB272BE}">
          <p14:sldIdLst>
            <p14:sldId id="667"/>
            <p14:sldId id="676"/>
            <p14:sldId id="814"/>
            <p14:sldId id="815"/>
            <p14:sldId id="817"/>
            <p14:sldId id="816"/>
            <p14:sldId id="877"/>
            <p14:sldId id="818"/>
            <p14:sldId id="819"/>
            <p14:sldId id="820"/>
            <p14:sldId id="880"/>
            <p14:sldId id="821"/>
            <p14:sldId id="881"/>
            <p14:sldId id="822"/>
            <p14:sldId id="823"/>
            <p14:sldId id="824"/>
            <p14:sldId id="825"/>
            <p14:sldId id="829"/>
            <p14:sldId id="826"/>
            <p14:sldId id="827"/>
            <p14:sldId id="828"/>
            <p14:sldId id="830"/>
            <p14:sldId id="882"/>
            <p14:sldId id="831"/>
            <p14:sldId id="832"/>
            <p14:sldId id="833"/>
            <p14:sldId id="834"/>
            <p14:sldId id="835"/>
            <p14:sldId id="836"/>
            <p14:sldId id="837"/>
            <p14:sldId id="838"/>
            <p14:sldId id="839"/>
            <p14:sldId id="840"/>
            <p14:sldId id="841"/>
            <p14:sldId id="842"/>
            <p14:sldId id="843"/>
            <p14:sldId id="844"/>
            <p14:sldId id="876"/>
            <p14:sldId id="845"/>
            <p14:sldId id="846"/>
            <p14:sldId id="847"/>
            <p14:sldId id="848"/>
            <p14:sldId id="849"/>
            <p14:sldId id="850"/>
            <p14:sldId id="851"/>
            <p14:sldId id="852"/>
            <p14:sldId id="853"/>
            <p14:sldId id="855"/>
            <p14:sldId id="867"/>
            <p14:sldId id="883"/>
            <p14:sldId id="878"/>
            <p14:sldId id="856"/>
            <p14:sldId id="857"/>
            <p14:sldId id="858"/>
            <p14:sldId id="859"/>
            <p14:sldId id="861"/>
            <p14:sldId id="862"/>
            <p14:sldId id="863"/>
            <p14:sldId id="864"/>
            <p14:sldId id="865"/>
            <p14:sldId id="866"/>
            <p14:sldId id="868"/>
            <p14:sldId id="869"/>
            <p14:sldId id="870"/>
            <p14:sldId id="871"/>
            <p14:sldId id="872"/>
            <p14:sldId id="873"/>
            <p14:sldId id="874"/>
            <p14:sldId id="879"/>
            <p14:sldId id="875"/>
            <p14:sldId id="813"/>
            <p14:sldId id="88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y Kretkowski" initials="" lastIdx="27"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B908DB-841C-4CCE-9B9B-1123CDCEA0F3}" v="1" dt="2026-09-30T01:57:51.7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9784" autoAdjust="0"/>
  </p:normalViewPr>
  <p:slideViewPr>
    <p:cSldViewPr>
      <p:cViewPr varScale="1">
        <p:scale>
          <a:sx n="95" d="100"/>
          <a:sy n="95" d="100"/>
        </p:scale>
        <p:origin x="111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2" d="100"/>
          <a:sy n="82" d="100"/>
        </p:scale>
        <p:origin x="-201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m Radogna" userId="7fd67d121dc7a07c" providerId="LiveId" clId="{7E05B6DB-A1B4-44A9-9B4E-A766BF601EAF}"/>
    <pc:docChg chg="undo custSel addSld delSld modSld sldOrd delSection modSection">
      <pc:chgData name="Jim Radogna" userId="7fd67d121dc7a07c" providerId="LiveId" clId="{7E05B6DB-A1B4-44A9-9B4E-A766BF601EAF}" dt="2026-09-30T01:57:55.322" v="4152" actId="47"/>
      <pc:docMkLst>
        <pc:docMk/>
      </pc:docMkLst>
      <pc:sldChg chg="del">
        <pc:chgData name="Jim Radogna" userId="7fd67d121dc7a07c" providerId="LiveId" clId="{7E05B6DB-A1B4-44A9-9B4E-A766BF601EAF}" dt="2026-09-30T01:57:55.322" v="4152" actId="47"/>
        <pc:sldMkLst>
          <pc:docMk/>
          <pc:sldMk cId="1467211426" sldId="773"/>
        </pc:sldMkLst>
      </pc:sldChg>
      <pc:sldChg chg="add">
        <pc:chgData name="Jim Radogna" userId="7fd67d121dc7a07c" providerId="LiveId" clId="{7E05B6DB-A1B4-44A9-9B4E-A766BF601EAF}" dt="2026-09-30T01:57:51.730" v="4151"/>
        <pc:sldMkLst>
          <pc:docMk/>
          <pc:sldMk cId="3344929034" sldId="8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A28DA6-C088-4C0C-917C-ACC6926DB66E}" type="datetimeFigureOut">
              <a:rPr lang="en-US" smtClean="0"/>
              <a:pPr/>
              <a:t>9/29/2026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20544F-824B-4B45-812E-856E95426E2A}" type="slidenum">
              <a:rPr lang="en-US" smtClean="0"/>
              <a:pPr/>
              <a:t>‹#›</a:t>
            </a:fld>
            <a:endParaRPr lang="en-US"/>
          </a:p>
        </p:txBody>
      </p:sp>
    </p:spTree>
    <p:extLst>
      <p:ext uri="{BB962C8B-B14F-4D97-AF65-F5344CB8AC3E}">
        <p14:creationId xmlns:p14="http://schemas.microsoft.com/office/powerpoint/2010/main" val="2415202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20544F-824B-4B45-812E-856E95426E2A}" type="slidenum">
              <a:rPr lang="en-US" smtClean="0"/>
              <a:pPr/>
              <a:t>1</a:t>
            </a:fld>
            <a:endParaRPr lang="en-US" dirty="0"/>
          </a:p>
        </p:txBody>
      </p:sp>
    </p:spTree>
    <p:extLst>
      <p:ext uri="{BB962C8B-B14F-4D97-AF65-F5344CB8AC3E}">
        <p14:creationId xmlns:p14="http://schemas.microsoft.com/office/powerpoint/2010/main" val="1326892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614E9431-8FFC-45E4-848D-9AB58CC880F9}"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A3536C7-06B7-465A-B48B-3232E5D572C4}" type="datetime1">
              <a:rPr lang="en-US" smtClean="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C3B35B0-8BB1-4060-A2D8-9A8F57EC99C6}"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2BE72DE-7FB3-42C3-A3C1-F6D7C46B2D44}" type="datetime1">
              <a:rPr lang="en-US" smtClean="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C9FB2DF-390F-4913-898B-FFB151AFF879}" type="datetime1">
              <a:rPr lang="en-US" smtClean="0"/>
              <a:t>9/29/2026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CB855DD-97C9-4602-B635-118A3D394459}" type="datetime1">
              <a:rPr lang="en-US" smtClean="0"/>
              <a:t>9/29/2026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946E9B-B577-4AFE-8428-0E3048ACA951}" type="datetime1">
              <a:rPr lang="en-US" smtClean="0"/>
              <a:t>9/29/2026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604AA11-A09F-48B9-B209-956141F2A41C}" type="datetime1">
              <a:rPr lang="en-US" smtClean="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8A33A006-E1D0-4BA7-8950-8F0FA73E0C55}" type="datetime1">
              <a:rPr lang="en-US" smtClean="0"/>
              <a:t>9/29/2026</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1B5C5464-0A0C-4F4F-8948-B8BFCC70FC1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153844D-D103-4672-921E-11ABD5F74540}" type="datetime1">
              <a:rPr lang="en-US" smtClean="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03E4418-5C1B-4EB4-9810-F2C3FB8324BD}" type="datetime1">
              <a:rPr lang="en-US" smtClean="0"/>
              <a:t>9/29/2026</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A7BB21BE-3BBB-407D-B385-D0BBFBA5F8E0}" type="datetime1">
              <a:rPr lang="en-US" smtClean="0"/>
              <a:t>9/29/2026</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1B5C5464-0A0C-4F4F-8948-B8BFCC70FC1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734" r:id="rId1"/>
    <p:sldLayoutId id="2147484735" r:id="rId2"/>
    <p:sldLayoutId id="2147484736" r:id="rId3"/>
    <p:sldLayoutId id="2147484737" r:id="rId4"/>
    <p:sldLayoutId id="2147484738" r:id="rId5"/>
    <p:sldLayoutId id="2147484739" r:id="rId6"/>
    <p:sldLayoutId id="2147484740" r:id="rId7"/>
    <p:sldLayoutId id="2147484741" r:id="rId8"/>
    <p:sldLayoutId id="2147484742" r:id="rId9"/>
    <p:sldLayoutId id="2147484743" r:id="rId10"/>
    <p:sldLayoutId id="2147484744" r:id="rId11"/>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www.youtube.com/@RRCC-cjc/streams?utm_source=copilot.com" TargetMode="External"/><Relationship Id="rId2" Type="http://schemas.openxmlformats.org/officeDocument/2006/relationships/hyperlink" Target="mailto:CACVSO@eagleveteranslaw.com" TargetMode="Externa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3453" y="4038600"/>
            <a:ext cx="7924800" cy="1167283"/>
          </a:xfrm>
        </p:spPr>
        <p:txBody>
          <a:bodyPr>
            <a:noAutofit/>
          </a:bodyPr>
          <a:lstStyle/>
          <a:p>
            <a:pPr algn="ctr"/>
            <a:r>
              <a:rPr lang="en-US" sz="3200" dirty="0">
                <a:solidFill>
                  <a:schemeClr val="accent1"/>
                </a:solidFill>
              </a:rPr>
              <a:t>TBI Claims Done Right:</a:t>
            </a:r>
            <a:br>
              <a:rPr lang="en-US" sz="3200" dirty="0">
                <a:solidFill>
                  <a:schemeClr val="accent1"/>
                </a:solidFill>
              </a:rPr>
            </a:br>
            <a:r>
              <a:rPr lang="en-US" sz="3200" dirty="0">
                <a:solidFill>
                  <a:schemeClr val="accent1"/>
                </a:solidFill>
              </a:rPr>
              <a:t>Rating Criteria and Maximizing Benefits</a:t>
            </a:r>
            <a:endParaRPr lang="en-US" sz="3200" dirty="0"/>
          </a:p>
        </p:txBody>
      </p:sp>
      <p:sp>
        <p:nvSpPr>
          <p:cNvPr id="3" name="Subtitle 2"/>
          <p:cNvSpPr>
            <a:spLocks noGrp="1"/>
          </p:cNvSpPr>
          <p:nvPr>
            <p:ph type="subTitle" idx="1"/>
          </p:nvPr>
        </p:nvSpPr>
        <p:spPr>
          <a:xfrm>
            <a:off x="12584" y="3872591"/>
            <a:ext cx="9131416" cy="699408"/>
          </a:xfrm>
        </p:spPr>
        <p:txBody>
          <a:bodyPr>
            <a:noAutofit/>
          </a:bodyPr>
          <a:lstStyle/>
          <a:p>
            <a:pPr algn="ctr"/>
            <a:endParaRPr lang="en-US" sz="3200" dirty="0"/>
          </a:p>
          <a:p>
            <a:pPr algn="ctr"/>
            <a:endParaRPr lang="en-US" sz="2200" dirty="0"/>
          </a:p>
          <a:p>
            <a:pPr algn="ctr"/>
            <a:endParaRPr lang="en-US" sz="2200" dirty="0"/>
          </a:p>
          <a:p>
            <a:pPr algn="ctr"/>
            <a:r>
              <a:rPr lang="en-US" sz="2400" b="1" dirty="0"/>
              <a:t>Spring 2023 Professional Training Conference</a:t>
            </a:r>
          </a:p>
          <a:p>
            <a:pPr algn="ctr"/>
            <a:r>
              <a:rPr lang="en-US" sz="2200" b="1" dirty="0"/>
              <a:t>Winter 2023 Professional Training Conference</a:t>
            </a:r>
          </a:p>
          <a:p>
            <a:pPr algn="ctr"/>
            <a:r>
              <a:rPr lang="en-US" sz="2200" b="1" dirty="0"/>
              <a:t>Winter 2023 Professional Training Conference</a:t>
            </a:r>
          </a:p>
          <a:p>
            <a:pPr algn="ctr"/>
            <a:r>
              <a:rPr lang="en-US" sz="2200" b="1"/>
              <a:t>  October </a:t>
            </a:r>
            <a:r>
              <a:rPr lang="en-US" sz="2200" b="1" dirty="0"/>
              <a:t>2026 Training Conference</a:t>
            </a:r>
          </a:p>
          <a:p>
            <a:pPr algn="ctr"/>
            <a:endParaRPr lang="en-US" sz="2200" dirty="0"/>
          </a:p>
          <a:p>
            <a:pPr algn="ctr"/>
            <a:endParaRPr lang="en-US" sz="2200" dirty="0"/>
          </a:p>
          <a:p>
            <a:pPr algn="ctr"/>
            <a:endParaRPr lang="en-US" sz="2200" dirty="0"/>
          </a:p>
          <a:p>
            <a:pPr algn="ctr"/>
            <a:endParaRPr lang="en-US" sz="2200" dirty="0"/>
          </a:p>
          <a:p>
            <a:pPr algn="ctr"/>
            <a:endParaRPr lang="en-US" sz="2200" dirty="0"/>
          </a:p>
          <a:p>
            <a:pPr algn="ctr"/>
            <a:endParaRPr lang="en-US" sz="3200" dirty="0"/>
          </a:p>
          <a:p>
            <a:pPr algn="ctr"/>
            <a:endParaRPr lang="en-US" sz="3200" dirty="0"/>
          </a:p>
        </p:txBody>
      </p:sp>
      <p:sp>
        <p:nvSpPr>
          <p:cNvPr id="6" name="TextBox 5"/>
          <p:cNvSpPr txBox="1"/>
          <p:nvPr/>
        </p:nvSpPr>
        <p:spPr>
          <a:xfrm>
            <a:off x="44392" y="5371893"/>
            <a:ext cx="9055216" cy="1384995"/>
          </a:xfrm>
          <a:prstGeom prst="rect">
            <a:avLst/>
          </a:prstGeom>
          <a:noFill/>
        </p:spPr>
        <p:txBody>
          <a:bodyPr wrap="square" rtlCol="0">
            <a:spAutoFit/>
          </a:bodyPr>
          <a:lstStyle/>
          <a:p>
            <a:pPr algn="ctr"/>
            <a:r>
              <a:rPr lang="en-US" sz="2800" dirty="0"/>
              <a:t>Presenters: </a:t>
            </a:r>
          </a:p>
          <a:p>
            <a:pPr algn="ctr"/>
            <a:r>
              <a:rPr lang="en-US" sz="2800" dirty="0"/>
              <a:t>   Katrina J. Eagle, Esq.</a:t>
            </a:r>
          </a:p>
          <a:p>
            <a:pPr algn="ctr"/>
            <a:r>
              <a:rPr lang="en-US" sz="2800" dirty="0"/>
              <a:t>Jim Radogna, VA Accredited Agent</a:t>
            </a:r>
          </a:p>
        </p:txBody>
      </p:sp>
      <p:pic>
        <p:nvPicPr>
          <p:cNvPr id="9" name="Picture 8" descr="A picture containing screenshot&#10;&#10;Description automatically generated">
            <a:extLst>
              <a:ext uri="{FF2B5EF4-FFF2-40B4-BE49-F238E27FC236}">
                <a16:creationId xmlns:a16="http://schemas.microsoft.com/office/drawing/2014/main" id="{C22FB30C-E3D4-41D7-B971-94873A88E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1543050"/>
          </a:xfrm>
          <a:prstGeom prst="rect">
            <a:avLst/>
          </a:prstGeom>
        </p:spPr>
      </p:pic>
      <p:pic>
        <p:nvPicPr>
          <p:cNvPr id="5" name="Picture 4" descr="Logo, company name&#10;&#10;Description automatically generated">
            <a:extLst>
              <a:ext uri="{FF2B5EF4-FFF2-40B4-BE49-F238E27FC236}">
                <a16:creationId xmlns:a16="http://schemas.microsoft.com/office/drawing/2014/main" id="{33B5E080-E277-4777-8C00-A41AA8620E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8926" y="2255753"/>
            <a:ext cx="2046147" cy="1706647"/>
          </a:xfrm>
          <a:prstGeom prst="rect">
            <a:avLst/>
          </a:prstGeom>
        </p:spPr>
      </p:pic>
    </p:spTree>
    <p:extLst>
      <p:ext uri="{BB962C8B-B14F-4D97-AF65-F5344CB8AC3E}">
        <p14:creationId xmlns:p14="http://schemas.microsoft.com/office/powerpoint/2010/main" val="3052340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Why TBI Cases Go Wrong</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VA and representatives often focus on the injury event instead of the veteran’s current residual functioning.</a:t>
            </a:r>
          </a:p>
          <a:p>
            <a:pPr lvl="0">
              <a:spcBef>
                <a:spcPts val="800"/>
              </a:spcBef>
            </a:pPr>
            <a:r>
              <a:rPr lang="en-US" sz="2500" dirty="0"/>
              <a:t>Symptoms are commonly put in the wrong lane: left in the table when they should be rated separately, or pushed into mental health without adequate analysis.</a:t>
            </a:r>
          </a:p>
          <a:p>
            <a:pPr lvl="0">
              <a:spcBef>
                <a:spcPts val="800"/>
              </a:spcBef>
            </a:pPr>
            <a:r>
              <a:rPr lang="en-US" sz="2500" dirty="0"/>
              <a:t>Bad exams, weak symptom sorting, failure to maximize benefits, and raters ignoring M21-1 separation rules drive many TBI appeals.</a:t>
            </a:r>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a:t>
            </a:fld>
            <a:endParaRPr lang="en-US" dirty="0"/>
          </a:p>
        </p:txBody>
      </p:sp>
    </p:spTree>
    <p:extLst>
      <p:ext uri="{BB962C8B-B14F-4D97-AF65-F5344CB8AC3E}">
        <p14:creationId xmlns:p14="http://schemas.microsoft.com/office/powerpoint/2010/main" val="1775023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CAFD9-2FAB-511C-2CDE-D21E83EE29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0C5650-5283-BD2C-585B-3BBAFAFCF8FE}"/>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What Advocates Must Do Well</a:t>
            </a:r>
          </a:p>
        </p:txBody>
      </p:sp>
      <p:sp>
        <p:nvSpPr>
          <p:cNvPr id="4" name="Content Placeholder 3">
            <a:extLst>
              <a:ext uri="{FF2B5EF4-FFF2-40B4-BE49-F238E27FC236}">
                <a16:creationId xmlns:a16="http://schemas.microsoft.com/office/drawing/2014/main" id="{B2D57E3E-1FE2-DA1D-4CBB-793FE7C08178}"/>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Spot every residual the veteran has now.</a:t>
            </a:r>
          </a:p>
          <a:p>
            <a:pPr lvl="0">
              <a:spcBef>
                <a:spcPts val="800"/>
              </a:spcBef>
            </a:pPr>
            <a:r>
              <a:rPr lang="en-US" sz="2500" dirty="0"/>
              <a:t>Decide which residuals have distinct diagnoses and which belong in the DC 8045 table.</a:t>
            </a:r>
          </a:p>
          <a:p>
            <a:pPr lvl="0">
              <a:spcBef>
                <a:spcPts val="800"/>
              </a:spcBef>
            </a:pPr>
            <a:r>
              <a:rPr lang="en-US" sz="2500" dirty="0"/>
              <a:t>Develop evidence that proves severity in functional terms, not just symptom labels.</a:t>
            </a:r>
          </a:p>
          <a:p>
            <a:pPr lvl="0">
              <a:spcBef>
                <a:spcPts val="800"/>
              </a:spcBef>
            </a:pPr>
            <a:r>
              <a:rPr lang="en-US" sz="2500" dirty="0"/>
              <a:t>Review the final decision for facet, overlap, pyramiding, and reasons-or-bases errors.</a:t>
            </a:r>
          </a:p>
        </p:txBody>
      </p:sp>
      <p:sp>
        <p:nvSpPr>
          <p:cNvPr id="3" name="Slide Number Placeholder 2">
            <a:extLst>
              <a:ext uri="{FF2B5EF4-FFF2-40B4-BE49-F238E27FC236}">
                <a16:creationId xmlns:a16="http://schemas.microsoft.com/office/drawing/2014/main" id="{7F03BDF6-F370-2A13-53FB-32F18840E40D}"/>
              </a:ext>
            </a:extLst>
          </p:cNvPr>
          <p:cNvSpPr>
            <a:spLocks noGrp="1"/>
          </p:cNvSpPr>
          <p:nvPr>
            <p:ph type="sldNum" sz="quarter" idx="12"/>
          </p:nvPr>
        </p:nvSpPr>
        <p:spPr/>
        <p:txBody>
          <a:bodyPr/>
          <a:lstStyle/>
          <a:p>
            <a:fld id="{1B5C5464-0A0C-4F4F-8948-B8BFCC70FC15}" type="slidenum">
              <a:rPr lang="en-US" smtClean="0"/>
              <a:pPr/>
              <a:t>3</a:t>
            </a:fld>
            <a:endParaRPr lang="en-US" dirty="0"/>
          </a:p>
        </p:txBody>
      </p:sp>
    </p:spTree>
    <p:extLst>
      <p:ext uri="{BB962C8B-B14F-4D97-AF65-F5344CB8AC3E}">
        <p14:creationId xmlns:p14="http://schemas.microsoft.com/office/powerpoint/2010/main" val="393625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69205-965E-7C5A-F9D3-C55B99F0E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F6DF3C-0D75-6B17-4EB5-61780AF9C61E}"/>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What is a TBI?</a:t>
            </a:r>
          </a:p>
        </p:txBody>
      </p:sp>
      <p:sp>
        <p:nvSpPr>
          <p:cNvPr id="4" name="Content Placeholder 3">
            <a:extLst>
              <a:ext uri="{FF2B5EF4-FFF2-40B4-BE49-F238E27FC236}">
                <a16:creationId xmlns:a16="http://schemas.microsoft.com/office/drawing/2014/main" id="{DE4D9BE3-B589-77DF-F212-20DEDC6D3857}"/>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A TBI occurs when an external force injures the brain.</a:t>
            </a:r>
          </a:p>
          <a:p>
            <a:pPr lvl="0">
              <a:spcBef>
                <a:spcPts val="800"/>
              </a:spcBef>
            </a:pPr>
            <a:r>
              <a:rPr lang="en-US" sz="2500" dirty="0"/>
              <a:t>It may involve an open or penetrating injury, or a closed-head injury from impact or violent movement.</a:t>
            </a:r>
          </a:p>
          <a:p>
            <a:pPr lvl="0">
              <a:spcBef>
                <a:spcPts val="800"/>
              </a:spcBef>
            </a:pPr>
            <a:r>
              <a:rPr lang="en-US" sz="2500" dirty="0"/>
              <a:t>The service-connection question and the rating question are different: first establish the injury and residuals, then evaluate current impairment.</a:t>
            </a:r>
          </a:p>
        </p:txBody>
      </p:sp>
      <p:sp>
        <p:nvSpPr>
          <p:cNvPr id="3" name="Slide Number Placeholder 2">
            <a:extLst>
              <a:ext uri="{FF2B5EF4-FFF2-40B4-BE49-F238E27FC236}">
                <a16:creationId xmlns:a16="http://schemas.microsoft.com/office/drawing/2014/main" id="{4EF990F2-F38F-2492-C630-1C8D57395E83}"/>
              </a:ext>
            </a:extLst>
          </p:cNvPr>
          <p:cNvSpPr>
            <a:spLocks noGrp="1"/>
          </p:cNvSpPr>
          <p:nvPr>
            <p:ph type="sldNum" sz="quarter" idx="12"/>
          </p:nvPr>
        </p:nvSpPr>
        <p:spPr/>
        <p:txBody>
          <a:bodyPr/>
          <a:lstStyle/>
          <a:p>
            <a:fld id="{1B5C5464-0A0C-4F4F-8948-B8BFCC70FC15}" type="slidenum">
              <a:rPr lang="en-US" smtClean="0"/>
              <a:pPr/>
              <a:t>4</a:t>
            </a:fld>
            <a:endParaRPr lang="en-US" dirty="0"/>
          </a:p>
        </p:txBody>
      </p:sp>
    </p:spTree>
    <p:extLst>
      <p:ext uri="{BB962C8B-B14F-4D97-AF65-F5344CB8AC3E}">
        <p14:creationId xmlns:p14="http://schemas.microsoft.com/office/powerpoint/2010/main" val="902238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5E584-5EF4-C3A8-0B9B-BCF56EE89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9D2BB4-F909-E9A5-B4CD-B45EBD1774D0}"/>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Common In-Service TBI Mechanisms</a:t>
            </a:r>
          </a:p>
        </p:txBody>
      </p:sp>
      <p:sp>
        <p:nvSpPr>
          <p:cNvPr id="4" name="Content Placeholder 3">
            <a:extLst>
              <a:ext uri="{FF2B5EF4-FFF2-40B4-BE49-F238E27FC236}">
                <a16:creationId xmlns:a16="http://schemas.microsoft.com/office/drawing/2014/main" id="{56EC2A9C-134A-3754-CBAD-87C56AE59976}"/>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Blast exposure, motor vehicle accidents, falls, assaults, training injuries, and contact sports all appear regularly in service records and lay statements.</a:t>
            </a:r>
          </a:p>
          <a:p>
            <a:pPr lvl="0">
              <a:spcBef>
                <a:spcPts val="800"/>
              </a:spcBef>
            </a:pPr>
            <a:r>
              <a:rPr lang="en-US" sz="2500" dirty="0"/>
              <a:t>A claim described as a “head injury,” “concussion,” or traumatic event may still be a TBI claim.</a:t>
            </a:r>
          </a:p>
          <a:p>
            <a:pPr lvl="0">
              <a:spcBef>
                <a:spcPts val="800"/>
              </a:spcBef>
            </a:pPr>
            <a:r>
              <a:rPr lang="en-US" sz="2500" dirty="0"/>
              <a:t>Advocates should read the filing broadly and look for all chronic residuals tied to the event.</a:t>
            </a:r>
          </a:p>
          <a:p>
            <a:pPr marL="118872" indent="0">
              <a:buNone/>
            </a:pPr>
            <a:endParaRPr lang="en-US" sz="2400" dirty="0"/>
          </a:p>
        </p:txBody>
      </p:sp>
      <p:sp>
        <p:nvSpPr>
          <p:cNvPr id="3" name="Slide Number Placeholder 2">
            <a:extLst>
              <a:ext uri="{FF2B5EF4-FFF2-40B4-BE49-F238E27FC236}">
                <a16:creationId xmlns:a16="http://schemas.microsoft.com/office/drawing/2014/main" id="{FA8B15EE-FA2B-D533-30C2-1CF65AE18053}"/>
              </a:ext>
            </a:extLst>
          </p:cNvPr>
          <p:cNvSpPr>
            <a:spLocks noGrp="1"/>
          </p:cNvSpPr>
          <p:nvPr>
            <p:ph type="sldNum" sz="quarter" idx="12"/>
          </p:nvPr>
        </p:nvSpPr>
        <p:spPr/>
        <p:txBody>
          <a:bodyPr/>
          <a:lstStyle/>
          <a:p>
            <a:fld id="{1B5C5464-0A0C-4F4F-8948-B8BFCC70FC15}" type="slidenum">
              <a:rPr lang="en-US" smtClean="0"/>
              <a:pPr/>
              <a:t>5</a:t>
            </a:fld>
            <a:endParaRPr lang="en-US" dirty="0"/>
          </a:p>
        </p:txBody>
      </p:sp>
    </p:spTree>
    <p:extLst>
      <p:ext uri="{BB962C8B-B14F-4D97-AF65-F5344CB8AC3E}">
        <p14:creationId xmlns:p14="http://schemas.microsoft.com/office/powerpoint/2010/main" val="1052474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F7146-8A31-557E-EF28-ED2C8172E7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65F8C-CA7F-A186-8536-F26AA1371C4D}"/>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Acute Signs After the Event</a:t>
            </a:r>
          </a:p>
        </p:txBody>
      </p:sp>
      <p:sp>
        <p:nvSpPr>
          <p:cNvPr id="4" name="Content Placeholder 3">
            <a:extLst>
              <a:ext uri="{FF2B5EF4-FFF2-40B4-BE49-F238E27FC236}">
                <a16:creationId xmlns:a16="http://schemas.microsoft.com/office/drawing/2014/main" id="{ECB5A4C3-DD79-1F8A-7B1F-3166B70B06B1}"/>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Common clinical signs immediately after the event include loss or decrease of consciousness, memory loss around the event, altered mental state, neurologic deficits, or intracranial lesion.</a:t>
            </a:r>
          </a:p>
          <a:p>
            <a:pPr lvl="0">
              <a:spcBef>
                <a:spcPts val="800"/>
              </a:spcBef>
            </a:pPr>
            <a:r>
              <a:rPr lang="en-US" sz="2500" dirty="0"/>
              <a:t>These findings help establish that a TBI event occurred.</a:t>
            </a:r>
          </a:p>
          <a:p>
            <a:pPr lvl="0">
              <a:spcBef>
                <a:spcPts val="800"/>
              </a:spcBef>
            </a:pPr>
            <a:r>
              <a:rPr lang="en-US" sz="2500" dirty="0"/>
              <a:t>The </a:t>
            </a:r>
            <a:r>
              <a:rPr lang="en-US" sz="2500" b="1" dirty="0"/>
              <a:t>longer-term disabling effects </a:t>
            </a:r>
            <a:r>
              <a:rPr lang="en-US" sz="2500" dirty="0"/>
              <a:t>that persist beyond the immediate consequences of the acute brain injury are referred to as </a:t>
            </a:r>
            <a:r>
              <a:rPr lang="en-US" sz="2500" b="1" dirty="0"/>
              <a:t>TBI residuals </a:t>
            </a:r>
            <a:r>
              <a:rPr lang="en-US" sz="2500" dirty="0"/>
              <a:t>or </a:t>
            </a:r>
            <a:r>
              <a:rPr lang="en-US" sz="2500" b="1" dirty="0"/>
              <a:t>TBI sequelae</a:t>
            </a:r>
            <a:r>
              <a:rPr lang="en-US" sz="2500" dirty="0"/>
              <a:t>.</a:t>
            </a:r>
          </a:p>
          <a:p>
            <a:pPr lvl="0">
              <a:spcBef>
                <a:spcPts val="800"/>
              </a:spcBef>
            </a:pPr>
            <a:r>
              <a:rPr lang="en-US" sz="2500" dirty="0"/>
              <a:t>A later evaluation under Diagnostic Code 8045 is based on the veteran’s </a:t>
            </a:r>
            <a:r>
              <a:rPr lang="en-US" sz="2500" b="1" dirty="0"/>
              <a:t>current residual impairment</a:t>
            </a:r>
            <a:r>
              <a:rPr lang="en-US" sz="2500" dirty="0"/>
              <a:t>, rather than solely on the acute presentation at the time of injury.</a:t>
            </a:r>
          </a:p>
        </p:txBody>
      </p:sp>
      <p:sp>
        <p:nvSpPr>
          <p:cNvPr id="3" name="Slide Number Placeholder 2">
            <a:extLst>
              <a:ext uri="{FF2B5EF4-FFF2-40B4-BE49-F238E27FC236}">
                <a16:creationId xmlns:a16="http://schemas.microsoft.com/office/drawing/2014/main" id="{E1A13641-46F4-DBC1-AB37-5BB91044471F}"/>
              </a:ext>
            </a:extLst>
          </p:cNvPr>
          <p:cNvSpPr>
            <a:spLocks noGrp="1"/>
          </p:cNvSpPr>
          <p:nvPr>
            <p:ph type="sldNum" sz="quarter" idx="12"/>
          </p:nvPr>
        </p:nvSpPr>
        <p:spPr/>
        <p:txBody>
          <a:bodyPr/>
          <a:lstStyle/>
          <a:p>
            <a:fld id="{1B5C5464-0A0C-4F4F-8948-B8BFCC70FC15}" type="slidenum">
              <a:rPr lang="en-US" smtClean="0"/>
              <a:pPr/>
              <a:t>6</a:t>
            </a:fld>
            <a:endParaRPr lang="en-US" dirty="0"/>
          </a:p>
        </p:txBody>
      </p:sp>
    </p:spTree>
    <p:extLst>
      <p:ext uri="{BB962C8B-B14F-4D97-AF65-F5344CB8AC3E}">
        <p14:creationId xmlns:p14="http://schemas.microsoft.com/office/powerpoint/2010/main" val="1311924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84F5B-67EC-500E-57EF-08513CDFD8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BF308-F51B-0631-61B4-287AC9CCF783}"/>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How TBI Residuals Commonly Present</a:t>
            </a:r>
          </a:p>
        </p:txBody>
      </p:sp>
      <p:sp>
        <p:nvSpPr>
          <p:cNvPr id="4" name="Content Placeholder 3">
            <a:extLst>
              <a:ext uri="{FF2B5EF4-FFF2-40B4-BE49-F238E27FC236}">
                <a16:creationId xmlns:a16="http://schemas.microsoft.com/office/drawing/2014/main" id="{2D7A0B14-4379-CCF5-F5C6-E8A198BD5076}"/>
              </a:ext>
            </a:extLst>
          </p:cNvPr>
          <p:cNvSpPr>
            <a:spLocks noGrp="1"/>
          </p:cNvSpPr>
          <p:nvPr>
            <p:ph idx="1"/>
          </p:nvPr>
        </p:nvSpPr>
        <p:spPr>
          <a:xfrm>
            <a:off x="22194" y="1408176"/>
            <a:ext cx="9121806" cy="5449824"/>
          </a:xfrm>
        </p:spPr>
        <p:txBody>
          <a:bodyPr>
            <a:noAutofit/>
          </a:bodyPr>
          <a:lstStyle/>
          <a:p>
            <a:pPr marL="118872" lvl="0" indent="0">
              <a:spcBef>
                <a:spcPts val="800"/>
              </a:spcBef>
              <a:buNone/>
            </a:pPr>
            <a:endParaRPr lang="en-US" sz="2500" dirty="0"/>
          </a:p>
        </p:txBody>
      </p:sp>
      <p:sp>
        <p:nvSpPr>
          <p:cNvPr id="3" name="Slide Number Placeholder 2">
            <a:extLst>
              <a:ext uri="{FF2B5EF4-FFF2-40B4-BE49-F238E27FC236}">
                <a16:creationId xmlns:a16="http://schemas.microsoft.com/office/drawing/2014/main" id="{22CB0B88-DC46-8FD9-D126-6E7381B61BE8}"/>
              </a:ext>
            </a:extLst>
          </p:cNvPr>
          <p:cNvSpPr>
            <a:spLocks noGrp="1"/>
          </p:cNvSpPr>
          <p:nvPr>
            <p:ph type="sldNum" sz="quarter" idx="12"/>
          </p:nvPr>
        </p:nvSpPr>
        <p:spPr/>
        <p:txBody>
          <a:bodyPr/>
          <a:lstStyle/>
          <a:p>
            <a:fld id="{1B5C5464-0A0C-4F4F-8948-B8BFCC70FC15}" type="slidenum">
              <a:rPr lang="en-US" smtClean="0"/>
              <a:pPr/>
              <a:t>7</a:t>
            </a:fld>
            <a:endParaRPr lang="en-US" dirty="0"/>
          </a:p>
        </p:txBody>
      </p:sp>
      <p:pic>
        <p:nvPicPr>
          <p:cNvPr id="6" name="Picture 5">
            <a:extLst>
              <a:ext uri="{FF2B5EF4-FFF2-40B4-BE49-F238E27FC236}">
                <a16:creationId xmlns:a16="http://schemas.microsoft.com/office/drawing/2014/main" id="{45CF0361-4415-FABB-DB7B-931FAA72E3C4}"/>
              </a:ext>
            </a:extLst>
          </p:cNvPr>
          <p:cNvPicPr>
            <a:picLocks noChangeAspect="1"/>
          </p:cNvPicPr>
          <p:nvPr/>
        </p:nvPicPr>
        <p:blipFill>
          <a:blip r:embed="rId2"/>
          <a:stretch>
            <a:fillRect/>
          </a:stretch>
        </p:blipFill>
        <p:spPr>
          <a:xfrm>
            <a:off x="22194" y="1570089"/>
            <a:ext cx="9078985" cy="3818676"/>
          </a:xfrm>
          <a:prstGeom prst="rect">
            <a:avLst/>
          </a:prstGeom>
        </p:spPr>
      </p:pic>
      <p:sp>
        <p:nvSpPr>
          <p:cNvPr id="7" name="TextBox 6">
            <a:extLst>
              <a:ext uri="{FF2B5EF4-FFF2-40B4-BE49-F238E27FC236}">
                <a16:creationId xmlns:a16="http://schemas.microsoft.com/office/drawing/2014/main" id="{48888CBF-DCFE-2203-9359-C154AD53EC74}"/>
              </a:ext>
            </a:extLst>
          </p:cNvPr>
          <p:cNvSpPr txBox="1"/>
          <p:nvPr/>
        </p:nvSpPr>
        <p:spPr>
          <a:xfrm>
            <a:off x="22194" y="5388765"/>
            <a:ext cx="9099612" cy="1384995"/>
          </a:xfrm>
          <a:prstGeom prst="rect">
            <a:avLst/>
          </a:prstGeom>
          <a:noFill/>
        </p:spPr>
        <p:txBody>
          <a:bodyPr wrap="square" rtlCol="0">
            <a:spAutoFit/>
          </a:bodyPr>
          <a:lstStyle/>
          <a:p>
            <a:r>
              <a:rPr lang="en-US" sz="2100" dirty="0"/>
              <a:t>TBI </a:t>
            </a:r>
            <a:r>
              <a:rPr lang="en-US" sz="2100" b="1" dirty="0"/>
              <a:t>residuals can resolve in a short period of time </a:t>
            </a:r>
            <a:r>
              <a:rPr lang="en-US" sz="2100" dirty="0"/>
              <a:t>or can persist </a:t>
            </a:r>
            <a:r>
              <a:rPr lang="en-US" sz="2100" b="1" dirty="0"/>
              <a:t>chronically or even permanently</a:t>
            </a:r>
            <a:r>
              <a:rPr lang="en-US" sz="2100" dirty="0"/>
              <a:t>. Chronic TBI residuals may include some or all of the clinical signs that developed immediately during the TBI event. Others (such as seizures or spasticity) may have a </a:t>
            </a:r>
            <a:r>
              <a:rPr lang="en-US" sz="2100" b="1" dirty="0"/>
              <a:t>delayed onset</a:t>
            </a:r>
            <a:r>
              <a:rPr lang="en-US" sz="2100" dirty="0"/>
              <a:t>.</a:t>
            </a:r>
          </a:p>
        </p:txBody>
      </p:sp>
    </p:spTree>
    <p:extLst>
      <p:ext uri="{BB962C8B-B14F-4D97-AF65-F5344CB8AC3E}">
        <p14:creationId xmlns:p14="http://schemas.microsoft.com/office/powerpoint/2010/main" val="1083370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73F8B-9977-9EFC-306A-168C711A6E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E6F826-DE76-3B18-ABEE-7679BAD8879F}"/>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Read Must the Claim Sympathetically</a:t>
            </a:r>
          </a:p>
        </p:txBody>
      </p:sp>
      <p:sp>
        <p:nvSpPr>
          <p:cNvPr id="4" name="Content Placeholder 3">
            <a:extLst>
              <a:ext uri="{FF2B5EF4-FFF2-40B4-BE49-F238E27FC236}">
                <a16:creationId xmlns:a16="http://schemas.microsoft.com/office/drawing/2014/main" id="{CD2FC2AE-C4A5-F8C4-5A33-F9A2E85F5687}"/>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VA guidance recognizes that a TBI claim may be raised by “head injury,” “concussion,” or a traumatic event involving injury to the head.</a:t>
            </a:r>
          </a:p>
          <a:p>
            <a:pPr lvl="0">
              <a:spcBef>
                <a:spcPts val="800"/>
              </a:spcBef>
            </a:pPr>
            <a:r>
              <a:rPr lang="en-US" sz="2500" dirty="0"/>
              <a:t>A claim for “combat injuries,” assault, automobile accident, fall, or other injurious events may also raise the issue of a TBI if there was an injury to the head. </a:t>
            </a:r>
          </a:p>
          <a:p>
            <a:pPr lvl="0">
              <a:spcBef>
                <a:spcPts val="800"/>
              </a:spcBef>
            </a:pPr>
            <a:r>
              <a:rPr lang="en-US" sz="2500" dirty="0"/>
              <a:t>A traumatic event may also raise claims for </a:t>
            </a:r>
            <a:r>
              <a:rPr lang="en-US" sz="2500" b="1" dirty="0"/>
              <a:t>distinct physical and psychiatric residuals </a:t>
            </a:r>
            <a:r>
              <a:rPr lang="en-US" sz="2500" dirty="0"/>
              <a:t>in addition to brain injury residuals.</a:t>
            </a:r>
          </a:p>
          <a:p>
            <a:pPr lvl="0">
              <a:spcBef>
                <a:spcPts val="800"/>
              </a:spcBef>
            </a:pPr>
            <a:r>
              <a:rPr lang="en-US" sz="2500" dirty="0"/>
              <a:t>In practice, that means the advocate should inventory all residual conditions from the same event at the start of the case.</a:t>
            </a:r>
          </a:p>
          <a:p>
            <a:pPr marL="118872" indent="0">
              <a:buNone/>
            </a:pPr>
            <a:endParaRPr lang="en-US" sz="2500" dirty="0"/>
          </a:p>
          <a:p>
            <a:pPr marL="118872" indent="0">
              <a:buNone/>
            </a:pPr>
            <a:r>
              <a:rPr lang="en-US" sz="2500" dirty="0"/>
              <a:t>Authority: M21-1 </a:t>
            </a:r>
            <a:r>
              <a:rPr lang="en-US" sz="2500" b="1" dirty="0"/>
              <a:t>V.iii.12.B.1.f.</a:t>
            </a:r>
          </a:p>
          <a:p>
            <a:pPr marL="118872" indent="0">
              <a:buNone/>
            </a:pPr>
            <a:endParaRPr lang="en-US" sz="2400" dirty="0"/>
          </a:p>
        </p:txBody>
      </p:sp>
      <p:sp>
        <p:nvSpPr>
          <p:cNvPr id="3" name="Slide Number Placeholder 2">
            <a:extLst>
              <a:ext uri="{FF2B5EF4-FFF2-40B4-BE49-F238E27FC236}">
                <a16:creationId xmlns:a16="http://schemas.microsoft.com/office/drawing/2014/main" id="{D7FCF6CE-BB46-6C52-27D1-86BF498284D3}"/>
              </a:ext>
            </a:extLst>
          </p:cNvPr>
          <p:cNvSpPr>
            <a:spLocks noGrp="1"/>
          </p:cNvSpPr>
          <p:nvPr>
            <p:ph type="sldNum" sz="quarter" idx="12"/>
          </p:nvPr>
        </p:nvSpPr>
        <p:spPr/>
        <p:txBody>
          <a:bodyPr/>
          <a:lstStyle/>
          <a:p>
            <a:fld id="{1B5C5464-0A0C-4F4F-8948-B8BFCC70FC15}" type="slidenum">
              <a:rPr lang="en-US" smtClean="0"/>
              <a:pPr/>
              <a:t>8</a:t>
            </a:fld>
            <a:endParaRPr lang="en-US" dirty="0"/>
          </a:p>
        </p:txBody>
      </p:sp>
    </p:spTree>
    <p:extLst>
      <p:ext uri="{BB962C8B-B14F-4D97-AF65-F5344CB8AC3E}">
        <p14:creationId xmlns:p14="http://schemas.microsoft.com/office/powerpoint/2010/main" val="1383407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0258D-68E1-09CC-93E7-503AA5E27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C9204-E43E-9F32-0306-FF3F7FBC23A3}"/>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Start With the Rulebook</a:t>
            </a:r>
          </a:p>
        </p:txBody>
      </p:sp>
      <p:sp>
        <p:nvSpPr>
          <p:cNvPr id="4" name="Content Placeholder 3">
            <a:extLst>
              <a:ext uri="{FF2B5EF4-FFF2-40B4-BE49-F238E27FC236}">
                <a16:creationId xmlns:a16="http://schemas.microsoft.com/office/drawing/2014/main" id="{5F8C2B1C-93B8-00A9-A96B-7EA8338B51CF}"/>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The main regulation is 38 C.F.R. § 4.124a, Diagnostic Code 8045.</a:t>
            </a:r>
          </a:p>
          <a:p>
            <a:pPr lvl="0">
              <a:spcBef>
                <a:spcPts val="800"/>
              </a:spcBef>
            </a:pPr>
            <a:r>
              <a:rPr lang="en-US" sz="2500" dirty="0"/>
              <a:t>DC 8045 is focused on residuals of TBI and current impairment, </a:t>
            </a:r>
            <a:r>
              <a:rPr lang="en-US" sz="2500" b="1" dirty="0"/>
              <a:t>not just the severity label assigned at the time of injury</a:t>
            </a:r>
            <a:r>
              <a:rPr lang="en-US" sz="2500" dirty="0"/>
              <a:t>.</a:t>
            </a:r>
          </a:p>
          <a:p>
            <a:pPr lvl="0">
              <a:spcBef>
                <a:spcPts val="800"/>
              </a:spcBef>
            </a:pPr>
            <a:r>
              <a:rPr lang="en-US" sz="2500" dirty="0"/>
              <a:t>If you remember only one starting point, remember this: </a:t>
            </a:r>
            <a:r>
              <a:rPr lang="en-US" sz="2500" b="1" dirty="0"/>
              <a:t>current function</a:t>
            </a:r>
            <a:r>
              <a:rPr lang="en-US" sz="2500" dirty="0"/>
              <a:t> drives the rating.</a:t>
            </a:r>
          </a:p>
          <a:p>
            <a:pPr marL="633222" indent="-514350">
              <a:buFont typeface="+mj-lt"/>
              <a:buAutoNum type="arabicPeriod"/>
            </a:pPr>
            <a:endParaRPr lang="en-US" sz="2400" dirty="0"/>
          </a:p>
        </p:txBody>
      </p:sp>
      <p:sp>
        <p:nvSpPr>
          <p:cNvPr id="3" name="Slide Number Placeholder 2">
            <a:extLst>
              <a:ext uri="{FF2B5EF4-FFF2-40B4-BE49-F238E27FC236}">
                <a16:creationId xmlns:a16="http://schemas.microsoft.com/office/drawing/2014/main" id="{FB84AEC9-7A5D-ED08-C1CB-C8AE2A9538C8}"/>
              </a:ext>
            </a:extLst>
          </p:cNvPr>
          <p:cNvSpPr>
            <a:spLocks noGrp="1"/>
          </p:cNvSpPr>
          <p:nvPr>
            <p:ph type="sldNum" sz="quarter" idx="12"/>
          </p:nvPr>
        </p:nvSpPr>
        <p:spPr/>
        <p:txBody>
          <a:bodyPr/>
          <a:lstStyle/>
          <a:p>
            <a:fld id="{1B5C5464-0A0C-4F4F-8948-B8BFCC70FC15}" type="slidenum">
              <a:rPr lang="en-US" smtClean="0"/>
              <a:pPr/>
              <a:t>9</a:t>
            </a:fld>
            <a:endParaRPr lang="en-US" dirty="0"/>
          </a:p>
        </p:txBody>
      </p:sp>
    </p:spTree>
    <p:extLst>
      <p:ext uri="{BB962C8B-B14F-4D97-AF65-F5344CB8AC3E}">
        <p14:creationId xmlns:p14="http://schemas.microsoft.com/office/powerpoint/2010/main" val="2958012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05DA5-73F8-F4A3-65C7-B55D3EE724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85D3C4-9D7D-CBD9-2F18-F5E9DF4BAA11}"/>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Duty to Maximize Benefits</a:t>
            </a:r>
          </a:p>
        </p:txBody>
      </p:sp>
      <p:sp>
        <p:nvSpPr>
          <p:cNvPr id="4" name="Content Placeholder 3">
            <a:extLst>
              <a:ext uri="{FF2B5EF4-FFF2-40B4-BE49-F238E27FC236}">
                <a16:creationId xmlns:a16="http://schemas.microsoft.com/office/drawing/2014/main" id="{D591423E-1582-C7CF-B282-26AEDDBA746E}"/>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VA is supposed to presume that the claimant seeks the highest benefit allowed.</a:t>
            </a:r>
          </a:p>
          <a:p>
            <a:pPr lvl="0">
              <a:spcBef>
                <a:spcPts val="800"/>
              </a:spcBef>
            </a:pPr>
            <a:r>
              <a:rPr lang="en-US" sz="2500" dirty="0"/>
              <a:t>VA must consider potentially applicable diagnostic codes and rating paths that could yield a higher lawful benefit.</a:t>
            </a:r>
          </a:p>
          <a:p>
            <a:pPr lvl="0">
              <a:spcBef>
                <a:spcPts val="800"/>
              </a:spcBef>
            </a:pPr>
            <a:r>
              <a:rPr lang="en-US" sz="2500" dirty="0"/>
              <a:t>In TBI practice, maximizing benefits starts with </a:t>
            </a:r>
            <a:r>
              <a:rPr lang="en-US" sz="2500" b="1" dirty="0"/>
              <a:t>correct classification </a:t>
            </a:r>
            <a:r>
              <a:rPr lang="en-US" sz="2500" dirty="0"/>
              <a:t>of each residual </a:t>
            </a:r>
            <a:r>
              <a:rPr lang="en-US" sz="2500" b="1" dirty="0"/>
              <a:t>before percentages are argued</a:t>
            </a:r>
            <a:r>
              <a:rPr lang="en-US" sz="2500" dirty="0"/>
              <a:t>.</a:t>
            </a:r>
          </a:p>
          <a:p>
            <a:pPr marL="633222" indent="-514350">
              <a:buFont typeface="+mj-lt"/>
              <a:buAutoNum type="arabicPeriod"/>
            </a:pPr>
            <a:endParaRPr lang="en-US" sz="2400" dirty="0"/>
          </a:p>
        </p:txBody>
      </p:sp>
      <p:sp>
        <p:nvSpPr>
          <p:cNvPr id="3" name="Slide Number Placeholder 2">
            <a:extLst>
              <a:ext uri="{FF2B5EF4-FFF2-40B4-BE49-F238E27FC236}">
                <a16:creationId xmlns:a16="http://schemas.microsoft.com/office/drawing/2014/main" id="{4A3157F8-118B-C14B-B697-04204C884A60}"/>
              </a:ext>
            </a:extLst>
          </p:cNvPr>
          <p:cNvSpPr>
            <a:spLocks noGrp="1"/>
          </p:cNvSpPr>
          <p:nvPr>
            <p:ph type="sldNum" sz="quarter" idx="12"/>
          </p:nvPr>
        </p:nvSpPr>
        <p:spPr/>
        <p:txBody>
          <a:bodyPr/>
          <a:lstStyle/>
          <a:p>
            <a:fld id="{1B5C5464-0A0C-4F4F-8948-B8BFCC70FC15}" type="slidenum">
              <a:rPr lang="en-US" smtClean="0"/>
              <a:pPr/>
              <a:t>10</a:t>
            </a:fld>
            <a:endParaRPr lang="en-US" dirty="0"/>
          </a:p>
        </p:txBody>
      </p:sp>
    </p:spTree>
    <p:extLst>
      <p:ext uri="{BB962C8B-B14F-4D97-AF65-F5344CB8AC3E}">
        <p14:creationId xmlns:p14="http://schemas.microsoft.com/office/powerpoint/2010/main" val="1832708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D4E66-2A85-A3A3-6A19-B8A74B4A9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7C7674-8D11-8C3E-6810-FE0FB002BDF2}"/>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General Rule: Rate Separately, Then Combine</a:t>
            </a:r>
          </a:p>
        </p:txBody>
      </p:sp>
      <p:sp>
        <p:nvSpPr>
          <p:cNvPr id="4" name="Content Placeholder 3">
            <a:extLst>
              <a:ext uri="{FF2B5EF4-FFF2-40B4-BE49-F238E27FC236}">
                <a16:creationId xmlns:a16="http://schemas.microsoft.com/office/drawing/2014/main" id="{E5F603C6-168E-0966-85F9-754632F43ADA}"/>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Default rule: disabilities arising from one injury are rated separately and then combined under 38 C.F.R. § 4.25.</a:t>
            </a:r>
          </a:p>
          <a:p>
            <a:pPr lvl="0">
              <a:spcBef>
                <a:spcPts val="800"/>
              </a:spcBef>
            </a:pPr>
            <a:r>
              <a:rPr lang="en-US" sz="2500" dirty="0"/>
              <a:t>In TBI practice, one event may create multiple lawful rating paths.</a:t>
            </a:r>
          </a:p>
          <a:p>
            <a:pPr lvl="0">
              <a:spcBef>
                <a:spcPts val="800"/>
              </a:spcBef>
            </a:pPr>
            <a:r>
              <a:rPr lang="en-US" sz="2500" dirty="0"/>
              <a:t>Start by identifying every separately compensable residual before arguing percentages.</a:t>
            </a:r>
          </a:p>
        </p:txBody>
      </p:sp>
      <p:sp>
        <p:nvSpPr>
          <p:cNvPr id="3" name="Slide Number Placeholder 2">
            <a:extLst>
              <a:ext uri="{FF2B5EF4-FFF2-40B4-BE49-F238E27FC236}">
                <a16:creationId xmlns:a16="http://schemas.microsoft.com/office/drawing/2014/main" id="{E49B2F78-4586-40C1-9F5E-6862084CA1E5}"/>
              </a:ext>
            </a:extLst>
          </p:cNvPr>
          <p:cNvSpPr>
            <a:spLocks noGrp="1"/>
          </p:cNvSpPr>
          <p:nvPr>
            <p:ph type="sldNum" sz="quarter" idx="12"/>
          </p:nvPr>
        </p:nvSpPr>
        <p:spPr/>
        <p:txBody>
          <a:bodyPr/>
          <a:lstStyle/>
          <a:p>
            <a:fld id="{1B5C5464-0A0C-4F4F-8948-B8BFCC70FC15}" type="slidenum">
              <a:rPr lang="en-US" smtClean="0"/>
              <a:pPr/>
              <a:t>11</a:t>
            </a:fld>
            <a:endParaRPr lang="en-US" dirty="0"/>
          </a:p>
        </p:txBody>
      </p:sp>
    </p:spTree>
    <p:extLst>
      <p:ext uri="{BB962C8B-B14F-4D97-AF65-F5344CB8AC3E}">
        <p14:creationId xmlns:p14="http://schemas.microsoft.com/office/powerpoint/2010/main" val="991127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89206-593A-1A51-736C-A856759E08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95EB35-0492-1B90-BE5C-212C58C5C8FF}"/>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The Big Picture of DC 8045</a:t>
            </a:r>
          </a:p>
        </p:txBody>
      </p:sp>
      <p:sp>
        <p:nvSpPr>
          <p:cNvPr id="4" name="Content Placeholder 3">
            <a:extLst>
              <a:ext uri="{FF2B5EF4-FFF2-40B4-BE49-F238E27FC236}">
                <a16:creationId xmlns:a16="http://schemas.microsoft.com/office/drawing/2014/main" id="{AC960B9F-E258-9145-F20F-55B2C909A523}"/>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Think of DC 8045 as a sorting rule before it becomes a rating rule.</a:t>
            </a:r>
          </a:p>
          <a:p>
            <a:pPr lvl="0">
              <a:spcBef>
                <a:spcPts val="800"/>
              </a:spcBef>
            </a:pPr>
            <a:r>
              <a:rPr lang="en-US" sz="2500" dirty="0"/>
              <a:t>Some residuals are rated separately under their own diagnostic codes.</a:t>
            </a:r>
          </a:p>
          <a:p>
            <a:pPr lvl="0">
              <a:spcBef>
                <a:spcPts val="800"/>
              </a:spcBef>
            </a:pPr>
            <a:r>
              <a:rPr lang="en-US" sz="2500" b="1" dirty="0"/>
              <a:t>Emotional or behavioral </a:t>
            </a:r>
            <a:r>
              <a:rPr lang="en-US" sz="2500" dirty="0"/>
              <a:t>symptoms tied to a </a:t>
            </a:r>
            <a:r>
              <a:rPr lang="en-US" sz="2500" b="1" dirty="0"/>
              <a:t>diagnosed mental disorder </a:t>
            </a:r>
            <a:r>
              <a:rPr lang="en-US" sz="2500" dirty="0"/>
              <a:t>usually go to the </a:t>
            </a:r>
            <a:r>
              <a:rPr lang="en-US" sz="2500" b="1" dirty="0"/>
              <a:t>mental-disorders schedule</a:t>
            </a:r>
            <a:r>
              <a:rPr lang="en-US" sz="2500" dirty="0"/>
              <a:t>.</a:t>
            </a:r>
          </a:p>
          <a:p>
            <a:pPr lvl="0">
              <a:spcBef>
                <a:spcPts val="800"/>
              </a:spcBef>
            </a:pPr>
            <a:r>
              <a:rPr lang="en-US" sz="2500" dirty="0"/>
              <a:t>The remaining cognitive and uncategorized residuals stay in the TBI table.</a:t>
            </a:r>
          </a:p>
          <a:p>
            <a:pPr lvl="0">
              <a:spcBef>
                <a:spcPts val="800"/>
              </a:spcBef>
            </a:pPr>
            <a:r>
              <a:rPr lang="en-US" sz="2500" dirty="0"/>
              <a:t>Most TBI rating mistakes happen because symptoms are put in the wrong lane.</a:t>
            </a:r>
          </a:p>
          <a:p>
            <a:pPr marL="118872" indent="0">
              <a:buNone/>
            </a:pPr>
            <a:endParaRPr lang="en-US" sz="2400" dirty="0"/>
          </a:p>
        </p:txBody>
      </p:sp>
      <p:sp>
        <p:nvSpPr>
          <p:cNvPr id="3" name="Slide Number Placeholder 2">
            <a:extLst>
              <a:ext uri="{FF2B5EF4-FFF2-40B4-BE49-F238E27FC236}">
                <a16:creationId xmlns:a16="http://schemas.microsoft.com/office/drawing/2014/main" id="{F0209945-521C-3942-A073-B90525672122}"/>
              </a:ext>
            </a:extLst>
          </p:cNvPr>
          <p:cNvSpPr>
            <a:spLocks noGrp="1"/>
          </p:cNvSpPr>
          <p:nvPr>
            <p:ph type="sldNum" sz="quarter" idx="12"/>
          </p:nvPr>
        </p:nvSpPr>
        <p:spPr/>
        <p:txBody>
          <a:bodyPr/>
          <a:lstStyle/>
          <a:p>
            <a:fld id="{1B5C5464-0A0C-4F4F-8948-B8BFCC70FC15}" type="slidenum">
              <a:rPr lang="en-US" smtClean="0"/>
              <a:pPr/>
              <a:t>12</a:t>
            </a:fld>
            <a:endParaRPr lang="en-US" dirty="0"/>
          </a:p>
        </p:txBody>
      </p:sp>
    </p:spTree>
    <p:extLst>
      <p:ext uri="{BB962C8B-B14F-4D97-AF65-F5344CB8AC3E}">
        <p14:creationId xmlns:p14="http://schemas.microsoft.com/office/powerpoint/2010/main" val="3215769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529EA-7832-E30D-947F-9634BE9473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AE3E4B-C22E-4FC6-C345-BC8EECDA0A56}"/>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Four Residual Buckets</a:t>
            </a:r>
          </a:p>
        </p:txBody>
      </p:sp>
      <p:sp>
        <p:nvSpPr>
          <p:cNvPr id="4" name="Content Placeholder 3">
            <a:extLst>
              <a:ext uri="{FF2B5EF4-FFF2-40B4-BE49-F238E27FC236}">
                <a16:creationId xmlns:a16="http://schemas.microsoft.com/office/drawing/2014/main" id="{C9DA78EF-5B6A-2C7B-3C19-72F9CCF6150B}"/>
              </a:ext>
            </a:extLst>
          </p:cNvPr>
          <p:cNvSpPr>
            <a:spLocks noGrp="1"/>
          </p:cNvSpPr>
          <p:nvPr>
            <p:ph idx="1"/>
          </p:nvPr>
        </p:nvSpPr>
        <p:spPr>
          <a:xfrm>
            <a:off x="22194" y="1408176"/>
            <a:ext cx="9121806" cy="5449824"/>
          </a:xfrm>
        </p:spPr>
        <p:txBody>
          <a:bodyPr>
            <a:noAutofit/>
          </a:bodyPr>
          <a:lstStyle/>
          <a:p>
            <a:pPr lvl="0">
              <a:spcBef>
                <a:spcPts val="800"/>
              </a:spcBef>
            </a:pPr>
            <a:r>
              <a:rPr lang="en-US" sz="2400" b="1" dirty="0"/>
              <a:t>Physical / neurologic:</a:t>
            </a:r>
            <a:r>
              <a:rPr lang="en-US" sz="2400" dirty="0"/>
              <a:t> migraine, seizures, vestibular problems, visual problems, cranial nerve dysfunction, endocrine problems, smell or taste loss, and other distinct residuals that may support separate ratings.</a:t>
            </a:r>
          </a:p>
          <a:p>
            <a:pPr lvl="0">
              <a:spcBef>
                <a:spcPts val="800"/>
              </a:spcBef>
            </a:pPr>
            <a:r>
              <a:rPr lang="en-US" sz="2400" b="1" dirty="0"/>
              <a:t>Emotional / behavioral:</a:t>
            </a:r>
            <a:r>
              <a:rPr lang="en-US" sz="2400" dirty="0"/>
              <a:t> irritability, impulsivity, aggression, anxiety, depression, or PTSD-type symptoms; if there is a diagnosed mental disorder, these usually go to the mental-disorders schedule.</a:t>
            </a:r>
          </a:p>
          <a:p>
            <a:pPr lvl="0">
              <a:spcBef>
                <a:spcPts val="800"/>
              </a:spcBef>
            </a:pPr>
            <a:r>
              <a:rPr lang="en-US" sz="2400" b="1" dirty="0"/>
              <a:t>Cognitive:</a:t>
            </a:r>
            <a:r>
              <a:rPr lang="en-US" sz="2400" dirty="0"/>
              <a:t> memory, attention, concentration, executive functioning, judgment, communication, orientation, and related deficits that are often evaluated in the DC 8045 table.</a:t>
            </a:r>
          </a:p>
          <a:p>
            <a:pPr lvl="0">
              <a:spcBef>
                <a:spcPts val="800"/>
              </a:spcBef>
            </a:pPr>
            <a:r>
              <a:rPr lang="en-US" sz="2400" b="1" dirty="0"/>
              <a:t>Subjective symptoms:</a:t>
            </a:r>
            <a:r>
              <a:rPr lang="en-US" sz="2400" dirty="0"/>
              <a:t> headaches, dizziness, insomnia, fatigue, blurred vision, and hypersensitivity to light or sound; these stay in the table unless the record supports a distinct diagnosis.</a:t>
            </a:r>
          </a:p>
        </p:txBody>
      </p:sp>
      <p:sp>
        <p:nvSpPr>
          <p:cNvPr id="3" name="Slide Number Placeholder 2">
            <a:extLst>
              <a:ext uri="{FF2B5EF4-FFF2-40B4-BE49-F238E27FC236}">
                <a16:creationId xmlns:a16="http://schemas.microsoft.com/office/drawing/2014/main" id="{72F7CF54-0EFF-6206-FAFD-8E072D29F3AE}"/>
              </a:ext>
            </a:extLst>
          </p:cNvPr>
          <p:cNvSpPr>
            <a:spLocks noGrp="1"/>
          </p:cNvSpPr>
          <p:nvPr>
            <p:ph type="sldNum" sz="quarter" idx="12"/>
          </p:nvPr>
        </p:nvSpPr>
        <p:spPr/>
        <p:txBody>
          <a:bodyPr/>
          <a:lstStyle/>
          <a:p>
            <a:fld id="{1B5C5464-0A0C-4F4F-8948-B8BFCC70FC15}" type="slidenum">
              <a:rPr lang="en-US" smtClean="0"/>
              <a:pPr/>
              <a:t>13</a:t>
            </a:fld>
            <a:endParaRPr lang="en-US" dirty="0"/>
          </a:p>
        </p:txBody>
      </p:sp>
    </p:spTree>
    <p:extLst>
      <p:ext uri="{BB962C8B-B14F-4D97-AF65-F5344CB8AC3E}">
        <p14:creationId xmlns:p14="http://schemas.microsoft.com/office/powerpoint/2010/main" val="2618373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46636-A9B5-F2CE-C477-09098D095C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B13932-4B7F-213F-6062-A8A7C6585480}"/>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The Three Rating Paths</a:t>
            </a:r>
          </a:p>
        </p:txBody>
      </p:sp>
      <p:sp>
        <p:nvSpPr>
          <p:cNvPr id="4" name="Content Placeholder 3">
            <a:extLst>
              <a:ext uri="{FF2B5EF4-FFF2-40B4-BE49-F238E27FC236}">
                <a16:creationId xmlns:a16="http://schemas.microsoft.com/office/drawing/2014/main" id="{AF041020-BB08-5A2C-80F3-F802218C4032}"/>
              </a:ext>
            </a:extLst>
          </p:cNvPr>
          <p:cNvSpPr>
            <a:spLocks noGrp="1"/>
          </p:cNvSpPr>
          <p:nvPr>
            <p:ph idx="1"/>
          </p:nvPr>
        </p:nvSpPr>
        <p:spPr>
          <a:xfrm>
            <a:off x="22194" y="1408176"/>
            <a:ext cx="9121806" cy="5449824"/>
          </a:xfrm>
        </p:spPr>
        <p:txBody>
          <a:bodyPr>
            <a:noAutofit/>
          </a:bodyPr>
          <a:lstStyle/>
          <a:p>
            <a:pPr lvl="0">
              <a:spcBef>
                <a:spcPts val="800"/>
              </a:spcBef>
            </a:pPr>
            <a:r>
              <a:rPr lang="en-US" sz="2500" b="1" dirty="0"/>
              <a:t>Path 1</a:t>
            </a:r>
            <a:r>
              <a:rPr lang="en-US" sz="2500" dirty="0"/>
              <a:t>: Distinct diagnosed </a:t>
            </a:r>
            <a:r>
              <a:rPr lang="en-US" sz="2500" b="1" dirty="0"/>
              <a:t>physical or neurologic residuals </a:t>
            </a:r>
            <a:r>
              <a:rPr lang="en-US" sz="2500" dirty="0"/>
              <a:t>may be </a:t>
            </a:r>
            <a:r>
              <a:rPr lang="en-US" sz="2500" b="1" dirty="0"/>
              <a:t>rated separately </a:t>
            </a:r>
            <a:r>
              <a:rPr lang="en-US" sz="2500" dirty="0"/>
              <a:t>under </a:t>
            </a:r>
            <a:r>
              <a:rPr lang="en-US" sz="2500" b="1" dirty="0"/>
              <a:t>other diagnostic codes</a:t>
            </a:r>
            <a:r>
              <a:rPr lang="en-US" sz="2500" dirty="0"/>
              <a:t>.</a:t>
            </a:r>
          </a:p>
          <a:p>
            <a:pPr lvl="0">
              <a:spcBef>
                <a:spcPts val="800"/>
              </a:spcBef>
            </a:pPr>
            <a:r>
              <a:rPr lang="en-US" sz="2500" dirty="0"/>
              <a:t>Path 2: If the veteran has a </a:t>
            </a:r>
            <a:r>
              <a:rPr lang="en-US" sz="2500" b="1" dirty="0"/>
              <a:t>diagnosed mental disorder</a:t>
            </a:r>
            <a:r>
              <a:rPr lang="en-US" sz="2500" dirty="0"/>
              <a:t>, VA generally rates under</a:t>
            </a:r>
            <a:r>
              <a:rPr lang="en-US" sz="2500" b="1" dirty="0"/>
              <a:t> 38 C.F.R. § 4.130</a:t>
            </a:r>
            <a:r>
              <a:rPr lang="en-US" sz="2500" dirty="0"/>
              <a:t> when symptoms can be </a:t>
            </a:r>
            <a:r>
              <a:rPr lang="en-US" sz="2500" b="1" dirty="0"/>
              <a:t>clearly separated</a:t>
            </a:r>
            <a:r>
              <a:rPr lang="en-US" sz="2500" dirty="0"/>
              <a:t>. If symptoms cannot be separated, VA must assign</a:t>
            </a:r>
            <a:r>
              <a:rPr lang="en-US" sz="2500" b="1" dirty="0"/>
              <a:t> a single evaluation </a:t>
            </a:r>
            <a:r>
              <a:rPr lang="en-US" sz="2500" dirty="0"/>
              <a:t>under the </a:t>
            </a:r>
            <a:r>
              <a:rPr lang="en-US" sz="2500" b="1" dirty="0"/>
              <a:t>higher </a:t>
            </a:r>
            <a:r>
              <a:rPr lang="en-US" sz="2500" dirty="0"/>
              <a:t>of DC 8045 or 4.130</a:t>
            </a:r>
            <a:r>
              <a:rPr lang="en-US" sz="2500" b="1" dirty="0"/>
              <a:t>.*</a:t>
            </a:r>
            <a:r>
              <a:rPr lang="en-US" sz="2500" dirty="0"/>
              <a:t> </a:t>
            </a:r>
          </a:p>
          <a:p>
            <a:pPr lvl="0">
              <a:spcBef>
                <a:spcPts val="800"/>
              </a:spcBef>
            </a:pPr>
            <a:r>
              <a:rPr lang="en-US" sz="2500" b="1" dirty="0"/>
              <a:t>Path 3</a:t>
            </a:r>
            <a:r>
              <a:rPr lang="en-US" sz="2500" dirty="0"/>
              <a:t>: Cognitive impairment and other residuals </a:t>
            </a:r>
            <a:r>
              <a:rPr lang="en-US" sz="2500" b="1" dirty="0"/>
              <a:t>not otherwise classified</a:t>
            </a:r>
            <a:r>
              <a:rPr lang="en-US" sz="2500" dirty="0"/>
              <a:t> are rated under the DC 8045 facet table.</a:t>
            </a:r>
          </a:p>
          <a:p>
            <a:pPr marL="118872" lvl="0" indent="0">
              <a:spcBef>
                <a:spcPts val="800"/>
              </a:spcBef>
              <a:buNone/>
            </a:pPr>
            <a:endParaRPr lang="en-US" sz="2500" dirty="0"/>
          </a:p>
          <a:p>
            <a:pPr marL="118872" lvl="0" indent="0">
              <a:spcBef>
                <a:spcPts val="800"/>
              </a:spcBef>
              <a:buNone/>
            </a:pPr>
            <a:r>
              <a:rPr lang="en-US" sz="2500" dirty="0"/>
              <a:t>* The rater </a:t>
            </a:r>
            <a:r>
              <a:rPr lang="en-US" sz="2500" b="1" dirty="0"/>
              <a:t>cannot</a:t>
            </a:r>
            <a:r>
              <a:rPr lang="en-US" sz="2500" dirty="0"/>
              <a:t> make this determination. Only a </a:t>
            </a:r>
            <a:r>
              <a:rPr lang="en-US" sz="2500" b="1" dirty="0"/>
              <a:t>qualified medical professional</a:t>
            </a:r>
            <a:r>
              <a:rPr lang="en-US" sz="2500" dirty="0"/>
              <a:t> can separate symptoms.</a:t>
            </a:r>
          </a:p>
          <a:p>
            <a:pPr marL="118872" lvl="0" indent="0">
              <a:spcBef>
                <a:spcPts val="800"/>
              </a:spcBef>
              <a:buNone/>
            </a:pPr>
            <a:endParaRPr lang="en-US" sz="2500" dirty="0"/>
          </a:p>
          <a:p>
            <a:endParaRPr lang="en-US" sz="2400" dirty="0"/>
          </a:p>
        </p:txBody>
      </p:sp>
      <p:sp>
        <p:nvSpPr>
          <p:cNvPr id="3" name="Slide Number Placeholder 2">
            <a:extLst>
              <a:ext uri="{FF2B5EF4-FFF2-40B4-BE49-F238E27FC236}">
                <a16:creationId xmlns:a16="http://schemas.microsoft.com/office/drawing/2014/main" id="{C8160D88-36D7-B181-3114-EFE39CA9D05B}"/>
              </a:ext>
            </a:extLst>
          </p:cNvPr>
          <p:cNvSpPr>
            <a:spLocks noGrp="1"/>
          </p:cNvSpPr>
          <p:nvPr>
            <p:ph type="sldNum" sz="quarter" idx="12"/>
          </p:nvPr>
        </p:nvSpPr>
        <p:spPr/>
        <p:txBody>
          <a:bodyPr/>
          <a:lstStyle/>
          <a:p>
            <a:fld id="{1B5C5464-0A0C-4F4F-8948-B8BFCC70FC15}" type="slidenum">
              <a:rPr lang="en-US" smtClean="0"/>
              <a:pPr/>
              <a:t>14</a:t>
            </a:fld>
            <a:endParaRPr lang="en-US" dirty="0"/>
          </a:p>
        </p:txBody>
      </p:sp>
    </p:spTree>
    <p:extLst>
      <p:ext uri="{BB962C8B-B14F-4D97-AF65-F5344CB8AC3E}">
        <p14:creationId xmlns:p14="http://schemas.microsoft.com/office/powerpoint/2010/main" val="430031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29473-BCF3-5D65-9104-EE9474643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D84BF3-AC64-D5EB-0CEC-D339A9C64710}"/>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The First Decision Tree</a:t>
            </a:r>
          </a:p>
        </p:txBody>
      </p:sp>
      <p:sp>
        <p:nvSpPr>
          <p:cNvPr id="4" name="Content Placeholder 3">
            <a:extLst>
              <a:ext uri="{FF2B5EF4-FFF2-40B4-BE49-F238E27FC236}">
                <a16:creationId xmlns:a16="http://schemas.microsoft.com/office/drawing/2014/main" id="{04B86D61-8A05-6ADE-81A9-57AA3FBA6907}"/>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First ask: does this problem have its </a:t>
            </a:r>
            <a:r>
              <a:rPr lang="en-US" sz="2500" b="1" dirty="0"/>
              <a:t>own medically recognized diagnosis</a:t>
            </a:r>
            <a:r>
              <a:rPr lang="en-US" sz="2500" dirty="0"/>
              <a:t>?</a:t>
            </a:r>
          </a:p>
          <a:p>
            <a:pPr lvl="0">
              <a:spcBef>
                <a:spcPts val="800"/>
              </a:spcBef>
            </a:pPr>
            <a:r>
              <a:rPr lang="en-US" sz="2500" dirty="0"/>
              <a:t>If yes, ask </a:t>
            </a:r>
            <a:r>
              <a:rPr lang="en-US" sz="2500" b="1" dirty="0"/>
              <a:t>whether it should be rated separately </a:t>
            </a:r>
            <a:r>
              <a:rPr lang="en-US" sz="2500" dirty="0"/>
              <a:t>without compensating the </a:t>
            </a:r>
            <a:r>
              <a:rPr lang="en-US" sz="2500" b="1" dirty="0"/>
              <a:t>same manifestation twice</a:t>
            </a:r>
            <a:r>
              <a:rPr lang="en-US" sz="2500" dirty="0"/>
              <a:t>.</a:t>
            </a:r>
          </a:p>
          <a:p>
            <a:pPr lvl="0">
              <a:spcBef>
                <a:spcPts val="800"/>
              </a:spcBef>
            </a:pPr>
            <a:r>
              <a:rPr lang="en-US" sz="2500" dirty="0"/>
              <a:t>If no, ask whether it belongs in the TBI table.</a:t>
            </a:r>
          </a:p>
          <a:p>
            <a:pPr lvl="0">
              <a:spcBef>
                <a:spcPts val="800"/>
              </a:spcBef>
            </a:pPr>
            <a:r>
              <a:rPr lang="en-US" sz="2500" dirty="0"/>
              <a:t>Write that reasoning down, because this is often where VA makes the first major mistake.</a:t>
            </a:r>
          </a:p>
        </p:txBody>
      </p:sp>
      <p:sp>
        <p:nvSpPr>
          <p:cNvPr id="3" name="Slide Number Placeholder 2">
            <a:extLst>
              <a:ext uri="{FF2B5EF4-FFF2-40B4-BE49-F238E27FC236}">
                <a16:creationId xmlns:a16="http://schemas.microsoft.com/office/drawing/2014/main" id="{C1A89C35-5729-82A3-4DCE-6BD33178B9FC}"/>
              </a:ext>
            </a:extLst>
          </p:cNvPr>
          <p:cNvSpPr>
            <a:spLocks noGrp="1"/>
          </p:cNvSpPr>
          <p:nvPr>
            <p:ph type="sldNum" sz="quarter" idx="12"/>
          </p:nvPr>
        </p:nvSpPr>
        <p:spPr/>
        <p:txBody>
          <a:bodyPr/>
          <a:lstStyle/>
          <a:p>
            <a:fld id="{1B5C5464-0A0C-4F4F-8948-B8BFCC70FC15}" type="slidenum">
              <a:rPr lang="en-US" smtClean="0"/>
              <a:pPr/>
              <a:t>15</a:t>
            </a:fld>
            <a:endParaRPr lang="en-US" dirty="0"/>
          </a:p>
        </p:txBody>
      </p:sp>
    </p:spTree>
    <p:extLst>
      <p:ext uri="{BB962C8B-B14F-4D97-AF65-F5344CB8AC3E}">
        <p14:creationId xmlns:p14="http://schemas.microsoft.com/office/powerpoint/2010/main" val="2341830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E09F0-E74E-7838-B01B-F6C0F4955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69041-2A44-8792-3A94-B9329D2C2A3A}"/>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Don't Get Trapped By "Mild TBI"</a:t>
            </a:r>
          </a:p>
        </p:txBody>
      </p:sp>
      <p:sp>
        <p:nvSpPr>
          <p:cNvPr id="4" name="Content Placeholder 3">
            <a:extLst>
              <a:ext uri="{FF2B5EF4-FFF2-40B4-BE49-F238E27FC236}">
                <a16:creationId xmlns:a16="http://schemas.microsoft.com/office/drawing/2014/main" id="{F205A1E5-A7E4-8915-B9FF-7008DEE625D4}"/>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Records often describe the original injury as mild, moderate, or severe.</a:t>
            </a:r>
          </a:p>
          <a:p>
            <a:pPr lvl="0">
              <a:spcBef>
                <a:spcPts val="800"/>
              </a:spcBef>
            </a:pPr>
            <a:r>
              <a:rPr lang="en-US" sz="2500" dirty="0"/>
              <a:t>Under DC 8045, those labels classify the injury at the time of the event and do not control the current rating.</a:t>
            </a:r>
          </a:p>
          <a:p>
            <a:pPr lvl="0">
              <a:spcBef>
                <a:spcPts val="800"/>
              </a:spcBef>
            </a:pPr>
            <a:r>
              <a:rPr lang="en-US" sz="2500" dirty="0"/>
              <a:t>A so-called mild TBI can still support a high evaluation if the veteran’s current residual impairment is profound.</a:t>
            </a:r>
          </a:p>
          <a:p>
            <a:pPr marL="118872" indent="0">
              <a:buNone/>
            </a:pPr>
            <a:endParaRPr lang="en-US" dirty="0"/>
          </a:p>
        </p:txBody>
      </p:sp>
      <p:sp>
        <p:nvSpPr>
          <p:cNvPr id="3" name="Slide Number Placeholder 2">
            <a:extLst>
              <a:ext uri="{FF2B5EF4-FFF2-40B4-BE49-F238E27FC236}">
                <a16:creationId xmlns:a16="http://schemas.microsoft.com/office/drawing/2014/main" id="{66E450DB-448E-03DB-F323-581D074AD117}"/>
              </a:ext>
            </a:extLst>
          </p:cNvPr>
          <p:cNvSpPr>
            <a:spLocks noGrp="1"/>
          </p:cNvSpPr>
          <p:nvPr>
            <p:ph type="sldNum" sz="quarter" idx="12"/>
          </p:nvPr>
        </p:nvSpPr>
        <p:spPr/>
        <p:txBody>
          <a:bodyPr/>
          <a:lstStyle/>
          <a:p>
            <a:fld id="{1B5C5464-0A0C-4F4F-8948-B8BFCC70FC15}" type="slidenum">
              <a:rPr lang="en-US" smtClean="0"/>
              <a:pPr/>
              <a:t>16</a:t>
            </a:fld>
            <a:endParaRPr lang="en-US" dirty="0"/>
          </a:p>
        </p:txBody>
      </p:sp>
    </p:spTree>
    <p:extLst>
      <p:ext uri="{BB962C8B-B14F-4D97-AF65-F5344CB8AC3E}">
        <p14:creationId xmlns:p14="http://schemas.microsoft.com/office/powerpoint/2010/main" val="3116409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D2D1E-D613-4591-C4C5-44F348EA06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32EC82-6625-8A9C-EA05-4EF3D6A03B15}"/>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What You Are Really Trying to Prove</a:t>
            </a:r>
          </a:p>
        </p:txBody>
      </p:sp>
      <p:sp>
        <p:nvSpPr>
          <p:cNvPr id="4" name="Content Placeholder 3">
            <a:extLst>
              <a:ext uri="{FF2B5EF4-FFF2-40B4-BE49-F238E27FC236}">
                <a16:creationId xmlns:a16="http://schemas.microsoft.com/office/drawing/2014/main" id="{BCB90979-6E7E-0223-5232-EF78DEF3C22F}"/>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What residuals does the veteran have now?</a:t>
            </a:r>
          </a:p>
          <a:p>
            <a:pPr lvl="0">
              <a:spcBef>
                <a:spcPts val="800"/>
              </a:spcBef>
            </a:pPr>
            <a:r>
              <a:rPr lang="en-US" sz="2500" dirty="0"/>
              <a:t>Which residuals have </a:t>
            </a:r>
            <a:r>
              <a:rPr lang="en-US" sz="2500" b="1" dirty="0"/>
              <a:t>distinct diagnoses</a:t>
            </a:r>
            <a:r>
              <a:rPr lang="en-US" sz="2500" dirty="0"/>
              <a:t>?</a:t>
            </a:r>
          </a:p>
          <a:p>
            <a:pPr lvl="0">
              <a:spcBef>
                <a:spcPts val="800"/>
              </a:spcBef>
            </a:pPr>
            <a:r>
              <a:rPr lang="en-US" sz="2500" dirty="0"/>
              <a:t>Which residuals belong in the TBI table?</a:t>
            </a:r>
          </a:p>
          <a:p>
            <a:pPr lvl="0">
              <a:spcBef>
                <a:spcPts val="800"/>
              </a:spcBef>
            </a:pPr>
            <a:r>
              <a:rPr lang="en-US" sz="2500" dirty="0"/>
              <a:t>What evidence proves the </a:t>
            </a:r>
            <a:r>
              <a:rPr lang="en-US" sz="2500" b="1" dirty="0"/>
              <a:t>correct severity level </a:t>
            </a:r>
            <a:r>
              <a:rPr lang="en-US" sz="2500" dirty="0"/>
              <a:t>for each argument you want to make?</a:t>
            </a:r>
          </a:p>
          <a:p>
            <a:pPr marL="118872" indent="0">
              <a:buNone/>
            </a:pPr>
            <a:endParaRPr lang="en-US" dirty="0"/>
          </a:p>
        </p:txBody>
      </p:sp>
      <p:sp>
        <p:nvSpPr>
          <p:cNvPr id="3" name="Slide Number Placeholder 2">
            <a:extLst>
              <a:ext uri="{FF2B5EF4-FFF2-40B4-BE49-F238E27FC236}">
                <a16:creationId xmlns:a16="http://schemas.microsoft.com/office/drawing/2014/main" id="{6CFEC1A2-55B4-2D2F-B108-22661F442BC1}"/>
              </a:ext>
            </a:extLst>
          </p:cNvPr>
          <p:cNvSpPr>
            <a:spLocks noGrp="1"/>
          </p:cNvSpPr>
          <p:nvPr>
            <p:ph type="sldNum" sz="quarter" idx="12"/>
          </p:nvPr>
        </p:nvSpPr>
        <p:spPr/>
        <p:txBody>
          <a:bodyPr/>
          <a:lstStyle/>
          <a:p>
            <a:fld id="{1B5C5464-0A0C-4F4F-8948-B8BFCC70FC15}" type="slidenum">
              <a:rPr lang="en-US" smtClean="0"/>
              <a:pPr/>
              <a:t>17</a:t>
            </a:fld>
            <a:endParaRPr lang="en-US" dirty="0"/>
          </a:p>
        </p:txBody>
      </p:sp>
    </p:spTree>
    <p:extLst>
      <p:ext uri="{BB962C8B-B14F-4D97-AF65-F5344CB8AC3E}">
        <p14:creationId xmlns:p14="http://schemas.microsoft.com/office/powerpoint/2010/main" val="572167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34A12-0FF4-70A1-C6B5-6A850EBD81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F7530-37AD-DF0F-F576-693952FB5EA6}"/>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Physical Residuals: Think Broadly</a:t>
            </a:r>
          </a:p>
        </p:txBody>
      </p:sp>
      <p:sp>
        <p:nvSpPr>
          <p:cNvPr id="4" name="Content Placeholder 3">
            <a:extLst>
              <a:ext uri="{FF2B5EF4-FFF2-40B4-BE49-F238E27FC236}">
                <a16:creationId xmlns:a16="http://schemas.microsoft.com/office/drawing/2014/main" id="{F7F6D1A0-24AD-F32A-6FE6-7C0D18C7FCED}"/>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Do not stop at headaches.</a:t>
            </a:r>
          </a:p>
          <a:p>
            <a:pPr lvl="0">
              <a:spcBef>
                <a:spcPts val="800"/>
              </a:spcBef>
            </a:pPr>
            <a:r>
              <a:rPr lang="en-US" sz="2500" dirty="0"/>
              <a:t>Potential separate residuals include migraine, seizures, vestibular problems, visual problems, speech problems, smell or taste loss, balance or coordination problems, cranial nerve dysfunction, endocrine problems, and other neurologic conditions.</a:t>
            </a:r>
          </a:p>
          <a:p>
            <a:pPr lvl="0">
              <a:spcBef>
                <a:spcPts val="800"/>
              </a:spcBef>
            </a:pPr>
            <a:r>
              <a:rPr lang="en-US" sz="2500" dirty="0"/>
              <a:t>Your goal is to </a:t>
            </a:r>
            <a:r>
              <a:rPr lang="en-US" sz="2500" b="1" dirty="0"/>
              <a:t>identify every distinct problem </a:t>
            </a:r>
            <a:r>
              <a:rPr lang="en-US" sz="2500" dirty="0"/>
              <a:t>that creates its own </a:t>
            </a:r>
            <a:r>
              <a:rPr lang="en-US" sz="2500" b="1" dirty="0"/>
              <a:t>functional loss </a:t>
            </a:r>
            <a:r>
              <a:rPr lang="en-US" sz="2500" dirty="0"/>
              <a:t>and may support a separate evaluation.</a:t>
            </a:r>
          </a:p>
          <a:p>
            <a:pPr marL="118872" indent="0">
              <a:buNone/>
            </a:pPr>
            <a:endParaRPr lang="en-US" dirty="0"/>
          </a:p>
        </p:txBody>
      </p:sp>
      <p:sp>
        <p:nvSpPr>
          <p:cNvPr id="3" name="Slide Number Placeholder 2">
            <a:extLst>
              <a:ext uri="{FF2B5EF4-FFF2-40B4-BE49-F238E27FC236}">
                <a16:creationId xmlns:a16="http://schemas.microsoft.com/office/drawing/2014/main" id="{F859C963-06A4-6BB3-9B7D-0BD24E305919}"/>
              </a:ext>
            </a:extLst>
          </p:cNvPr>
          <p:cNvSpPr>
            <a:spLocks noGrp="1"/>
          </p:cNvSpPr>
          <p:nvPr>
            <p:ph type="sldNum" sz="quarter" idx="12"/>
          </p:nvPr>
        </p:nvSpPr>
        <p:spPr/>
        <p:txBody>
          <a:bodyPr/>
          <a:lstStyle/>
          <a:p>
            <a:fld id="{1B5C5464-0A0C-4F4F-8948-B8BFCC70FC15}" type="slidenum">
              <a:rPr lang="en-US" smtClean="0"/>
              <a:pPr/>
              <a:t>18</a:t>
            </a:fld>
            <a:endParaRPr lang="en-US" dirty="0"/>
          </a:p>
        </p:txBody>
      </p:sp>
    </p:spTree>
    <p:extLst>
      <p:ext uri="{BB962C8B-B14F-4D97-AF65-F5344CB8AC3E}">
        <p14:creationId xmlns:p14="http://schemas.microsoft.com/office/powerpoint/2010/main" val="3857831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ACF46-466D-6D59-9382-3F870E1AE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A2EF0-E808-77CF-ADA8-A18BA4E002E9}"/>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Emotional and Behavioral Residuals</a:t>
            </a:r>
          </a:p>
        </p:txBody>
      </p:sp>
      <p:sp>
        <p:nvSpPr>
          <p:cNvPr id="4" name="Content Placeholder 3">
            <a:extLst>
              <a:ext uri="{FF2B5EF4-FFF2-40B4-BE49-F238E27FC236}">
                <a16:creationId xmlns:a16="http://schemas.microsoft.com/office/drawing/2014/main" id="{A1715095-CEDF-4954-D1AA-F54A7F3CF34B}"/>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This is a common error point in TBI cases.</a:t>
            </a:r>
          </a:p>
          <a:p>
            <a:pPr lvl="0">
              <a:spcBef>
                <a:spcPts val="800"/>
              </a:spcBef>
            </a:pPr>
            <a:r>
              <a:rPr lang="en-US" sz="2500" dirty="0"/>
              <a:t>If the veteran has a diagnosed mental disorder, those symptoms generally belong under the mental-disorders schedule.</a:t>
            </a:r>
          </a:p>
          <a:p>
            <a:pPr lvl="0">
              <a:spcBef>
                <a:spcPts val="800"/>
              </a:spcBef>
            </a:pPr>
            <a:r>
              <a:rPr lang="en-US" sz="2500" dirty="0"/>
              <a:t>If there is no diagnosed mental disorder, emotional or behavioral symptoms may remain in the TBI analysis.</a:t>
            </a:r>
          </a:p>
          <a:p>
            <a:pPr lvl="0">
              <a:spcBef>
                <a:spcPts val="800"/>
              </a:spcBef>
            </a:pPr>
            <a:r>
              <a:rPr lang="en-US" sz="2500" dirty="0"/>
              <a:t>When VA tries to separate symptoms, demand a clear medical explanation.</a:t>
            </a:r>
          </a:p>
        </p:txBody>
      </p:sp>
      <p:sp>
        <p:nvSpPr>
          <p:cNvPr id="3" name="Slide Number Placeholder 2">
            <a:extLst>
              <a:ext uri="{FF2B5EF4-FFF2-40B4-BE49-F238E27FC236}">
                <a16:creationId xmlns:a16="http://schemas.microsoft.com/office/drawing/2014/main" id="{7A32760F-A427-F167-084D-ED5DFB9BB436}"/>
              </a:ext>
            </a:extLst>
          </p:cNvPr>
          <p:cNvSpPr>
            <a:spLocks noGrp="1"/>
          </p:cNvSpPr>
          <p:nvPr>
            <p:ph type="sldNum" sz="quarter" idx="12"/>
          </p:nvPr>
        </p:nvSpPr>
        <p:spPr/>
        <p:txBody>
          <a:bodyPr/>
          <a:lstStyle/>
          <a:p>
            <a:fld id="{1B5C5464-0A0C-4F4F-8948-B8BFCC70FC15}" type="slidenum">
              <a:rPr lang="en-US" smtClean="0"/>
              <a:pPr/>
              <a:t>19</a:t>
            </a:fld>
            <a:endParaRPr lang="en-US" dirty="0"/>
          </a:p>
        </p:txBody>
      </p:sp>
    </p:spTree>
    <p:extLst>
      <p:ext uri="{BB962C8B-B14F-4D97-AF65-F5344CB8AC3E}">
        <p14:creationId xmlns:p14="http://schemas.microsoft.com/office/powerpoint/2010/main" val="1837921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124BB-853B-A828-17EA-CAC702FDE1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A4D7-4898-C848-724F-C9FCA4E9E927}"/>
              </a:ext>
            </a:extLst>
          </p:cNvPr>
          <p:cNvSpPr>
            <a:spLocks noGrp="1"/>
          </p:cNvSpPr>
          <p:nvPr>
            <p:ph type="title"/>
          </p:nvPr>
        </p:nvSpPr>
        <p:spPr>
          <a:xfrm>
            <a:off x="76200" y="155448"/>
            <a:ext cx="8991600" cy="1252728"/>
          </a:xfrm>
        </p:spPr>
        <p:txBody>
          <a:bodyPr>
            <a:noAutofit/>
          </a:bodyPr>
          <a:lstStyle/>
          <a:p>
            <a:pPr algn="ctr">
              <a:spcBef>
                <a:spcPts val="800"/>
              </a:spcBef>
            </a:pPr>
            <a:r>
              <a:rPr lang="en-US" sz="3200" dirty="0">
                <a:solidFill>
                  <a:schemeClr val="accent1"/>
                </a:solidFill>
              </a:rPr>
              <a:t>Subjective Symptoms Are Not Minor</a:t>
            </a:r>
          </a:p>
        </p:txBody>
      </p:sp>
      <p:sp>
        <p:nvSpPr>
          <p:cNvPr id="4" name="Content Placeholder 3">
            <a:extLst>
              <a:ext uri="{FF2B5EF4-FFF2-40B4-BE49-F238E27FC236}">
                <a16:creationId xmlns:a16="http://schemas.microsoft.com/office/drawing/2014/main" id="{283B26FB-DAEC-0FFB-2BAF-DB837BE1CA14}"/>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Subjective symptoms may include headaches, dizziness, insomnia, fatigue, hypersensitivity to light or sound, blurred vision, and similar complaints.</a:t>
            </a:r>
          </a:p>
          <a:p>
            <a:pPr lvl="0">
              <a:spcBef>
                <a:spcPts val="800"/>
              </a:spcBef>
            </a:pPr>
            <a:r>
              <a:rPr lang="en-US" sz="2500" dirty="0"/>
              <a:t>A subjective symptom may stay in the table, or it may move out if the record supports a distinct diagnosis such as migraine or a vestibular disorder.</a:t>
            </a:r>
          </a:p>
          <a:p>
            <a:pPr lvl="0"/>
            <a:r>
              <a:rPr lang="en-US" sz="2500" dirty="0"/>
              <a:t>Good development here can change the value of the whole case.</a:t>
            </a:r>
          </a:p>
        </p:txBody>
      </p:sp>
      <p:sp>
        <p:nvSpPr>
          <p:cNvPr id="3" name="Slide Number Placeholder 2">
            <a:extLst>
              <a:ext uri="{FF2B5EF4-FFF2-40B4-BE49-F238E27FC236}">
                <a16:creationId xmlns:a16="http://schemas.microsoft.com/office/drawing/2014/main" id="{3F5BCB9C-330A-3536-43CC-9177AF1C751C}"/>
              </a:ext>
            </a:extLst>
          </p:cNvPr>
          <p:cNvSpPr>
            <a:spLocks noGrp="1"/>
          </p:cNvSpPr>
          <p:nvPr>
            <p:ph type="sldNum" sz="quarter" idx="12"/>
          </p:nvPr>
        </p:nvSpPr>
        <p:spPr/>
        <p:txBody>
          <a:bodyPr/>
          <a:lstStyle/>
          <a:p>
            <a:fld id="{1B5C5464-0A0C-4F4F-8948-B8BFCC70FC15}" type="slidenum">
              <a:rPr lang="en-US" smtClean="0"/>
              <a:pPr/>
              <a:t>20</a:t>
            </a:fld>
            <a:endParaRPr lang="en-US" dirty="0"/>
          </a:p>
        </p:txBody>
      </p:sp>
    </p:spTree>
    <p:extLst>
      <p:ext uri="{BB962C8B-B14F-4D97-AF65-F5344CB8AC3E}">
        <p14:creationId xmlns:p14="http://schemas.microsoft.com/office/powerpoint/2010/main" val="1759551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2E262-9D07-E96F-7308-0493F0980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9FC32-EB06-A594-0AF0-0CD4AFFAAC6C}"/>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The 10 Facets</a:t>
            </a:r>
          </a:p>
        </p:txBody>
      </p:sp>
      <p:sp>
        <p:nvSpPr>
          <p:cNvPr id="4" name="Content Placeholder 3">
            <a:extLst>
              <a:ext uri="{FF2B5EF4-FFF2-40B4-BE49-F238E27FC236}">
                <a16:creationId xmlns:a16="http://schemas.microsoft.com/office/drawing/2014/main" id="{106F93D0-D019-0AFC-5EFE-CB49A3845014}"/>
              </a:ext>
            </a:extLst>
          </p:cNvPr>
          <p:cNvSpPr>
            <a:spLocks noGrp="1"/>
          </p:cNvSpPr>
          <p:nvPr>
            <p:ph idx="1"/>
          </p:nvPr>
        </p:nvSpPr>
        <p:spPr>
          <a:xfrm>
            <a:off x="22194" y="1408176"/>
            <a:ext cx="9121806" cy="5449824"/>
          </a:xfrm>
        </p:spPr>
        <p:txBody>
          <a:bodyPr>
            <a:noAutofit/>
          </a:bodyPr>
          <a:lstStyle/>
          <a:p>
            <a:pPr marL="118872" indent="0">
              <a:buNone/>
            </a:pPr>
            <a:r>
              <a:rPr lang="en-US" sz="2250" b="1" dirty="0"/>
              <a:t>The VA evaluates TBI residuals across these ten specific areas. If you miss a facet, you may miss the rating.</a:t>
            </a:r>
          </a:p>
          <a:p>
            <a:pPr marL="118872" indent="0">
              <a:buNone/>
            </a:pPr>
            <a:endParaRPr lang="en-US" sz="2250" b="1" dirty="0"/>
          </a:p>
          <a:p>
            <a:pPr marL="576072" indent="-457200">
              <a:buFont typeface="+mj-lt"/>
              <a:buAutoNum type="arabicPeriod"/>
            </a:pPr>
            <a:r>
              <a:rPr lang="en-US" sz="2250" dirty="0"/>
              <a:t>Memory, attention, concentration, executive functions</a:t>
            </a:r>
          </a:p>
          <a:p>
            <a:pPr marL="576072" indent="-457200">
              <a:buFont typeface="+mj-lt"/>
              <a:buAutoNum type="arabicPeriod"/>
            </a:pPr>
            <a:r>
              <a:rPr lang="en-US" sz="2250" dirty="0"/>
              <a:t>Judgment</a:t>
            </a:r>
          </a:p>
          <a:p>
            <a:pPr marL="576072" indent="-457200">
              <a:buFont typeface="+mj-lt"/>
              <a:buAutoNum type="arabicPeriod"/>
            </a:pPr>
            <a:r>
              <a:rPr lang="en-US" sz="2250" dirty="0"/>
              <a:t>Social interaction</a:t>
            </a:r>
          </a:p>
          <a:p>
            <a:pPr marL="576072" indent="-457200">
              <a:buFont typeface="+mj-lt"/>
              <a:buAutoNum type="arabicPeriod"/>
            </a:pPr>
            <a:r>
              <a:rPr lang="en-US" sz="2250" dirty="0"/>
              <a:t>Orientation</a:t>
            </a:r>
          </a:p>
          <a:p>
            <a:pPr marL="576072" indent="-457200">
              <a:buFont typeface="+mj-lt"/>
              <a:buAutoNum type="arabicPeriod"/>
            </a:pPr>
            <a:r>
              <a:rPr lang="en-US" sz="2250" dirty="0"/>
              <a:t>Motor activity</a:t>
            </a:r>
          </a:p>
          <a:p>
            <a:pPr marL="576072" indent="-457200">
              <a:buFont typeface="+mj-lt"/>
              <a:buAutoNum type="arabicPeriod"/>
            </a:pPr>
            <a:r>
              <a:rPr lang="en-US" sz="2250" dirty="0"/>
              <a:t>Visual spatial orientation</a:t>
            </a:r>
          </a:p>
          <a:p>
            <a:pPr marL="576072" indent="-457200">
              <a:buFont typeface="+mj-lt"/>
              <a:buAutoNum type="arabicPeriod"/>
            </a:pPr>
            <a:r>
              <a:rPr lang="en-US" sz="2250" dirty="0"/>
              <a:t>Subjective symptoms (headaches, dizziness, fatigue)</a:t>
            </a:r>
          </a:p>
          <a:p>
            <a:pPr marL="576072" indent="-457200">
              <a:buFont typeface="+mj-lt"/>
              <a:buAutoNum type="arabicPeriod"/>
            </a:pPr>
            <a:r>
              <a:rPr lang="en-US" sz="2250" dirty="0"/>
              <a:t>Neurobehavioral effects (such as mood swings, anxiety, irritability, aggression, impulsiveness, depression, emotional instability)</a:t>
            </a:r>
          </a:p>
          <a:p>
            <a:pPr marL="576072" indent="-457200">
              <a:buFont typeface="+mj-lt"/>
              <a:buAutoNum type="arabicPeriod"/>
            </a:pPr>
            <a:r>
              <a:rPr lang="en-US" sz="2250" dirty="0"/>
              <a:t>Communication</a:t>
            </a:r>
          </a:p>
          <a:p>
            <a:pPr marL="576072" indent="-457200">
              <a:buFont typeface="+mj-lt"/>
              <a:buAutoNum type="arabicPeriod"/>
            </a:pPr>
            <a:r>
              <a:rPr lang="en-US" sz="2250" dirty="0"/>
              <a:t>Consciousness</a:t>
            </a:r>
          </a:p>
          <a:p>
            <a:pPr marL="118872" lvl="0" indent="0">
              <a:spcBef>
                <a:spcPts val="800"/>
              </a:spcBef>
              <a:buNone/>
            </a:pPr>
            <a:r>
              <a:rPr lang="en-US" sz="2250" b="1" dirty="0"/>
              <a:t>Every serious TBI review should walk through all 10.</a:t>
            </a:r>
          </a:p>
        </p:txBody>
      </p:sp>
      <p:sp>
        <p:nvSpPr>
          <p:cNvPr id="3" name="Slide Number Placeholder 2">
            <a:extLst>
              <a:ext uri="{FF2B5EF4-FFF2-40B4-BE49-F238E27FC236}">
                <a16:creationId xmlns:a16="http://schemas.microsoft.com/office/drawing/2014/main" id="{FCC879F2-3F92-49A5-7155-732D0F38E784}"/>
              </a:ext>
            </a:extLst>
          </p:cNvPr>
          <p:cNvSpPr>
            <a:spLocks noGrp="1"/>
          </p:cNvSpPr>
          <p:nvPr>
            <p:ph type="sldNum" sz="quarter" idx="12"/>
          </p:nvPr>
        </p:nvSpPr>
        <p:spPr/>
        <p:txBody>
          <a:bodyPr/>
          <a:lstStyle/>
          <a:p>
            <a:fld id="{1B5C5464-0A0C-4F4F-8948-B8BFCC70FC15}" type="slidenum">
              <a:rPr lang="en-US" smtClean="0"/>
              <a:pPr/>
              <a:t>21</a:t>
            </a:fld>
            <a:endParaRPr lang="en-US" dirty="0"/>
          </a:p>
        </p:txBody>
      </p:sp>
    </p:spTree>
    <p:extLst>
      <p:ext uri="{BB962C8B-B14F-4D97-AF65-F5344CB8AC3E}">
        <p14:creationId xmlns:p14="http://schemas.microsoft.com/office/powerpoint/2010/main" val="1776041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E26D3-6D69-F13C-1A15-FC47C95E1D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838E28-7186-20AF-5682-129D0680ED8A}"/>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How the Impairment Levels Work</a:t>
            </a:r>
          </a:p>
        </p:txBody>
      </p:sp>
      <p:sp>
        <p:nvSpPr>
          <p:cNvPr id="4" name="Content Placeholder 3">
            <a:extLst>
              <a:ext uri="{FF2B5EF4-FFF2-40B4-BE49-F238E27FC236}">
                <a16:creationId xmlns:a16="http://schemas.microsoft.com/office/drawing/2014/main" id="{178A0452-9D2B-8D8F-49DB-23AED5EEBC33}"/>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Each facet receives a level based on current severity.</a:t>
            </a:r>
          </a:p>
          <a:p>
            <a:pPr lvl="0">
              <a:spcBef>
                <a:spcPts val="800"/>
              </a:spcBef>
            </a:pPr>
            <a:r>
              <a:rPr lang="en-US" sz="2500" dirty="0"/>
              <a:t>Most facets use 0, 1, 2, 3, and some allow “total.”</a:t>
            </a:r>
          </a:p>
          <a:p>
            <a:pPr lvl="0">
              <a:spcBef>
                <a:spcPts val="800"/>
              </a:spcBef>
            </a:pPr>
            <a:r>
              <a:rPr lang="en-US" sz="2500" dirty="0"/>
              <a:t>Do not argue in vague terms like “serious symptoms”; argue for the specific level supported by the record.</a:t>
            </a:r>
          </a:p>
        </p:txBody>
      </p:sp>
      <p:sp>
        <p:nvSpPr>
          <p:cNvPr id="3" name="Slide Number Placeholder 2">
            <a:extLst>
              <a:ext uri="{FF2B5EF4-FFF2-40B4-BE49-F238E27FC236}">
                <a16:creationId xmlns:a16="http://schemas.microsoft.com/office/drawing/2014/main" id="{53F3B9A3-1E33-7C8A-E718-915801E80780}"/>
              </a:ext>
            </a:extLst>
          </p:cNvPr>
          <p:cNvSpPr>
            <a:spLocks noGrp="1"/>
          </p:cNvSpPr>
          <p:nvPr>
            <p:ph type="sldNum" sz="quarter" idx="12"/>
          </p:nvPr>
        </p:nvSpPr>
        <p:spPr/>
        <p:txBody>
          <a:bodyPr/>
          <a:lstStyle/>
          <a:p>
            <a:fld id="{1B5C5464-0A0C-4F4F-8948-B8BFCC70FC15}" type="slidenum">
              <a:rPr lang="en-US" smtClean="0"/>
              <a:pPr/>
              <a:t>22</a:t>
            </a:fld>
            <a:endParaRPr lang="en-US" dirty="0"/>
          </a:p>
        </p:txBody>
      </p:sp>
    </p:spTree>
    <p:extLst>
      <p:ext uri="{BB962C8B-B14F-4D97-AF65-F5344CB8AC3E}">
        <p14:creationId xmlns:p14="http://schemas.microsoft.com/office/powerpoint/2010/main" val="4156995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00514-C8D0-86B2-82FF-3A92A5FE4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E2D0D7-E5C6-A280-6941-CF2B51AFF95D}"/>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Examples: Argue the Level, Not the Label</a:t>
            </a:r>
          </a:p>
        </p:txBody>
      </p:sp>
      <p:sp>
        <p:nvSpPr>
          <p:cNvPr id="4" name="Content Placeholder 3">
            <a:extLst>
              <a:ext uri="{FF2B5EF4-FFF2-40B4-BE49-F238E27FC236}">
                <a16:creationId xmlns:a16="http://schemas.microsoft.com/office/drawing/2014/main" id="{BA4979A6-FE9B-22FB-E234-DD898ACC78B5}"/>
              </a:ext>
            </a:extLst>
          </p:cNvPr>
          <p:cNvSpPr>
            <a:spLocks noGrp="1"/>
          </p:cNvSpPr>
          <p:nvPr>
            <p:ph idx="1"/>
          </p:nvPr>
        </p:nvSpPr>
        <p:spPr>
          <a:xfrm>
            <a:off x="22194" y="1408176"/>
            <a:ext cx="9121806" cy="5449824"/>
          </a:xfrm>
        </p:spPr>
        <p:txBody>
          <a:bodyPr>
            <a:noAutofit/>
          </a:bodyPr>
          <a:lstStyle/>
          <a:p>
            <a:pPr lvl="0">
              <a:spcBef>
                <a:spcPts val="800"/>
              </a:spcBef>
            </a:pPr>
            <a:r>
              <a:rPr lang="en-US" sz="2500" b="1" dirty="0"/>
              <a:t>Memory:</a:t>
            </a:r>
            <a:r>
              <a:rPr lang="en-US" sz="2500" dirty="0"/>
              <a:t> </a:t>
            </a:r>
            <a:r>
              <a:rPr lang="en-US" sz="2500" b="1" dirty="0"/>
              <a:t>1 (10%)</a:t>
            </a:r>
            <a:r>
              <a:rPr lang="en-US" sz="2500" dirty="0"/>
              <a:t> complaints without objective support; </a:t>
            </a:r>
            <a:r>
              <a:rPr lang="en-US" sz="2500" b="1" dirty="0"/>
              <a:t>2 (40%)</a:t>
            </a:r>
            <a:r>
              <a:rPr lang="en-US" sz="2500" dirty="0"/>
              <a:t> mild objective impairment on testing; </a:t>
            </a:r>
            <a:r>
              <a:rPr lang="en-US" sz="2500" b="1" dirty="0"/>
              <a:t>3 (70%)</a:t>
            </a:r>
            <a:r>
              <a:rPr lang="en-US" sz="2500" dirty="0"/>
              <a:t> moderate objective impairment with functional loss.</a:t>
            </a:r>
          </a:p>
          <a:p>
            <a:pPr lvl="0">
              <a:spcBef>
                <a:spcPts val="800"/>
              </a:spcBef>
            </a:pPr>
            <a:r>
              <a:rPr lang="en-US" sz="2500" b="1" dirty="0"/>
              <a:t>Subjective symptoms:</a:t>
            </a:r>
            <a:r>
              <a:rPr lang="en-US" sz="2500" dirty="0"/>
              <a:t> </a:t>
            </a:r>
            <a:r>
              <a:rPr lang="en-US" sz="2500" b="1" dirty="0"/>
              <a:t>1 (10%)</a:t>
            </a:r>
            <a:r>
              <a:rPr lang="en-US" sz="2500" dirty="0"/>
              <a:t> daily mild to moderate headaches, tinnitus, or insomnia with mild interference; </a:t>
            </a:r>
            <a:r>
              <a:rPr lang="en-US" sz="2500" b="1" dirty="0"/>
              <a:t>2 (40%)</a:t>
            </a:r>
            <a:r>
              <a:rPr lang="en-US" sz="2500" dirty="0"/>
              <a:t> symptoms like headaches requiring rest periods most days with moderate interference.</a:t>
            </a:r>
          </a:p>
          <a:p>
            <a:pPr lvl="0">
              <a:spcBef>
                <a:spcPts val="800"/>
              </a:spcBef>
            </a:pPr>
            <a:r>
              <a:rPr lang="en-US" sz="2500" b="1" dirty="0"/>
              <a:t>Social interaction:</a:t>
            </a:r>
            <a:r>
              <a:rPr lang="en-US" sz="2500" dirty="0"/>
              <a:t> </a:t>
            </a:r>
            <a:r>
              <a:rPr lang="en-US" sz="2500" b="1" dirty="0"/>
              <a:t>1 (10%)</a:t>
            </a:r>
            <a:r>
              <a:rPr lang="en-US" sz="2500" dirty="0"/>
              <a:t> occasionally inappropriate; </a:t>
            </a:r>
            <a:r>
              <a:rPr lang="en-US" sz="2500" b="1" dirty="0"/>
              <a:t>2 (40%)</a:t>
            </a:r>
            <a:r>
              <a:rPr lang="en-US" sz="2500" dirty="0"/>
              <a:t> frequently inappropriate; </a:t>
            </a:r>
            <a:r>
              <a:rPr lang="en-US" sz="2500" b="1" dirty="0"/>
              <a:t>3 (70%)</a:t>
            </a:r>
            <a:r>
              <a:rPr lang="en-US" sz="2500" dirty="0"/>
              <a:t> inappropriate most or all of the time.</a:t>
            </a:r>
          </a:p>
          <a:p>
            <a:pPr marL="118872" lvl="0" indent="0">
              <a:spcBef>
                <a:spcPts val="800"/>
              </a:spcBef>
              <a:buNone/>
            </a:pPr>
            <a:r>
              <a:rPr lang="en-US" sz="2500" b="1" dirty="0"/>
              <a:t>The point is not just that the symptom exists - it is whether the facts support level 1, 2, or 3, because that level drives the percentage.</a:t>
            </a:r>
          </a:p>
        </p:txBody>
      </p:sp>
      <p:sp>
        <p:nvSpPr>
          <p:cNvPr id="3" name="Slide Number Placeholder 2">
            <a:extLst>
              <a:ext uri="{FF2B5EF4-FFF2-40B4-BE49-F238E27FC236}">
                <a16:creationId xmlns:a16="http://schemas.microsoft.com/office/drawing/2014/main" id="{0D3A0125-6FE1-6B9E-1A3A-0407A4533C12}"/>
              </a:ext>
            </a:extLst>
          </p:cNvPr>
          <p:cNvSpPr>
            <a:spLocks noGrp="1"/>
          </p:cNvSpPr>
          <p:nvPr>
            <p:ph type="sldNum" sz="quarter" idx="12"/>
          </p:nvPr>
        </p:nvSpPr>
        <p:spPr/>
        <p:txBody>
          <a:bodyPr/>
          <a:lstStyle/>
          <a:p>
            <a:fld id="{1B5C5464-0A0C-4F4F-8948-B8BFCC70FC15}" type="slidenum">
              <a:rPr lang="en-US" smtClean="0"/>
              <a:pPr/>
              <a:t>23</a:t>
            </a:fld>
            <a:endParaRPr lang="en-US" dirty="0"/>
          </a:p>
        </p:txBody>
      </p:sp>
    </p:spTree>
    <p:extLst>
      <p:ext uri="{BB962C8B-B14F-4D97-AF65-F5344CB8AC3E}">
        <p14:creationId xmlns:p14="http://schemas.microsoft.com/office/powerpoint/2010/main" val="468163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DEE22-06A6-2E1B-ED1D-E41A4BBE03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0ACDF-B524-BDC0-7E1D-1BE6D8431291}"/>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The Single Most Important Rule</a:t>
            </a:r>
          </a:p>
        </p:txBody>
      </p:sp>
      <p:sp>
        <p:nvSpPr>
          <p:cNvPr id="4" name="Content Placeholder 3">
            <a:extLst>
              <a:ext uri="{FF2B5EF4-FFF2-40B4-BE49-F238E27FC236}">
                <a16:creationId xmlns:a16="http://schemas.microsoft.com/office/drawing/2014/main" id="{28B1105A-D3DD-22E2-A0D5-14061BA61C91}"/>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VA does not average the facet scores.</a:t>
            </a:r>
          </a:p>
          <a:p>
            <a:pPr lvl="0">
              <a:spcBef>
                <a:spcPts val="800"/>
              </a:spcBef>
            </a:pPr>
            <a:r>
              <a:rPr lang="en-US" sz="2500" dirty="0"/>
              <a:t>The overall DC 8045 evaluation is driven by the </a:t>
            </a:r>
            <a:r>
              <a:rPr lang="en-US" sz="2500" b="1" dirty="0"/>
              <a:t>highest facet level</a:t>
            </a:r>
            <a:r>
              <a:rPr lang="en-US" sz="2500" dirty="0"/>
              <a:t>.</a:t>
            </a:r>
          </a:p>
          <a:p>
            <a:pPr lvl="0">
              <a:spcBef>
                <a:spcPts val="800"/>
              </a:spcBef>
            </a:pPr>
            <a:r>
              <a:rPr lang="en-US" sz="2500" dirty="0"/>
              <a:t>One well-supported severe facet can control the entire TBI percentage.</a:t>
            </a:r>
          </a:p>
          <a:p>
            <a:pPr marL="118872" lvl="0" indent="0">
              <a:buNone/>
            </a:pPr>
            <a:endParaRPr lang="en-US" dirty="0"/>
          </a:p>
        </p:txBody>
      </p:sp>
      <p:sp>
        <p:nvSpPr>
          <p:cNvPr id="3" name="Slide Number Placeholder 2">
            <a:extLst>
              <a:ext uri="{FF2B5EF4-FFF2-40B4-BE49-F238E27FC236}">
                <a16:creationId xmlns:a16="http://schemas.microsoft.com/office/drawing/2014/main" id="{3DDA28DB-16B5-AFBC-6352-B5DF34959AF0}"/>
              </a:ext>
            </a:extLst>
          </p:cNvPr>
          <p:cNvSpPr>
            <a:spLocks noGrp="1"/>
          </p:cNvSpPr>
          <p:nvPr>
            <p:ph type="sldNum" sz="quarter" idx="12"/>
          </p:nvPr>
        </p:nvSpPr>
        <p:spPr/>
        <p:txBody>
          <a:bodyPr/>
          <a:lstStyle/>
          <a:p>
            <a:fld id="{1B5C5464-0A0C-4F4F-8948-B8BFCC70FC15}" type="slidenum">
              <a:rPr lang="en-US" smtClean="0"/>
              <a:pPr/>
              <a:t>24</a:t>
            </a:fld>
            <a:endParaRPr lang="en-US" dirty="0"/>
          </a:p>
        </p:txBody>
      </p:sp>
    </p:spTree>
    <p:extLst>
      <p:ext uri="{BB962C8B-B14F-4D97-AF65-F5344CB8AC3E}">
        <p14:creationId xmlns:p14="http://schemas.microsoft.com/office/powerpoint/2010/main" val="387809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74EFD-AC88-696D-C57C-153245C095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88F4C5-497C-5060-1CB8-9B32443FE582}"/>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Level-to-Percentage Conversion</a:t>
            </a:r>
          </a:p>
        </p:txBody>
      </p:sp>
      <p:sp>
        <p:nvSpPr>
          <p:cNvPr id="4" name="Content Placeholder 3">
            <a:extLst>
              <a:ext uri="{FF2B5EF4-FFF2-40B4-BE49-F238E27FC236}">
                <a16:creationId xmlns:a16="http://schemas.microsoft.com/office/drawing/2014/main" id="{AECE0C85-9DE4-DD18-B20B-DCC0A457612D}"/>
              </a:ext>
            </a:extLst>
          </p:cNvPr>
          <p:cNvSpPr>
            <a:spLocks noGrp="1"/>
          </p:cNvSpPr>
          <p:nvPr>
            <p:ph idx="1"/>
          </p:nvPr>
        </p:nvSpPr>
        <p:spPr>
          <a:xfrm>
            <a:off x="22194" y="1408176"/>
            <a:ext cx="9121806" cy="5449824"/>
          </a:xfrm>
        </p:spPr>
        <p:txBody>
          <a:bodyPr>
            <a:noAutofit/>
          </a:bodyPr>
          <a:lstStyle/>
          <a:p>
            <a:pPr marL="118872" indent="0">
              <a:spcBef>
                <a:spcPts val="800"/>
              </a:spcBef>
              <a:buNone/>
            </a:pPr>
            <a:r>
              <a:rPr lang="en-US" sz="2500" b="1" dirty="0"/>
              <a:t>The VA assigns ratings based on these severity levels:</a:t>
            </a:r>
          </a:p>
          <a:p>
            <a:pPr>
              <a:spcBef>
                <a:spcPts val="800"/>
              </a:spcBef>
            </a:pPr>
            <a:r>
              <a:rPr lang="en-US" sz="2500" b="1" dirty="0"/>
              <a:t>Level 0</a:t>
            </a:r>
            <a:r>
              <a:rPr lang="en-US" sz="2500" dirty="0"/>
              <a:t> (No symptoms or mild symptoms that do not interfere with work): 0%</a:t>
            </a:r>
          </a:p>
          <a:p>
            <a:pPr>
              <a:spcBef>
                <a:spcPts val="800"/>
              </a:spcBef>
            </a:pPr>
            <a:r>
              <a:rPr lang="en-US" sz="2500" b="1" dirty="0"/>
              <a:t>Level 1</a:t>
            </a:r>
            <a:r>
              <a:rPr lang="en-US" sz="2500" dirty="0"/>
              <a:t> (Symptoms that interfere with work but allow useful and productive work): 10%</a:t>
            </a:r>
          </a:p>
          <a:p>
            <a:pPr>
              <a:spcBef>
                <a:spcPts val="800"/>
              </a:spcBef>
            </a:pPr>
            <a:r>
              <a:rPr lang="en-US" sz="2500" b="1" dirty="0"/>
              <a:t>Level 2</a:t>
            </a:r>
            <a:r>
              <a:rPr lang="en-US" sz="2500" dirty="0"/>
              <a:t> (Considerable impairment of work; unable to perform complex or complicated tasks): 40%</a:t>
            </a:r>
          </a:p>
          <a:p>
            <a:pPr>
              <a:spcBef>
                <a:spcPts val="800"/>
              </a:spcBef>
            </a:pPr>
            <a:r>
              <a:rPr lang="en-US" sz="2500" b="1" dirty="0"/>
              <a:t>Level 3</a:t>
            </a:r>
            <a:r>
              <a:rPr lang="en-US" sz="2500" dirty="0"/>
              <a:t> (Severe impairment preventing most useful function): 70%</a:t>
            </a:r>
          </a:p>
          <a:p>
            <a:pPr>
              <a:spcBef>
                <a:spcPts val="800"/>
              </a:spcBef>
            </a:pPr>
            <a:r>
              <a:rPr lang="en-US" sz="2500" b="1" dirty="0"/>
              <a:t>Total impairment</a:t>
            </a:r>
            <a:r>
              <a:rPr lang="en-US" sz="2500" dirty="0"/>
              <a:t> (Complete inability to function in that facet): 100%</a:t>
            </a:r>
          </a:p>
          <a:p>
            <a:pPr lvl="0"/>
            <a:endParaRPr lang="en-US" dirty="0"/>
          </a:p>
        </p:txBody>
      </p:sp>
      <p:sp>
        <p:nvSpPr>
          <p:cNvPr id="3" name="Slide Number Placeholder 2">
            <a:extLst>
              <a:ext uri="{FF2B5EF4-FFF2-40B4-BE49-F238E27FC236}">
                <a16:creationId xmlns:a16="http://schemas.microsoft.com/office/drawing/2014/main" id="{AB425172-8308-A68C-16C2-ACD4574DC184}"/>
              </a:ext>
            </a:extLst>
          </p:cNvPr>
          <p:cNvSpPr>
            <a:spLocks noGrp="1"/>
          </p:cNvSpPr>
          <p:nvPr>
            <p:ph type="sldNum" sz="quarter" idx="12"/>
          </p:nvPr>
        </p:nvSpPr>
        <p:spPr/>
        <p:txBody>
          <a:bodyPr/>
          <a:lstStyle/>
          <a:p>
            <a:fld id="{1B5C5464-0A0C-4F4F-8948-B8BFCC70FC15}" type="slidenum">
              <a:rPr lang="en-US" smtClean="0"/>
              <a:pPr/>
              <a:t>25</a:t>
            </a:fld>
            <a:endParaRPr lang="en-US" dirty="0"/>
          </a:p>
        </p:txBody>
      </p:sp>
    </p:spTree>
    <p:extLst>
      <p:ext uri="{BB962C8B-B14F-4D97-AF65-F5344CB8AC3E}">
        <p14:creationId xmlns:p14="http://schemas.microsoft.com/office/powerpoint/2010/main" val="3823876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1F8AF-0B23-D908-8C18-D1D9BF6E71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E78BBA-5C8D-A12E-57FE-CFAE58082E05}"/>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Key Principles</a:t>
            </a:r>
          </a:p>
        </p:txBody>
      </p:sp>
      <p:sp>
        <p:nvSpPr>
          <p:cNvPr id="4" name="Content Placeholder 3">
            <a:extLst>
              <a:ext uri="{FF2B5EF4-FFF2-40B4-BE49-F238E27FC236}">
                <a16:creationId xmlns:a16="http://schemas.microsoft.com/office/drawing/2014/main" id="{4E4C6BBC-25E9-9A0C-424C-93A0EA702E41}"/>
              </a:ext>
            </a:extLst>
          </p:cNvPr>
          <p:cNvSpPr>
            <a:spLocks noGrp="1"/>
          </p:cNvSpPr>
          <p:nvPr>
            <p:ph idx="1"/>
          </p:nvPr>
        </p:nvSpPr>
        <p:spPr>
          <a:xfrm>
            <a:off x="22194" y="1408176"/>
            <a:ext cx="9121806" cy="5449824"/>
          </a:xfrm>
        </p:spPr>
        <p:txBody>
          <a:bodyPr>
            <a:noAutofit/>
          </a:bodyPr>
          <a:lstStyle/>
          <a:p>
            <a:pPr>
              <a:spcBef>
                <a:spcPts val="800"/>
              </a:spcBef>
            </a:pPr>
            <a:r>
              <a:rPr lang="en-US" sz="2200" dirty="0"/>
              <a:t>The examiner evaluates all ten facets independently, assigns each a severity level (0-3 or total), then identifies the highest level of impairment. That single highest facet determines the overall TBI rating.</a:t>
            </a:r>
          </a:p>
          <a:p>
            <a:pPr>
              <a:spcBef>
                <a:spcPts val="800"/>
              </a:spcBef>
            </a:pPr>
            <a:r>
              <a:rPr lang="en-US" sz="2200" dirty="0"/>
              <a:t>The rating is based solely on the </a:t>
            </a:r>
            <a:r>
              <a:rPr lang="en-US" sz="2200" b="1" dirty="0"/>
              <a:t>most severe facet, not a combination or average</a:t>
            </a:r>
            <a:r>
              <a:rPr lang="en-US" sz="2200" dirty="0"/>
              <a:t>. For example, if a veteran has level 2 impairment in memory and level 1 in judgment and social interaction, the rating is 40%, not a sum of impairments.</a:t>
            </a:r>
          </a:p>
          <a:p>
            <a:pPr>
              <a:spcBef>
                <a:spcPts val="800"/>
              </a:spcBef>
            </a:pPr>
            <a:r>
              <a:rPr lang="en-US" sz="2200" dirty="0"/>
              <a:t>A 100% rating requires total impairment in at least one facet - </a:t>
            </a:r>
            <a:r>
              <a:rPr lang="en-US" sz="2200" b="1" dirty="0"/>
              <a:t>complete inability to function in that domain</a:t>
            </a:r>
            <a:r>
              <a:rPr lang="en-US" sz="2200" dirty="0"/>
              <a:t>. This exceptionally high bar typically applies only in catastrophic TBI cases.</a:t>
            </a:r>
          </a:p>
          <a:p>
            <a:pPr>
              <a:spcBef>
                <a:spcPts val="800"/>
              </a:spcBef>
            </a:pPr>
            <a:r>
              <a:rPr lang="en-US" sz="2200" dirty="0"/>
              <a:t>A thorough TBI examination must walk through all ten facets systematically to ensure the most severe impairment is properly identified and rated.</a:t>
            </a:r>
          </a:p>
        </p:txBody>
      </p:sp>
      <p:sp>
        <p:nvSpPr>
          <p:cNvPr id="3" name="Slide Number Placeholder 2">
            <a:extLst>
              <a:ext uri="{FF2B5EF4-FFF2-40B4-BE49-F238E27FC236}">
                <a16:creationId xmlns:a16="http://schemas.microsoft.com/office/drawing/2014/main" id="{F04B0A0F-DD6E-E138-06A0-7700CE994917}"/>
              </a:ext>
            </a:extLst>
          </p:cNvPr>
          <p:cNvSpPr>
            <a:spLocks noGrp="1"/>
          </p:cNvSpPr>
          <p:nvPr>
            <p:ph type="sldNum" sz="quarter" idx="12"/>
          </p:nvPr>
        </p:nvSpPr>
        <p:spPr/>
        <p:txBody>
          <a:bodyPr/>
          <a:lstStyle/>
          <a:p>
            <a:fld id="{1B5C5464-0A0C-4F4F-8948-B8BFCC70FC15}" type="slidenum">
              <a:rPr lang="en-US" smtClean="0"/>
              <a:pPr/>
              <a:t>26</a:t>
            </a:fld>
            <a:endParaRPr lang="en-US" dirty="0"/>
          </a:p>
        </p:txBody>
      </p:sp>
    </p:spTree>
    <p:extLst>
      <p:ext uri="{BB962C8B-B14F-4D97-AF65-F5344CB8AC3E}">
        <p14:creationId xmlns:p14="http://schemas.microsoft.com/office/powerpoint/2010/main" val="2308340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01C2-9A84-E2F8-142A-AC65DA835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761FDF-95CF-0E03-8FC7-112D398E7AEF}"/>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Your Facet-by-Facet Method</a:t>
            </a:r>
          </a:p>
        </p:txBody>
      </p:sp>
      <p:sp>
        <p:nvSpPr>
          <p:cNvPr id="4" name="Content Placeholder 3">
            <a:extLst>
              <a:ext uri="{FF2B5EF4-FFF2-40B4-BE49-F238E27FC236}">
                <a16:creationId xmlns:a16="http://schemas.microsoft.com/office/drawing/2014/main" id="{521A32FF-88E6-A23B-1B57-66CD48958140}"/>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For each facet, ask three questions: what does this facet measure, what evidence proves it, and what level fits best?</a:t>
            </a:r>
          </a:p>
          <a:p>
            <a:pPr lvl="0">
              <a:spcBef>
                <a:spcPts val="800"/>
              </a:spcBef>
            </a:pPr>
            <a:r>
              <a:rPr lang="en-US" sz="2500" dirty="0"/>
              <a:t>Then ask what VA is likely to argue against you.</a:t>
            </a:r>
          </a:p>
          <a:p>
            <a:pPr lvl="0">
              <a:spcBef>
                <a:spcPts val="800"/>
              </a:spcBef>
            </a:pPr>
            <a:r>
              <a:rPr lang="en-US" sz="2500" dirty="0"/>
              <a:t>Build the record now for that dispute, not later.</a:t>
            </a:r>
          </a:p>
        </p:txBody>
      </p:sp>
      <p:sp>
        <p:nvSpPr>
          <p:cNvPr id="3" name="Slide Number Placeholder 2">
            <a:extLst>
              <a:ext uri="{FF2B5EF4-FFF2-40B4-BE49-F238E27FC236}">
                <a16:creationId xmlns:a16="http://schemas.microsoft.com/office/drawing/2014/main" id="{BC6446C8-AFE9-DAAC-98F0-05A2AA04E291}"/>
              </a:ext>
            </a:extLst>
          </p:cNvPr>
          <p:cNvSpPr>
            <a:spLocks noGrp="1"/>
          </p:cNvSpPr>
          <p:nvPr>
            <p:ph type="sldNum" sz="quarter" idx="12"/>
          </p:nvPr>
        </p:nvSpPr>
        <p:spPr/>
        <p:txBody>
          <a:bodyPr/>
          <a:lstStyle/>
          <a:p>
            <a:fld id="{1B5C5464-0A0C-4F4F-8948-B8BFCC70FC15}" type="slidenum">
              <a:rPr lang="en-US" smtClean="0"/>
              <a:pPr/>
              <a:t>27</a:t>
            </a:fld>
            <a:endParaRPr lang="en-US" dirty="0"/>
          </a:p>
        </p:txBody>
      </p:sp>
    </p:spTree>
    <p:extLst>
      <p:ext uri="{BB962C8B-B14F-4D97-AF65-F5344CB8AC3E}">
        <p14:creationId xmlns:p14="http://schemas.microsoft.com/office/powerpoint/2010/main" val="4073239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9E1DE-B970-4C58-899B-76D6770E0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7C74A1-0F0C-20B1-F77F-39E591F85BCA}"/>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1: Memory and Executive Function</a:t>
            </a:r>
          </a:p>
        </p:txBody>
      </p:sp>
      <p:sp>
        <p:nvSpPr>
          <p:cNvPr id="4" name="Content Placeholder 3">
            <a:extLst>
              <a:ext uri="{FF2B5EF4-FFF2-40B4-BE49-F238E27FC236}">
                <a16:creationId xmlns:a16="http://schemas.microsoft.com/office/drawing/2014/main" id="{C67C8851-DC4B-3FDB-9E87-D1C68BF8BA85}"/>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Look for forgetfulness, repeated questions, missed appointments, distractibility, poor planning, poor follow-through, and task breakdown.</a:t>
            </a:r>
          </a:p>
          <a:p>
            <a:pPr lvl="0">
              <a:spcBef>
                <a:spcPts val="800"/>
              </a:spcBef>
            </a:pPr>
            <a:r>
              <a:rPr lang="en-US" sz="2500" dirty="0"/>
              <a:t>Do not stop at “brain fog.” Specific examples of frequency, context, and consequences are much stronger.</a:t>
            </a:r>
          </a:p>
          <a:p>
            <a:pPr lvl="0">
              <a:spcBef>
                <a:spcPts val="800"/>
              </a:spcBef>
            </a:pPr>
            <a:r>
              <a:rPr lang="en-US" sz="2500" dirty="0"/>
              <a:t>Neuropsychological testing, detailed exams, work failures, failed retraining, and caregiver observations can all support this facet.</a:t>
            </a:r>
          </a:p>
        </p:txBody>
      </p:sp>
      <p:sp>
        <p:nvSpPr>
          <p:cNvPr id="3" name="Slide Number Placeholder 2">
            <a:extLst>
              <a:ext uri="{FF2B5EF4-FFF2-40B4-BE49-F238E27FC236}">
                <a16:creationId xmlns:a16="http://schemas.microsoft.com/office/drawing/2014/main" id="{D5B1BDBB-F9A4-BC4B-45BB-90D2A10553F1}"/>
              </a:ext>
            </a:extLst>
          </p:cNvPr>
          <p:cNvSpPr>
            <a:spLocks noGrp="1"/>
          </p:cNvSpPr>
          <p:nvPr>
            <p:ph type="sldNum" sz="quarter" idx="12"/>
          </p:nvPr>
        </p:nvSpPr>
        <p:spPr/>
        <p:txBody>
          <a:bodyPr/>
          <a:lstStyle/>
          <a:p>
            <a:fld id="{1B5C5464-0A0C-4F4F-8948-B8BFCC70FC15}" type="slidenum">
              <a:rPr lang="en-US" smtClean="0"/>
              <a:pPr/>
              <a:t>28</a:t>
            </a:fld>
            <a:endParaRPr lang="en-US" dirty="0"/>
          </a:p>
        </p:txBody>
      </p:sp>
    </p:spTree>
    <p:extLst>
      <p:ext uri="{BB962C8B-B14F-4D97-AF65-F5344CB8AC3E}">
        <p14:creationId xmlns:p14="http://schemas.microsoft.com/office/powerpoint/2010/main" val="2690560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F7731-9CEA-A15C-E0C6-751E07545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671539-3CA7-4EB2-D1E2-98F22D252CF1}"/>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2: Judgement</a:t>
            </a:r>
          </a:p>
        </p:txBody>
      </p:sp>
      <p:sp>
        <p:nvSpPr>
          <p:cNvPr id="4" name="Content Placeholder 3">
            <a:extLst>
              <a:ext uri="{FF2B5EF4-FFF2-40B4-BE49-F238E27FC236}">
                <a16:creationId xmlns:a16="http://schemas.microsoft.com/office/drawing/2014/main" id="{C2C5A5B0-8AF4-1FCA-5FA4-7783ADB68779}"/>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Judgment is about decisions and consequences.</a:t>
            </a:r>
          </a:p>
          <a:p>
            <a:pPr lvl="0">
              <a:spcBef>
                <a:spcPts val="800"/>
              </a:spcBef>
            </a:pPr>
            <a:r>
              <a:rPr lang="en-US" sz="2500" dirty="0"/>
              <a:t>Think unsafe financial decisions, medication mistakes, poor risk assessment, unsafe choices, or repeated bad decisions after warnings.</a:t>
            </a:r>
          </a:p>
          <a:p>
            <a:pPr lvl="0">
              <a:spcBef>
                <a:spcPts val="800"/>
              </a:spcBef>
            </a:pPr>
            <a:r>
              <a:rPr lang="en-US" sz="2500" dirty="0"/>
              <a:t>This facet is often present in the facts even when nobody labels it clearly.</a:t>
            </a:r>
          </a:p>
        </p:txBody>
      </p:sp>
      <p:sp>
        <p:nvSpPr>
          <p:cNvPr id="3" name="Slide Number Placeholder 2">
            <a:extLst>
              <a:ext uri="{FF2B5EF4-FFF2-40B4-BE49-F238E27FC236}">
                <a16:creationId xmlns:a16="http://schemas.microsoft.com/office/drawing/2014/main" id="{A4051B65-E08F-8F71-5F68-EAAA703F62B1}"/>
              </a:ext>
            </a:extLst>
          </p:cNvPr>
          <p:cNvSpPr>
            <a:spLocks noGrp="1"/>
          </p:cNvSpPr>
          <p:nvPr>
            <p:ph type="sldNum" sz="quarter" idx="12"/>
          </p:nvPr>
        </p:nvSpPr>
        <p:spPr/>
        <p:txBody>
          <a:bodyPr/>
          <a:lstStyle/>
          <a:p>
            <a:fld id="{1B5C5464-0A0C-4F4F-8948-B8BFCC70FC15}" type="slidenum">
              <a:rPr lang="en-US" smtClean="0"/>
              <a:pPr/>
              <a:t>29</a:t>
            </a:fld>
            <a:endParaRPr lang="en-US" dirty="0"/>
          </a:p>
        </p:txBody>
      </p:sp>
    </p:spTree>
    <p:extLst>
      <p:ext uri="{BB962C8B-B14F-4D97-AF65-F5344CB8AC3E}">
        <p14:creationId xmlns:p14="http://schemas.microsoft.com/office/powerpoint/2010/main" val="2386448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E325-5636-70B5-AE96-2C01F3560C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6AC890-3EA5-0D2F-430C-35F4ED60312E}"/>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3: Social Interaction</a:t>
            </a:r>
          </a:p>
        </p:txBody>
      </p:sp>
      <p:sp>
        <p:nvSpPr>
          <p:cNvPr id="4" name="Content Placeholder 3">
            <a:extLst>
              <a:ext uri="{FF2B5EF4-FFF2-40B4-BE49-F238E27FC236}">
                <a16:creationId xmlns:a16="http://schemas.microsoft.com/office/drawing/2014/main" id="{5C450FAD-A210-77C0-65E6-2910882EB6F4}"/>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Ask whether social interaction is routinely appropriate.</a:t>
            </a:r>
          </a:p>
          <a:p>
            <a:pPr lvl="0">
              <a:spcBef>
                <a:spcPts val="800"/>
              </a:spcBef>
            </a:pPr>
            <a:r>
              <a:rPr lang="en-US" sz="2500" dirty="0"/>
              <a:t>Look for conflict at work, inappropriate comments, withdrawal, anger outbursts, inability to maintain relationships, or repeated problems with supervisors or coworkers.</a:t>
            </a:r>
          </a:p>
          <a:p>
            <a:pPr lvl="0">
              <a:spcBef>
                <a:spcPts val="800"/>
              </a:spcBef>
            </a:pPr>
            <a:r>
              <a:rPr lang="en-US" sz="2500" dirty="0"/>
              <a:t>Don't just say “irritable.” Show what the irritability caused.</a:t>
            </a:r>
          </a:p>
        </p:txBody>
      </p:sp>
      <p:sp>
        <p:nvSpPr>
          <p:cNvPr id="3" name="Slide Number Placeholder 2">
            <a:extLst>
              <a:ext uri="{FF2B5EF4-FFF2-40B4-BE49-F238E27FC236}">
                <a16:creationId xmlns:a16="http://schemas.microsoft.com/office/drawing/2014/main" id="{BEB16702-0BFD-29E9-E6A4-1B9D38EE2813}"/>
              </a:ext>
            </a:extLst>
          </p:cNvPr>
          <p:cNvSpPr>
            <a:spLocks noGrp="1"/>
          </p:cNvSpPr>
          <p:nvPr>
            <p:ph type="sldNum" sz="quarter" idx="12"/>
          </p:nvPr>
        </p:nvSpPr>
        <p:spPr/>
        <p:txBody>
          <a:bodyPr/>
          <a:lstStyle/>
          <a:p>
            <a:fld id="{1B5C5464-0A0C-4F4F-8948-B8BFCC70FC15}" type="slidenum">
              <a:rPr lang="en-US" smtClean="0"/>
              <a:pPr/>
              <a:t>30</a:t>
            </a:fld>
            <a:endParaRPr lang="en-US" dirty="0"/>
          </a:p>
        </p:txBody>
      </p:sp>
    </p:spTree>
    <p:extLst>
      <p:ext uri="{BB962C8B-B14F-4D97-AF65-F5344CB8AC3E}">
        <p14:creationId xmlns:p14="http://schemas.microsoft.com/office/powerpoint/2010/main" val="29331454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8BFA5-F542-9DAE-3517-54E33EABE9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DEC3CC-5388-0F7A-1A37-D5A45A251F1B}"/>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4: Orientation</a:t>
            </a:r>
            <a:endParaRPr lang="en-US" sz="3200" dirty="0"/>
          </a:p>
        </p:txBody>
      </p:sp>
      <p:sp>
        <p:nvSpPr>
          <p:cNvPr id="4" name="Content Placeholder 3">
            <a:extLst>
              <a:ext uri="{FF2B5EF4-FFF2-40B4-BE49-F238E27FC236}">
                <a16:creationId xmlns:a16="http://schemas.microsoft.com/office/drawing/2014/main" id="{095B2C94-3DEB-462F-AF6E-1C96D7B26808}"/>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Orientation includes awareness of person, place, time, and situation.</a:t>
            </a:r>
          </a:p>
          <a:p>
            <a:pPr lvl="0">
              <a:spcBef>
                <a:spcPts val="800"/>
              </a:spcBef>
            </a:pPr>
            <a:r>
              <a:rPr lang="en-US" sz="2500" dirty="0"/>
              <a:t>Look for confusion about dates, schedules, destinations, routes, appointments, or what is happening around the veteran.</a:t>
            </a:r>
          </a:p>
          <a:p>
            <a:pPr lvl="0">
              <a:spcBef>
                <a:spcPts val="800"/>
              </a:spcBef>
            </a:pPr>
            <a:r>
              <a:rPr lang="en-US" sz="2500" dirty="0"/>
              <a:t>Do not rule out this facet just because the veteran answered orientation questions correctly in a short exam.</a:t>
            </a:r>
          </a:p>
        </p:txBody>
      </p:sp>
      <p:sp>
        <p:nvSpPr>
          <p:cNvPr id="3" name="Slide Number Placeholder 2">
            <a:extLst>
              <a:ext uri="{FF2B5EF4-FFF2-40B4-BE49-F238E27FC236}">
                <a16:creationId xmlns:a16="http://schemas.microsoft.com/office/drawing/2014/main" id="{D55457D7-ABE4-05E7-62FC-6EB23191509F}"/>
              </a:ext>
            </a:extLst>
          </p:cNvPr>
          <p:cNvSpPr>
            <a:spLocks noGrp="1"/>
          </p:cNvSpPr>
          <p:nvPr>
            <p:ph type="sldNum" sz="quarter" idx="12"/>
          </p:nvPr>
        </p:nvSpPr>
        <p:spPr/>
        <p:txBody>
          <a:bodyPr/>
          <a:lstStyle/>
          <a:p>
            <a:fld id="{1B5C5464-0A0C-4F4F-8948-B8BFCC70FC15}" type="slidenum">
              <a:rPr lang="en-US" smtClean="0"/>
              <a:pPr/>
              <a:t>31</a:t>
            </a:fld>
            <a:endParaRPr lang="en-US" dirty="0"/>
          </a:p>
        </p:txBody>
      </p:sp>
    </p:spTree>
    <p:extLst>
      <p:ext uri="{BB962C8B-B14F-4D97-AF65-F5344CB8AC3E}">
        <p14:creationId xmlns:p14="http://schemas.microsoft.com/office/powerpoint/2010/main" val="124206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264F9-9002-3C02-F9AA-EC538C351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BF5D0F-2F33-63E6-496F-6FDC2CB73003}"/>
              </a:ext>
            </a:extLst>
          </p:cNvPr>
          <p:cNvSpPr>
            <a:spLocks noGrp="1"/>
          </p:cNvSpPr>
          <p:nvPr>
            <p:ph type="title"/>
          </p:nvPr>
        </p:nvSpPr>
        <p:spPr>
          <a:xfrm>
            <a:off x="76200" y="155448"/>
            <a:ext cx="8991600" cy="1252728"/>
          </a:xfrm>
        </p:spPr>
        <p:txBody>
          <a:bodyPr>
            <a:noAutofit/>
          </a:bodyPr>
          <a:lstStyle/>
          <a:p>
            <a:pPr algn="ctr"/>
            <a:r>
              <a:rPr lang="en-US" sz="3600" dirty="0">
                <a:solidFill>
                  <a:schemeClr val="accent1"/>
                </a:solidFill>
              </a:rPr>
              <a:t>Facet 5: Motor Activity</a:t>
            </a:r>
            <a:endParaRPr lang="en-US" sz="3600" dirty="0"/>
          </a:p>
        </p:txBody>
      </p:sp>
      <p:sp>
        <p:nvSpPr>
          <p:cNvPr id="4" name="Content Placeholder 3">
            <a:extLst>
              <a:ext uri="{FF2B5EF4-FFF2-40B4-BE49-F238E27FC236}">
                <a16:creationId xmlns:a16="http://schemas.microsoft.com/office/drawing/2014/main" id="{718A2513-5CCD-43E0-2FDB-2421891C0980}"/>
              </a:ext>
            </a:extLst>
          </p:cNvPr>
          <p:cNvSpPr>
            <a:spLocks noGrp="1"/>
          </p:cNvSpPr>
          <p:nvPr>
            <p:ph idx="1"/>
          </p:nvPr>
        </p:nvSpPr>
        <p:spPr>
          <a:xfrm>
            <a:off x="22194" y="1408176"/>
            <a:ext cx="9121806" cy="5449824"/>
          </a:xfrm>
        </p:spPr>
        <p:txBody>
          <a:bodyPr>
            <a:noAutofit/>
          </a:bodyPr>
          <a:lstStyle/>
          <a:p>
            <a:pPr lvl="0"/>
            <a:r>
              <a:rPr lang="en-US" sz="2500" dirty="0"/>
              <a:t>This facet is narrower than many advocates think.</a:t>
            </a:r>
          </a:p>
          <a:p>
            <a:pPr lvl="0"/>
            <a:r>
              <a:rPr lang="en-US" sz="2500" dirty="0"/>
              <a:t>It concerns motor activity with intact motor and sensory systems, including slowing or apraxia-like difficulty due to brain dysfunction.</a:t>
            </a:r>
          </a:p>
          <a:p>
            <a:pPr lvl="0"/>
            <a:r>
              <a:rPr lang="en-US" sz="2500" dirty="0"/>
              <a:t>Be careful to separate TBI-related motor dysfunction from orthopedic or other neurologic conditions that may support separate ratings.</a:t>
            </a:r>
          </a:p>
        </p:txBody>
      </p:sp>
      <p:sp>
        <p:nvSpPr>
          <p:cNvPr id="3" name="Slide Number Placeholder 2">
            <a:extLst>
              <a:ext uri="{FF2B5EF4-FFF2-40B4-BE49-F238E27FC236}">
                <a16:creationId xmlns:a16="http://schemas.microsoft.com/office/drawing/2014/main" id="{6758C2A6-02C4-64D1-7EA3-FD8E18CB8A61}"/>
              </a:ext>
            </a:extLst>
          </p:cNvPr>
          <p:cNvSpPr>
            <a:spLocks noGrp="1"/>
          </p:cNvSpPr>
          <p:nvPr>
            <p:ph type="sldNum" sz="quarter" idx="12"/>
          </p:nvPr>
        </p:nvSpPr>
        <p:spPr/>
        <p:txBody>
          <a:bodyPr/>
          <a:lstStyle/>
          <a:p>
            <a:fld id="{1B5C5464-0A0C-4F4F-8948-B8BFCC70FC15}" type="slidenum">
              <a:rPr lang="en-US" smtClean="0"/>
              <a:pPr/>
              <a:t>32</a:t>
            </a:fld>
            <a:endParaRPr lang="en-US" dirty="0"/>
          </a:p>
        </p:txBody>
      </p:sp>
    </p:spTree>
    <p:extLst>
      <p:ext uri="{BB962C8B-B14F-4D97-AF65-F5344CB8AC3E}">
        <p14:creationId xmlns:p14="http://schemas.microsoft.com/office/powerpoint/2010/main" val="1434680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172ED-C16C-C016-BDAE-6EBBEBCCFB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1135A3-A564-3BD7-0C0A-FB4ADD7E756C}"/>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6: Visual Spatial Orientation</a:t>
            </a:r>
          </a:p>
        </p:txBody>
      </p:sp>
      <p:sp>
        <p:nvSpPr>
          <p:cNvPr id="4" name="Content Placeholder 3">
            <a:extLst>
              <a:ext uri="{FF2B5EF4-FFF2-40B4-BE49-F238E27FC236}">
                <a16:creationId xmlns:a16="http://schemas.microsoft.com/office/drawing/2014/main" id="{9F1ACD46-8A43-8589-CE91-C64554BDC278}"/>
              </a:ext>
            </a:extLst>
          </p:cNvPr>
          <p:cNvSpPr>
            <a:spLocks noGrp="1"/>
          </p:cNvSpPr>
          <p:nvPr>
            <p:ph idx="1"/>
          </p:nvPr>
        </p:nvSpPr>
        <p:spPr>
          <a:xfrm>
            <a:off x="22194" y="1408176"/>
            <a:ext cx="9121806" cy="5449824"/>
          </a:xfrm>
        </p:spPr>
        <p:txBody>
          <a:bodyPr>
            <a:noAutofit/>
          </a:bodyPr>
          <a:lstStyle/>
          <a:p>
            <a:pPr lvl="0"/>
            <a:r>
              <a:rPr lang="en-US" sz="2500" dirty="0"/>
              <a:t>Think navigation, distance, and spatial judgment.</a:t>
            </a:r>
          </a:p>
          <a:p>
            <a:pPr lvl="0">
              <a:spcBef>
                <a:spcPts val="800"/>
              </a:spcBef>
            </a:pPr>
            <a:r>
              <a:rPr lang="en-US" sz="2500" dirty="0"/>
              <a:t>Look for getting lost, misjudging distances, striking objects, trouble in unfamiliar places, driving problems, and caregiver reports of spatial confusion.</a:t>
            </a:r>
          </a:p>
          <a:p>
            <a:pPr lvl="0">
              <a:spcBef>
                <a:spcPts val="800"/>
              </a:spcBef>
            </a:pPr>
            <a:r>
              <a:rPr lang="en-US" sz="2500" dirty="0"/>
              <a:t>Driving history, near misses, and occupational incidents can be especially persuasive here.</a:t>
            </a:r>
          </a:p>
        </p:txBody>
      </p:sp>
      <p:sp>
        <p:nvSpPr>
          <p:cNvPr id="3" name="Slide Number Placeholder 2">
            <a:extLst>
              <a:ext uri="{FF2B5EF4-FFF2-40B4-BE49-F238E27FC236}">
                <a16:creationId xmlns:a16="http://schemas.microsoft.com/office/drawing/2014/main" id="{AA221C20-A7D1-8C83-DE8A-0FBC52A43677}"/>
              </a:ext>
            </a:extLst>
          </p:cNvPr>
          <p:cNvSpPr>
            <a:spLocks noGrp="1"/>
          </p:cNvSpPr>
          <p:nvPr>
            <p:ph type="sldNum" sz="quarter" idx="12"/>
          </p:nvPr>
        </p:nvSpPr>
        <p:spPr/>
        <p:txBody>
          <a:bodyPr/>
          <a:lstStyle/>
          <a:p>
            <a:fld id="{1B5C5464-0A0C-4F4F-8948-B8BFCC70FC15}" type="slidenum">
              <a:rPr lang="en-US" smtClean="0"/>
              <a:pPr/>
              <a:t>33</a:t>
            </a:fld>
            <a:endParaRPr lang="en-US" dirty="0"/>
          </a:p>
        </p:txBody>
      </p:sp>
    </p:spTree>
    <p:extLst>
      <p:ext uri="{BB962C8B-B14F-4D97-AF65-F5344CB8AC3E}">
        <p14:creationId xmlns:p14="http://schemas.microsoft.com/office/powerpoint/2010/main" val="8441380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0C3CD-8017-DC22-7CE1-1F42F4008B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8AD681-8F31-BA4A-C804-FB1AE86C0E4A}"/>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7: Subjective Symptoms</a:t>
            </a:r>
          </a:p>
        </p:txBody>
      </p:sp>
      <p:sp>
        <p:nvSpPr>
          <p:cNvPr id="4" name="Content Placeholder 3">
            <a:extLst>
              <a:ext uri="{FF2B5EF4-FFF2-40B4-BE49-F238E27FC236}">
                <a16:creationId xmlns:a16="http://schemas.microsoft.com/office/drawing/2014/main" id="{75125AF3-5EA1-22D1-E750-7CD0A9620221}"/>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This facet often includes headaches, dizziness, insomnia, fatigue, and light or sound sensitivity.</a:t>
            </a:r>
          </a:p>
          <a:p>
            <a:pPr lvl="0">
              <a:spcBef>
                <a:spcPts val="800"/>
              </a:spcBef>
            </a:pPr>
            <a:r>
              <a:rPr lang="en-US" sz="2500" dirty="0"/>
              <a:t>The question is not just whether symptoms exist, but how much they interfere with work, daily activities, and relationships.</a:t>
            </a:r>
          </a:p>
          <a:p>
            <a:pPr lvl="0">
              <a:spcBef>
                <a:spcPts val="800"/>
              </a:spcBef>
            </a:pPr>
            <a:r>
              <a:rPr lang="en-US" sz="2500" dirty="0"/>
              <a:t>For this facet, frequency plus functional impact is the formula.</a:t>
            </a:r>
          </a:p>
        </p:txBody>
      </p:sp>
      <p:sp>
        <p:nvSpPr>
          <p:cNvPr id="3" name="Slide Number Placeholder 2">
            <a:extLst>
              <a:ext uri="{FF2B5EF4-FFF2-40B4-BE49-F238E27FC236}">
                <a16:creationId xmlns:a16="http://schemas.microsoft.com/office/drawing/2014/main" id="{117B48AD-267F-834C-D3A3-B1D7A8DEBB82}"/>
              </a:ext>
            </a:extLst>
          </p:cNvPr>
          <p:cNvSpPr>
            <a:spLocks noGrp="1"/>
          </p:cNvSpPr>
          <p:nvPr>
            <p:ph type="sldNum" sz="quarter" idx="12"/>
          </p:nvPr>
        </p:nvSpPr>
        <p:spPr/>
        <p:txBody>
          <a:bodyPr/>
          <a:lstStyle/>
          <a:p>
            <a:fld id="{1B5C5464-0A0C-4F4F-8948-B8BFCC70FC15}" type="slidenum">
              <a:rPr lang="en-US" smtClean="0"/>
              <a:pPr/>
              <a:t>34</a:t>
            </a:fld>
            <a:endParaRPr lang="en-US" dirty="0"/>
          </a:p>
        </p:txBody>
      </p:sp>
    </p:spTree>
    <p:extLst>
      <p:ext uri="{BB962C8B-B14F-4D97-AF65-F5344CB8AC3E}">
        <p14:creationId xmlns:p14="http://schemas.microsoft.com/office/powerpoint/2010/main" val="262548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1C939-E535-EC64-6F59-25ACD6986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762D97-C754-D89A-D2CD-4EE18CCCF1E1}"/>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8: Neurobehavioral Effects</a:t>
            </a:r>
          </a:p>
        </p:txBody>
      </p:sp>
      <p:sp>
        <p:nvSpPr>
          <p:cNvPr id="4" name="Content Placeholder 3">
            <a:extLst>
              <a:ext uri="{FF2B5EF4-FFF2-40B4-BE49-F238E27FC236}">
                <a16:creationId xmlns:a16="http://schemas.microsoft.com/office/drawing/2014/main" id="{72A9DFFE-0A43-F0CE-EE70-EF4B073788EF}"/>
              </a:ext>
            </a:extLst>
          </p:cNvPr>
          <p:cNvSpPr>
            <a:spLocks noGrp="1"/>
          </p:cNvSpPr>
          <p:nvPr>
            <p:ph idx="1"/>
          </p:nvPr>
        </p:nvSpPr>
        <p:spPr>
          <a:xfrm>
            <a:off x="22194" y="1408176"/>
            <a:ext cx="9121806" cy="5449824"/>
          </a:xfrm>
        </p:spPr>
        <p:txBody>
          <a:bodyPr>
            <a:noAutofit/>
          </a:bodyPr>
          <a:lstStyle/>
          <a:p>
            <a:pPr lvl="0"/>
            <a:r>
              <a:rPr lang="en-US" sz="2500" dirty="0"/>
              <a:t>Many strong TBI cases are won here.</a:t>
            </a:r>
          </a:p>
          <a:p>
            <a:pPr lvl="0">
              <a:spcBef>
                <a:spcPts val="800"/>
              </a:spcBef>
            </a:pPr>
            <a:r>
              <a:rPr lang="en-US" sz="2500" dirty="0"/>
              <a:t>Look for irritability, impulsivity, aggression, apathy, poor frustration tolerance, inflexibility, mood swings, lack of motivation, or behavior others must manage around.</a:t>
            </a:r>
          </a:p>
          <a:p>
            <a:pPr lvl="0">
              <a:spcBef>
                <a:spcPts val="800"/>
              </a:spcBef>
            </a:pPr>
            <a:r>
              <a:rPr lang="en-US" sz="2500" dirty="0"/>
              <a:t>Document what family members, caregivers, or coworkers must supervise, prevent, or work around because of these effects.</a:t>
            </a:r>
          </a:p>
        </p:txBody>
      </p:sp>
      <p:sp>
        <p:nvSpPr>
          <p:cNvPr id="3" name="Slide Number Placeholder 2">
            <a:extLst>
              <a:ext uri="{FF2B5EF4-FFF2-40B4-BE49-F238E27FC236}">
                <a16:creationId xmlns:a16="http://schemas.microsoft.com/office/drawing/2014/main" id="{F370B076-ADE3-0B16-AB2E-72C7355226F5}"/>
              </a:ext>
            </a:extLst>
          </p:cNvPr>
          <p:cNvSpPr>
            <a:spLocks noGrp="1"/>
          </p:cNvSpPr>
          <p:nvPr>
            <p:ph type="sldNum" sz="quarter" idx="12"/>
          </p:nvPr>
        </p:nvSpPr>
        <p:spPr/>
        <p:txBody>
          <a:bodyPr/>
          <a:lstStyle/>
          <a:p>
            <a:fld id="{1B5C5464-0A0C-4F4F-8948-B8BFCC70FC15}" type="slidenum">
              <a:rPr lang="en-US" smtClean="0"/>
              <a:pPr/>
              <a:t>35</a:t>
            </a:fld>
            <a:endParaRPr lang="en-US" dirty="0"/>
          </a:p>
        </p:txBody>
      </p:sp>
    </p:spTree>
    <p:extLst>
      <p:ext uri="{BB962C8B-B14F-4D97-AF65-F5344CB8AC3E}">
        <p14:creationId xmlns:p14="http://schemas.microsoft.com/office/powerpoint/2010/main" val="3427541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7EF9F-E430-BD5B-1ABC-1D4CE268A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FB9B48-4B09-BCF2-4D67-07524C5944D3}"/>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9: Communication</a:t>
            </a:r>
          </a:p>
        </p:txBody>
      </p:sp>
      <p:sp>
        <p:nvSpPr>
          <p:cNvPr id="4" name="Content Placeholder 3">
            <a:extLst>
              <a:ext uri="{FF2B5EF4-FFF2-40B4-BE49-F238E27FC236}">
                <a16:creationId xmlns:a16="http://schemas.microsoft.com/office/drawing/2014/main" id="{C6884161-95F6-E9E1-01E1-631C57201EBF}"/>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Communication includes both understanding and expressing spoken or written language.</a:t>
            </a:r>
          </a:p>
          <a:p>
            <a:pPr lvl="0">
              <a:spcBef>
                <a:spcPts val="800"/>
              </a:spcBef>
            </a:pPr>
            <a:r>
              <a:rPr lang="en-US" sz="2500" dirty="0"/>
              <a:t>Watch for word-finding problems, misunderstanding instructions, trouble following conversations, slowed expression, or writing breakdown.</a:t>
            </a:r>
          </a:p>
          <a:p>
            <a:pPr lvl="0">
              <a:spcBef>
                <a:spcPts val="800"/>
              </a:spcBef>
            </a:pPr>
            <a:r>
              <a:rPr lang="en-US" sz="2500" dirty="0"/>
              <a:t>A veteran may sound fine in a short exam and still fail badly in real-world communication demands.</a:t>
            </a:r>
          </a:p>
        </p:txBody>
      </p:sp>
      <p:sp>
        <p:nvSpPr>
          <p:cNvPr id="3" name="Slide Number Placeholder 2">
            <a:extLst>
              <a:ext uri="{FF2B5EF4-FFF2-40B4-BE49-F238E27FC236}">
                <a16:creationId xmlns:a16="http://schemas.microsoft.com/office/drawing/2014/main" id="{F1B269CC-09CC-7E90-0CD2-E7F6B09EE8DB}"/>
              </a:ext>
            </a:extLst>
          </p:cNvPr>
          <p:cNvSpPr>
            <a:spLocks noGrp="1"/>
          </p:cNvSpPr>
          <p:nvPr>
            <p:ph type="sldNum" sz="quarter" idx="12"/>
          </p:nvPr>
        </p:nvSpPr>
        <p:spPr/>
        <p:txBody>
          <a:bodyPr/>
          <a:lstStyle/>
          <a:p>
            <a:fld id="{1B5C5464-0A0C-4F4F-8948-B8BFCC70FC15}" type="slidenum">
              <a:rPr lang="en-US" smtClean="0"/>
              <a:pPr/>
              <a:t>36</a:t>
            </a:fld>
            <a:endParaRPr lang="en-US" dirty="0"/>
          </a:p>
        </p:txBody>
      </p:sp>
    </p:spTree>
    <p:extLst>
      <p:ext uri="{BB962C8B-B14F-4D97-AF65-F5344CB8AC3E}">
        <p14:creationId xmlns:p14="http://schemas.microsoft.com/office/powerpoint/2010/main" val="25948702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A0181-CB47-71E9-558C-797E857B39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69B64D-C317-8E94-681E-A32B313C1972}"/>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Facet 10: Consciousness</a:t>
            </a:r>
          </a:p>
        </p:txBody>
      </p:sp>
      <p:sp>
        <p:nvSpPr>
          <p:cNvPr id="4" name="Content Placeholder 3">
            <a:extLst>
              <a:ext uri="{FF2B5EF4-FFF2-40B4-BE49-F238E27FC236}">
                <a16:creationId xmlns:a16="http://schemas.microsoft.com/office/drawing/2014/main" id="{65C57EAF-8930-9F12-F94C-871B7E3893DA}"/>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This facet is rare, but keep it on the checklist.</a:t>
            </a:r>
          </a:p>
          <a:p>
            <a:pPr lvl="0">
              <a:spcBef>
                <a:spcPts val="800"/>
              </a:spcBef>
            </a:pPr>
            <a:r>
              <a:rPr lang="en-US" sz="2500" dirty="0"/>
              <a:t>It matters in extraordinary cases involving persistently altered states of consciousness.</a:t>
            </a:r>
          </a:p>
          <a:p>
            <a:pPr lvl="0">
              <a:spcBef>
                <a:spcPts val="800"/>
              </a:spcBef>
            </a:pPr>
            <a:r>
              <a:rPr lang="en-US" sz="2500" dirty="0"/>
              <a:t>Most advocates will rarely see it, but when it applies it is decisive.</a:t>
            </a:r>
          </a:p>
        </p:txBody>
      </p:sp>
      <p:sp>
        <p:nvSpPr>
          <p:cNvPr id="3" name="Slide Number Placeholder 2">
            <a:extLst>
              <a:ext uri="{FF2B5EF4-FFF2-40B4-BE49-F238E27FC236}">
                <a16:creationId xmlns:a16="http://schemas.microsoft.com/office/drawing/2014/main" id="{53C7647F-C062-B87D-6995-B3FF8B507622}"/>
              </a:ext>
            </a:extLst>
          </p:cNvPr>
          <p:cNvSpPr>
            <a:spLocks noGrp="1"/>
          </p:cNvSpPr>
          <p:nvPr>
            <p:ph type="sldNum" sz="quarter" idx="12"/>
          </p:nvPr>
        </p:nvSpPr>
        <p:spPr/>
        <p:txBody>
          <a:bodyPr/>
          <a:lstStyle/>
          <a:p>
            <a:fld id="{1B5C5464-0A0C-4F4F-8948-B8BFCC70FC15}" type="slidenum">
              <a:rPr lang="en-US" smtClean="0"/>
              <a:pPr/>
              <a:t>37</a:t>
            </a:fld>
            <a:endParaRPr lang="en-US" dirty="0"/>
          </a:p>
        </p:txBody>
      </p:sp>
    </p:spTree>
    <p:extLst>
      <p:ext uri="{BB962C8B-B14F-4D97-AF65-F5344CB8AC3E}">
        <p14:creationId xmlns:p14="http://schemas.microsoft.com/office/powerpoint/2010/main" val="3738465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1B97A-C579-EE9A-D4E0-6AF39E439D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D51DD0-CA86-461E-7769-3F964425298B}"/>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lnSpc>
                <a:spcPct val="90000"/>
              </a:lnSpc>
            </a:pPr>
            <a:r>
              <a:rPr lang="en-US" sz="2800" kern="1200" dirty="0">
                <a:solidFill>
                  <a:schemeClr val="bg1"/>
                </a:solidFill>
                <a:latin typeface="+mj-lt"/>
                <a:ea typeface="+mj-ea"/>
                <a:cs typeface="+mj-cs"/>
              </a:rPr>
              <a:t>Questions So Far?</a:t>
            </a:r>
          </a:p>
        </p:txBody>
      </p:sp>
      <p:pic>
        <p:nvPicPr>
          <p:cNvPr id="5" name="Content Placeholder 4" descr="White adhesive notes with cutout question mark sitting on blue background. Horizontal composition with copy space.">
            <a:extLst>
              <a:ext uri="{FF2B5EF4-FFF2-40B4-BE49-F238E27FC236}">
                <a16:creationId xmlns:a16="http://schemas.microsoft.com/office/drawing/2014/main" id="{4DD53E08-EEFE-5D77-D377-AF41873A6E98}"/>
              </a:ext>
            </a:extLst>
          </p:cNvPr>
          <p:cNvPicPr>
            <a:picLocks noGrp="1" noChangeAspect="1"/>
          </p:cNvPicPr>
          <p:nvPr>
            <p:ph idx="1"/>
          </p:nvPr>
        </p:nvPicPr>
        <p:blipFill>
          <a:blip r:embed="rId2"/>
          <a:stretch>
            <a:fillRect/>
          </a:stretch>
        </p:blipFill>
        <p:spPr>
          <a:xfrm>
            <a:off x="910167" y="1675227"/>
            <a:ext cx="7323665" cy="4394199"/>
          </a:xfrm>
          <a:prstGeom prst="rect">
            <a:avLst/>
          </a:prstGeom>
        </p:spPr>
      </p:pic>
      <p:sp>
        <p:nvSpPr>
          <p:cNvPr id="4" name="Slide Number Placeholder 3">
            <a:extLst>
              <a:ext uri="{FF2B5EF4-FFF2-40B4-BE49-F238E27FC236}">
                <a16:creationId xmlns:a16="http://schemas.microsoft.com/office/drawing/2014/main" id="{76613CAE-6975-00C7-BFF2-5B6079F545C8}"/>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pPr>
            <a:fld id="{1B5C5464-0A0C-4F4F-8948-B8BFCC70FC15}" type="slidenum">
              <a:rPr lang="en-US" smtClean="0">
                <a:solidFill>
                  <a:schemeClr val="tx1">
                    <a:tint val="75000"/>
                  </a:schemeClr>
                </a:solidFill>
              </a:rPr>
              <a:pPr>
                <a:spcAft>
                  <a:spcPts val="600"/>
                </a:spcAft>
              </a:pPr>
              <a:t>38</a:t>
            </a:fld>
            <a:endParaRPr lang="en-US">
              <a:solidFill>
                <a:schemeClr val="tx1">
                  <a:tint val="75000"/>
                </a:schemeClr>
              </a:solidFill>
            </a:endParaRPr>
          </a:p>
        </p:txBody>
      </p:sp>
    </p:spTree>
    <p:extLst>
      <p:ext uri="{BB962C8B-B14F-4D97-AF65-F5344CB8AC3E}">
        <p14:creationId xmlns:p14="http://schemas.microsoft.com/office/powerpoint/2010/main" val="114895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C7A99-0394-5A57-C3D8-C8976870D5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574CBD-C9B4-622A-CAF5-D33C2876E13E}"/>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Example: How the Rating is Chosen</a:t>
            </a:r>
          </a:p>
        </p:txBody>
      </p:sp>
      <p:sp>
        <p:nvSpPr>
          <p:cNvPr id="4" name="Content Placeholder 3">
            <a:extLst>
              <a:ext uri="{FF2B5EF4-FFF2-40B4-BE49-F238E27FC236}">
                <a16:creationId xmlns:a16="http://schemas.microsoft.com/office/drawing/2014/main" id="{E08CFB75-E94B-4106-84AE-8CA9AF0515C8}"/>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Suppose memory is level 2, judgment is level 1, social interaction is level 3, and the rest are lower.</a:t>
            </a:r>
          </a:p>
          <a:p>
            <a:pPr lvl="0">
              <a:spcBef>
                <a:spcPts val="800"/>
              </a:spcBef>
            </a:pPr>
            <a:r>
              <a:rPr lang="en-US" sz="2500" dirty="0"/>
              <a:t>The overall DC 8045 </a:t>
            </a:r>
            <a:r>
              <a:rPr lang="en-US" sz="2500" b="1" dirty="0"/>
              <a:t>rating is controlled by the highest facet</a:t>
            </a:r>
            <a:r>
              <a:rPr lang="en-US" sz="2500" dirty="0"/>
              <a:t>: level 3.</a:t>
            </a:r>
          </a:p>
          <a:p>
            <a:pPr lvl="0">
              <a:spcBef>
                <a:spcPts val="800"/>
              </a:spcBef>
            </a:pPr>
            <a:r>
              <a:rPr lang="en-US" sz="2500" dirty="0"/>
              <a:t>That yields a 70% TBI evaluation even if most other facets are only 0 or 1.</a:t>
            </a:r>
          </a:p>
        </p:txBody>
      </p:sp>
      <p:sp>
        <p:nvSpPr>
          <p:cNvPr id="3" name="Slide Number Placeholder 2">
            <a:extLst>
              <a:ext uri="{FF2B5EF4-FFF2-40B4-BE49-F238E27FC236}">
                <a16:creationId xmlns:a16="http://schemas.microsoft.com/office/drawing/2014/main" id="{F576D6AB-960E-0B31-CD80-43CC3EF9B7A1}"/>
              </a:ext>
            </a:extLst>
          </p:cNvPr>
          <p:cNvSpPr>
            <a:spLocks noGrp="1"/>
          </p:cNvSpPr>
          <p:nvPr>
            <p:ph type="sldNum" sz="quarter" idx="12"/>
          </p:nvPr>
        </p:nvSpPr>
        <p:spPr/>
        <p:txBody>
          <a:bodyPr/>
          <a:lstStyle/>
          <a:p>
            <a:fld id="{1B5C5464-0A0C-4F4F-8948-B8BFCC70FC15}" type="slidenum">
              <a:rPr lang="en-US" smtClean="0"/>
              <a:pPr/>
              <a:t>39</a:t>
            </a:fld>
            <a:endParaRPr lang="en-US" dirty="0"/>
          </a:p>
        </p:txBody>
      </p:sp>
    </p:spTree>
    <p:extLst>
      <p:ext uri="{BB962C8B-B14F-4D97-AF65-F5344CB8AC3E}">
        <p14:creationId xmlns:p14="http://schemas.microsoft.com/office/powerpoint/2010/main" val="739567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A309E-A849-5CC4-E084-4CB9D11755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44062-F7FF-408B-BA03-1B8E3347AF4C}"/>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Do Not Stop With the Facet Table</a:t>
            </a:r>
          </a:p>
        </p:txBody>
      </p:sp>
      <p:sp>
        <p:nvSpPr>
          <p:cNvPr id="4" name="Content Placeholder 3">
            <a:extLst>
              <a:ext uri="{FF2B5EF4-FFF2-40B4-BE49-F238E27FC236}">
                <a16:creationId xmlns:a16="http://schemas.microsoft.com/office/drawing/2014/main" id="{A9939121-B733-8E5B-55F5-18E3A7373D91}"/>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After you determine the DC 8045 percentage, ask what separately compensable residuals also exist.</a:t>
            </a:r>
          </a:p>
          <a:p>
            <a:pPr lvl="0">
              <a:spcBef>
                <a:spcPts val="800"/>
              </a:spcBef>
            </a:pPr>
            <a:r>
              <a:rPr lang="en-US" sz="2500" dirty="0"/>
              <a:t>A strong TBI case often includes more than one rating path.</a:t>
            </a:r>
          </a:p>
          <a:p>
            <a:pPr lvl="0">
              <a:spcBef>
                <a:spcPts val="800"/>
              </a:spcBef>
            </a:pPr>
            <a:r>
              <a:rPr lang="en-US" sz="2500" dirty="0"/>
              <a:t>Many veterans gain significant additional value through lawful separate ratings for migraine, mental health, seizures, vestibular problems, vision problems, tinnitus, and other residuals.</a:t>
            </a:r>
          </a:p>
        </p:txBody>
      </p:sp>
      <p:sp>
        <p:nvSpPr>
          <p:cNvPr id="3" name="Slide Number Placeholder 2">
            <a:extLst>
              <a:ext uri="{FF2B5EF4-FFF2-40B4-BE49-F238E27FC236}">
                <a16:creationId xmlns:a16="http://schemas.microsoft.com/office/drawing/2014/main" id="{6E88120A-7DB4-EEBC-0F3C-2D466B8589DC}"/>
              </a:ext>
            </a:extLst>
          </p:cNvPr>
          <p:cNvSpPr>
            <a:spLocks noGrp="1"/>
          </p:cNvSpPr>
          <p:nvPr>
            <p:ph type="sldNum" sz="quarter" idx="12"/>
          </p:nvPr>
        </p:nvSpPr>
        <p:spPr/>
        <p:txBody>
          <a:bodyPr/>
          <a:lstStyle/>
          <a:p>
            <a:fld id="{1B5C5464-0A0C-4F4F-8948-B8BFCC70FC15}" type="slidenum">
              <a:rPr lang="en-US" smtClean="0"/>
              <a:pPr/>
              <a:t>40</a:t>
            </a:fld>
            <a:endParaRPr lang="en-US" dirty="0"/>
          </a:p>
        </p:txBody>
      </p:sp>
    </p:spTree>
    <p:extLst>
      <p:ext uri="{BB962C8B-B14F-4D97-AF65-F5344CB8AC3E}">
        <p14:creationId xmlns:p14="http://schemas.microsoft.com/office/powerpoint/2010/main" val="18318447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0834E-501C-629F-17D3-68AB6E9AC6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432815-7D94-155B-288C-EF71C89AF3D6}"/>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Separate Ratings: Opportunity and Trap</a:t>
            </a:r>
          </a:p>
        </p:txBody>
      </p:sp>
      <p:sp>
        <p:nvSpPr>
          <p:cNvPr id="4" name="Content Placeholder 3">
            <a:extLst>
              <a:ext uri="{FF2B5EF4-FFF2-40B4-BE49-F238E27FC236}">
                <a16:creationId xmlns:a16="http://schemas.microsoft.com/office/drawing/2014/main" id="{F2DCCC3A-1CB4-BECE-04D4-C9716DE9C6A5}"/>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Separate ratings can significantly increase overall compensation.</a:t>
            </a:r>
          </a:p>
          <a:p>
            <a:pPr lvl="0">
              <a:spcBef>
                <a:spcPts val="800"/>
              </a:spcBef>
            </a:pPr>
            <a:r>
              <a:rPr lang="en-US" sz="2500" dirty="0"/>
              <a:t>But you cannot compensate the same manifestation twice under different diagnostic codes.</a:t>
            </a:r>
          </a:p>
          <a:p>
            <a:pPr lvl="0">
              <a:spcBef>
                <a:spcPts val="800"/>
              </a:spcBef>
            </a:pPr>
            <a:r>
              <a:rPr lang="en-US" sz="2500" dirty="0"/>
              <a:t>The answer is careful symptom sorting, not giving up on separate ratings.</a:t>
            </a:r>
          </a:p>
        </p:txBody>
      </p:sp>
      <p:sp>
        <p:nvSpPr>
          <p:cNvPr id="3" name="Slide Number Placeholder 2">
            <a:extLst>
              <a:ext uri="{FF2B5EF4-FFF2-40B4-BE49-F238E27FC236}">
                <a16:creationId xmlns:a16="http://schemas.microsoft.com/office/drawing/2014/main" id="{6ECE199B-77B6-63B6-717E-2F0A0A71C977}"/>
              </a:ext>
            </a:extLst>
          </p:cNvPr>
          <p:cNvSpPr>
            <a:spLocks noGrp="1"/>
          </p:cNvSpPr>
          <p:nvPr>
            <p:ph type="sldNum" sz="quarter" idx="12"/>
          </p:nvPr>
        </p:nvSpPr>
        <p:spPr/>
        <p:txBody>
          <a:bodyPr/>
          <a:lstStyle/>
          <a:p>
            <a:fld id="{1B5C5464-0A0C-4F4F-8948-B8BFCC70FC15}" type="slidenum">
              <a:rPr lang="en-US" smtClean="0"/>
              <a:pPr/>
              <a:t>41</a:t>
            </a:fld>
            <a:endParaRPr lang="en-US" dirty="0"/>
          </a:p>
        </p:txBody>
      </p:sp>
    </p:spTree>
    <p:extLst>
      <p:ext uri="{BB962C8B-B14F-4D97-AF65-F5344CB8AC3E}">
        <p14:creationId xmlns:p14="http://schemas.microsoft.com/office/powerpoint/2010/main" val="11140677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FDEBA-4FD6-49EA-05BF-FD1BC3AE01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7BF428-C7BA-2D3C-2F91-2D62180C4F0A}"/>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Pyramiding Without Surrender</a:t>
            </a:r>
          </a:p>
        </p:txBody>
      </p:sp>
      <p:sp>
        <p:nvSpPr>
          <p:cNvPr id="4" name="Content Placeholder 3">
            <a:extLst>
              <a:ext uri="{FF2B5EF4-FFF2-40B4-BE49-F238E27FC236}">
                <a16:creationId xmlns:a16="http://schemas.microsoft.com/office/drawing/2014/main" id="{9EF201E8-7B4D-685A-232F-066AB1DD3BB1}"/>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The rule against pyramiding bars duplicate compensation for the same symptom or manifestation.</a:t>
            </a:r>
          </a:p>
          <a:p>
            <a:pPr lvl="0">
              <a:spcBef>
                <a:spcPts val="800"/>
              </a:spcBef>
            </a:pPr>
            <a:r>
              <a:rPr lang="en-US" sz="2500" dirty="0"/>
              <a:t>It does not bar separate ratings for distinct disabilities with distinct manifestations, even when they arise from the same injury event.</a:t>
            </a:r>
          </a:p>
          <a:p>
            <a:pPr lvl="0">
              <a:spcBef>
                <a:spcPts val="800"/>
              </a:spcBef>
            </a:pPr>
            <a:r>
              <a:rPr lang="en-US" sz="2500" dirty="0"/>
              <a:t>The same event does not mean the same symptoms.</a:t>
            </a:r>
          </a:p>
          <a:p>
            <a:pPr lvl="0">
              <a:spcBef>
                <a:spcPts val="800"/>
              </a:spcBef>
            </a:pPr>
            <a:r>
              <a:rPr lang="en-US" sz="2500" dirty="0"/>
              <a:t>Always ask two questions: what is already being compensated, and what remains uncompensated?</a:t>
            </a:r>
          </a:p>
        </p:txBody>
      </p:sp>
      <p:sp>
        <p:nvSpPr>
          <p:cNvPr id="3" name="Slide Number Placeholder 2">
            <a:extLst>
              <a:ext uri="{FF2B5EF4-FFF2-40B4-BE49-F238E27FC236}">
                <a16:creationId xmlns:a16="http://schemas.microsoft.com/office/drawing/2014/main" id="{E1F3CACF-1719-29A6-D609-88E013843A09}"/>
              </a:ext>
            </a:extLst>
          </p:cNvPr>
          <p:cNvSpPr>
            <a:spLocks noGrp="1"/>
          </p:cNvSpPr>
          <p:nvPr>
            <p:ph type="sldNum" sz="quarter" idx="12"/>
          </p:nvPr>
        </p:nvSpPr>
        <p:spPr/>
        <p:txBody>
          <a:bodyPr/>
          <a:lstStyle/>
          <a:p>
            <a:fld id="{1B5C5464-0A0C-4F4F-8948-B8BFCC70FC15}" type="slidenum">
              <a:rPr lang="en-US" smtClean="0"/>
              <a:pPr/>
              <a:t>42</a:t>
            </a:fld>
            <a:endParaRPr lang="en-US" dirty="0"/>
          </a:p>
        </p:txBody>
      </p:sp>
    </p:spTree>
    <p:extLst>
      <p:ext uri="{BB962C8B-B14F-4D97-AF65-F5344CB8AC3E}">
        <p14:creationId xmlns:p14="http://schemas.microsoft.com/office/powerpoint/2010/main" val="1266023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542B-8510-A5E4-51DE-8A0FF91B5B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3BC22-CBEF-2546-7A6C-A861819566CC}"/>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Migraine Can Change the Whole Case</a:t>
            </a:r>
          </a:p>
        </p:txBody>
      </p:sp>
      <p:sp>
        <p:nvSpPr>
          <p:cNvPr id="4" name="Content Placeholder 3">
            <a:extLst>
              <a:ext uri="{FF2B5EF4-FFF2-40B4-BE49-F238E27FC236}">
                <a16:creationId xmlns:a16="http://schemas.microsoft.com/office/drawing/2014/main" id="{9FE7EA12-8445-1AB4-5F12-0698D7E2CFE7}"/>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A vague headache complaint in the TBI table may undervalue the claim.</a:t>
            </a:r>
          </a:p>
          <a:p>
            <a:pPr lvl="0">
              <a:spcBef>
                <a:spcPts val="800"/>
              </a:spcBef>
            </a:pPr>
            <a:r>
              <a:rPr lang="en-US" sz="2500" dirty="0"/>
              <a:t>A </a:t>
            </a:r>
            <a:r>
              <a:rPr lang="en-US" sz="2500" b="1" dirty="0"/>
              <a:t>diagnosed migraine condition can support a separate rating </a:t>
            </a:r>
            <a:r>
              <a:rPr lang="en-US" sz="2500" dirty="0"/>
              <a:t>under DC 8100. M21-1 V.iii.12.B.2.d explicitly states: if there is a 'distinct comorbid diagnosis of a headache disorder' (migraine, post-concussive headaches), assign a separate evaluation as long as manifestations do not overlap.</a:t>
            </a:r>
          </a:p>
          <a:p>
            <a:pPr lvl="0">
              <a:spcBef>
                <a:spcPts val="800"/>
              </a:spcBef>
            </a:pPr>
            <a:r>
              <a:rPr lang="en-US" sz="2500" dirty="0"/>
              <a:t>Build evidence on diagnosis, frequency, duration, prostration, and work impact.</a:t>
            </a:r>
          </a:p>
        </p:txBody>
      </p:sp>
      <p:sp>
        <p:nvSpPr>
          <p:cNvPr id="3" name="Slide Number Placeholder 2">
            <a:extLst>
              <a:ext uri="{FF2B5EF4-FFF2-40B4-BE49-F238E27FC236}">
                <a16:creationId xmlns:a16="http://schemas.microsoft.com/office/drawing/2014/main" id="{D1A92A2E-9040-E53C-A855-805EA2A2B33A}"/>
              </a:ext>
            </a:extLst>
          </p:cNvPr>
          <p:cNvSpPr>
            <a:spLocks noGrp="1"/>
          </p:cNvSpPr>
          <p:nvPr>
            <p:ph type="sldNum" sz="quarter" idx="12"/>
          </p:nvPr>
        </p:nvSpPr>
        <p:spPr/>
        <p:txBody>
          <a:bodyPr/>
          <a:lstStyle/>
          <a:p>
            <a:fld id="{1B5C5464-0A0C-4F4F-8948-B8BFCC70FC15}" type="slidenum">
              <a:rPr lang="en-US" smtClean="0"/>
              <a:pPr/>
              <a:t>43</a:t>
            </a:fld>
            <a:endParaRPr lang="en-US" dirty="0"/>
          </a:p>
        </p:txBody>
      </p:sp>
    </p:spTree>
    <p:extLst>
      <p:ext uri="{BB962C8B-B14F-4D97-AF65-F5344CB8AC3E}">
        <p14:creationId xmlns:p14="http://schemas.microsoft.com/office/powerpoint/2010/main" val="2245251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A9137-70C7-2538-E2A8-22A191A0D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98DDA3-8A1B-4BD4-06EE-AF5D5C0DE399}"/>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Tinnitus, Dizziness, and Similar Residuals</a:t>
            </a:r>
          </a:p>
        </p:txBody>
      </p:sp>
      <p:sp>
        <p:nvSpPr>
          <p:cNvPr id="4" name="Content Placeholder 3">
            <a:extLst>
              <a:ext uri="{FF2B5EF4-FFF2-40B4-BE49-F238E27FC236}">
                <a16:creationId xmlns:a16="http://schemas.microsoft.com/office/drawing/2014/main" id="{0AAE324E-C1F0-1038-4430-8968FE225E9E}"/>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Some residuals may be rated separately if they have a distinct diagnosis and produce a distinct functional impact.</a:t>
            </a:r>
          </a:p>
          <a:p>
            <a:pPr lvl="0">
              <a:spcBef>
                <a:spcPts val="800"/>
              </a:spcBef>
            </a:pPr>
            <a:r>
              <a:rPr lang="en-US" sz="2500" dirty="0"/>
              <a:t>Under M21-1, V.iii.12.B.2.d, vertigo related to TBI is generally evaluated under the subjective symptoms facet of DC 8045, unless it was already rated separately before March 15, 2012.</a:t>
            </a:r>
          </a:p>
          <a:p>
            <a:pPr lvl="0">
              <a:spcBef>
                <a:spcPts val="800"/>
              </a:spcBef>
            </a:pPr>
            <a:r>
              <a:rPr lang="en-US" sz="2500" dirty="0"/>
              <a:t>Under M21-1, tinnitus may be evaluated either as a separate 10% disability under DC 6260 or under the subjective symptoms facet of DC 8045, using whichever method results in the higher overall evaluation.</a:t>
            </a:r>
          </a:p>
          <a:p>
            <a:pPr lvl="0">
              <a:spcBef>
                <a:spcPts val="800"/>
              </a:spcBef>
            </a:pPr>
            <a:r>
              <a:rPr lang="en-US" sz="2500" dirty="0"/>
              <a:t>The advocate’s task is to select the lawful rating approach that best reflects the veteran’s overall impairment without compensating the same manifestations twice.</a:t>
            </a:r>
          </a:p>
        </p:txBody>
      </p:sp>
      <p:sp>
        <p:nvSpPr>
          <p:cNvPr id="3" name="Slide Number Placeholder 2">
            <a:extLst>
              <a:ext uri="{FF2B5EF4-FFF2-40B4-BE49-F238E27FC236}">
                <a16:creationId xmlns:a16="http://schemas.microsoft.com/office/drawing/2014/main" id="{93A3716B-052A-655F-6EF8-CBD44619CBB1}"/>
              </a:ext>
            </a:extLst>
          </p:cNvPr>
          <p:cNvSpPr>
            <a:spLocks noGrp="1"/>
          </p:cNvSpPr>
          <p:nvPr>
            <p:ph type="sldNum" sz="quarter" idx="12"/>
          </p:nvPr>
        </p:nvSpPr>
        <p:spPr/>
        <p:txBody>
          <a:bodyPr/>
          <a:lstStyle/>
          <a:p>
            <a:fld id="{1B5C5464-0A0C-4F4F-8948-B8BFCC70FC15}" type="slidenum">
              <a:rPr lang="en-US" smtClean="0"/>
              <a:pPr/>
              <a:t>44</a:t>
            </a:fld>
            <a:endParaRPr lang="en-US" dirty="0"/>
          </a:p>
        </p:txBody>
      </p:sp>
    </p:spTree>
    <p:extLst>
      <p:ext uri="{BB962C8B-B14F-4D97-AF65-F5344CB8AC3E}">
        <p14:creationId xmlns:p14="http://schemas.microsoft.com/office/powerpoint/2010/main" val="1321225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6401-9A96-F084-E181-72FE3E433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0E4106-63F0-C37C-8F88-217F7B6DD831}"/>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TBI and Mental Health Overlap</a:t>
            </a:r>
          </a:p>
        </p:txBody>
      </p:sp>
      <p:sp>
        <p:nvSpPr>
          <p:cNvPr id="4" name="Content Placeholder 3">
            <a:extLst>
              <a:ext uri="{FF2B5EF4-FFF2-40B4-BE49-F238E27FC236}">
                <a16:creationId xmlns:a16="http://schemas.microsoft.com/office/drawing/2014/main" id="{091DDD35-B2A9-C9DB-4F86-2A2D25981B68}"/>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Many veterans have both TBI residuals and PTSD, depression, anxiety, or other diagnosed mental disorders.</a:t>
            </a:r>
          </a:p>
          <a:p>
            <a:pPr lvl="0">
              <a:spcBef>
                <a:spcPts val="800"/>
              </a:spcBef>
            </a:pPr>
            <a:r>
              <a:rPr lang="en-US" sz="2500" dirty="0"/>
              <a:t>The hard question is whether the symptoms are distinct, overlapping, or medically inseparable.</a:t>
            </a:r>
          </a:p>
          <a:p>
            <a:pPr lvl="0">
              <a:spcBef>
                <a:spcPts val="800"/>
              </a:spcBef>
            </a:pPr>
            <a:r>
              <a:rPr lang="en-US" sz="2500" dirty="0"/>
              <a:t>When the overlap analysis is sloppy, the rating usually is too.</a:t>
            </a:r>
          </a:p>
        </p:txBody>
      </p:sp>
      <p:sp>
        <p:nvSpPr>
          <p:cNvPr id="3" name="Slide Number Placeholder 2">
            <a:extLst>
              <a:ext uri="{FF2B5EF4-FFF2-40B4-BE49-F238E27FC236}">
                <a16:creationId xmlns:a16="http://schemas.microsoft.com/office/drawing/2014/main" id="{0B17D00A-F279-F550-F2DF-83D0ABBF9193}"/>
              </a:ext>
            </a:extLst>
          </p:cNvPr>
          <p:cNvSpPr>
            <a:spLocks noGrp="1"/>
          </p:cNvSpPr>
          <p:nvPr>
            <p:ph type="sldNum" sz="quarter" idx="12"/>
          </p:nvPr>
        </p:nvSpPr>
        <p:spPr/>
        <p:txBody>
          <a:bodyPr/>
          <a:lstStyle/>
          <a:p>
            <a:fld id="{1B5C5464-0A0C-4F4F-8948-B8BFCC70FC15}" type="slidenum">
              <a:rPr lang="en-US" smtClean="0"/>
              <a:pPr/>
              <a:t>45</a:t>
            </a:fld>
            <a:endParaRPr lang="en-US" dirty="0"/>
          </a:p>
        </p:txBody>
      </p:sp>
    </p:spTree>
    <p:extLst>
      <p:ext uri="{BB962C8B-B14F-4D97-AF65-F5344CB8AC3E}">
        <p14:creationId xmlns:p14="http://schemas.microsoft.com/office/powerpoint/2010/main" val="10656486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E6DE9-9710-AABB-50D5-54CD8F3BCC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D6E569-1602-5523-9AE4-E6EABA6E0AA7}"/>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DC 8045 Note 1 in Practice</a:t>
            </a:r>
          </a:p>
        </p:txBody>
      </p:sp>
      <p:sp>
        <p:nvSpPr>
          <p:cNvPr id="4" name="Content Placeholder 3">
            <a:extLst>
              <a:ext uri="{FF2B5EF4-FFF2-40B4-BE49-F238E27FC236}">
                <a16:creationId xmlns:a16="http://schemas.microsoft.com/office/drawing/2014/main" id="{FC63234C-AB85-CB01-B8B9-D5AF4DEC25E3}"/>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If manifestations of two or more conditions cannot be medically separated, VA must assign one evaluation under the criteria that best capture the overall impairment.</a:t>
            </a:r>
          </a:p>
          <a:p>
            <a:pPr lvl="0">
              <a:spcBef>
                <a:spcPts val="800"/>
              </a:spcBef>
            </a:pPr>
            <a:r>
              <a:rPr lang="en-US" sz="2500" dirty="0"/>
              <a:t>If manifestations are clearly separable, separate evaluations may be assigned so long as the same manifestations are not rated twice.</a:t>
            </a:r>
          </a:p>
          <a:p>
            <a:pPr lvl="0">
              <a:spcBef>
                <a:spcPts val="800"/>
              </a:spcBef>
            </a:pPr>
            <a:r>
              <a:rPr lang="en-US" sz="2500" dirty="0"/>
              <a:t>That is why symptom separation and medical explanation matter so much in TBI-plus-PTSD cases.</a:t>
            </a:r>
          </a:p>
          <a:p>
            <a:pPr marL="118872" lvl="0" indent="0">
              <a:buNone/>
            </a:pPr>
            <a:endParaRPr lang="en-US" dirty="0"/>
          </a:p>
        </p:txBody>
      </p:sp>
      <p:sp>
        <p:nvSpPr>
          <p:cNvPr id="3" name="Slide Number Placeholder 2">
            <a:extLst>
              <a:ext uri="{FF2B5EF4-FFF2-40B4-BE49-F238E27FC236}">
                <a16:creationId xmlns:a16="http://schemas.microsoft.com/office/drawing/2014/main" id="{290DBE6E-4B66-A551-A342-C85F293DD9DE}"/>
              </a:ext>
            </a:extLst>
          </p:cNvPr>
          <p:cNvSpPr>
            <a:spLocks noGrp="1"/>
          </p:cNvSpPr>
          <p:nvPr>
            <p:ph type="sldNum" sz="quarter" idx="12"/>
          </p:nvPr>
        </p:nvSpPr>
        <p:spPr/>
        <p:txBody>
          <a:bodyPr/>
          <a:lstStyle/>
          <a:p>
            <a:fld id="{1B5C5464-0A0C-4F4F-8948-B8BFCC70FC15}" type="slidenum">
              <a:rPr lang="en-US" smtClean="0"/>
              <a:pPr/>
              <a:t>46</a:t>
            </a:fld>
            <a:endParaRPr lang="en-US" dirty="0"/>
          </a:p>
        </p:txBody>
      </p:sp>
    </p:spTree>
    <p:extLst>
      <p:ext uri="{BB962C8B-B14F-4D97-AF65-F5344CB8AC3E}">
        <p14:creationId xmlns:p14="http://schemas.microsoft.com/office/powerpoint/2010/main" val="23633976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9A4E6-46F4-5093-B173-F8917444E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255D00-CE51-1B3E-EA47-A3A2B87C2EBD}"/>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Separation of TBI and Mental Health Conditions</a:t>
            </a:r>
          </a:p>
        </p:txBody>
      </p:sp>
      <p:sp>
        <p:nvSpPr>
          <p:cNvPr id="4" name="Content Placeholder 3">
            <a:extLst>
              <a:ext uri="{FF2B5EF4-FFF2-40B4-BE49-F238E27FC236}">
                <a16:creationId xmlns:a16="http://schemas.microsoft.com/office/drawing/2014/main" id="{153EB1C0-23BE-3B05-897F-23415FE9ECA0}"/>
              </a:ext>
            </a:extLst>
          </p:cNvPr>
          <p:cNvSpPr>
            <a:spLocks noGrp="1"/>
          </p:cNvSpPr>
          <p:nvPr>
            <p:ph idx="1"/>
          </p:nvPr>
        </p:nvSpPr>
        <p:spPr>
          <a:xfrm>
            <a:off x="22194" y="1408176"/>
            <a:ext cx="9121806" cy="5449824"/>
          </a:xfrm>
        </p:spPr>
        <p:txBody>
          <a:bodyPr>
            <a:noAutofit/>
          </a:bodyPr>
          <a:lstStyle/>
          <a:p>
            <a:pPr lvl="0">
              <a:spcBef>
                <a:spcPts val="800"/>
              </a:spcBef>
            </a:pPr>
            <a:r>
              <a:rPr lang="en-US" sz="2400" dirty="0"/>
              <a:t>If the medical evidence shows the symptoms are </a:t>
            </a:r>
            <a:r>
              <a:rPr lang="en-US" sz="2400" b="1" dirty="0"/>
              <a:t>clearly separable</a:t>
            </a:r>
            <a:r>
              <a:rPr lang="en-US" sz="2400" dirty="0"/>
              <a:t>, the opinion should identify which symptoms are due to TBI and which are due to the mental disorder, and separate ratings may be warranted so long as the same manifestations are not rated twice.</a:t>
            </a:r>
          </a:p>
          <a:p>
            <a:pPr lvl="0">
              <a:spcBef>
                <a:spcPts val="800"/>
              </a:spcBef>
            </a:pPr>
            <a:r>
              <a:rPr lang="en-US" sz="2400" dirty="0"/>
              <a:t>If the symptoms </a:t>
            </a:r>
            <a:r>
              <a:rPr lang="en-US" sz="2400" b="1" dirty="0"/>
              <a:t>overlap and cannot be separated</a:t>
            </a:r>
            <a:r>
              <a:rPr lang="en-US" sz="2400" dirty="0"/>
              <a:t>, VA must assign a </a:t>
            </a:r>
            <a:r>
              <a:rPr lang="en-US" sz="2400" b="1" dirty="0"/>
              <a:t>single evaluation under the criteria that provide the better assessment of overall impairment</a:t>
            </a:r>
            <a:r>
              <a:rPr lang="en-US" sz="2400" dirty="0"/>
              <a:t>.</a:t>
            </a:r>
          </a:p>
          <a:p>
            <a:pPr lvl="0">
              <a:spcBef>
                <a:spcPts val="800"/>
              </a:spcBef>
            </a:pPr>
            <a:r>
              <a:rPr lang="en-US" sz="2400" dirty="0"/>
              <a:t>If </a:t>
            </a:r>
            <a:r>
              <a:rPr lang="en-US" sz="2400" b="1" dirty="0"/>
              <a:t>some symptoms are separable and some are not</a:t>
            </a:r>
            <a:r>
              <a:rPr lang="en-US" sz="2400" dirty="0"/>
              <a:t>, argue for separate ratings for the distinct symptoms and the more favorable single-rating path for the overlapping symptoms.</a:t>
            </a:r>
          </a:p>
          <a:p>
            <a:pPr lvl="0">
              <a:spcBef>
                <a:spcPts val="800"/>
              </a:spcBef>
            </a:pPr>
            <a:r>
              <a:rPr lang="en-US" sz="2400" dirty="0"/>
              <a:t>The rater cannot make this medical distinction on their own; any separation must come from </a:t>
            </a:r>
            <a:r>
              <a:rPr lang="en-US" sz="2400" b="1" dirty="0"/>
              <a:t>competent medical evidence </a:t>
            </a:r>
            <a:r>
              <a:rPr lang="en-US" sz="2400" dirty="0"/>
              <a:t>with a clear explanation.</a:t>
            </a:r>
          </a:p>
          <a:p>
            <a:pPr lvl="0">
              <a:spcBef>
                <a:spcPts val="800"/>
              </a:spcBef>
            </a:pPr>
            <a:endParaRPr lang="en-US" sz="2400" dirty="0"/>
          </a:p>
          <a:p>
            <a:pPr lvl="0">
              <a:spcBef>
                <a:spcPts val="800"/>
              </a:spcBef>
            </a:pPr>
            <a:endParaRPr lang="en-US" sz="2400" dirty="0"/>
          </a:p>
        </p:txBody>
      </p:sp>
      <p:sp>
        <p:nvSpPr>
          <p:cNvPr id="3" name="Slide Number Placeholder 2">
            <a:extLst>
              <a:ext uri="{FF2B5EF4-FFF2-40B4-BE49-F238E27FC236}">
                <a16:creationId xmlns:a16="http://schemas.microsoft.com/office/drawing/2014/main" id="{E836D4AD-781C-9514-42C6-80A350B5656F}"/>
              </a:ext>
            </a:extLst>
          </p:cNvPr>
          <p:cNvSpPr>
            <a:spLocks noGrp="1"/>
          </p:cNvSpPr>
          <p:nvPr>
            <p:ph type="sldNum" sz="quarter" idx="12"/>
          </p:nvPr>
        </p:nvSpPr>
        <p:spPr/>
        <p:txBody>
          <a:bodyPr/>
          <a:lstStyle/>
          <a:p>
            <a:fld id="{1B5C5464-0A0C-4F4F-8948-B8BFCC70FC15}" type="slidenum">
              <a:rPr lang="en-US" smtClean="0"/>
              <a:pPr/>
              <a:t>47</a:t>
            </a:fld>
            <a:endParaRPr lang="en-US" dirty="0"/>
          </a:p>
        </p:txBody>
      </p:sp>
    </p:spTree>
    <p:extLst>
      <p:ext uri="{BB962C8B-B14F-4D97-AF65-F5344CB8AC3E}">
        <p14:creationId xmlns:p14="http://schemas.microsoft.com/office/powerpoint/2010/main" val="974870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77737-1C70-C251-5E61-56C7A9CE7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B822F-19CE-6F34-44FD-456A7CAA1A10}"/>
              </a:ext>
            </a:extLst>
          </p:cNvPr>
          <p:cNvSpPr>
            <a:spLocks noGrp="1"/>
          </p:cNvSpPr>
          <p:nvPr>
            <p:ph type="title"/>
          </p:nvPr>
        </p:nvSpPr>
        <p:spPr>
          <a:xfrm>
            <a:off x="76200" y="155448"/>
            <a:ext cx="8991600" cy="1252728"/>
          </a:xfrm>
        </p:spPr>
        <p:txBody>
          <a:bodyPr>
            <a:noAutofit/>
          </a:bodyPr>
          <a:lstStyle/>
          <a:p>
            <a:pPr algn="ctr"/>
            <a:r>
              <a:rPr lang="en-US" sz="3000" dirty="0">
                <a:solidFill>
                  <a:schemeClr val="accent1"/>
                </a:solidFill>
              </a:rPr>
              <a:t>When Separation Increases the Rating</a:t>
            </a:r>
          </a:p>
        </p:txBody>
      </p:sp>
      <p:sp>
        <p:nvSpPr>
          <p:cNvPr id="4" name="Content Placeholder 3">
            <a:extLst>
              <a:ext uri="{FF2B5EF4-FFF2-40B4-BE49-F238E27FC236}">
                <a16:creationId xmlns:a16="http://schemas.microsoft.com/office/drawing/2014/main" id="{090B0CD0-6162-C659-70E9-55DE47C0CEC1}"/>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Separation helps when the manifestations are truly distinct.</a:t>
            </a:r>
          </a:p>
          <a:p>
            <a:pPr lvl="0">
              <a:spcBef>
                <a:spcPts val="800"/>
              </a:spcBef>
            </a:pPr>
            <a:r>
              <a:rPr lang="en-US" sz="2500" dirty="0"/>
              <a:t>Example: PTSD is rated 70%, migraines are rated 50%, and seizures are rated 10%; because those are distinct manifestations, the ratings can be combined.</a:t>
            </a:r>
          </a:p>
          <a:p>
            <a:pPr lvl="0">
              <a:spcBef>
                <a:spcPts val="800"/>
              </a:spcBef>
            </a:pPr>
            <a:r>
              <a:rPr lang="en-US" sz="2500" dirty="0"/>
              <a:t>Using VA math, 70% combined with 50% yields 85%, and adding 10% yields 87%, which rounds to 90%.</a:t>
            </a:r>
          </a:p>
        </p:txBody>
      </p:sp>
      <p:sp>
        <p:nvSpPr>
          <p:cNvPr id="3" name="Slide Number Placeholder 2">
            <a:extLst>
              <a:ext uri="{FF2B5EF4-FFF2-40B4-BE49-F238E27FC236}">
                <a16:creationId xmlns:a16="http://schemas.microsoft.com/office/drawing/2014/main" id="{76FADE0B-CBF3-907E-B0D3-F52D3ACE18BE}"/>
              </a:ext>
            </a:extLst>
          </p:cNvPr>
          <p:cNvSpPr>
            <a:spLocks noGrp="1"/>
          </p:cNvSpPr>
          <p:nvPr>
            <p:ph type="sldNum" sz="quarter" idx="12"/>
          </p:nvPr>
        </p:nvSpPr>
        <p:spPr/>
        <p:txBody>
          <a:bodyPr/>
          <a:lstStyle/>
          <a:p>
            <a:fld id="{1B5C5464-0A0C-4F4F-8948-B8BFCC70FC15}" type="slidenum">
              <a:rPr lang="en-US" smtClean="0"/>
              <a:pPr/>
              <a:t>48</a:t>
            </a:fld>
            <a:endParaRPr lang="en-US" dirty="0"/>
          </a:p>
        </p:txBody>
      </p:sp>
    </p:spTree>
    <p:extLst>
      <p:ext uri="{BB962C8B-B14F-4D97-AF65-F5344CB8AC3E}">
        <p14:creationId xmlns:p14="http://schemas.microsoft.com/office/powerpoint/2010/main" val="6854187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D7AE1-87CE-C189-39C0-E79E28D2B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2B76E8-E837-474C-3E3D-96A1D98509ED}"/>
              </a:ext>
            </a:extLst>
          </p:cNvPr>
          <p:cNvSpPr>
            <a:spLocks noGrp="1"/>
          </p:cNvSpPr>
          <p:nvPr>
            <p:ph type="title"/>
          </p:nvPr>
        </p:nvSpPr>
        <p:spPr>
          <a:xfrm>
            <a:off x="76200" y="155448"/>
            <a:ext cx="8991600" cy="1252728"/>
          </a:xfrm>
        </p:spPr>
        <p:txBody>
          <a:bodyPr>
            <a:noAutofit/>
          </a:bodyPr>
          <a:lstStyle/>
          <a:p>
            <a:pPr algn="ctr"/>
            <a:r>
              <a:rPr lang="en-US" sz="3000" dirty="0">
                <a:solidFill>
                  <a:schemeClr val="accent1"/>
                </a:solidFill>
              </a:rPr>
              <a:t>When Overlap Requires a Single Rating</a:t>
            </a:r>
          </a:p>
        </p:txBody>
      </p:sp>
      <p:sp>
        <p:nvSpPr>
          <p:cNvPr id="4" name="Content Placeholder 3">
            <a:extLst>
              <a:ext uri="{FF2B5EF4-FFF2-40B4-BE49-F238E27FC236}">
                <a16:creationId xmlns:a16="http://schemas.microsoft.com/office/drawing/2014/main" id="{26F230BC-D5ED-2648-0DED-E57975EF816C}"/>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If overlapping TBI and PTSD manifestations cannot be medically separated, VA cannot rate the same manifestations twice.</a:t>
            </a:r>
          </a:p>
          <a:p>
            <a:pPr lvl="0">
              <a:spcBef>
                <a:spcPts val="800"/>
              </a:spcBef>
            </a:pPr>
            <a:r>
              <a:rPr lang="en-US" sz="2500" dirty="0"/>
              <a:t>Instead, VA must assign one evaluation under the criteria that better capture the overall impairment (DC 8045 Note 1).</a:t>
            </a:r>
          </a:p>
          <a:p>
            <a:pPr lvl="0">
              <a:spcBef>
                <a:spcPts val="800"/>
              </a:spcBef>
            </a:pPr>
            <a:r>
              <a:rPr lang="en-US" sz="2500" dirty="0"/>
              <a:t>Example: if overlapping symptoms support 70% under the mental-disorders criteria but only 40% under DC 8045, VA should assign the single 70% evaluation.</a:t>
            </a:r>
          </a:p>
          <a:p>
            <a:pPr lvl="0">
              <a:spcBef>
                <a:spcPts val="800"/>
              </a:spcBef>
            </a:pPr>
            <a:r>
              <a:rPr lang="en-US" sz="2500" dirty="0"/>
              <a:t>The advocate’s job is to compare the available rating paths and argue for the better lawful result.</a:t>
            </a:r>
          </a:p>
        </p:txBody>
      </p:sp>
      <p:sp>
        <p:nvSpPr>
          <p:cNvPr id="3" name="Slide Number Placeholder 2">
            <a:extLst>
              <a:ext uri="{FF2B5EF4-FFF2-40B4-BE49-F238E27FC236}">
                <a16:creationId xmlns:a16="http://schemas.microsoft.com/office/drawing/2014/main" id="{C534930E-D7E9-A4BC-271D-66BCFFCE3AD9}"/>
              </a:ext>
            </a:extLst>
          </p:cNvPr>
          <p:cNvSpPr>
            <a:spLocks noGrp="1"/>
          </p:cNvSpPr>
          <p:nvPr>
            <p:ph type="sldNum" sz="quarter" idx="12"/>
          </p:nvPr>
        </p:nvSpPr>
        <p:spPr/>
        <p:txBody>
          <a:bodyPr/>
          <a:lstStyle/>
          <a:p>
            <a:fld id="{1B5C5464-0A0C-4F4F-8948-B8BFCC70FC15}" type="slidenum">
              <a:rPr lang="en-US" smtClean="0"/>
              <a:pPr/>
              <a:t>49</a:t>
            </a:fld>
            <a:endParaRPr lang="en-US" dirty="0"/>
          </a:p>
        </p:txBody>
      </p:sp>
    </p:spTree>
    <p:extLst>
      <p:ext uri="{BB962C8B-B14F-4D97-AF65-F5344CB8AC3E}">
        <p14:creationId xmlns:p14="http://schemas.microsoft.com/office/powerpoint/2010/main" val="35038801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30F51-73EA-6E48-FB0D-765178D94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76E760-C873-0C36-EA66-4E886E23B520}"/>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When VA Fails to Assign the Higher Evaluation</a:t>
            </a:r>
            <a:endParaRPr lang="en-US" sz="3000" dirty="0">
              <a:solidFill>
                <a:schemeClr val="accent1"/>
              </a:solidFill>
            </a:endParaRPr>
          </a:p>
        </p:txBody>
      </p:sp>
      <p:sp>
        <p:nvSpPr>
          <p:cNvPr id="4" name="Content Placeholder 3">
            <a:extLst>
              <a:ext uri="{FF2B5EF4-FFF2-40B4-BE49-F238E27FC236}">
                <a16:creationId xmlns:a16="http://schemas.microsoft.com/office/drawing/2014/main" id="{3050A506-530A-67A4-16EB-F93AD9818866}"/>
              </a:ext>
            </a:extLst>
          </p:cNvPr>
          <p:cNvSpPr>
            <a:spLocks noGrp="1"/>
          </p:cNvSpPr>
          <p:nvPr>
            <p:ph idx="1"/>
          </p:nvPr>
        </p:nvSpPr>
        <p:spPr>
          <a:xfrm>
            <a:off x="22194" y="1408176"/>
            <a:ext cx="9121806" cy="5449824"/>
          </a:xfrm>
        </p:spPr>
        <p:txBody>
          <a:bodyPr>
            <a:noAutofit/>
          </a:bodyPr>
          <a:lstStyle/>
          <a:p>
            <a:pPr>
              <a:spcBef>
                <a:spcPts val="800"/>
              </a:spcBef>
            </a:pPr>
            <a:r>
              <a:rPr lang="en-US" sz="2150" b="1" dirty="0"/>
              <a:t>DC 8045 Note (1) does not expressly require the higher evaluation.</a:t>
            </a:r>
            <a:r>
              <a:rPr lang="en-US" sz="2150" dirty="0"/>
              <a:t> </a:t>
            </a:r>
          </a:p>
          <a:p>
            <a:pPr>
              <a:spcBef>
                <a:spcPts val="800"/>
              </a:spcBef>
            </a:pPr>
            <a:r>
              <a:rPr lang="en-US" sz="2150" dirty="0"/>
              <a:t>VA nevertheless has a duty to </a:t>
            </a:r>
            <a:r>
              <a:rPr lang="en-US" sz="2150" b="1" dirty="0"/>
              <a:t>maximize benefits</a:t>
            </a:r>
            <a:r>
              <a:rPr lang="en-US" sz="2150" dirty="0"/>
              <a:t> and award the highest benefit supported by law and the facts. </a:t>
            </a:r>
          </a:p>
          <a:p>
            <a:pPr>
              <a:spcBef>
                <a:spcPts val="800"/>
              </a:spcBef>
            </a:pPr>
            <a:r>
              <a:rPr lang="en-US" sz="2150" dirty="0"/>
              <a:t>When inseparable manifestations may be evaluated under either </a:t>
            </a:r>
            <a:r>
              <a:rPr lang="en-US" sz="2150" b="1" dirty="0"/>
              <a:t>DC 8045</a:t>
            </a:r>
            <a:r>
              <a:rPr lang="en-US" sz="2150" dirty="0"/>
              <a:t> or </a:t>
            </a:r>
            <a:r>
              <a:rPr lang="en-US" sz="2150" b="1" dirty="0"/>
              <a:t>§ 4.130</a:t>
            </a:r>
            <a:r>
              <a:rPr lang="en-US" sz="2150" dirty="0"/>
              <a:t>, VA should consider both rating methods. </a:t>
            </a:r>
          </a:p>
          <a:p>
            <a:pPr>
              <a:spcBef>
                <a:spcPts val="800"/>
              </a:spcBef>
            </a:pPr>
            <a:r>
              <a:rPr lang="en-US" sz="2150" dirty="0"/>
              <a:t>If both methods adequately compensate the same disability picture, VA's duty to maximize benefits supports assigning the higher evaluation. </a:t>
            </a:r>
          </a:p>
          <a:p>
            <a:pPr>
              <a:spcBef>
                <a:spcPts val="800"/>
              </a:spcBef>
            </a:pPr>
            <a:r>
              <a:rPr lang="en-US" sz="2150" dirty="0"/>
              <a:t>In practice, VA sometimes assigns the lower evaluation.</a:t>
            </a:r>
          </a:p>
          <a:p>
            <a:pPr>
              <a:spcBef>
                <a:spcPts val="800"/>
              </a:spcBef>
            </a:pPr>
            <a:r>
              <a:rPr lang="en-US" sz="2150" b="1" dirty="0"/>
              <a:t>Advocacy Point: </a:t>
            </a:r>
            <a:r>
              <a:rPr lang="en-US" sz="2150" dirty="0"/>
              <a:t>Argue that VA failed to maximize benefits by choosing one rating method without adequately considering the evaluation available under the other. Once VA determines that the same manifestations may be rated under either DC 8045 or § 4.130, it should compare both rating methods and award the highest benefit supported by law and the facts. See </a:t>
            </a:r>
            <a:r>
              <a:rPr lang="en-US" sz="2150" b="1" dirty="0"/>
              <a:t>38 C.F.R. § 3.103(a)</a:t>
            </a:r>
            <a:endParaRPr lang="en-US" sz="2150" dirty="0"/>
          </a:p>
        </p:txBody>
      </p:sp>
      <p:sp>
        <p:nvSpPr>
          <p:cNvPr id="3" name="Slide Number Placeholder 2">
            <a:extLst>
              <a:ext uri="{FF2B5EF4-FFF2-40B4-BE49-F238E27FC236}">
                <a16:creationId xmlns:a16="http://schemas.microsoft.com/office/drawing/2014/main" id="{ADF9011C-BF57-EAF5-833C-79D4FE05065E}"/>
              </a:ext>
            </a:extLst>
          </p:cNvPr>
          <p:cNvSpPr>
            <a:spLocks noGrp="1"/>
          </p:cNvSpPr>
          <p:nvPr>
            <p:ph type="sldNum" sz="quarter" idx="12"/>
          </p:nvPr>
        </p:nvSpPr>
        <p:spPr/>
        <p:txBody>
          <a:bodyPr/>
          <a:lstStyle/>
          <a:p>
            <a:fld id="{1B5C5464-0A0C-4F4F-8948-B8BFCC70FC15}" type="slidenum">
              <a:rPr lang="en-US" smtClean="0"/>
              <a:pPr/>
              <a:t>50</a:t>
            </a:fld>
            <a:endParaRPr lang="en-US" dirty="0"/>
          </a:p>
        </p:txBody>
      </p:sp>
    </p:spTree>
    <p:extLst>
      <p:ext uri="{BB962C8B-B14F-4D97-AF65-F5344CB8AC3E}">
        <p14:creationId xmlns:p14="http://schemas.microsoft.com/office/powerpoint/2010/main" val="30578130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78B25-B3E2-9ABD-8321-7B6DA1DF7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27C2C-4960-50AD-B247-E2CA40E3955F}"/>
              </a:ext>
            </a:extLst>
          </p:cNvPr>
          <p:cNvSpPr>
            <a:spLocks noGrp="1"/>
          </p:cNvSpPr>
          <p:nvPr>
            <p:ph type="title"/>
          </p:nvPr>
        </p:nvSpPr>
        <p:spPr>
          <a:xfrm>
            <a:off x="76200" y="155448"/>
            <a:ext cx="8991600" cy="1252728"/>
          </a:xfrm>
        </p:spPr>
        <p:txBody>
          <a:bodyPr>
            <a:noAutofit/>
          </a:bodyPr>
          <a:lstStyle/>
          <a:p>
            <a:pPr algn="ctr"/>
            <a:r>
              <a:rPr lang="en-US" sz="3000" dirty="0">
                <a:solidFill>
                  <a:schemeClr val="accent1"/>
                </a:solidFill>
              </a:rPr>
              <a:t>Secondary Conditions Under 38 CFR § 3.310(d) </a:t>
            </a:r>
            <a:br>
              <a:rPr lang="en-US" sz="3000" dirty="0">
                <a:solidFill>
                  <a:schemeClr val="accent1"/>
                </a:solidFill>
              </a:rPr>
            </a:br>
            <a:r>
              <a:rPr lang="en-US" sz="3000" dirty="0">
                <a:solidFill>
                  <a:schemeClr val="accent1"/>
                </a:solidFill>
              </a:rPr>
              <a:t>– The "Free" Five</a:t>
            </a:r>
          </a:p>
        </p:txBody>
      </p:sp>
      <p:sp>
        <p:nvSpPr>
          <p:cNvPr id="4" name="Content Placeholder 3">
            <a:extLst>
              <a:ext uri="{FF2B5EF4-FFF2-40B4-BE49-F238E27FC236}">
                <a16:creationId xmlns:a16="http://schemas.microsoft.com/office/drawing/2014/main" id="{C111E059-827A-6EEA-5064-658EC140E8F5}"/>
              </a:ext>
            </a:extLst>
          </p:cNvPr>
          <p:cNvSpPr>
            <a:spLocks noGrp="1"/>
          </p:cNvSpPr>
          <p:nvPr>
            <p:ph idx="1"/>
          </p:nvPr>
        </p:nvSpPr>
        <p:spPr>
          <a:xfrm>
            <a:off x="22194" y="1408176"/>
            <a:ext cx="9121806" cy="5449824"/>
          </a:xfrm>
        </p:spPr>
        <p:txBody>
          <a:bodyPr>
            <a:noAutofit/>
          </a:bodyPr>
          <a:lstStyle/>
          <a:p>
            <a:pPr marL="118872" indent="0">
              <a:spcBef>
                <a:spcPts val="800"/>
              </a:spcBef>
              <a:buNone/>
            </a:pPr>
            <a:r>
              <a:rPr lang="en-US" sz="2500" dirty="0"/>
              <a:t>If the veteran has a service-connected TBI of </a:t>
            </a:r>
            <a:r>
              <a:rPr lang="en-US" sz="2500" b="1" dirty="0"/>
              <a:t>moderate or severe</a:t>
            </a:r>
            <a:r>
              <a:rPr lang="en-US" sz="2500" dirty="0"/>
              <a:t> initial severity, these are presumptively secondary (no separate medical opinion needed):</a:t>
            </a:r>
          </a:p>
          <a:p>
            <a:pPr>
              <a:spcBef>
                <a:spcPts val="800"/>
              </a:spcBef>
            </a:pPr>
            <a:r>
              <a:rPr lang="en-US" sz="2500" b="1" dirty="0"/>
              <a:t>Parkinsonism</a:t>
            </a:r>
            <a:r>
              <a:rPr lang="en-US" sz="2500" dirty="0"/>
              <a:t> (including Parkinson's disease)</a:t>
            </a:r>
          </a:p>
          <a:p>
            <a:pPr>
              <a:spcBef>
                <a:spcPts val="800"/>
              </a:spcBef>
            </a:pPr>
            <a:r>
              <a:rPr lang="en-US" sz="2500" b="1" dirty="0"/>
              <a:t>Unprovoked seizures</a:t>
            </a:r>
            <a:endParaRPr lang="en-US" sz="2500" dirty="0"/>
          </a:p>
          <a:p>
            <a:pPr>
              <a:spcBef>
                <a:spcPts val="800"/>
              </a:spcBef>
            </a:pPr>
            <a:r>
              <a:rPr lang="en-US" sz="2500" b="1" dirty="0"/>
              <a:t>Dementias</a:t>
            </a:r>
            <a:r>
              <a:rPr lang="en-US" sz="2500" dirty="0"/>
              <a:t> (Alzheimer's type, frontotemporal, Lewy bodies – if within 15 years)</a:t>
            </a:r>
          </a:p>
          <a:p>
            <a:pPr>
              <a:spcBef>
                <a:spcPts val="800"/>
              </a:spcBef>
            </a:pPr>
            <a:r>
              <a:rPr lang="en-US" sz="2500" b="1" dirty="0"/>
              <a:t>Depression</a:t>
            </a:r>
            <a:r>
              <a:rPr lang="en-US" sz="2500" dirty="0"/>
              <a:t> (if within 3 years of moderate/severe TBI, or 12 months of mild TBI)</a:t>
            </a:r>
          </a:p>
          <a:p>
            <a:pPr>
              <a:spcBef>
                <a:spcPts val="800"/>
              </a:spcBef>
            </a:pPr>
            <a:r>
              <a:rPr lang="en-US" sz="2500" b="1" dirty="0"/>
              <a:t>Hormone deficiency diseases</a:t>
            </a:r>
            <a:r>
              <a:rPr lang="en-US" sz="2500" dirty="0"/>
              <a:t> (if within 12 months)</a:t>
            </a:r>
            <a:endParaRPr lang="en-US" sz="2500" b="1" dirty="0"/>
          </a:p>
          <a:p>
            <a:pPr marL="118872" indent="0">
              <a:spcBef>
                <a:spcPts val="800"/>
              </a:spcBef>
              <a:buNone/>
            </a:pPr>
            <a:r>
              <a:rPr lang="en-US" sz="2500" b="1" dirty="0"/>
              <a:t>Advocate Action:</a:t>
            </a:r>
            <a:r>
              <a:rPr lang="en-US" sz="2500" dirty="0"/>
              <a:t> If VA denies any of these, check if they properly determined initial severity under the M21-1 table (V.iii.12.B.3.c).</a:t>
            </a:r>
          </a:p>
        </p:txBody>
      </p:sp>
      <p:sp>
        <p:nvSpPr>
          <p:cNvPr id="3" name="Slide Number Placeholder 2">
            <a:extLst>
              <a:ext uri="{FF2B5EF4-FFF2-40B4-BE49-F238E27FC236}">
                <a16:creationId xmlns:a16="http://schemas.microsoft.com/office/drawing/2014/main" id="{F0FAE68F-58B0-858C-859A-7DC7206FC92E}"/>
              </a:ext>
            </a:extLst>
          </p:cNvPr>
          <p:cNvSpPr>
            <a:spLocks noGrp="1"/>
          </p:cNvSpPr>
          <p:nvPr>
            <p:ph type="sldNum" sz="quarter" idx="12"/>
          </p:nvPr>
        </p:nvSpPr>
        <p:spPr/>
        <p:txBody>
          <a:bodyPr/>
          <a:lstStyle/>
          <a:p>
            <a:fld id="{1B5C5464-0A0C-4F4F-8948-B8BFCC70FC15}" type="slidenum">
              <a:rPr lang="en-US" smtClean="0"/>
              <a:pPr/>
              <a:t>51</a:t>
            </a:fld>
            <a:endParaRPr lang="en-US" dirty="0"/>
          </a:p>
        </p:txBody>
      </p:sp>
    </p:spTree>
    <p:extLst>
      <p:ext uri="{BB962C8B-B14F-4D97-AF65-F5344CB8AC3E}">
        <p14:creationId xmlns:p14="http://schemas.microsoft.com/office/powerpoint/2010/main" val="3035473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7A732-A163-EC65-01C3-EEA673FDC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1516F0-1374-A29E-8083-FE4773531D41}"/>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What a Good TBI Exam Should Do</a:t>
            </a:r>
          </a:p>
        </p:txBody>
      </p:sp>
      <p:sp>
        <p:nvSpPr>
          <p:cNvPr id="4" name="Content Placeholder 3">
            <a:extLst>
              <a:ext uri="{FF2B5EF4-FFF2-40B4-BE49-F238E27FC236}">
                <a16:creationId xmlns:a16="http://schemas.microsoft.com/office/drawing/2014/main" id="{27025EC6-F201-E9EA-0856-66CA44F3F87F}"/>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Review the file and the claimed TBI event or events.</a:t>
            </a:r>
          </a:p>
          <a:p>
            <a:pPr lvl="0">
              <a:spcBef>
                <a:spcPts val="800"/>
              </a:spcBef>
            </a:pPr>
            <a:r>
              <a:rPr lang="en-US" sz="2500" dirty="0"/>
              <a:t>Address all relevant facets, discuss overlap where needed, use specific examples, and explain why the chosen level fits.</a:t>
            </a:r>
          </a:p>
          <a:p>
            <a:pPr lvl="0">
              <a:spcBef>
                <a:spcPts val="800"/>
              </a:spcBef>
            </a:pPr>
            <a:r>
              <a:rPr lang="en-US" sz="2500" dirty="0"/>
              <a:t>If separating TBI from a mental disorder, provide a 'sufficiently clear and unequivocal' explanation that delineates symptoms AND occupational/social impairment (M21-1 V.iii.12.B.2.f)</a:t>
            </a:r>
          </a:p>
          <a:p>
            <a:pPr lvl="0">
              <a:spcBef>
                <a:spcPts val="800"/>
              </a:spcBef>
            </a:pPr>
            <a:r>
              <a:rPr lang="en-US" sz="2500" dirty="0"/>
              <a:t>Connect symptoms to real-world function, not just checkbox entries.</a:t>
            </a:r>
          </a:p>
        </p:txBody>
      </p:sp>
      <p:sp>
        <p:nvSpPr>
          <p:cNvPr id="3" name="Slide Number Placeholder 2">
            <a:extLst>
              <a:ext uri="{FF2B5EF4-FFF2-40B4-BE49-F238E27FC236}">
                <a16:creationId xmlns:a16="http://schemas.microsoft.com/office/drawing/2014/main" id="{90AD19A6-B9B6-0586-0B24-6F1ED58E91AE}"/>
              </a:ext>
            </a:extLst>
          </p:cNvPr>
          <p:cNvSpPr>
            <a:spLocks noGrp="1"/>
          </p:cNvSpPr>
          <p:nvPr>
            <p:ph type="sldNum" sz="quarter" idx="12"/>
          </p:nvPr>
        </p:nvSpPr>
        <p:spPr/>
        <p:txBody>
          <a:bodyPr/>
          <a:lstStyle/>
          <a:p>
            <a:fld id="{1B5C5464-0A0C-4F4F-8948-B8BFCC70FC15}" type="slidenum">
              <a:rPr lang="en-US" smtClean="0"/>
              <a:pPr/>
              <a:t>52</a:t>
            </a:fld>
            <a:endParaRPr lang="en-US" dirty="0"/>
          </a:p>
        </p:txBody>
      </p:sp>
    </p:spTree>
    <p:extLst>
      <p:ext uri="{BB962C8B-B14F-4D97-AF65-F5344CB8AC3E}">
        <p14:creationId xmlns:p14="http://schemas.microsoft.com/office/powerpoint/2010/main" val="20802413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679F0-2A7A-1C5B-DE20-4D8467B218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82BB6-BC3F-3FF2-2716-F79A824921AA}"/>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Red Flags For a Weak TBI Exam</a:t>
            </a:r>
          </a:p>
        </p:txBody>
      </p:sp>
      <p:sp>
        <p:nvSpPr>
          <p:cNvPr id="4" name="Content Placeholder 3">
            <a:extLst>
              <a:ext uri="{FF2B5EF4-FFF2-40B4-BE49-F238E27FC236}">
                <a16:creationId xmlns:a16="http://schemas.microsoft.com/office/drawing/2014/main" id="{64FF6471-4569-5313-202F-14D89F47F17A}"/>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Red flags include a very short interview, missing facets, vague language, no rationale, and no discussion of favorable lay evidence.</a:t>
            </a:r>
          </a:p>
          <a:p>
            <a:pPr lvl="0">
              <a:spcBef>
                <a:spcPts val="800"/>
              </a:spcBef>
            </a:pPr>
            <a:r>
              <a:rPr lang="en-US" sz="2500" dirty="0"/>
              <a:t>Unsupported symptom-separation conclusions are a major warning sign in TBI-plus-PTSD cases.</a:t>
            </a:r>
          </a:p>
          <a:p>
            <a:pPr lvl="0">
              <a:spcBef>
                <a:spcPts val="800"/>
              </a:spcBef>
            </a:pPr>
            <a:r>
              <a:rPr lang="en-US" sz="2500" dirty="0"/>
              <a:t>If the exam feels generic, the rating may become generic too.</a:t>
            </a:r>
          </a:p>
          <a:p>
            <a:pPr marL="118872" lvl="0" indent="0">
              <a:buNone/>
            </a:pPr>
            <a:endParaRPr lang="en-US" dirty="0"/>
          </a:p>
        </p:txBody>
      </p:sp>
      <p:sp>
        <p:nvSpPr>
          <p:cNvPr id="3" name="Slide Number Placeholder 2">
            <a:extLst>
              <a:ext uri="{FF2B5EF4-FFF2-40B4-BE49-F238E27FC236}">
                <a16:creationId xmlns:a16="http://schemas.microsoft.com/office/drawing/2014/main" id="{ECA3F3C0-4F6F-3036-BAA5-328B08C21870}"/>
              </a:ext>
            </a:extLst>
          </p:cNvPr>
          <p:cNvSpPr>
            <a:spLocks noGrp="1"/>
          </p:cNvSpPr>
          <p:nvPr>
            <p:ph type="sldNum" sz="quarter" idx="12"/>
          </p:nvPr>
        </p:nvSpPr>
        <p:spPr/>
        <p:txBody>
          <a:bodyPr/>
          <a:lstStyle/>
          <a:p>
            <a:fld id="{1B5C5464-0A0C-4F4F-8948-B8BFCC70FC15}" type="slidenum">
              <a:rPr lang="en-US" smtClean="0"/>
              <a:pPr/>
              <a:t>53</a:t>
            </a:fld>
            <a:endParaRPr lang="en-US" dirty="0"/>
          </a:p>
        </p:txBody>
      </p:sp>
    </p:spTree>
    <p:extLst>
      <p:ext uri="{BB962C8B-B14F-4D97-AF65-F5344CB8AC3E}">
        <p14:creationId xmlns:p14="http://schemas.microsoft.com/office/powerpoint/2010/main" val="29943338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51500-C737-41E3-8E09-2E97E226F3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A26C95-2363-76E8-1BE9-A71996B640FC}"/>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Neuropsych Testing: When it Matters</a:t>
            </a:r>
          </a:p>
        </p:txBody>
      </p:sp>
      <p:sp>
        <p:nvSpPr>
          <p:cNvPr id="4" name="Content Placeholder 3">
            <a:extLst>
              <a:ext uri="{FF2B5EF4-FFF2-40B4-BE49-F238E27FC236}">
                <a16:creationId xmlns:a16="http://schemas.microsoft.com/office/drawing/2014/main" id="{E0E4A30A-9A42-8A5F-2CA7-11A0786528DD}"/>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Neuropsychological testing can be powerful evidence for memory, attention, concentration, executive functioning, and processing speed.</a:t>
            </a:r>
          </a:p>
          <a:p>
            <a:pPr lvl="0">
              <a:spcBef>
                <a:spcPts val="800"/>
              </a:spcBef>
            </a:pPr>
            <a:r>
              <a:rPr lang="en-US" sz="2500" dirty="0"/>
              <a:t>It is not required in every case, but in the right case it can anchor the entire facet argument.</a:t>
            </a:r>
          </a:p>
          <a:p>
            <a:pPr lvl="0">
              <a:spcBef>
                <a:spcPts val="800"/>
              </a:spcBef>
            </a:pPr>
            <a:r>
              <a:rPr lang="en-US" sz="2500" dirty="0"/>
              <a:t>Do not just submit the report; translate it into facet language and functional consequences.</a:t>
            </a:r>
          </a:p>
        </p:txBody>
      </p:sp>
      <p:sp>
        <p:nvSpPr>
          <p:cNvPr id="3" name="Slide Number Placeholder 2">
            <a:extLst>
              <a:ext uri="{FF2B5EF4-FFF2-40B4-BE49-F238E27FC236}">
                <a16:creationId xmlns:a16="http://schemas.microsoft.com/office/drawing/2014/main" id="{2DD5ED78-1FDE-29A1-D9D2-9C11C7F8F753}"/>
              </a:ext>
            </a:extLst>
          </p:cNvPr>
          <p:cNvSpPr>
            <a:spLocks noGrp="1"/>
          </p:cNvSpPr>
          <p:nvPr>
            <p:ph type="sldNum" sz="quarter" idx="12"/>
          </p:nvPr>
        </p:nvSpPr>
        <p:spPr/>
        <p:txBody>
          <a:bodyPr/>
          <a:lstStyle/>
          <a:p>
            <a:fld id="{1B5C5464-0A0C-4F4F-8948-B8BFCC70FC15}" type="slidenum">
              <a:rPr lang="en-US" smtClean="0"/>
              <a:pPr/>
              <a:t>54</a:t>
            </a:fld>
            <a:endParaRPr lang="en-US" dirty="0"/>
          </a:p>
        </p:txBody>
      </p:sp>
    </p:spTree>
    <p:extLst>
      <p:ext uri="{BB962C8B-B14F-4D97-AF65-F5344CB8AC3E}">
        <p14:creationId xmlns:p14="http://schemas.microsoft.com/office/powerpoint/2010/main" val="15808414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C1BFD-8C2A-FF97-C4E5-7A14ED2384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83B45-EA4F-EC74-7621-F771FE4CC04E}"/>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Lay Evidence That Wins</a:t>
            </a:r>
          </a:p>
        </p:txBody>
      </p:sp>
      <p:sp>
        <p:nvSpPr>
          <p:cNvPr id="4" name="Content Placeholder 3">
            <a:extLst>
              <a:ext uri="{FF2B5EF4-FFF2-40B4-BE49-F238E27FC236}">
                <a16:creationId xmlns:a16="http://schemas.microsoft.com/office/drawing/2014/main" id="{FE16127A-83E7-BC63-4A4E-39D03F11891F}"/>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Family and caregivers often see the problems that a short examination misses.</a:t>
            </a:r>
          </a:p>
          <a:p>
            <a:pPr lvl="0">
              <a:spcBef>
                <a:spcPts val="800"/>
              </a:spcBef>
            </a:pPr>
            <a:r>
              <a:rPr lang="en-US" sz="2500" dirty="0"/>
              <a:t>Good statements use examples, frequency, supervision needs, safety concerns, and change over time.</a:t>
            </a:r>
          </a:p>
          <a:p>
            <a:pPr lvl="0">
              <a:spcBef>
                <a:spcPts val="800"/>
              </a:spcBef>
            </a:pPr>
            <a:r>
              <a:rPr lang="en-US" sz="2500" dirty="0"/>
              <a:t>The best lay evidence is not medicalized; it is concrete.</a:t>
            </a:r>
          </a:p>
        </p:txBody>
      </p:sp>
      <p:sp>
        <p:nvSpPr>
          <p:cNvPr id="3" name="Slide Number Placeholder 2">
            <a:extLst>
              <a:ext uri="{FF2B5EF4-FFF2-40B4-BE49-F238E27FC236}">
                <a16:creationId xmlns:a16="http://schemas.microsoft.com/office/drawing/2014/main" id="{FA906094-51FF-84AA-3B9F-CD2535F84ED9}"/>
              </a:ext>
            </a:extLst>
          </p:cNvPr>
          <p:cNvSpPr>
            <a:spLocks noGrp="1"/>
          </p:cNvSpPr>
          <p:nvPr>
            <p:ph type="sldNum" sz="quarter" idx="12"/>
          </p:nvPr>
        </p:nvSpPr>
        <p:spPr/>
        <p:txBody>
          <a:bodyPr/>
          <a:lstStyle/>
          <a:p>
            <a:fld id="{1B5C5464-0A0C-4F4F-8948-B8BFCC70FC15}" type="slidenum">
              <a:rPr lang="en-US" smtClean="0"/>
              <a:pPr/>
              <a:t>55</a:t>
            </a:fld>
            <a:endParaRPr lang="en-US" dirty="0"/>
          </a:p>
        </p:txBody>
      </p:sp>
    </p:spTree>
    <p:extLst>
      <p:ext uri="{BB962C8B-B14F-4D97-AF65-F5344CB8AC3E}">
        <p14:creationId xmlns:p14="http://schemas.microsoft.com/office/powerpoint/2010/main" val="12476489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3513D-3BE8-444C-B98C-B01C9E39D6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A6FC4A-A56E-896A-3945-780E3AE93B45}"/>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Work and School Records Matter</a:t>
            </a:r>
          </a:p>
        </p:txBody>
      </p:sp>
      <p:sp>
        <p:nvSpPr>
          <p:cNvPr id="4" name="Content Placeholder 3">
            <a:extLst>
              <a:ext uri="{FF2B5EF4-FFF2-40B4-BE49-F238E27FC236}">
                <a16:creationId xmlns:a16="http://schemas.microsoft.com/office/drawing/2014/main" id="{1B00C62C-9258-28EF-E492-34198FFDA6FF}"/>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Performance decline, failed retraining, accommodations, discipline, lost work time, and coworker statements are often highly persuasive.</a:t>
            </a:r>
          </a:p>
          <a:p>
            <a:pPr lvl="0">
              <a:spcBef>
                <a:spcPts val="800"/>
              </a:spcBef>
            </a:pPr>
            <a:r>
              <a:rPr lang="en-US" sz="2500" dirty="0"/>
              <a:t>This evidence translates symptoms into real-world functional loss, which is what the rating system is supposed to capture.</a:t>
            </a:r>
          </a:p>
          <a:p>
            <a:pPr lvl="0">
              <a:spcBef>
                <a:spcPts val="800"/>
              </a:spcBef>
            </a:pPr>
            <a:r>
              <a:rPr lang="en-US" sz="2500" dirty="0"/>
              <a:t>Ask for documents whenever possible; they can move a facet argument from plausible to compelling.</a:t>
            </a:r>
          </a:p>
          <a:p>
            <a:pPr marL="118872" lvl="0" indent="0">
              <a:buNone/>
            </a:pPr>
            <a:endParaRPr lang="en-US" dirty="0"/>
          </a:p>
        </p:txBody>
      </p:sp>
      <p:sp>
        <p:nvSpPr>
          <p:cNvPr id="3" name="Slide Number Placeholder 2">
            <a:extLst>
              <a:ext uri="{FF2B5EF4-FFF2-40B4-BE49-F238E27FC236}">
                <a16:creationId xmlns:a16="http://schemas.microsoft.com/office/drawing/2014/main" id="{08C67F55-712C-A1E2-919F-CB9EFFA21E0B}"/>
              </a:ext>
            </a:extLst>
          </p:cNvPr>
          <p:cNvSpPr>
            <a:spLocks noGrp="1"/>
          </p:cNvSpPr>
          <p:nvPr>
            <p:ph type="sldNum" sz="quarter" idx="12"/>
          </p:nvPr>
        </p:nvSpPr>
        <p:spPr/>
        <p:txBody>
          <a:bodyPr/>
          <a:lstStyle/>
          <a:p>
            <a:fld id="{1B5C5464-0A0C-4F4F-8948-B8BFCC70FC15}" type="slidenum">
              <a:rPr lang="en-US" smtClean="0"/>
              <a:pPr/>
              <a:t>56</a:t>
            </a:fld>
            <a:endParaRPr lang="en-US" dirty="0"/>
          </a:p>
        </p:txBody>
      </p:sp>
    </p:spTree>
    <p:extLst>
      <p:ext uri="{BB962C8B-B14F-4D97-AF65-F5344CB8AC3E}">
        <p14:creationId xmlns:p14="http://schemas.microsoft.com/office/powerpoint/2010/main" val="34107992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2ABB7-83DA-6643-281A-0EACB6CF40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2A7DF6-6764-7ABF-9C1B-7557975E626F}"/>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Fluctuation Does Not Defeat the Claim</a:t>
            </a:r>
          </a:p>
        </p:txBody>
      </p:sp>
      <p:sp>
        <p:nvSpPr>
          <p:cNvPr id="4" name="Content Placeholder 3">
            <a:extLst>
              <a:ext uri="{FF2B5EF4-FFF2-40B4-BE49-F238E27FC236}">
                <a16:creationId xmlns:a16="http://schemas.microsoft.com/office/drawing/2014/main" id="{6FB1DF72-E4B9-C1D9-8DC3-1AEEFC278B0E}"/>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TBI residuals often vary with fatigue, stress, overstimulation, sleep loss, and headache burden.</a:t>
            </a:r>
          </a:p>
          <a:p>
            <a:pPr lvl="0">
              <a:spcBef>
                <a:spcPts val="800"/>
              </a:spcBef>
            </a:pPr>
            <a:r>
              <a:rPr lang="en-US" sz="2500" dirty="0"/>
              <a:t>Good days do not erase chronic impairment.</a:t>
            </a:r>
          </a:p>
          <a:p>
            <a:pPr lvl="0">
              <a:spcBef>
                <a:spcPts val="800"/>
              </a:spcBef>
            </a:pPr>
            <a:r>
              <a:rPr lang="en-US" sz="2500" dirty="0"/>
              <a:t>Develop the record to show typical function, bad periods, and how often serious problems occur.</a:t>
            </a:r>
          </a:p>
        </p:txBody>
      </p:sp>
      <p:sp>
        <p:nvSpPr>
          <p:cNvPr id="3" name="Slide Number Placeholder 2">
            <a:extLst>
              <a:ext uri="{FF2B5EF4-FFF2-40B4-BE49-F238E27FC236}">
                <a16:creationId xmlns:a16="http://schemas.microsoft.com/office/drawing/2014/main" id="{6CC6DEFB-AC2A-C179-2641-6C67C288ABAF}"/>
              </a:ext>
            </a:extLst>
          </p:cNvPr>
          <p:cNvSpPr>
            <a:spLocks noGrp="1"/>
          </p:cNvSpPr>
          <p:nvPr>
            <p:ph type="sldNum" sz="quarter" idx="12"/>
          </p:nvPr>
        </p:nvSpPr>
        <p:spPr/>
        <p:txBody>
          <a:bodyPr/>
          <a:lstStyle/>
          <a:p>
            <a:fld id="{1B5C5464-0A0C-4F4F-8948-B8BFCC70FC15}" type="slidenum">
              <a:rPr lang="en-US" smtClean="0"/>
              <a:pPr/>
              <a:t>57</a:t>
            </a:fld>
            <a:endParaRPr lang="en-US" dirty="0"/>
          </a:p>
        </p:txBody>
      </p:sp>
    </p:spTree>
    <p:extLst>
      <p:ext uri="{BB962C8B-B14F-4D97-AF65-F5344CB8AC3E}">
        <p14:creationId xmlns:p14="http://schemas.microsoft.com/office/powerpoint/2010/main" val="18592648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163DD-2C62-8FFE-A721-1083C44FF0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14E0DB-67D6-E536-5C51-FEA4D8220FB1}"/>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Medication Can Blur the Picture</a:t>
            </a:r>
          </a:p>
        </p:txBody>
      </p:sp>
      <p:sp>
        <p:nvSpPr>
          <p:cNvPr id="4" name="Content Placeholder 3">
            <a:extLst>
              <a:ext uri="{FF2B5EF4-FFF2-40B4-BE49-F238E27FC236}">
                <a16:creationId xmlns:a16="http://schemas.microsoft.com/office/drawing/2014/main" id="{9204F56D-9618-358F-5505-F94796ED9E29}"/>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Medication may improve some symptoms, leave others unchanged, or create side effects that reduce overall functioning.</a:t>
            </a:r>
          </a:p>
          <a:p>
            <a:pPr lvl="0">
              <a:spcBef>
                <a:spcPts val="800"/>
              </a:spcBef>
            </a:pPr>
            <a:r>
              <a:rPr lang="en-US" sz="2500" dirty="0"/>
              <a:t>A veteran who appears "stable" on medication may still have severe underlying impairment that the medication only partially controls.</a:t>
            </a:r>
          </a:p>
          <a:p>
            <a:pPr lvl="0">
              <a:spcBef>
                <a:spcPts val="800"/>
              </a:spcBef>
            </a:pPr>
            <a:r>
              <a:rPr lang="en-US" sz="2500" dirty="0"/>
              <a:t>Document three things: (1) which symptoms the medication improves, (2) which symptoms remain despite treatment, and (3) what side effects the veteran experiences as the cost of that improvement.</a:t>
            </a:r>
          </a:p>
        </p:txBody>
      </p:sp>
      <p:sp>
        <p:nvSpPr>
          <p:cNvPr id="3" name="Slide Number Placeholder 2">
            <a:extLst>
              <a:ext uri="{FF2B5EF4-FFF2-40B4-BE49-F238E27FC236}">
                <a16:creationId xmlns:a16="http://schemas.microsoft.com/office/drawing/2014/main" id="{9D626816-F05D-14DF-0DD1-B3F245B651D7}"/>
              </a:ext>
            </a:extLst>
          </p:cNvPr>
          <p:cNvSpPr>
            <a:spLocks noGrp="1"/>
          </p:cNvSpPr>
          <p:nvPr>
            <p:ph type="sldNum" sz="quarter" idx="12"/>
          </p:nvPr>
        </p:nvSpPr>
        <p:spPr/>
        <p:txBody>
          <a:bodyPr/>
          <a:lstStyle/>
          <a:p>
            <a:fld id="{1B5C5464-0A0C-4F4F-8948-B8BFCC70FC15}" type="slidenum">
              <a:rPr lang="en-US" smtClean="0"/>
              <a:pPr/>
              <a:t>58</a:t>
            </a:fld>
            <a:endParaRPr lang="en-US" dirty="0"/>
          </a:p>
        </p:txBody>
      </p:sp>
    </p:spTree>
    <p:extLst>
      <p:ext uri="{BB962C8B-B14F-4D97-AF65-F5344CB8AC3E}">
        <p14:creationId xmlns:p14="http://schemas.microsoft.com/office/powerpoint/2010/main" val="13579087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ADCD5-B00B-036B-8659-5F0DB08966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CE6D9-00A0-3702-EAD5-BBDC55653581}"/>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Multiple TBIs: What Matters For Rating</a:t>
            </a:r>
          </a:p>
        </p:txBody>
      </p:sp>
      <p:sp>
        <p:nvSpPr>
          <p:cNvPr id="4" name="Content Placeholder 3">
            <a:extLst>
              <a:ext uri="{FF2B5EF4-FFF2-40B4-BE49-F238E27FC236}">
                <a16:creationId xmlns:a16="http://schemas.microsoft.com/office/drawing/2014/main" id="{17265760-C3AA-9732-CF15-4E7CFBBB907B}"/>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A veteran may have multiple TBI events, but VA rates the total current impairment, not each event separately.</a:t>
            </a:r>
          </a:p>
          <a:p>
            <a:pPr lvl="0">
              <a:spcBef>
                <a:spcPts val="800"/>
              </a:spcBef>
            </a:pPr>
            <a:r>
              <a:rPr lang="en-US" sz="2500" dirty="0"/>
              <a:t>If VA denies the claim because it cannot tell which TBI caused which symptom, seek a medical opinion that addresses that problem directly.</a:t>
            </a:r>
          </a:p>
          <a:p>
            <a:pPr lvl="0">
              <a:spcBef>
                <a:spcPts val="800"/>
              </a:spcBef>
            </a:pPr>
            <a:r>
              <a:rPr lang="en-US" sz="2500" dirty="0"/>
              <a:t>The key opinion may say two things: all current residuals are at least as likely as not related to the service-connected TBI events, and separating symptoms by injury is medically speculative.</a:t>
            </a:r>
          </a:p>
          <a:p>
            <a:pPr lvl="0">
              <a:spcBef>
                <a:spcPts val="800"/>
              </a:spcBef>
            </a:pPr>
            <a:r>
              <a:rPr lang="en-US" sz="2500" dirty="0"/>
              <a:t>That refocuses the case on what matters: the veteran’s current overall residual impairment.</a:t>
            </a:r>
          </a:p>
        </p:txBody>
      </p:sp>
      <p:sp>
        <p:nvSpPr>
          <p:cNvPr id="3" name="Slide Number Placeholder 2">
            <a:extLst>
              <a:ext uri="{FF2B5EF4-FFF2-40B4-BE49-F238E27FC236}">
                <a16:creationId xmlns:a16="http://schemas.microsoft.com/office/drawing/2014/main" id="{C89F5EE0-9AFF-A060-8B22-1EE2023522CF}"/>
              </a:ext>
            </a:extLst>
          </p:cNvPr>
          <p:cNvSpPr>
            <a:spLocks noGrp="1"/>
          </p:cNvSpPr>
          <p:nvPr>
            <p:ph type="sldNum" sz="quarter" idx="12"/>
          </p:nvPr>
        </p:nvSpPr>
        <p:spPr/>
        <p:txBody>
          <a:bodyPr/>
          <a:lstStyle/>
          <a:p>
            <a:fld id="{1B5C5464-0A0C-4F4F-8948-B8BFCC70FC15}" type="slidenum">
              <a:rPr lang="en-US" smtClean="0"/>
              <a:pPr/>
              <a:t>59</a:t>
            </a:fld>
            <a:endParaRPr lang="en-US" dirty="0"/>
          </a:p>
        </p:txBody>
      </p:sp>
    </p:spTree>
    <p:extLst>
      <p:ext uri="{BB962C8B-B14F-4D97-AF65-F5344CB8AC3E}">
        <p14:creationId xmlns:p14="http://schemas.microsoft.com/office/powerpoint/2010/main" val="21586622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838E1-8239-9C09-7ACF-2DA0BCB3A0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96FAE4-D675-490E-897D-491AA25D802D}"/>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Reading the Rating Decision Like An Advocate</a:t>
            </a:r>
          </a:p>
        </p:txBody>
      </p:sp>
      <p:sp>
        <p:nvSpPr>
          <p:cNvPr id="4" name="Content Placeholder 3">
            <a:extLst>
              <a:ext uri="{FF2B5EF4-FFF2-40B4-BE49-F238E27FC236}">
                <a16:creationId xmlns:a16="http://schemas.microsoft.com/office/drawing/2014/main" id="{4DF4FF07-2A2C-CA95-FA5E-1E92664A2525}"/>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Identify the highest facet VA assigned and compare it to the record.</a:t>
            </a:r>
          </a:p>
          <a:p>
            <a:pPr lvl="0">
              <a:spcBef>
                <a:spcPts val="800"/>
              </a:spcBef>
            </a:pPr>
            <a:r>
              <a:rPr lang="en-US" sz="2500" dirty="0"/>
              <a:t>Check what evidence VA relied on, what favorable evidence it ignored, and whether it handled separate residuals or overlap correctly.</a:t>
            </a:r>
          </a:p>
          <a:p>
            <a:pPr lvl="0">
              <a:spcBef>
                <a:spcPts val="800"/>
              </a:spcBef>
            </a:pPr>
            <a:r>
              <a:rPr lang="en-US" sz="2500" dirty="0"/>
              <a:t>Many appeals begin with the same discovery: VA never truly applied the DC 8045 framework.</a:t>
            </a:r>
          </a:p>
        </p:txBody>
      </p:sp>
      <p:sp>
        <p:nvSpPr>
          <p:cNvPr id="3" name="Slide Number Placeholder 2">
            <a:extLst>
              <a:ext uri="{FF2B5EF4-FFF2-40B4-BE49-F238E27FC236}">
                <a16:creationId xmlns:a16="http://schemas.microsoft.com/office/drawing/2014/main" id="{A4A52325-D23E-C5CB-1F22-7A1584B2BB75}"/>
              </a:ext>
            </a:extLst>
          </p:cNvPr>
          <p:cNvSpPr>
            <a:spLocks noGrp="1"/>
          </p:cNvSpPr>
          <p:nvPr>
            <p:ph type="sldNum" sz="quarter" idx="12"/>
          </p:nvPr>
        </p:nvSpPr>
        <p:spPr/>
        <p:txBody>
          <a:bodyPr/>
          <a:lstStyle/>
          <a:p>
            <a:fld id="{1B5C5464-0A0C-4F4F-8948-B8BFCC70FC15}" type="slidenum">
              <a:rPr lang="en-US" smtClean="0"/>
              <a:pPr/>
              <a:t>60</a:t>
            </a:fld>
            <a:endParaRPr lang="en-US" dirty="0"/>
          </a:p>
        </p:txBody>
      </p:sp>
    </p:spTree>
    <p:extLst>
      <p:ext uri="{BB962C8B-B14F-4D97-AF65-F5344CB8AC3E}">
        <p14:creationId xmlns:p14="http://schemas.microsoft.com/office/powerpoint/2010/main" val="3184698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3B8F3-8413-D14E-3F99-7274D5A3DE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3C4726-53E1-AD20-EE0C-2EC8327D1FFE}"/>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Common VA Errors in TBI Cases</a:t>
            </a:r>
          </a:p>
        </p:txBody>
      </p:sp>
      <p:sp>
        <p:nvSpPr>
          <p:cNvPr id="4" name="Content Placeholder 3">
            <a:extLst>
              <a:ext uri="{FF2B5EF4-FFF2-40B4-BE49-F238E27FC236}">
                <a16:creationId xmlns:a16="http://schemas.microsoft.com/office/drawing/2014/main" id="{96119EAD-7393-1FF1-989D-778F3BF06BBD}"/>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Using an overall impression instead of the highest-facet rule.</a:t>
            </a:r>
          </a:p>
          <a:p>
            <a:pPr lvl="0">
              <a:spcBef>
                <a:spcPts val="800"/>
              </a:spcBef>
            </a:pPr>
            <a:r>
              <a:rPr lang="en-US" sz="2500" dirty="0"/>
              <a:t>Ignoring one or more facets or failing to explain the chosen level.</a:t>
            </a:r>
          </a:p>
          <a:p>
            <a:pPr lvl="0">
              <a:spcBef>
                <a:spcPts val="800"/>
              </a:spcBef>
            </a:pPr>
            <a:r>
              <a:rPr lang="en-US" sz="2500" dirty="0"/>
              <a:t>Burying migraine or mental-health residuals inside the table without real analysis.</a:t>
            </a:r>
          </a:p>
          <a:p>
            <a:pPr lvl="0">
              <a:spcBef>
                <a:spcPts val="800"/>
              </a:spcBef>
            </a:pPr>
            <a:r>
              <a:rPr lang="en-US" sz="2500" dirty="0"/>
              <a:t>Treating the original injury label as a cap or relying on a weak exam.</a:t>
            </a:r>
          </a:p>
        </p:txBody>
      </p:sp>
      <p:sp>
        <p:nvSpPr>
          <p:cNvPr id="3" name="Slide Number Placeholder 2">
            <a:extLst>
              <a:ext uri="{FF2B5EF4-FFF2-40B4-BE49-F238E27FC236}">
                <a16:creationId xmlns:a16="http://schemas.microsoft.com/office/drawing/2014/main" id="{1249F0B7-AD7C-818A-E672-F913F9E8C812}"/>
              </a:ext>
            </a:extLst>
          </p:cNvPr>
          <p:cNvSpPr>
            <a:spLocks noGrp="1"/>
          </p:cNvSpPr>
          <p:nvPr>
            <p:ph type="sldNum" sz="quarter" idx="12"/>
          </p:nvPr>
        </p:nvSpPr>
        <p:spPr/>
        <p:txBody>
          <a:bodyPr/>
          <a:lstStyle/>
          <a:p>
            <a:fld id="{1B5C5464-0A0C-4F4F-8948-B8BFCC70FC15}" type="slidenum">
              <a:rPr lang="en-US" smtClean="0"/>
              <a:pPr/>
              <a:t>61</a:t>
            </a:fld>
            <a:endParaRPr lang="en-US" dirty="0"/>
          </a:p>
        </p:txBody>
      </p:sp>
    </p:spTree>
    <p:extLst>
      <p:ext uri="{BB962C8B-B14F-4D97-AF65-F5344CB8AC3E}">
        <p14:creationId xmlns:p14="http://schemas.microsoft.com/office/powerpoint/2010/main" val="7907961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E7F6B-E2AC-E548-5F12-AC85498841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488D6-F4BD-74CD-DDFE-95EA5A28760A}"/>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How to Build the Appeal</a:t>
            </a:r>
          </a:p>
        </p:txBody>
      </p:sp>
      <p:sp>
        <p:nvSpPr>
          <p:cNvPr id="4" name="Content Placeholder 3">
            <a:extLst>
              <a:ext uri="{FF2B5EF4-FFF2-40B4-BE49-F238E27FC236}">
                <a16:creationId xmlns:a16="http://schemas.microsoft.com/office/drawing/2014/main" id="{DB7EACF3-E353-EF25-5B79-1CDE34ADBAA9}"/>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Start with the exact error: wrong lane, wrong facet level, bad overlap analysis, inadequate exam, or failure to maximize benefits.</a:t>
            </a:r>
          </a:p>
          <a:p>
            <a:pPr lvl="0">
              <a:spcBef>
                <a:spcPts val="800"/>
              </a:spcBef>
            </a:pPr>
            <a:r>
              <a:rPr lang="en-US" sz="2500" dirty="0"/>
              <a:t>Then gather the exact evidence needed to fix that problem.</a:t>
            </a:r>
          </a:p>
          <a:p>
            <a:pPr lvl="0">
              <a:spcBef>
                <a:spcPts val="800"/>
              </a:spcBef>
            </a:pPr>
            <a:r>
              <a:rPr lang="en-US" sz="2500" dirty="0"/>
              <a:t>Focused development is more persuasive than throwing in more paper.</a:t>
            </a:r>
          </a:p>
        </p:txBody>
      </p:sp>
      <p:sp>
        <p:nvSpPr>
          <p:cNvPr id="3" name="Slide Number Placeholder 2">
            <a:extLst>
              <a:ext uri="{FF2B5EF4-FFF2-40B4-BE49-F238E27FC236}">
                <a16:creationId xmlns:a16="http://schemas.microsoft.com/office/drawing/2014/main" id="{249DA4B0-A9FF-7132-0279-D57348A7C504}"/>
              </a:ext>
            </a:extLst>
          </p:cNvPr>
          <p:cNvSpPr>
            <a:spLocks noGrp="1"/>
          </p:cNvSpPr>
          <p:nvPr>
            <p:ph type="sldNum" sz="quarter" idx="12"/>
          </p:nvPr>
        </p:nvSpPr>
        <p:spPr/>
        <p:txBody>
          <a:bodyPr/>
          <a:lstStyle/>
          <a:p>
            <a:fld id="{1B5C5464-0A0C-4F4F-8948-B8BFCC70FC15}" type="slidenum">
              <a:rPr lang="en-US" smtClean="0"/>
              <a:pPr/>
              <a:t>62</a:t>
            </a:fld>
            <a:endParaRPr lang="en-US" dirty="0"/>
          </a:p>
        </p:txBody>
      </p:sp>
    </p:spTree>
    <p:extLst>
      <p:ext uri="{BB962C8B-B14F-4D97-AF65-F5344CB8AC3E}">
        <p14:creationId xmlns:p14="http://schemas.microsoft.com/office/powerpoint/2010/main" val="21772346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AD11B-DDAB-8019-0441-D1F6965896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7EFE31-7A4D-9908-5F82-D5D62C3E2E41}"/>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Benefit of the Doubt in TBI Cases</a:t>
            </a:r>
          </a:p>
        </p:txBody>
      </p:sp>
      <p:sp>
        <p:nvSpPr>
          <p:cNvPr id="4" name="Content Placeholder 3">
            <a:extLst>
              <a:ext uri="{FF2B5EF4-FFF2-40B4-BE49-F238E27FC236}">
                <a16:creationId xmlns:a16="http://schemas.microsoft.com/office/drawing/2014/main" id="{0C113091-BE6A-A016-5BDE-234A4B63ADC9}"/>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When the evidence is in approximate balance, the veteran prevails.</a:t>
            </a:r>
          </a:p>
          <a:p>
            <a:pPr lvl="0">
              <a:spcBef>
                <a:spcPts val="800"/>
              </a:spcBef>
            </a:pPr>
            <a:r>
              <a:rPr lang="en-US" sz="2500" dirty="0"/>
              <a:t>This matters when facts could support two adjacent facet levels or when attribution between TBI and another condition remains uncertain.</a:t>
            </a:r>
          </a:p>
          <a:p>
            <a:pPr lvl="0">
              <a:spcBef>
                <a:spcPts val="800"/>
              </a:spcBef>
            </a:pPr>
            <a:r>
              <a:rPr lang="en-US" sz="2500" dirty="0"/>
              <a:t>Do not assume VA will apply this principle on its own; argue it directly.</a:t>
            </a:r>
          </a:p>
        </p:txBody>
      </p:sp>
      <p:sp>
        <p:nvSpPr>
          <p:cNvPr id="3" name="Slide Number Placeholder 2">
            <a:extLst>
              <a:ext uri="{FF2B5EF4-FFF2-40B4-BE49-F238E27FC236}">
                <a16:creationId xmlns:a16="http://schemas.microsoft.com/office/drawing/2014/main" id="{FFA8F203-621E-5151-2F40-17CECF425F89}"/>
              </a:ext>
            </a:extLst>
          </p:cNvPr>
          <p:cNvSpPr>
            <a:spLocks noGrp="1"/>
          </p:cNvSpPr>
          <p:nvPr>
            <p:ph type="sldNum" sz="quarter" idx="12"/>
          </p:nvPr>
        </p:nvSpPr>
        <p:spPr/>
        <p:txBody>
          <a:bodyPr/>
          <a:lstStyle/>
          <a:p>
            <a:fld id="{1B5C5464-0A0C-4F4F-8948-B8BFCC70FC15}" type="slidenum">
              <a:rPr lang="en-US" smtClean="0"/>
              <a:pPr/>
              <a:t>63</a:t>
            </a:fld>
            <a:endParaRPr lang="en-US" dirty="0"/>
          </a:p>
        </p:txBody>
      </p:sp>
    </p:spTree>
    <p:extLst>
      <p:ext uri="{BB962C8B-B14F-4D97-AF65-F5344CB8AC3E}">
        <p14:creationId xmlns:p14="http://schemas.microsoft.com/office/powerpoint/2010/main" val="33643440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91269-69E9-F292-CFDA-2D464CED7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D79A43-90FB-4EE1-837B-5D52546E91EA}"/>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Build Evidence on Purpose</a:t>
            </a:r>
          </a:p>
        </p:txBody>
      </p:sp>
      <p:sp>
        <p:nvSpPr>
          <p:cNvPr id="4" name="Content Placeholder 3">
            <a:extLst>
              <a:ext uri="{FF2B5EF4-FFF2-40B4-BE49-F238E27FC236}">
                <a16:creationId xmlns:a16="http://schemas.microsoft.com/office/drawing/2014/main" id="{E2750347-B8DA-B148-97B2-3B39E35662CC}"/>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Review the current decision and ask what exact missing fact would support the next higher facet level or a separate rating.</a:t>
            </a:r>
          </a:p>
          <a:p>
            <a:pPr lvl="0">
              <a:spcBef>
                <a:spcPts val="800"/>
              </a:spcBef>
            </a:pPr>
            <a:r>
              <a:rPr lang="en-US" sz="2500" dirty="0"/>
              <a:t>Then build only what is needed: updated exam, </a:t>
            </a:r>
            <a:r>
              <a:rPr lang="en-US" sz="2500" dirty="0" err="1"/>
              <a:t>neuropsych</a:t>
            </a:r>
            <a:r>
              <a:rPr lang="en-US" sz="2500" dirty="0"/>
              <a:t> testing, lay statements, work records, or a better diagnosis.</a:t>
            </a:r>
          </a:p>
          <a:p>
            <a:pPr lvl="0">
              <a:spcBef>
                <a:spcPts val="800"/>
              </a:spcBef>
            </a:pPr>
            <a:r>
              <a:rPr lang="en-US" sz="2500" dirty="0"/>
              <a:t>Targeted development is faster, cleaner, and often stronger than broad undirected development.</a:t>
            </a:r>
          </a:p>
        </p:txBody>
      </p:sp>
      <p:sp>
        <p:nvSpPr>
          <p:cNvPr id="3" name="Slide Number Placeholder 2">
            <a:extLst>
              <a:ext uri="{FF2B5EF4-FFF2-40B4-BE49-F238E27FC236}">
                <a16:creationId xmlns:a16="http://schemas.microsoft.com/office/drawing/2014/main" id="{4B20B277-5035-5F48-1B33-E499EBD9EDC1}"/>
              </a:ext>
            </a:extLst>
          </p:cNvPr>
          <p:cNvSpPr>
            <a:spLocks noGrp="1"/>
          </p:cNvSpPr>
          <p:nvPr>
            <p:ph type="sldNum" sz="quarter" idx="12"/>
          </p:nvPr>
        </p:nvSpPr>
        <p:spPr/>
        <p:txBody>
          <a:bodyPr/>
          <a:lstStyle/>
          <a:p>
            <a:fld id="{1B5C5464-0A0C-4F4F-8948-B8BFCC70FC15}" type="slidenum">
              <a:rPr lang="en-US" smtClean="0"/>
              <a:pPr/>
              <a:t>64</a:t>
            </a:fld>
            <a:endParaRPr lang="en-US" dirty="0"/>
          </a:p>
        </p:txBody>
      </p:sp>
    </p:spTree>
    <p:extLst>
      <p:ext uri="{BB962C8B-B14F-4D97-AF65-F5344CB8AC3E}">
        <p14:creationId xmlns:p14="http://schemas.microsoft.com/office/powerpoint/2010/main" val="32195095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1F39A-7A2B-BBC3-AE50-0CF0C9ECCE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42057-9F1A-62D9-B8BF-C73161AA1963}"/>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Case Study 1: Memory Undervalued</a:t>
            </a:r>
          </a:p>
        </p:txBody>
      </p:sp>
      <p:sp>
        <p:nvSpPr>
          <p:cNvPr id="4" name="Content Placeholder 3">
            <a:extLst>
              <a:ext uri="{FF2B5EF4-FFF2-40B4-BE49-F238E27FC236}">
                <a16:creationId xmlns:a16="http://schemas.microsoft.com/office/drawing/2014/main" id="{E8A84C73-697A-7F4A-24A3-918C6FE049A4}"/>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Problem: the file shows repeated missed appointments, repeated questions, work mistakes, and failed training, but the exam describes the problem only as “mild.”</a:t>
            </a:r>
          </a:p>
          <a:p>
            <a:pPr lvl="0">
              <a:spcBef>
                <a:spcPts val="800"/>
              </a:spcBef>
            </a:pPr>
            <a:r>
              <a:rPr lang="en-US" sz="2500" dirty="0"/>
              <a:t>Advocate move: match those facts to the facet language instead of accepting the adjective.</a:t>
            </a:r>
          </a:p>
          <a:p>
            <a:pPr lvl="0">
              <a:spcBef>
                <a:spcPts val="800"/>
              </a:spcBef>
            </a:pPr>
            <a:r>
              <a:rPr lang="en-US" sz="2500" dirty="0"/>
              <a:t>Lesson: facts beat labels.</a:t>
            </a:r>
          </a:p>
        </p:txBody>
      </p:sp>
      <p:sp>
        <p:nvSpPr>
          <p:cNvPr id="3" name="Slide Number Placeholder 2">
            <a:extLst>
              <a:ext uri="{FF2B5EF4-FFF2-40B4-BE49-F238E27FC236}">
                <a16:creationId xmlns:a16="http://schemas.microsoft.com/office/drawing/2014/main" id="{5645DF78-D104-7F48-9049-200F448CF1B7}"/>
              </a:ext>
            </a:extLst>
          </p:cNvPr>
          <p:cNvSpPr>
            <a:spLocks noGrp="1"/>
          </p:cNvSpPr>
          <p:nvPr>
            <p:ph type="sldNum" sz="quarter" idx="12"/>
          </p:nvPr>
        </p:nvSpPr>
        <p:spPr/>
        <p:txBody>
          <a:bodyPr/>
          <a:lstStyle/>
          <a:p>
            <a:fld id="{1B5C5464-0A0C-4F4F-8948-B8BFCC70FC15}" type="slidenum">
              <a:rPr lang="en-US" smtClean="0"/>
              <a:pPr/>
              <a:t>65</a:t>
            </a:fld>
            <a:endParaRPr lang="en-US" dirty="0"/>
          </a:p>
        </p:txBody>
      </p:sp>
    </p:spTree>
    <p:extLst>
      <p:ext uri="{BB962C8B-B14F-4D97-AF65-F5344CB8AC3E}">
        <p14:creationId xmlns:p14="http://schemas.microsoft.com/office/powerpoint/2010/main" val="14145145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12A7C-D497-2690-0D4F-5522188DAC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D8A5DE-9466-ACE2-7121-23F0347C459C}"/>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Case Study 2: Headaches Left In the Table</a:t>
            </a:r>
          </a:p>
        </p:txBody>
      </p:sp>
      <p:sp>
        <p:nvSpPr>
          <p:cNvPr id="4" name="Content Placeholder 3">
            <a:extLst>
              <a:ext uri="{FF2B5EF4-FFF2-40B4-BE49-F238E27FC236}">
                <a16:creationId xmlns:a16="http://schemas.microsoft.com/office/drawing/2014/main" id="{C133377D-306A-6480-0D6D-D3CC82D88F83}"/>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Problem: the veteran reports frequent disabling headaches, but the record says only “headaches after TBI.”</a:t>
            </a:r>
          </a:p>
          <a:p>
            <a:pPr lvl="0">
              <a:spcBef>
                <a:spcPts val="800"/>
              </a:spcBef>
            </a:pPr>
            <a:r>
              <a:rPr lang="en-US" sz="2500" dirty="0"/>
              <a:t>Advocate move: develop migraine diagnosis and severity evidence instead of accepting low-value subjective-symptom treatment.</a:t>
            </a:r>
          </a:p>
          <a:p>
            <a:pPr lvl="0">
              <a:spcBef>
                <a:spcPts val="800"/>
              </a:spcBef>
            </a:pPr>
            <a:r>
              <a:rPr lang="en-US" sz="2500" dirty="0"/>
              <a:t>Lesson: better diagnosis often means better compensation.</a:t>
            </a:r>
          </a:p>
          <a:p>
            <a:pPr lvl="0">
              <a:spcBef>
                <a:spcPts val="800"/>
              </a:spcBef>
            </a:pPr>
            <a:endParaRPr lang="en-US" sz="2500" dirty="0"/>
          </a:p>
        </p:txBody>
      </p:sp>
      <p:sp>
        <p:nvSpPr>
          <p:cNvPr id="3" name="Slide Number Placeholder 2">
            <a:extLst>
              <a:ext uri="{FF2B5EF4-FFF2-40B4-BE49-F238E27FC236}">
                <a16:creationId xmlns:a16="http://schemas.microsoft.com/office/drawing/2014/main" id="{4009B9E3-59F5-8422-B693-CE130E113F8C}"/>
              </a:ext>
            </a:extLst>
          </p:cNvPr>
          <p:cNvSpPr>
            <a:spLocks noGrp="1"/>
          </p:cNvSpPr>
          <p:nvPr>
            <p:ph type="sldNum" sz="quarter" idx="12"/>
          </p:nvPr>
        </p:nvSpPr>
        <p:spPr/>
        <p:txBody>
          <a:bodyPr/>
          <a:lstStyle/>
          <a:p>
            <a:fld id="{1B5C5464-0A0C-4F4F-8948-B8BFCC70FC15}" type="slidenum">
              <a:rPr lang="en-US" smtClean="0"/>
              <a:pPr/>
              <a:t>66</a:t>
            </a:fld>
            <a:endParaRPr lang="en-US" dirty="0"/>
          </a:p>
        </p:txBody>
      </p:sp>
    </p:spTree>
    <p:extLst>
      <p:ext uri="{BB962C8B-B14F-4D97-AF65-F5344CB8AC3E}">
        <p14:creationId xmlns:p14="http://schemas.microsoft.com/office/powerpoint/2010/main" val="14335495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68AF7-F5F3-B8F2-970A-08053CB6E5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CE93DA-E5AC-F989-6CE5-64688203591A}"/>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Case Study 3: TBI or PTSD – Or Both</a:t>
            </a:r>
          </a:p>
        </p:txBody>
      </p:sp>
      <p:sp>
        <p:nvSpPr>
          <p:cNvPr id="4" name="Content Placeholder 3">
            <a:extLst>
              <a:ext uri="{FF2B5EF4-FFF2-40B4-BE49-F238E27FC236}">
                <a16:creationId xmlns:a16="http://schemas.microsoft.com/office/drawing/2014/main" id="{C3F6D670-2836-182B-8EBF-AD9317E384B8}"/>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Problem: the opinion says the symptoms cannot be separated, but the same report seems to discount cognitive and behavioral effects as psychiatric only.</a:t>
            </a:r>
          </a:p>
          <a:p>
            <a:pPr lvl="0">
              <a:spcBef>
                <a:spcPts val="800"/>
              </a:spcBef>
            </a:pPr>
            <a:r>
              <a:rPr lang="en-US" sz="2500" dirty="0"/>
              <a:t>Advocate move: attack the inconsistency, demand an adequate explanation, and preserve favorable uncertainty arguments.</a:t>
            </a:r>
          </a:p>
          <a:p>
            <a:pPr lvl="0">
              <a:spcBef>
                <a:spcPts val="800"/>
              </a:spcBef>
            </a:pPr>
            <a:r>
              <a:rPr lang="en-US" sz="2500" dirty="0"/>
              <a:t>Lesson: overlap requires explanation, not guesswork.</a:t>
            </a:r>
          </a:p>
        </p:txBody>
      </p:sp>
      <p:sp>
        <p:nvSpPr>
          <p:cNvPr id="3" name="Slide Number Placeholder 2">
            <a:extLst>
              <a:ext uri="{FF2B5EF4-FFF2-40B4-BE49-F238E27FC236}">
                <a16:creationId xmlns:a16="http://schemas.microsoft.com/office/drawing/2014/main" id="{CD9335B6-E29D-B991-045B-F7917D07BF3F}"/>
              </a:ext>
            </a:extLst>
          </p:cNvPr>
          <p:cNvSpPr>
            <a:spLocks noGrp="1"/>
          </p:cNvSpPr>
          <p:nvPr>
            <p:ph type="sldNum" sz="quarter" idx="12"/>
          </p:nvPr>
        </p:nvSpPr>
        <p:spPr/>
        <p:txBody>
          <a:bodyPr/>
          <a:lstStyle/>
          <a:p>
            <a:fld id="{1B5C5464-0A0C-4F4F-8948-B8BFCC70FC15}" type="slidenum">
              <a:rPr lang="en-US" smtClean="0"/>
              <a:pPr/>
              <a:t>67</a:t>
            </a:fld>
            <a:endParaRPr lang="en-US" dirty="0"/>
          </a:p>
        </p:txBody>
      </p:sp>
    </p:spTree>
    <p:extLst>
      <p:ext uri="{BB962C8B-B14F-4D97-AF65-F5344CB8AC3E}">
        <p14:creationId xmlns:p14="http://schemas.microsoft.com/office/powerpoint/2010/main" val="34445293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BEDCD-D99E-51DA-27B2-0962A0430F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5DBB3F-6921-9C3E-4FD0-A2E65358181B}"/>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What We Want Every Advocate to Remember</a:t>
            </a:r>
          </a:p>
        </p:txBody>
      </p:sp>
      <p:sp>
        <p:nvSpPr>
          <p:cNvPr id="4" name="Content Placeholder 3">
            <a:extLst>
              <a:ext uri="{FF2B5EF4-FFF2-40B4-BE49-F238E27FC236}">
                <a16:creationId xmlns:a16="http://schemas.microsoft.com/office/drawing/2014/main" id="{85424C3A-C684-E684-E71B-D948FE474D3E}"/>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Current function matters more than the original injury label.</a:t>
            </a:r>
          </a:p>
          <a:p>
            <a:pPr lvl="0">
              <a:spcBef>
                <a:spcPts val="800"/>
              </a:spcBef>
            </a:pPr>
            <a:r>
              <a:rPr lang="en-US" sz="2500" dirty="0"/>
              <a:t>Classification comes before percentage.</a:t>
            </a:r>
          </a:p>
          <a:p>
            <a:pPr lvl="0">
              <a:spcBef>
                <a:spcPts val="800"/>
              </a:spcBef>
            </a:pPr>
            <a:r>
              <a:rPr lang="en-US" sz="2500" dirty="0"/>
              <a:t>The highest facet drives the DC 8045 rating.</a:t>
            </a:r>
          </a:p>
          <a:p>
            <a:pPr lvl="0">
              <a:spcBef>
                <a:spcPts val="800"/>
              </a:spcBef>
            </a:pPr>
            <a:r>
              <a:rPr lang="en-US" sz="2500" dirty="0"/>
              <a:t>Separate diagnoses can materially increase the value of the case if you avoid pyramiding.</a:t>
            </a:r>
          </a:p>
          <a:p>
            <a:pPr lvl="0">
              <a:spcBef>
                <a:spcPts val="800"/>
              </a:spcBef>
            </a:pPr>
            <a:r>
              <a:rPr lang="en-US" sz="2500" dirty="0"/>
              <a:t>Specific functional examples are your best friend.</a:t>
            </a:r>
          </a:p>
        </p:txBody>
      </p:sp>
      <p:sp>
        <p:nvSpPr>
          <p:cNvPr id="3" name="Slide Number Placeholder 2">
            <a:extLst>
              <a:ext uri="{FF2B5EF4-FFF2-40B4-BE49-F238E27FC236}">
                <a16:creationId xmlns:a16="http://schemas.microsoft.com/office/drawing/2014/main" id="{86027BE8-20FF-87F9-471C-D7CA37525557}"/>
              </a:ext>
            </a:extLst>
          </p:cNvPr>
          <p:cNvSpPr>
            <a:spLocks noGrp="1"/>
          </p:cNvSpPr>
          <p:nvPr>
            <p:ph type="sldNum" sz="quarter" idx="12"/>
          </p:nvPr>
        </p:nvSpPr>
        <p:spPr/>
        <p:txBody>
          <a:bodyPr/>
          <a:lstStyle/>
          <a:p>
            <a:fld id="{1B5C5464-0A0C-4F4F-8948-B8BFCC70FC15}" type="slidenum">
              <a:rPr lang="en-US" smtClean="0"/>
              <a:pPr/>
              <a:t>68</a:t>
            </a:fld>
            <a:endParaRPr lang="en-US" dirty="0"/>
          </a:p>
        </p:txBody>
      </p:sp>
    </p:spTree>
    <p:extLst>
      <p:ext uri="{BB962C8B-B14F-4D97-AF65-F5344CB8AC3E}">
        <p14:creationId xmlns:p14="http://schemas.microsoft.com/office/powerpoint/2010/main" val="10052389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87096-54D6-805F-FAC5-1AF4694ABE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2A705-65EA-3C87-0E9A-40BC8209F320}"/>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The M21 TBI Checklist For Every Case</a:t>
            </a:r>
          </a:p>
        </p:txBody>
      </p:sp>
      <p:sp>
        <p:nvSpPr>
          <p:cNvPr id="4" name="Content Placeholder 3">
            <a:extLst>
              <a:ext uri="{FF2B5EF4-FFF2-40B4-BE49-F238E27FC236}">
                <a16:creationId xmlns:a16="http://schemas.microsoft.com/office/drawing/2014/main" id="{DB776FBB-44C2-004A-CB14-911FF131E335}"/>
              </a:ext>
            </a:extLst>
          </p:cNvPr>
          <p:cNvSpPr>
            <a:spLocks noGrp="1"/>
          </p:cNvSpPr>
          <p:nvPr>
            <p:ph idx="1"/>
          </p:nvPr>
        </p:nvSpPr>
        <p:spPr>
          <a:xfrm>
            <a:off x="22194" y="1408176"/>
            <a:ext cx="9121806" cy="5449824"/>
          </a:xfrm>
        </p:spPr>
        <p:txBody>
          <a:bodyPr>
            <a:noAutofit/>
          </a:bodyPr>
          <a:lstStyle/>
          <a:p>
            <a:pPr marL="118872" indent="0">
              <a:spcBef>
                <a:spcPts val="800"/>
              </a:spcBef>
              <a:buNone/>
            </a:pPr>
            <a:r>
              <a:rPr lang="en-US" sz="2500" dirty="0"/>
              <a:t>Before closing any TBI file, verify:</a:t>
            </a:r>
          </a:p>
          <a:p>
            <a:pPr>
              <a:spcBef>
                <a:spcPts val="800"/>
              </a:spcBef>
            </a:pPr>
            <a:r>
              <a:rPr lang="en-US" sz="2500" b="1" dirty="0"/>
              <a:t>Initial severity determined?</a:t>
            </a:r>
            <a:r>
              <a:rPr lang="en-US" sz="2500" dirty="0"/>
              <a:t> (For 3.310(d) secondary conditions – use M21-1 V.iii.12.B.3.c)</a:t>
            </a:r>
          </a:p>
          <a:p>
            <a:pPr>
              <a:spcBef>
                <a:spcPts val="800"/>
              </a:spcBef>
            </a:pPr>
            <a:r>
              <a:rPr lang="en-US" sz="2500" b="1" dirty="0"/>
              <a:t>Overlap addressed?</a:t>
            </a:r>
            <a:r>
              <a:rPr lang="en-US" sz="2500" dirty="0"/>
              <a:t> (Did an examiner, not a rater, separate symptoms? V.iii.12.B.2.f)</a:t>
            </a:r>
          </a:p>
          <a:p>
            <a:pPr>
              <a:spcBef>
                <a:spcPts val="800"/>
              </a:spcBef>
            </a:pPr>
            <a:r>
              <a:rPr lang="en-US" sz="2500" b="1" dirty="0"/>
              <a:t>Highest facet rule applied?</a:t>
            </a:r>
            <a:r>
              <a:rPr lang="en-US" sz="2500" dirty="0"/>
              <a:t> (Not averaged. V.iii.12.B.2.b)</a:t>
            </a:r>
          </a:p>
          <a:p>
            <a:pPr>
              <a:spcBef>
                <a:spcPts val="800"/>
              </a:spcBef>
            </a:pPr>
            <a:r>
              <a:rPr lang="en-US" sz="2500" b="1" dirty="0"/>
              <a:t>Vertigo handled correctly?</a:t>
            </a:r>
            <a:r>
              <a:rPr lang="en-US" sz="2500" dirty="0"/>
              <a:t> (In DC 8045 facet unless pre-2012 award. V.iii.12.B.2.d)</a:t>
            </a:r>
          </a:p>
          <a:p>
            <a:pPr>
              <a:spcBef>
                <a:spcPts val="800"/>
              </a:spcBef>
            </a:pPr>
            <a:r>
              <a:rPr lang="en-US" sz="2500" b="1" dirty="0"/>
              <a:t>Headaches diagnosed distinctly?</a:t>
            </a:r>
            <a:r>
              <a:rPr lang="en-US" sz="2500" dirty="0"/>
              <a:t> (Migraine = separate DC 8100. V.iii.12.B.2.d)</a:t>
            </a:r>
          </a:p>
        </p:txBody>
      </p:sp>
      <p:sp>
        <p:nvSpPr>
          <p:cNvPr id="3" name="Slide Number Placeholder 2">
            <a:extLst>
              <a:ext uri="{FF2B5EF4-FFF2-40B4-BE49-F238E27FC236}">
                <a16:creationId xmlns:a16="http://schemas.microsoft.com/office/drawing/2014/main" id="{AF1AC439-0A7B-E827-56EE-EEB21B157F57}"/>
              </a:ext>
            </a:extLst>
          </p:cNvPr>
          <p:cNvSpPr>
            <a:spLocks noGrp="1"/>
          </p:cNvSpPr>
          <p:nvPr>
            <p:ph type="sldNum" sz="quarter" idx="12"/>
          </p:nvPr>
        </p:nvSpPr>
        <p:spPr/>
        <p:txBody>
          <a:bodyPr/>
          <a:lstStyle/>
          <a:p>
            <a:fld id="{1B5C5464-0A0C-4F4F-8948-B8BFCC70FC15}" type="slidenum">
              <a:rPr lang="en-US" smtClean="0"/>
              <a:pPr/>
              <a:t>69</a:t>
            </a:fld>
            <a:endParaRPr lang="en-US" dirty="0"/>
          </a:p>
        </p:txBody>
      </p:sp>
    </p:spTree>
    <p:extLst>
      <p:ext uri="{BB962C8B-B14F-4D97-AF65-F5344CB8AC3E}">
        <p14:creationId xmlns:p14="http://schemas.microsoft.com/office/powerpoint/2010/main" val="35674017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20A8-86AA-AF50-5C94-2F13D5598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314968-1795-CD2C-95A1-FD241A9A2FAB}"/>
              </a:ext>
            </a:extLst>
          </p:cNvPr>
          <p:cNvSpPr>
            <a:spLocks noGrp="1"/>
          </p:cNvSpPr>
          <p:nvPr>
            <p:ph type="title"/>
          </p:nvPr>
        </p:nvSpPr>
        <p:spPr>
          <a:xfrm>
            <a:off x="76200" y="155448"/>
            <a:ext cx="8991600" cy="1252728"/>
          </a:xfrm>
        </p:spPr>
        <p:txBody>
          <a:bodyPr>
            <a:noAutofit/>
          </a:bodyPr>
          <a:lstStyle/>
          <a:p>
            <a:pPr algn="ctr"/>
            <a:r>
              <a:rPr lang="en-US" sz="3200" dirty="0">
                <a:solidFill>
                  <a:schemeClr val="accent1"/>
                </a:solidFill>
              </a:rPr>
              <a:t>Closing Charge to Advocates</a:t>
            </a:r>
          </a:p>
        </p:txBody>
      </p:sp>
      <p:sp>
        <p:nvSpPr>
          <p:cNvPr id="4" name="Content Placeholder 3">
            <a:extLst>
              <a:ext uri="{FF2B5EF4-FFF2-40B4-BE49-F238E27FC236}">
                <a16:creationId xmlns:a16="http://schemas.microsoft.com/office/drawing/2014/main" id="{34242555-5A55-9AFF-F3EC-F836831331B0}"/>
              </a:ext>
            </a:extLst>
          </p:cNvPr>
          <p:cNvSpPr>
            <a:spLocks noGrp="1"/>
          </p:cNvSpPr>
          <p:nvPr>
            <p:ph idx="1"/>
          </p:nvPr>
        </p:nvSpPr>
        <p:spPr>
          <a:xfrm>
            <a:off x="22194" y="1408176"/>
            <a:ext cx="9121806" cy="5449824"/>
          </a:xfrm>
        </p:spPr>
        <p:txBody>
          <a:bodyPr>
            <a:noAutofit/>
          </a:bodyPr>
          <a:lstStyle/>
          <a:p>
            <a:pPr lvl="0">
              <a:spcBef>
                <a:spcPts val="800"/>
              </a:spcBef>
            </a:pPr>
            <a:r>
              <a:rPr lang="en-US" sz="2500" dirty="0"/>
              <a:t>You do not need to memorize every TBI fact pattern.</a:t>
            </a:r>
          </a:p>
          <a:p>
            <a:pPr lvl="0">
              <a:spcBef>
                <a:spcPts val="800"/>
              </a:spcBef>
            </a:pPr>
            <a:r>
              <a:rPr lang="en-US" sz="2500" dirty="0"/>
              <a:t>You do need a repeatable method: classify, prove, check overlap, identify separate ratings, and challenge weak reasoning.</a:t>
            </a:r>
          </a:p>
          <a:p>
            <a:pPr lvl="0">
              <a:spcBef>
                <a:spcPts val="800"/>
              </a:spcBef>
            </a:pPr>
            <a:r>
              <a:rPr lang="en-US" sz="2500" dirty="0"/>
              <a:t>That method will make you more effective in both simple and difficult TBI cases.</a:t>
            </a:r>
          </a:p>
        </p:txBody>
      </p:sp>
      <p:sp>
        <p:nvSpPr>
          <p:cNvPr id="3" name="Slide Number Placeholder 2">
            <a:extLst>
              <a:ext uri="{FF2B5EF4-FFF2-40B4-BE49-F238E27FC236}">
                <a16:creationId xmlns:a16="http://schemas.microsoft.com/office/drawing/2014/main" id="{C6B68C55-4967-1C81-F381-C429D44AC74E}"/>
              </a:ext>
            </a:extLst>
          </p:cNvPr>
          <p:cNvSpPr>
            <a:spLocks noGrp="1"/>
          </p:cNvSpPr>
          <p:nvPr>
            <p:ph type="sldNum" sz="quarter" idx="12"/>
          </p:nvPr>
        </p:nvSpPr>
        <p:spPr/>
        <p:txBody>
          <a:bodyPr/>
          <a:lstStyle/>
          <a:p>
            <a:fld id="{1B5C5464-0A0C-4F4F-8948-B8BFCC70FC15}" type="slidenum">
              <a:rPr lang="en-US" smtClean="0"/>
              <a:pPr/>
              <a:t>70</a:t>
            </a:fld>
            <a:endParaRPr lang="en-US" dirty="0"/>
          </a:p>
        </p:txBody>
      </p:sp>
    </p:spTree>
    <p:extLst>
      <p:ext uri="{BB962C8B-B14F-4D97-AF65-F5344CB8AC3E}">
        <p14:creationId xmlns:p14="http://schemas.microsoft.com/office/powerpoint/2010/main" val="17047825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0065E5-ACDB-A893-A78F-476416177D3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lnSpc>
                <a:spcPct val="90000"/>
              </a:lnSpc>
            </a:pPr>
            <a:r>
              <a:rPr lang="en-US" sz="2800" kern="1200" dirty="0">
                <a:solidFill>
                  <a:schemeClr val="bg1"/>
                </a:solidFill>
                <a:latin typeface="+mj-lt"/>
                <a:ea typeface="+mj-ea"/>
                <a:cs typeface="+mj-cs"/>
              </a:rPr>
              <a:t>Questions</a:t>
            </a:r>
          </a:p>
        </p:txBody>
      </p:sp>
      <p:pic>
        <p:nvPicPr>
          <p:cNvPr id="5" name="Content Placeholder 4" descr="White adhesive notes with cutout question mark sitting on blue background. Horizontal composition with copy space.">
            <a:extLst>
              <a:ext uri="{FF2B5EF4-FFF2-40B4-BE49-F238E27FC236}">
                <a16:creationId xmlns:a16="http://schemas.microsoft.com/office/drawing/2014/main" id="{35EB8F04-868D-4E35-8FAD-EAFBA74400D9}"/>
              </a:ext>
            </a:extLst>
          </p:cNvPr>
          <p:cNvPicPr>
            <a:picLocks noGrp="1" noChangeAspect="1"/>
          </p:cNvPicPr>
          <p:nvPr>
            <p:ph idx="1"/>
          </p:nvPr>
        </p:nvPicPr>
        <p:blipFill>
          <a:blip r:embed="rId2"/>
          <a:stretch>
            <a:fillRect/>
          </a:stretch>
        </p:blipFill>
        <p:spPr>
          <a:xfrm>
            <a:off x="910167" y="1675227"/>
            <a:ext cx="7323665" cy="4394199"/>
          </a:xfrm>
          <a:prstGeom prst="rect">
            <a:avLst/>
          </a:prstGeom>
        </p:spPr>
      </p:pic>
      <p:sp>
        <p:nvSpPr>
          <p:cNvPr id="4" name="Slide Number Placeholder 3">
            <a:extLst>
              <a:ext uri="{FF2B5EF4-FFF2-40B4-BE49-F238E27FC236}">
                <a16:creationId xmlns:a16="http://schemas.microsoft.com/office/drawing/2014/main" id="{E9438AAF-D9D6-5899-F0E0-09E17DA34EF6}"/>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pPr>
            <a:fld id="{1B5C5464-0A0C-4F4F-8948-B8BFCC70FC15}" type="slidenum">
              <a:rPr lang="en-US" smtClean="0">
                <a:solidFill>
                  <a:schemeClr val="tx1">
                    <a:tint val="75000"/>
                  </a:schemeClr>
                </a:solidFill>
              </a:rPr>
              <a:pPr>
                <a:spcAft>
                  <a:spcPts val="600"/>
                </a:spcAft>
              </a:pPr>
              <a:t>71</a:t>
            </a:fld>
            <a:endParaRPr lang="en-US">
              <a:solidFill>
                <a:schemeClr val="tx1">
                  <a:tint val="75000"/>
                </a:schemeClr>
              </a:solidFill>
            </a:endParaRPr>
          </a:p>
        </p:txBody>
      </p:sp>
    </p:spTree>
    <p:extLst>
      <p:ext uri="{BB962C8B-B14F-4D97-AF65-F5344CB8AC3E}">
        <p14:creationId xmlns:p14="http://schemas.microsoft.com/office/powerpoint/2010/main" val="24646911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More Questions? </a:t>
            </a:r>
          </a:p>
        </p:txBody>
      </p:sp>
      <p:sp>
        <p:nvSpPr>
          <p:cNvPr id="3" name="Content Placeholder 2"/>
          <p:cNvSpPr>
            <a:spLocks noGrp="1"/>
          </p:cNvSpPr>
          <p:nvPr>
            <p:ph idx="1"/>
          </p:nvPr>
        </p:nvSpPr>
        <p:spPr>
          <a:xfrm>
            <a:off x="76200" y="1408176"/>
            <a:ext cx="9067800" cy="5449823"/>
          </a:xfrm>
        </p:spPr>
        <p:txBody>
          <a:bodyPr>
            <a:normAutofit/>
          </a:bodyPr>
          <a:lstStyle/>
          <a:p>
            <a:pPr marL="118872" indent="0" algn="ctr">
              <a:buNone/>
            </a:pPr>
            <a:endParaRPr lang="en-US" sz="2200" b="1" dirty="0"/>
          </a:p>
          <a:p>
            <a:pPr marL="118872" indent="0" algn="ctr">
              <a:buNone/>
            </a:pPr>
            <a:r>
              <a:rPr lang="en-US" sz="2200" b="1" dirty="0"/>
              <a:t>Feel free to contact us about questions from this training or ANYTIME you have a question about a claim: </a:t>
            </a:r>
          </a:p>
          <a:p>
            <a:pPr marL="118872" indent="0" algn="ctr">
              <a:buNone/>
            </a:pPr>
            <a:endParaRPr lang="en-US" sz="2200" b="1" dirty="0"/>
          </a:p>
          <a:p>
            <a:pPr marL="118872" indent="0" algn="ctr">
              <a:buNone/>
            </a:pPr>
            <a:r>
              <a:rPr lang="en-US" sz="2200" b="1" dirty="0">
                <a:hlinkClick r:id="rId2"/>
              </a:rPr>
              <a:t>CACVSO@eagleveteranslaw.com</a:t>
            </a:r>
            <a:endParaRPr lang="en-US" sz="2200" b="1" dirty="0"/>
          </a:p>
          <a:p>
            <a:pPr marL="118872" indent="0" algn="ctr">
              <a:buNone/>
            </a:pPr>
            <a:endParaRPr lang="en-US" sz="2200" dirty="0"/>
          </a:p>
          <a:p>
            <a:pPr marL="118872" indent="0" algn="ctr">
              <a:buNone/>
            </a:pPr>
            <a:r>
              <a:rPr lang="en-US" sz="2200" b="1" dirty="0"/>
              <a:t>Join us for our weekly YouTube livestream where we break down veterans’ claims and appeals with clear, reliable, on‑point education: </a:t>
            </a:r>
            <a:r>
              <a:rPr lang="en-US" sz="2200" b="1" dirty="0">
                <a:hlinkClick r:id="rId3" tooltip="www.youtube.com"/>
              </a:rPr>
              <a:t>https://www.youtube.com/@RRCC-cjc/streams</a:t>
            </a:r>
            <a:endParaRPr lang="is-IS" sz="2200" b="1" dirty="0"/>
          </a:p>
        </p:txBody>
      </p:sp>
      <p:pic>
        <p:nvPicPr>
          <p:cNvPr id="5" name="Picture 4" descr="Logo, company name&#10;&#10;Description automatically generated">
            <a:extLst>
              <a:ext uri="{FF2B5EF4-FFF2-40B4-BE49-F238E27FC236}">
                <a16:creationId xmlns:a16="http://schemas.microsoft.com/office/drawing/2014/main" id="{DD7BEFD8-F200-4705-AA28-97BAF9793B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2853" y="4858585"/>
            <a:ext cx="2046147" cy="1706647"/>
          </a:xfrm>
          <a:prstGeom prst="rect">
            <a:avLst/>
          </a:prstGeom>
        </p:spPr>
      </p:pic>
      <p:sp>
        <p:nvSpPr>
          <p:cNvPr id="4" name="Slide Number Placeholder 3">
            <a:extLst>
              <a:ext uri="{FF2B5EF4-FFF2-40B4-BE49-F238E27FC236}">
                <a16:creationId xmlns:a16="http://schemas.microsoft.com/office/drawing/2014/main" id="{C5E31012-0361-4ABF-8211-AEA4E578934E}"/>
              </a:ext>
            </a:extLst>
          </p:cNvPr>
          <p:cNvSpPr>
            <a:spLocks noGrp="1"/>
          </p:cNvSpPr>
          <p:nvPr>
            <p:ph type="sldNum" sz="quarter" idx="12"/>
          </p:nvPr>
        </p:nvSpPr>
        <p:spPr/>
        <p:txBody>
          <a:bodyPr/>
          <a:lstStyle/>
          <a:p>
            <a:fld id="{1B5C5464-0A0C-4F4F-8948-B8BFCC70FC15}" type="slidenum">
              <a:rPr lang="en-US" smtClean="0"/>
              <a:pPr/>
              <a:t>72</a:t>
            </a:fld>
            <a:endParaRPr lang="en-US" dirty="0"/>
          </a:p>
        </p:txBody>
      </p:sp>
      <p:pic>
        <p:nvPicPr>
          <p:cNvPr id="7" name="Picture 6">
            <a:extLst>
              <a:ext uri="{FF2B5EF4-FFF2-40B4-BE49-F238E27FC236}">
                <a16:creationId xmlns:a16="http://schemas.microsoft.com/office/drawing/2014/main" id="{B34B1109-430A-6F06-E5CA-9186B9C025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6400" y="4720212"/>
            <a:ext cx="3200400" cy="1845020"/>
          </a:xfrm>
          <a:prstGeom prst="rect">
            <a:avLst/>
          </a:prstGeom>
        </p:spPr>
      </p:pic>
    </p:spTree>
    <p:extLst>
      <p:ext uri="{BB962C8B-B14F-4D97-AF65-F5344CB8AC3E}">
        <p14:creationId xmlns:p14="http://schemas.microsoft.com/office/powerpoint/2010/main" val="33449290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60047</TotalTime>
  <Words>5196</Words>
  <Application>Microsoft Office PowerPoint</Application>
  <PresentationFormat>On-screen Show (4:3)</PresentationFormat>
  <Paragraphs>414</Paragraphs>
  <Slides>72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vt:lpstr>
      <vt:lpstr>Calibri</vt:lpstr>
      <vt:lpstr>Corbel</vt:lpstr>
      <vt:lpstr>Wingdings</vt:lpstr>
      <vt:lpstr>Wingdings 2</vt:lpstr>
      <vt:lpstr>Wingdings 3</vt:lpstr>
      <vt:lpstr>Module</vt:lpstr>
      <vt:lpstr>TBI Claims Done Right: Rating Criteria and Maximizing Benefits</vt:lpstr>
      <vt:lpstr>Why TBI Cases Go Wrong</vt:lpstr>
      <vt:lpstr>What Advocates Must Do Well</vt:lpstr>
      <vt:lpstr>What is a TBI?</vt:lpstr>
      <vt:lpstr>Common In-Service TBI Mechanisms</vt:lpstr>
      <vt:lpstr>Acute Signs After the Event</vt:lpstr>
      <vt:lpstr>How TBI Residuals Commonly Present</vt:lpstr>
      <vt:lpstr>Read Must the Claim Sympathetically</vt:lpstr>
      <vt:lpstr>Start With the Rulebook</vt:lpstr>
      <vt:lpstr>Duty to Maximize Benefits</vt:lpstr>
      <vt:lpstr>General Rule: Rate Separately, Then Combine</vt:lpstr>
      <vt:lpstr>The Big Picture of DC 8045</vt:lpstr>
      <vt:lpstr>Four Residual Buckets</vt:lpstr>
      <vt:lpstr>The Three Rating Paths</vt:lpstr>
      <vt:lpstr>The First Decision Tree</vt:lpstr>
      <vt:lpstr>Don't Get Trapped By "Mild TBI"</vt:lpstr>
      <vt:lpstr>What You Are Really Trying to Prove</vt:lpstr>
      <vt:lpstr>Physical Residuals: Think Broadly</vt:lpstr>
      <vt:lpstr>Emotional and Behavioral Residuals</vt:lpstr>
      <vt:lpstr>Subjective Symptoms Are Not Minor</vt:lpstr>
      <vt:lpstr>The 10 Facets</vt:lpstr>
      <vt:lpstr>How the Impairment Levels Work</vt:lpstr>
      <vt:lpstr>Facet Examples: Argue the Level, Not the Label</vt:lpstr>
      <vt:lpstr>The Single Most Important Rule</vt:lpstr>
      <vt:lpstr>Level-to-Percentage Conversion</vt:lpstr>
      <vt:lpstr>Key Principles</vt:lpstr>
      <vt:lpstr>Your Facet-by-Facet Method</vt:lpstr>
      <vt:lpstr>Facet 1: Memory and Executive Function</vt:lpstr>
      <vt:lpstr>Facet 2: Judgement</vt:lpstr>
      <vt:lpstr>Facet 3: Social Interaction</vt:lpstr>
      <vt:lpstr>Facet 4: Orientation</vt:lpstr>
      <vt:lpstr>Facet 5: Motor Activity</vt:lpstr>
      <vt:lpstr>Facet 6: Visual Spatial Orientation</vt:lpstr>
      <vt:lpstr>Facet 7: Subjective Symptoms</vt:lpstr>
      <vt:lpstr>Facet 8: Neurobehavioral Effects</vt:lpstr>
      <vt:lpstr>Facet 9: Communication</vt:lpstr>
      <vt:lpstr>Facet 10: Consciousness</vt:lpstr>
      <vt:lpstr>Questions So Far?</vt:lpstr>
      <vt:lpstr>Example: How the Rating is Chosen</vt:lpstr>
      <vt:lpstr>Do Not Stop With the Facet Table</vt:lpstr>
      <vt:lpstr>Separate Ratings: Opportunity and Trap</vt:lpstr>
      <vt:lpstr>Pyramiding Without Surrender</vt:lpstr>
      <vt:lpstr>Migraine Can Change the Whole Case</vt:lpstr>
      <vt:lpstr>Tinnitus, Dizziness, and Similar Residuals</vt:lpstr>
      <vt:lpstr>TBI and Mental Health Overlap</vt:lpstr>
      <vt:lpstr>DC 8045 Note 1 in Practice</vt:lpstr>
      <vt:lpstr>Separation of TBI and Mental Health Conditions</vt:lpstr>
      <vt:lpstr>When Separation Increases the Rating</vt:lpstr>
      <vt:lpstr>When Overlap Requires a Single Rating</vt:lpstr>
      <vt:lpstr>When VA Fails to Assign the Higher Evaluation</vt:lpstr>
      <vt:lpstr>Secondary Conditions Under 38 CFR § 3.310(d)  – The "Free" Five</vt:lpstr>
      <vt:lpstr>What a Good TBI Exam Should Do</vt:lpstr>
      <vt:lpstr>Red Flags For a Weak TBI Exam</vt:lpstr>
      <vt:lpstr>Neuropsych Testing: When it Matters</vt:lpstr>
      <vt:lpstr>Lay Evidence That Wins</vt:lpstr>
      <vt:lpstr>Work and School Records Matter</vt:lpstr>
      <vt:lpstr>Fluctuation Does Not Defeat the Claim</vt:lpstr>
      <vt:lpstr>Medication Can Blur the Picture</vt:lpstr>
      <vt:lpstr>Multiple TBIs: What Matters For Rating</vt:lpstr>
      <vt:lpstr>Reading the Rating Decision Like An Advocate</vt:lpstr>
      <vt:lpstr>Common VA Errors in TBI Cases</vt:lpstr>
      <vt:lpstr>How to Build the Appeal</vt:lpstr>
      <vt:lpstr>Benefit of the Doubt in TBI Cases</vt:lpstr>
      <vt:lpstr>Build Evidence on Purpose</vt:lpstr>
      <vt:lpstr>Case Study 1: Memory Undervalued</vt:lpstr>
      <vt:lpstr>Case Study 2: Headaches Left In the Table</vt:lpstr>
      <vt:lpstr>Case Study 3: TBI or PTSD – Or Both</vt:lpstr>
      <vt:lpstr>What We Want Every Advocate to Remember</vt:lpstr>
      <vt:lpstr>The M21 TBI Checklist For Every Case</vt:lpstr>
      <vt:lpstr>Closing Charge to Advocates</vt:lpstr>
      <vt:lpstr>Questions</vt:lpstr>
      <vt:lpstr>More Questions? </vt:lpstr>
    </vt:vector>
  </TitlesOfParts>
  <Company>United States Court of 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Court of Appeals for Veterans Claims</dc:title>
  <dc:creator>anne stygles</dc:creator>
  <cp:lastModifiedBy>Jim Radogna</cp:lastModifiedBy>
  <cp:revision>1016</cp:revision>
  <dcterms:created xsi:type="dcterms:W3CDTF">2011-03-11T21:47:51Z</dcterms:created>
  <dcterms:modified xsi:type="dcterms:W3CDTF">2026-09-30T01:58:01Z</dcterms:modified>
</cp:coreProperties>
</file>